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046" r:id="rId5"/>
  </p:sldMasterIdLst>
  <p:notesMasterIdLst>
    <p:notesMasterId r:id="rId42"/>
  </p:notesMasterIdLst>
  <p:handoutMasterIdLst>
    <p:handoutMasterId r:id="rId43"/>
  </p:handoutMasterIdLst>
  <p:sldIdLst>
    <p:sldId id="792" r:id="rId6"/>
    <p:sldId id="827" r:id="rId7"/>
    <p:sldId id="828" r:id="rId8"/>
    <p:sldId id="831" r:id="rId9"/>
    <p:sldId id="832" r:id="rId10"/>
    <p:sldId id="833" r:id="rId11"/>
    <p:sldId id="834" r:id="rId12"/>
    <p:sldId id="835" r:id="rId13"/>
    <p:sldId id="836" r:id="rId14"/>
    <p:sldId id="837" r:id="rId15"/>
    <p:sldId id="838" r:id="rId16"/>
    <p:sldId id="839" r:id="rId17"/>
    <p:sldId id="840" r:id="rId18"/>
    <p:sldId id="806" r:id="rId19"/>
    <p:sldId id="841" r:id="rId20"/>
    <p:sldId id="842" r:id="rId21"/>
    <p:sldId id="843" r:id="rId22"/>
    <p:sldId id="844" r:id="rId23"/>
    <p:sldId id="845" r:id="rId24"/>
    <p:sldId id="846" r:id="rId25"/>
    <p:sldId id="847" r:id="rId26"/>
    <p:sldId id="848" r:id="rId27"/>
    <p:sldId id="849" r:id="rId28"/>
    <p:sldId id="850" r:id="rId29"/>
    <p:sldId id="851" r:id="rId30"/>
    <p:sldId id="852" r:id="rId31"/>
    <p:sldId id="853" r:id="rId32"/>
    <p:sldId id="854" r:id="rId33"/>
    <p:sldId id="855" r:id="rId34"/>
    <p:sldId id="856" r:id="rId35"/>
    <p:sldId id="857" r:id="rId36"/>
    <p:sldId id="858" r:id="rId37"/>
    <p:sldId id="859" r:id="rId38"/>
    <p:sldId id="830" r:id="rId39"/>
    <p:sldId id="805" r:id="rId40"/>
    <p:sldId id="791" r:id="rId4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28">
          <p15:clr>
            <a:srgbClr val="A4A3A4"/>
          </p15:clr>
        </p15:guide>
        <p15:guide id="11" pos="1767">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0709" autoAdjust="0"/>
  </p:normalViewPr>
  <p:slideViewPr>
    <p:cSldViewPr snapToGrid="0">
      <p:cViewPr varScale="1">
        <p:scale>
          <a:sx n="60" d="100"/>
          <a:sy n="60" d="100"/>
        </p:scale>
        <p:origin x="60" y="552"/>
      </p:cViewPr>
      <p:guideLst>
        <p:guide orient="horz" pos="142"/>
        <p:guide orient="horz" pos="4176"/>
        <p:guide orient="horz" pos="912"/>
        <p:guide orient="horz" pos="1197"/>
        <p:guide orient="horz" pos="1957"/>
        <p:guide orient="horz" pos="2723"/>
        <p:guide orient="horz" pos="2159"/>
        <p:guide orient="horz" pos="3863"/>
        <p:guide orient="horz" pos="3566"/>
        <p:guide pos="128"/>
        <p:guide pos="1767"/>
        <p:guide pos="7554"/>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30"/>
    </p:cViewPr>
  </p:sorterViewPr>
  <p:notesViewPr>
    <p:cSldViewPr snapToGrid="0" showGuides="1">
      <p:cViewPr varScale="1">
        <p:scale>
          <a:sx n="89" d="100"/>
          <a:sy n="89" d="100"/>
        </p:scale>
        <p:origin x="37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9AEE30-4BE6-4614-9B1F-1A25BF2BA23C}"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74F3FBDD-D4E2-4387-88F2-0494380B6447}">
      <dgm:prSet phldrT="[Text]"/>
      <dgm:spPr/>
      <dgm:t>
        <a:bodyPr/>
        <a:lstStyle/>
        <a:p>
          <a:r>
            <a:rPr lang="en-US" dirty="0" smtClean="0"/>
            <a:t>RPO/RTO</a:t>
          </a:r>
          <a:endParaRPr lang="en-US" dirty="0"/>
        </a:p>
      </dgm:t>
    </dgm:pt>
    <dgm:pt modelId="{72616155-549E-4C10-87ED-0DF5226C6EAB}" type="parTrans" cxnId="{7C99FFC9-C7FA-4AB1-8393-03D2D378B0B9}">
      <dgm:prSet/>
      <dgm:spPr/>
      <dgm:t>
        <a:bodyPr/>
        <a:lstStyle/>
        <a:p>
          <a:endParaRPr lang="en-US"/>
        </a:p>
      </dgm:t>
    </dgm:pt>
    <dgm:pt modelId="{9943357F-FB14-42A4-8F85-0045367E7259}" type="sibTrans" cxnId="{7C99FFC9-C7FA-4AB1-8393-03D2D378B0B9}">
      <dgm:prSet/>
      <dgm:spPr/>
      <dgm:t>
        <a:bodyPr/>
        <a:lstStyle/>
        <a:p>
          <a:endParaRPr lang="en-US"/>
        </a:p>
      </dgm:t>
    </dgm:pt>
    <dgm:pt modelId="{9A30C149-C318-4527-8895-944114CDAD48}">
      <dgm:prSet phldrT="[Text]"/>
      <dgm:spPr/>
      <dgm:t>
        <a:bodyPr/>
        <a:lstStyle/>
        <a:p>
          <a:r>
            <a:rPr lang="en-US" dirty="0" smtClean="0"/>
            <a:t>Cost</a:t>
          </a:r>
          <a:endParaRPr lang="en-US" dirty="0"/>
        </a:p>
      </dgm:t>
    </dgm:pt>
    <dgm:pt modelId="{6D67A0E1-7BC3-4A0D-A2F1-1D4FC57F1430}" type="parTrans" cxnId="{2832E396-718F-41A6-A677-C8471A78BC2C}">
      <dgm:prSet/>
      <dgm:spPr/>
      <dgm:t>
        <a:bodyPr/>
        <a:lstStyle/>
        <a:p>
          <a:endParaRPr lang="en-US"/>
        </a:p>
      </dgm:t>
    </dgm:pt>
    <dgm:pt modelId="{019B845D-9BA0-4BB6-90D7-9B29529DC247}" type="sibTrans" cxnId="{2832E396-718F-41A6-A677-C8471A78BC2C}">
      <dgm:prSet/>
      <dgm:spPr/>
      <dgm:t>
        <a:bodyPr/>
        <a:lstStyle/>
        <a:p>
          <a:endParaRPr lang="en-US"/>
        </a:p>
      </dgm:t>
    </dgm:pt>
    <dgm:pt modelId="{590BA6C5-B003-466E-A43C-FFCE856D9807}" type="pres">
      <dgm:prSet presAssocID="{4C9AEE30-4BE6-4614-9B1F-1A25BF2BA23C}" presName="compositeShape" presStyleCnt="0">
        <dgm:presLayoutVars>
          <dgm:chMax val="2"/>
          <dgm:dir/>
          <dgm:resizeHandles val="exact"/>
        </dgm:presLayoutVars>
      </dgm:prSet>
      <dgm:spPr/>
      <dgm:t>
        <a:bodyPr/>
        <a:lstStyle/>
        <a:p>
          <a:endParaRPr lang="en-US"/>
        </a:p>
      </dgm:t>
    </dgm:pt>
    <dgm:pt modelId="{EEAF79BF-CC07-4031-9D4C-934EF9C002A7}" type="pres">
      <dgm:prSet presAssocID="{4C9AEE30-4BE6-4614-9B1F-1A25BF2BA23C}" presName="divider" presStyleLbl="fgShp" presStyleIdx="0" presStyleCnt="1"/>
      <dgm:spPr/>
    </dgm:pt>
    <dgm:pt modelId="{A8061EFB-7ABB-4DE9-ACF5-4C77478F0442}" type="pres">
      <dgm:prSet presAssocID="{74F3FBDD-D4E2-4387-88F2-0494380B6447}" presName="downArrow" presStyleLbl="node1" presStyleIdx="0" presStyleCnt="2" custLinFactNeighborY="630"/>
      <dgm:spPr/>
    </dgm:pt>
    <dgm:pt modelId="{BEF1089F-BC23-4A67-AE17-5D014E617C92}" type="pres">
      <dgm:prSet presAssocID="{74F3FBDD-D4E2-4387-88F2-0494380B6447}" presName="downArrowText" presStyleLbl="revTx" presStyleIdx="0" presStyleCnt="2">
        <dgm:presLayoutVars>
          <dgm:bulletEnabled val="1"/>
        </dgm:presLayoutVars>
      </dgm:prSet>
      <dgm:spPr/>
      <dgm:t>
        <a:bodyPr/>
        <a:lstStyle/>
        <a:p>
          <a:endParaRPr lang="en-US"/>
        </a:p>
      </dgm:t>
    </dgm:pt>
    <dgm:pt modelId="{C64E46B2-8BD2-445D-9F69-1D9E36F62BCA}" type="pres">
      <dgm:prSet presAssocID="{9A30C149-C318-4527-8895-944114CDAD48}" presName="upArrow" presStyleLbl="node1" presStyleIdx="1" presStyleCnt="2"/>
      <dgm:spPr/>
    </dgm:pt>
    <dgm:pt modelId="{DC80A5E4-8C08-4C8B-8DE7-EF48FA16F2A2}" type="pres">
      <dgm:prSet presAssocID="{9A30C149-C318-4527-8895-944114CDAD48}" presName="upArrowText" presStyleLbl="revTx" presStyleIdx="1" presStyleCnt="2">
        <dgm:presLayoutVars>
          <dgm:bulletEnabled val="1"/>
        </dgm:presLayoutVars>
      </dgm:prSet>
      <dgm:spPr/>
      <dgm:t>
        <a:bodyPr/>
        <a:lstStyle/>
        <a:p>
          <a:endParaRPr lang="en-US"/>
        </a:p>
      </dgm:t>
    </dgm:pt>
  </dgm:ptLst>
  <dgm:cxnLst>
    <dgm:cxn modelId="{2832E396-718F-41A6-A677-C8471A78BC2C}" srcId="{4C9AEE30-4BE6-4614-9B1F-1A25BF2BA23C}" destId="{9A30C149-C318-4527-8895-944114CDAD48}" srcOrd="1" destOrd="0" parTransId="{6D67A0E1-7BC3-4A0D-A2F1-1D4FC57F1430}" sibTransId="{019B845D-9BA0-4BB6-90D7-9B29529DC247}"/>
    <dgm:cxn modelId="{A7AADB1A-5518-4E61-9158-DDFA0BD5EDE8}" type="presOf" srcId="{4C9AEE30-4BE6-4614-9B1F-1A25BF2BA23C}" destId="{590BA6C5-B003-466E-A43C-FFCE856D9807}" srcOrd="0" destOrd="0" presId="urn:microsoft.com/office/officeart/2005/8/layout/arrow3"/>
    <dgm:cxn modelId="{1A31ED80-7856-4238-8CF7-E981CF6BB37F}" type="presOf" srcId="{74F3FBDD-D4E2-4387-88F2-0494380B6447}" destId="{BEF1089F-BC23-4A67-AE17-5D014E617C92}" srcOrd="0" destOrd="0" presId="urn:microsoft.com/office/officeart/2005/8/layout/arrow3"/>
    <dgm:cxn modelId="{7C99FFC9-C7FA-4AB1-8393-03D2D378B0B9}" srcId="{4C9AEE30-4BE6-4614-9B1F-1A25BF2BA23C}" destId="{74F3FBDD-D4E2-4387-88F2-0494380B6447}" srcOrd="0" destOrd="0" parTransId="{72616155-549E-4C10-87ED-0DF5226C6EAB}" sibTransId="{9943357F-FB14-42A4-8F85-0045367E7259}"/>
    <dgm:cxn modelId="{C7C40416-08EC-4323-9C02-07B9F012C998}" type="presOf" srcId="{9A30C149-C318-4527-8895-944114CDAD48}" destId="{DC80A5E4-8C08-4C8B-8DE7-EF48FA16F2A2}" srcOrd="0" destOrd="0" presId="urn:microsoft.com/office/officeart/2005/8/layout/arrow3"/>
    <dgm:cxn modelId="{289A3760-12D5-4881-9746-B90B2736A360}" type="presParOf" srcId="{590BA6C5-B003-466E-A43C-FFCE856D9807}" destId="{EEAF79BF-CC07-4031-9D4C-934EF9C002A7}" srcOrd="0" destOrd="0" presId="urn:microsoft.com/office/officeart/2005/8/layout/arrow3"/>
    <dgm:cxn modelId="{C2F6C0E1-714B-4E9F-99AE-C3C235EE0A7A}" type="presParOf" srcId="{590BA6C5-B003-466E-A43C-FFCE856D9807}" destId="{A8061EFB-7ABB-4DE9-ACF5-4C77478F0442}" srcOrd="1" destOrd="0" presId="urn:microsoft.com/office/officeart/2005/8/layout/arrow3"/>
    <dgm:cxn modelId="{6D22496B-4D37-4E16-873E-C4EF4D3E9327}" type="presParOf" srcId="{590BA6C5-B003-466E-A43C-FFCE856D9807}" destId="{BEF1089F-BC23-4A67-AE17-5D014E617C92}" srcOrd="2" destOrd="0" presId="urn:microsoft.com/office/officeart/2005/8/layout/arrow3"/>
    <dgm:cxn modelId="{EEBE2B0D-7D1B-4710-AC9B-174CE742253A}" type="presParOf" srcId="{590BA6C5-B003-466E-A43C-FFCE856D9807}" destId="{C64E46B2-8BD2-445D-9F69-1D9E36F62BCA}" srcOrd="3" destOrd="0" presId="urn:microsoft.com/office/officeart/2005/8/layout/arrow3"/>
    <dgm:cxn modelId="{153BB485-F9F7-417F-8C0E-40518AA88D4C}" type="presParOf" srcId="{590BA6C5-B003-466E-A43C-FFCE856D9807}" destId="{DC80A5E4-8C08-4C8B-8DE7-EF48FA16F2A2}"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16B666-C211-4C18-9494-EDB7B1005CA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84FE17EA-96A4-4BC9-9F2F-C40317174A98}">
      <dgm:prSet phldrT="[Text]"/>
      <dgm:spPr>
        <a:solidFill>
          <a:schemeClr val="bg1">
            <a:lumMod val="95000"/>
          </a:schemeClr>
        </a:solidFill>
        <a:ln>
          <a:solidFill>
            <a:schemeClr val="bg1">
              <a:lumMod val="75000"/>
            </a:schemeClr>
          </a:solidFill>
        </a:ln>
      </dgm:spPr>
      <dgm:t>
        <a:bodyPr/>
        <a:lstStyle/>
        <a:p>
          <a:r>
            <a:rPr lang="en-US" dirty="0" smtClean="0">
              <a:solidFill>
                <a:schemeClr val="tx1"/>
              </a:solidFill>
            </a:rPr>
            <a:t>Datacenter</a:t>
          </a:r>
          <a:endParaRPr lang="en-US" dirty="0">
            <a:solidFill>
              <a:schemeClr val="tx1"/>
            </a:solidFill>
          </a:endParaRPr>
        </a:p>
      </dgm:t>
    </dgm:pt>
    <dgm:pt modelId="{1DB7339E-C689-45F3-9A57-4F7A51C018D3}" type="parTrans" cxnId="{97F3C320-4782-4B2B-9884-11675F9E3282}">
      <dgm:prSet/>
      <dgm:spPr/>
      <dgm:t>
        <a:bodyPr/>
        <a:lstStyle/>
        <a:p>
          <a:endParaRPr lang="en-US"/>
        </a:p>
      </dgm:t>
    </dgm:pt>
    <dgm:pt modelId="{BE89AC31-7CCE-4AA6-AADB-D05338CDC029}" type="sibTrans" cxnId="{97F3C320-4782-4B2B-9884-11675F9E3282}">
      <dgm:prSet/>
      <dgm:spPr/>
      <dgm:t>
        <a:bodyPr/>
        <a:lstStyle/>
        <a:p>
          <a:endParaRPr lang="en-US"/>
        </a:p>
      </dgm:t>
    </dgm:pt>
    <dgm:pt modelId="{747EABF3-6163-40A3-BEF1-9FD8FF46F608}">
      <dgm:prSet phldrT="[Text]"/>
      <dgm:spPr>
        <a:solidFill>
          <a:schemeClr val="bg1">
            <a:alpha val="90000"/>
          </a:schemeClr>
        </a:solidFill>
        <a:ln>
          <a:solidFill>
            <a:schemeClr val="bg1">
              <a:lumMod val="75000"/>
              <a:alpha val="90000"/>
            </a:schemeClr>
          </a:solidFill>
        </a:ln>
      </dgm:spPr>
      <dgm:t>
        <a:bodyPr/>
        <a:lstStyle/>
        <a:p>
          <a:r>
            <a:rPr lang="en-US" dirty="0" smtClean="0"/>
            <a:t>Natural Disaster</a:t>
          </a:r>
          <a:endParaRPr lang="en-US" dirty="0"/>
        </a:p>
      </dgm:t>
    </dgm:pt>
    <dgm:pt modelId="{F221EE75-4509-448F-8F15-4D59F851E34E}" type="parTrans" cxnId="{14935AED-6FD2-4AE8-8903-DAB1B3C7692F}">
      <dgm:prSet/>
      <dgm:spPr/>
      <dgm:t>
        <a:bodyPr/>
        <a:lstStyle/>
        <a:p>
          <a:endParaRPr lang="en-US"/>
        </a:p>
      </dgm:t>
    </dgm:pt>
    <dgm:pt modelId="{B608E055-110A-4AE8-B089-818494429830}" type="sibTrans" cxnId="{14935AED-6FD2-4AE8-8903-DAB1B3C7692F}">
      <dgm:prSet/>
      <dgm:spPr/>
      <dgm:t>
        <a:bodyPr/>
        <a:lstStyle/>
        <a:p>
          <a:endParaRPr lang="en-US"/>
        </a:p>
      </dgm:t>
    </dgm:pt>
    <dgm:pt modelId="{13822056-567C-4691-98BF-12B26A5E386C}">
      <dgm:prSet phldrT="[Text]"/>
      <dgm:spPr>
        <a:solidFill>
          <a:schemeClr val="bg1">
            <a:alpha val="90000"/>
          </a:schemeClr>
        </a:solidFill>
        <a:ln>
          <a:solidFill>
            <a:schemeClr val="bg1">
              <a:lumMod val="75000"/>
              <a:alpha val="90000"/>
            </a:schemeClr>
          </a:solidFill>
        </a:ln>
      </dgm:spPr>
      <dgm:t>
        <a:bodyPr/>
        <a:lstStyle/>
        <a:p>
          <a:r>
            <a:rPr lang="en-US" dirty="0" smtClean="0"/>
            <a:t>Man-Made Disaster</a:t>
          </a:r>
          <a:endParaRPr lang="en-US" dirty="0"/>
        </a:p>
      </dgm:t>
    </dgm:pt>
    <dgm:pt modelId="{8A89B092-FF2E-4569-9FCC-4AD3DF2EAB90}" type="parTrans" cxnId="{A0F9B8E9-4BEF-40BF-909E-3C5C2441180F}">
      <dgm:prSet/>
      <dgm:spPr/>
      <dgm:t>
        <a:bodyPr/>
        <a:lstStyle/>
        <a:p>
          <a:endParaRPr lang="en-US"/>
        </a:p>
      </dgm:t>
    </dgm:pt>
    <dgm:pt modelId="{B5E105CE-799B-4A94-AD80-2493E1054584}" type="sibTrans" cxnId="{A0F9B8E9-4BEF-40BF-909E-3C5C2441180F}">
      <dgm:prSet/>
      <dgm:spPr/>
      <dgm:t>
        <a:bodyPr/>
        <a:lstStyle/>
        <a:p>
          <a:endParaRPr lang="en-US"/>
        </a:p>
      </dgm:t>
    </dgm:pt>
    <dgm:pt modelId="{4458B6FB-EA14-483E-8586-2AB5EC55F849}">
      <dgm:prSet phldrT="[Text]"/>
      <dgm:spPr>
        <a:solidFill>
          <a:schemeClr val="bg1">
            <a:lumMod val="95000"/>
          </a:schemeClr>
        </a:solidFill>
        <a:ln>
          <a:solidFill>
            <a:schemeClr val="bg1">
              <a:lumMod val="75000"/>
            </a:schemeClr>
          </a:solidFill>
        </a:ln>
      </dgm:spPr>
      <dgm:t>
        <a:bodyPr/>
        <a:lstStyle/>
        <a:p>
          <a:r>
            <a:rPr lang="en-US" dirty="0" smtClean="0">
              <a:solidFill>
                <a:schemeClr val="tx1"/>
              </a:solidFill>
            </a:rPr>
            <a:t>Farm</a:t>
          </a:r>
          <a:endParaRPr lang="en-US" dirty="0">
            <a:solidFill>
              <a:schemeClr val="tx1"/>
            </a:solidFill>
          </a:endParaRPr>
        </a:p>
      </dgm:t>
    </dgm:pt>
    <dgm:pt modelId="{BF496D29-6FE8-4442-A3D1-1663D330FD4E}" type="parTrans" cxnId="{138A69B1-0E0B-43EE-847C-5023457E693E}">
      <dgm:prSet/>
      <dgm:spPr/>
      <dgm:t>
        <a:bodyPr/>
        <a:lstStyle/>
        <a:p>
          <a:endParaRPr lang="en-US"/>
        </a:p>
      </dgm:t>
    </dgm:pt>
    <dgm:pt modelId="{58932A72-D27D-4F90-BA54-3DDCF30DB11F}" type="sibTrans" cxnId="{138A69B1-0E0B-43EE-847C-5023457E693E}">
      <dgm:prSet/>
      <dgm:spPr/>
      <dgm:t>
        <a:bodyPr/>
        <a:lstStyle/>
        <a:p>
          <a:endParaRPr lang="en-US"/>
        </a:p>
      </dgm:t>
    </dgm:pt>
    <dgm:pt modelId="{3FB10F46-F894-4A15-8CEB-09ADEA60F59C}">
      <dgm:prSet phldrT="[Text]"/>
      <dgm:spPr>
        <a:solidFill>
          <a:schemeClr val="bg1">
            <a:alpha val="90000"/>
          </a:schemeClr>
        </a:solidFill>
        <a:ln>
          <a:solidFill>
            <a:schemeClr val="bg1">
              <a:lumMod val="75000"/>
              <a:alpha val="90000"/>
            </a:schemeClr>
          </a:solidFill>
        </a:ln>
      </dgm:spPr>
      <dgm:t>
        <a:bodyPr/>
        <a:lstStyle/>
        <a:p>
          <a:r>
            <a:rPr lang="en-US" dirty="0" smtClean="0"/>
            <a:t>Network Failure</a:t>
          </a:r>
          <a:endParaRPr lang="en-US" dirty="0"/>
        </a:p>
      </dgm:t>
    </dgm:pt>
    <dgm:pt modelId="{6BF72B7E-742B-43E1-8BB9-93B527B6B723}" type="parTrans" cxnId="{4BFDE683-EBA1-4F0F-BA1B-6BEEF0E662C7}">
      <dgm:prSet/>
      <dgm:spPr/>
      <dgm:t>
        <a:bodyPr/>
        <a:lstStyle/>
        <a:p>
          <a:endParaRPr lang="en-US"/>
        </a:p>
      </dgm:t>
    </dgm:pt>
    <dgm:pt modelId="{8D946D30-588C-4D87-BE07-DCCADD8C846F}" type="sibTrans" cxnId="{4BFDE683-EBA1-4F0F-BA1B-6BEEF0E662C7}">
      <dgm:prSet/>
      <dgm:spPr/>
      <dgm:t>
        <a:bodyPr/>
        <a:lstStyle/>
        <a:p>
          <a:endParaRPr lang="en-US"/>
        </a:p>
      </dgm:t>
    </dgm:pt>
    <dgm:pt modelId="{658919E1-C723-4311-8F31-35C0A617CF9B}">
      <dgm:prSet phldrT="[Text]"/>
      <dgm:spPr>
        <a:solidFill>
          <a:schemeClr val="bg1">
            <a:alpha val="90000"/>
          </a:schemeClr>
        </a:solidFill>
        <a:ln>
          <a:solidFill>
            <a:schemeClr val="bg1">
              <a:lumMod val="75000"/>
              <a:alpha val="90000"/>
            </a:schemeClr>
          </a:solidFill>
        </a:ln>
      </dgm:spPr>
      <dgm:t>
        <a:bodyPr/>
        <a:lstStyle/>
        <a:p>
          <a:r>
            <a:rPr lang="en-US" dirty="0" smtClean="0"/>
            <a:t>Service Application Failure</a:t>
          </a:r>
          <a:endParaRPr lang="en-US" dirty="0"/>
        </a:p>
      </dgm:t>
    </dgm:pt>
    <dgm:pt modelId="{45800223-12CD-48B3-8CAA-8FCD8D428A3E}" type="parTrans" cxnId="{D7CB0987-B217-49DF-9DA1-C56937FB736F}">
      <dgm:prSet/>
      <dgm:spPr/>
      <dgm:t>
        <a:bodyPr/>
        <a:lstStyle/>
        <a:p>
          <a:endParaRPr lang="en-US"/>
        </a:p>
      </dgm:t>
    </dgm:pt>
    <dgm:pt modelId="{DD15F6E4-0337-4054-8BD9-2EE334780CD0}" type="sibTrans" cxnId="{D7CB0987-B217-49DF-9DA1-C56937FB736F}">
      <dgm:prSet/>
      <dgm:spPr/>
      <dgm:t>
        <a:bodyPr/>
        <a:lstStyle/>
        <a:p>
          <a:endParaRPr lang="en-US"/>
        </a:p>
      </dgm:t>
    </dgm:pt>
    <dgm:pt modelId="{F7C1FF81-6B0C-4511-BACD-BC4D8BB06609}">
      <dgm:prSet phldrT="[Text]"/>
      <dgm:spPr>
        <a:solidFill>
          <a:schemeClr val="bg1">
            <a:lumMod val="95000"/>
          </a:schemeClr>
        </a:solidFill>
        <a:ln>
          <a:solidFill>
            <a:schemeClr val="bg1">
              <a:lumMod val="75000"/>
            </a:schemeClr>
          </a:solidFill>
        </a:ln>
      </dgm:spPr>
      <dgm:t>
        <a:bodyPr/>
        <a:lstStyle/>
        <a:p>
          <a:r>
            <a:rPr lang="en-US" dirty="0" smtClean="0">
              <a:solidFill>
                <a:schemeClr val="tx1"/>
              </a:solidFill>
            </a:rPr>
            <a:t>Database</a:t>
          </a:r>
          <a:endParaRPr lang="en-US" dirty="0">
            <a:solidFill>
              <a:schemeClr val="tx1"/>
            </a:solidFill>
          </a:endParaRPr>
        </a:p>
      </dgm:t>
    </dgm:pt>
    <dgm:pt modelId="{C389A12F-A8D3-4BE6-BD1F-1743CEF95A28}" type="parTrans" cxnId="{13FFCA1A-4339-46BD-B3A9-952BB9AD4EC4}">
      <dgm:prSet/>
      <dgm:spPr/>
      <dgm:t>
        <a:bodyPr/>
        <a:lstStyle/>
        <a:p>
          <a:endParaRPr lang="en-US"/>
        </a:p>
      </dgm:t>
    </dgm:pt>
    <dgm:pt modelId="{A1563CBF-4B9C-4E1B-8C3F-345301BA97E6}" type="sibTrans" cxnId="{13FFCA1A-4339-46BD-B3A9-952BB9AD4EC4}">
      <dgm:prSet/>
      <dgm:spPr/>
      <dgm:t>
        <a:bodyPr/>
        <a:lstStyle/>
        <a:p>
          <a:endParaRPr lang="en-US"/>
        </a:p>
      </dgm:t>
    </dgm:pt>
    <dgm:pt modelId="{7892FCD7-0E21-4514-95CE-1F43FCB6E461}">
      <dgm:prSet phldrT="[Text]"/>
      <dgm:spPr>
        <a:solidFill>
          <a:schemeClr val="bg1">
            <a:alpha val="90000"/>
          </a:schemeClr>
        </a:solidFill>
        <a:ln>
          <a:solidFill>
            <a:schemeClr val="bg1">
              <a:lumMod val="75000"/>
              <a:alpha val="90000"/>
            </a:schemeClr>
          </a:solidFill>
        </a:ln>
      </dgm:spPr>
      <dgm:t>
        <a:bodyPr/>
        <a:lstStyle/>
        <a:p>
          <a:r>
            <a:rPr lang="en-US" dirty="0" smtClean="0"/>
            <a:t>Disk Failure</a:t>
          </a:r>
          <a:endParaRPr lang="en-US" dirty="0"/>
        </a:p>
      </dgm:t>
    </dgm:pt>
    <dgm:pt modelId="{9062A2A5-09D2-4F56-B9D6-3D6F41AAD3E3}" type="parTrans" cxnId="{6BF9E157-65E5-450B-9691-3E9780C1E4EB}">
      <dgm:prSet/>
      <dgm:spPr/>
      <dgm:t>
        <a:bodyPr/>
        <a:lstStyle/>
        <a:p>
          <a:endParaRPr lang="en-US"/>
        </a:p>
      </dgm:t>
    </dgm:pt>
    <dgm:pt modelId="{FE90D8A8-282C-4353-BD4D-F8E0F8B6AF5B}" type="sibTrans" cxnId="{6BF9E157-65E5-450B-9691-3E9780C1E4EB}">
      <dgm:prSet/>
      <dgm:spPr/>
      <dgm:t>
        <a:bodyPr/>
        <a:lstStyle/>
        <a:p>
          <a:endParaRPr lang="en-US"/>
        </a:p>
      </dgm:t>
    </dgm:pt>
    <dgm:pt modelId="{C43D337B-70C6-4D2D-A142-29FB2F9E4DB0}">
      <dgm:prSet phldrT="[Text]"/>
      <dgm:spPr>
        <a:solidFill>
          <a:schemeClr val="bg1">
            <a:alpha val="90000"/>
          </a:schemeClr>
        </a:solidFill>
        <a:ln>
          <a:solidFill>
            <a:schemeClr val="bg1">
              <a:lumMod val="75000"/>
              <a:alpha val="90000"/>
            </a:schemeClr>
          </a:solidFill>
        </a:ln>
      </dgm:spPr>
      <dgm:t>
        <a:bodyPr/>
        <a:lstStyle/>
        <a:p>
          <a:r>
            <a:rPr lang="en-US" dirty="0" smtClean="0"/>
            <a:t>Data Corruption</a:t>
          </a:r>
          <a:endParaRPr lang="en-US" dirty="0"/>
        </a:p>
      </dgm:t>
    </dgm:pt>
    <dgm:pt modelId="{739B3EF8-23EA-4E84-A831-F5607FD6CB8A}" type="parTrans" cxnId="{BB696246-4AC2-4035-99E5-CD06C4DC9763}">
      <dgm:prSet/>
      <dgm:spPr/>
      <dgm:t>
        <a:bodyPr/>
        <a:lstStyle/>
        <a:p>
          <a:endParaRPr lang="en-US"/>
        </a:p>
      </dgm:t>
    </dgm:pt>
    <dgm:pt modelId="{4D1D711D-573A-42CE-A6A8-858FC9C7C186}" type="sibTrans" cxnId="{BB696246-4AC2-4035-99E5-CD06C4DC9763}">
      <dgm:prSet/>
      <dgm:spPr/>
      <dgm:t>
        <a:bodyPr/>
        <a:lstStyle/>
        <a:p>
          <a:endParaRPr lang="en-US"/>
        </a:p>
      </dgm:t>
    </dgm:pt>
    <dgm:pt modelId="{A19E86A4-672A-41D1-A318-ABC375E893E7}">
      <dgm:prSet phldrT="[Text]"/>
      <dgm:spPr>
        <a:solidFill>
          <a:schemeClr val="bg1">
            <a:alpha val="90000"/>
          </a:schemeClr>
        </a:solidFill>
        <a:ln>
          <a:solidFill>
            <a:schemeClr val="bg1">
              <a:lumMod val="75000"/>
              <a:alpha val="90000"/>
            </a:schemeClr>
          </a:solidFill>
        </a:ln>
      </dgm:spPr>
      <dgm:t>
        <a:bodyPr/>
        <a:lstStyle/>
        <a:p>
          <a:r>
            <a:rPr lang="en-US" dirty="0" smtClean="0"/>
            <a:t>Local Loop Failure</a:t>
          </a:r>
          <a:endParaRPr lang="en-US" dirty="0"/>
        </a:p>
      </dgm:t>
    </dgm:pt>
    <dgm:pt modelId="{AB562735-4C23-4E37-84C7-5270438B862B}" type="parTrans" cxnId="{65D44BA4-290A-41F7-B6C5-C7EAB6FDCDAF}">
      <dgm:prSet/>
      <dgm:spPr/>
      <dgm:t>
        <a:bodyPr/>
        <a:lstStyle/>
        <a:p>
          <a:endParaRPr lang="en-US"/>
        </a:p>
      </dgm:t>
    </dgm:pt>
    <dgm:pt modelId="{79E33762-5684-4ED9-AE19-40D6B69C991C}" type="sibTrans" cxnId="{65D44BA4-290A-41F7-B6C5-C7EAB6FDCDAF}">
      <dgm:prSet/>
      <dgm:spPr/>
      <dgm:t>
        <a:bodyPr/>
        <a:lstStyle/>
        <a:p>
          <a:endParaRPr lang="en-US"/>
        </a:p>
      </dgm:t>
    </dgm:pt>
    <dgm:pt modelId="{6E7D46F6-5265-427B-8784-843B69F9AE2E}" type="pres">
      <dgm:prSet presAssocID="{A316B666-C211-4C18-9494-EDB7B1005CA3}" presName="Name0" presStyleCnt="0">
        <dgm:presLayoutVars>
          <dgm:dir/>
          <dgm:animLvl val="lvl"/>
          <dgm:resizeHandles val="exact"/>
        </dgm:presLayoutVars>
      </dgm:prSet>
      <dgm:spPr/>
      <dgm:t>
        <a:bodyPr/>
        <a:lstStyle/>
        <a:p>
          <a:endParaRPr lang="en-US"/>
        </a:p>
      </dgm:t>
    </dgm:pt>
    <dgm:pt modelId="{78F1DB91-8949-4A2F-906C-55DCCD815DDF}" type="pres">
      <dgm:prSet presAssocID="{84FE17EA-96A4-4BC9-9F2F-C40317174A98}" presName="composite" presStyleCnt="0"/>
      <dgm:spPr/>
    </dgm:pt>
    <dgm:pt modelId="{E9254D22-C007-48E3-A8A1-C32092FA73D3}" type="pres">
      <dgm:prSet presAssocID="{84FE17EA-96A4-4BC9-9F2F-C40317174A98}" presName="parTx" presStyleLbl="alignNode1" presStyleIdx="0" presStyleCnt="3">
        <dgm:presLayoutVars>
          <dgm:chMax val="0"/>
          <dgm:chPref val="0"/>
          <dgm:bulletEnabled val="1"/>
        </dgm:presLayoutVars>
      </dgm:prSet>
      <dgm:spPr/>
      <dgm:t>
        <a:bodyPr/>
        <a:lstStyle/>
        <a:p>
          <a:endParaRPr lang="en-US"/>
        </a:p>
      </dgm:t>
    </dgm:pt>
    <dgm:pt modelId="{E716C209-68E3-4BAB-A3DD-50841EA03E1D}" type="pres">
      <dgm:prSet presAssocID="{84FE17EA-96A4-4BC9-9F2F-C40317174A98}" presName="desTx" presStyleLbl="alignAccFollowNode1" presStyleIdx="0" presStyleCnt="3">
        <dgm:presLayoutVars>
          <dgm:bulletEnabled val="1"/>
        </dgm:presLayoutVars>
      </dgm:prSet>
      <dgm:spPr/>
      <dgm:t>
        <a:bodyPr/>
        <a:lstStyle/>
        <a:p>
          <a:endParaRPr lang="en-US"/>
        </a:p>
      </dgm:t>
    </dgm:pt>
    <dgm:pt modelId="{FBDBA072-4E73-4695-86C9-EB35BE4FB526}" type="pres">
      <dgm:prSet presAssocID="{BE89AC31-7CCE-4AA6-AADB-D05338CDC029}" presName="space" presStyleCnt="0"/>
      <dgm:spPr/>
    </dgm:pt>
    <dgm:pt modelId="{E6C43BFF-29AF-428C-B4AC-846DBAF99138}" type="pres">
      <dgm:prSet presAssocID="{4458B6FB-EA14-483E-8586-2AB5EC55F849}" presName="composite" presStyleCnt="0"/>
      <dgm:spPr/>
    </dgm:pt>
    <dgm:pt modelId="{6E72FE5B-0993-45FE-867A-82DDD4567E36}" type="pres">
      <dgm:prSet presAssocID="{4458B6FB-EA14-483E-8586-2AB5EC55F849}" presName="parTx" presStyleLbl="alignNode1" presStyleIdx="1" presStyleCnt="3">
        <dgm:presLayoutVars>
          <dgm:chMax val="0"/>
          <dgm:chPref val="0"/>
          <dgm:bulletEnabled val="1"/>
        </dgm:presLayoutVars>
      </dgm:prSet>
      <dgm:spPr/>
      <dgm:t>
        <a:bodyPr/>
        <a:lstStyle/>
        <a:p>
          <a:endParaRPr lang="en-US"/>
        </a:p>
      </dgm:t>
    </dgm:pt>
    <dgm:pt modelId="{D038C841-8885-402B-B05C-6D952559AD0A}" type="pres">
      <dgm:prSet presAssocID="{4458B6FB-EA14-483E-8586-2AB5EC55F849}" presName="desTx" presStyleLbl="alignAccFollowNode1" presStyleIdx="1" presStyleCnt="3">
        <dgm:presLayoutVars>
          <dgm:bulletEnabled val="1"/>
        </dgm:presLayoutVars>
      </dgm:prSet>
      <dgm:spPr/>
      <dgm:t>
        <a:bodyPr/>
        <a:lstStyle/>
        <a:p>
          <a:endParaRPr lang="en-US"/>
        </a:p>
      </dgm:t>
    </dgm:pt>
    <dgm:pt modelId="{F380F604-B6CF-437C-9FE7-97489787D7F7}" type="pres">
      <dgm:prSet presAssocID="{58932A72-D27D-4F90-BA54-3DDCF30DB11F}" presName="space" presStyleCnt="0"/>
      <dgm:spPr/>
    </dgm:pt>
    <dgm:pt modelId="{3F669CDB-92A9-4A19-B5A5-3E5FABBF5EB5}" type="pres">
      <dgm:prSet presAssocID="{F7C1FF81-6B0C-4511-BACD-BC4D8BB06609}" presName="composite" presStyleCnt="0"/>
      <dgm:spPr/>
    </dgm:pt>
    <dgm:pt modelId="{9D1B53EA-AB9E-4989-A0D9-101A98069C01}" type="pres">
      <dgm:prSet presAssocID="{F7C1FF81-6B0C-4511-BACD-BC4D8BB06609}" presName="parTx" presStyleLbl="alignNode1" presStyleIdx="2" presStyleCnt="3">
        <dgm:presLayoutVars>
          <dgm:chMax val="0"/>
          <dgm:chPref val="0"/>
          <dgm:bulletEnabled val="1"/>
        </dgm:presLayoutVars>
      </dgm:prSet>
      <dgm:spPr/>
      <dgm:t>
        <a:bodyPr/>
        <a:lstStyle/>
        <a:p>
          <a:endParaRPr lang="en-US"/>
        </a:p>
      </dgm:t>
    </dgm:pt>
    <dgm:pt modelId="{75A72429-AE95-41A9-BBD7-FC29D347D6E7}" type="pres">
      <dgm:prSet presAssocID="{F7C1FF81-6B0C-4511-BACD-BC4D8BB06609}" presName="desTx" presStyleLbl="alignAccFollowNode1" presStyleIdx="2" presStyleCnt="3">
        <dgm:presLayoutVars>
          <dgm:bulletEnabled val="1"/>
        </dgm:presLayoutVars>
      </dgm:prSet>
      <dgm:spPr/>
      <dgm:t>
        <a:bodyPr/>
        <a:lstStyle/>
        <a:p>
          <a:endParaRPr lang="en-US"/>
        </a:p>
      </dgm:t>
    </dgm:pt>
  </dgm:ptLst>
  <dgm:cxnLst>
    <dgm:cxn modelId="{BB696246-4AC2-4035-99E5-CD06C4DC9763}" srcId="{F7C1FF81-6B0C-4511-BACD-BC4D8BB06609}" destId="{C43D337B-70C6-4D2D-A142-29FB2F9E4DB0}" srcOrd="1" destOrd="0" parTransId="{739B3EF8-23EA-4E84-A831-F5607FD6CB8A}" sibTransId="{4D1D711D-573A-42CE-A6A8-858FC9C7C186}"/>
    <dgm:cxn modelId="{AB99243A-15DC-4CCE-927A-323AC74B92AD}" type="presOf" srcId="{84FE17EA-96A4-4BC9-9F2F-C40317174A98}" destId="{E9254D22-C007-48E3-A8A1-C32092FA73D3}" srcOrd="0" destOrd="0" presId="urn:microsoft.com/office/officeart/2005/8/layout/hList1"/>
    <dgm:cxn modelId="{97F3C320-4782-4B2B-9884-11675F9E3282}" srcId="{A316B666-C211-4C18-9494-EDB7B1005CA3}" destId="{84FE17EA-96A4-4BC9-9F2F-C40317174A98}" srcOrd="0" destOrd="0" parTransId="{1DB7339E-C689-45F3-9A57-4F7A51C018D3}" sibTransId="{BE89AC31-7CCE-4AA6-AADB-D05338CDC029}"/>
    <dgm:cxn modelId="{C5E700BD-4BF5-4ABA-BE70-681BBA336565}" type="presOf" srcId="{3FB10F46-F894-4A15-8CEB-09ADEA60F59C}" destId="{D038C841-8885-402B-B05C-6D952559AD0A}" srcOrd="0" destOrd="0" presId="urn:microsoft.com/office/officeart/2005/8/layout/hList1"/>
    <dgm:cxn modelId="{FBCE22E6-46F2-4C25-9D51-DE180CF10D49}" type="presOf" srcId="{A316B666-C211-4C18-9494-EDB7B1005CA3}" destId="{6E7D46F6-5265-427B-8784-843B69F9AE2E}" srcOrd="0" destOrd="0" presId="urn:microsoft.com/office/officeart/2005/8/layout/hList1"/>
    <dgm:cxn modelId="{65D44BA4-290A-41F7-B6C5-C7EAB6FDCDAF}" srcId="{84FE17EA-96A4-4BC9-9F2F-C40317174A98}" destId="{A19E86A4-672A-41D1-A318-ABC375E893E7}" srcOrd="2" destOrd="0" parTransId="{AB562735-4C23-4E37-84C7-5270438B862B}" sibTransId="{79E33762-5684-4ED9-AE19-40D6B69C991C}"/>
    <dgm:cxn modelId="{A0F9B8E9-4BEF-40BF-909E-3C5C2441180F}" srcId="{84FE17EA-96A4-4BC9-9F2F-C40317174A98}" destId="{13822056-567C-4691-98BF-12B26A5E386C}" srcOrd="1" destOrd="0" parTransId="{8A89B092-FF2E-4569-9FCC-4AD3DF2EAB90}" sibTransId="{B5E105CE-799B-4A94-AD80-2493E1054584}"/>
    <dgm:cxn modelId="{14935AED-6FD2-4AE8-8903-DAB1B3C7692F}" srcId="{84FE17EA-96A4-4BC9-9F2F-C40317174A98}" destId="{747EABF3-6163-40A3-BEF1-9FD8FF46F608}" srcOrd="0" destOrd="0" parTransId="{F221EE75-4509-448F-8F15-4D59F851E34E}" sibTransId="{B608E055-110A-4AE8-B089-818494429830}"/>
    <dgm:cxn modelId="{11D66E75-8D80-4F05-8696-C8F435ED152F}" type="presOf" srcId="{A19E86A4-672A-41D1-A318-ABC375E893E7}" destId="{E716C209-68E3-4BAB-A3DD-50841EA03E1D}" srcOrd="0" destOrd="2" presId="urn:microsoft.com/office/officeart/2005/8/layout/hList1"/>
    <dgm:cxn modelId="{F8D6E0D8-7970-4822-B0A8-D830D9324A95}" type="presOf" srcId="{747EABF3-6163-40A3-BEF1-9FD8FF46F608}" destId="{E716C209-68E3-4BAB-A3DD-50841EA03E1D}" srcOrd="0" destOrd="0" presId="urn:microsoft.com/office/officeart/2005/8/layout/hList1"/>
    <dgm:cxn modelId="{6CFFB588-42C4-4914-8015-389270075434}" type="presOf" srcId="{7892FCD7-0E21-4514-95CE-1F43FCB6E461}" destId="{75A72429-AE95-41A9-BBD7-FC29D347D6E7}" srcOrd="0" destOrd="0" presId="urn:microsoft.com/office/officeart/2005/8/layout/hList1"/>
    <dgm:cxn modelId="{13FFCA1A-4339-46BD-B3A9-952BB9AD4EC4}" srcId="{A316B666-C211-4C18-9494-EDB7B1005CA3}" destId="{F7C1FF81-6B0C-4511-BACD-BC4D8BB06609}" srcOrd="2" destOrd="0" parTransId="{C389A12F-A8D3-4BE6-BD1F-1743CEF95A28}" sibTransId="{A1563CBF-4B9C-4E1B-8C3F-345301BA97E6}"/>
    <dgm:cxn modelId="{138A69B1-0E0B-43EE-847C-5023457E693E}" srcId="{A316B666-C211-4C18-9494-EDB7B1005CA3}" destId="{4458B6FB-EA14-483E-8586-2AB5EC55F849}" srcOrd="1" destOrd="0" parTransId="{BF496D29-6FE8-4442-A3D1-1663D330FD4E}" sibTransId="{58932A72-D27D-4F90-BA54-3DDCF30DB11F}"/>
    <dgm:cxn modelId="{D22FDCC1-D528-4116-8C45-6383A41704CC}" type="presOf" srcId="{4458B6FB-EA14-483E-8586-2AB5EC55F849}" destId="{6E72FE5B-0993-45FE-867A-82DDD4567E36}" srcOrd="0" destOrd="0" presId="urn:microsoft.com/office/officeart/2005/8/layout/hList1"/>
    <dgm:cxn modelId="{D7CB0987-B217-49DF-9DA1-C56937FB736F}" srcId="{4458B6FB-EA14-483E-8586-2AB5EC55F849}" destId="{658919E1-C723-4311-8F31-35C0A617CF9B}" srcOrd="1" destOrd="0" parTransId="{45800223-12CD-48B3-8CAA-8FCD8D428A3E}" sibTransId="{DD15F6E4-0337-4054-8BD9-2EE334780CD0}"/>
    <dgm:cxn modelId="{029C3555-6886-4E32-94B2-A7B272A80720}" type="presOf" srcId="{13822056-567C-4691-98BF-12B26A5E386C}" destId="{E716C209-68E3-4BAB-A3DD-50841EA03E1D}" srcOrd="0" destOrd="1" presId="urn:microsoft.com/office/officeart/2005/8/layout/hList1"/>
    <dgm:cxn modelId="{8EBCEF1E-82FE-4200-9F44-49584F00D774}" type="presOf" srcId="{658919E1-C723-4311-8F31-35C0A617CF9B}" destId="{D038C841-8885-402B-B05C-6D952559AD0A}" srcOrd="0" destOrd="1" presId="urn:microsoft.com/office/officeart/2005/8/layout/hList1"/>
    <dgm:cxn modelId="{5A99099C-E4D9-4837-94D3-C3BF88E15D10}" type="presOf" srcId="{C43D337B-70C6-4D2D-A142-29FB2F9E4DB0}" destId="{75A72429-AE95-41A9-BBD7-FC29D347D6E7}" srcOrd="0" destOrd="1" presId="urn:microsoft.com/office/officeart/2005/8/layout/hList1"/>
    <dgm:cxn modelId="{6BF9E157-65E5-450B-9691-3E9780C1E4EB}" srcId="{F7C1FF81-6B0C-4511-BACD-BC4D8BB06609}" destId="{7892FCD7-0E21-4514-95CE-1F43FCB6E461}" srcOrd="0" destOrd="0" parTransId="{9062A2A5-09D2-4F56-B9D6-3D6F41AAD3E3}" sibTransId="{FE90D8A8-282C-4353-BD4D-F8E0F8B6AF5B}"/>
    <dgm:cxn modelId="{4BFDE683-EBA1-4F0F-BA1B-6BEEF0E662C7}" srcId="{4458B6FB-EA14-483E-8586-2AB5EC55F849}" destId="{3FB10F46-F894-4A15-8CEB-09ADEA60F59C}" srcOrd="0" destOrd="0" parTransId="{6BF72B7E-742B-43E1-8BB9-93B527B6B723}" sibTransId="{8D946D30-588C-4D87-BE07-DCCADD8C846F}"/>
    <dgm:cxn modelId="{2DCE9834-1B68-44BB-B71A-337C6B37EB2A}" type="presOf" srcId="{F7C1FF81-6B0C-4511-BACD-BC4D8BB06609}" destId="{9D1B53EA-AB9E-4989-A0D9-101A98069C01}" srcOrd="0" destOrd="0" presId="urn:microsoft.com/office/officeart/2005/8/layout/hList1"/>
    <dgm:cxn modelId="{22C70EC8-32A3-4E3C-BCDB-748887E992F0}" type="presParOf" srcId="{6E7D46F6-5265-427B-8784-843B69F9AE2E}" destId="{78F1DB91-8949-4A2F-906C-55DCCD815DDF}" srcOrd="0" destOrd="0" presId="urn:microsoft.com/office/officeart/2005/8/layout/hList1"/>
    <dgm:cxn modelId="{748AC9DE-A82F-494C-83B5-C1EEB8D9ACF7}" type="presParOf" srcId="{78F1DB91-8949-4A2F-906C-55DCCD815DDF}" destId="{E9254D22-C007-48E3-A8A1-C32092FA73D3}" srcOrd="0" destOrd="0" presId="urn:microsoft.com/office/officeart/2005/8/layout/hList1"/>
    <dgm:cxn modelId="{8ABE5BB5-B740-4278-B547-B0D39A2C688F}" type="presParOf" srcId="{78F1DB91-8949-4A2F-906C-55DCCD815DDF}" destId="{E716C209-68E3-4BAB-A3DD-50841EA03E1D}" srcOrd="1" destOrd="0" presId="urn:microsoft.com/office/officeart/2005/8/layout/hList1"/>
    <dgm:cxn modelId="{AA0F92CB-A7FD-4BC2-8231-1617C3B083A8}" type="presParOf" srcId="{6E7D46F6-5265-427B-8784-843B69F9AE2E}" destId="{FBDBA072-4E73-4695-86C9-EB35BE4FB526}" srcOrd="1" destOrd="0" presId="urn:microsoft.com/office/officeart/2005/8/layout/hList1"/>
    <dgm:cxn modelId="{AD5DC054-BA1C-44D1-91A8-F0A460B35F25}" type="presParOf" srcId="{6E7D46F6-5265-427B-8784-843B69F9AE2E}" destId="{E6C43BFF-29AF-428C-B4AC-846DBAF99138}" srcOrd="2" destOrd="0" presId="urn:microsoft.com/office/officeart/2005/8/layout/hList1"/>
    <dgm:cxn modelId="{A30304FD-8F7E-491A-A77B-397801E25086}" type="presParOf" srcId="{E6C43BFF-29AF-428C-B4AC-846DBAF99138}" destId="{6E72FE5B-0993-45FE-867A-82DDD4567E36}" srcOrd="0" destOrd="0" presId="urn:microsoft.com/office/officeart/2005/8/layout/hList1"/>
    <dgm:cxn modelId="{0AADD835-C41E-43FC-9709-0BB9FED0961D}" type="presParOf" srcId="{E6C43BFF-29AF-428C-B4AC-846DBAF99138}" destId="{D038C841-8885-402B-B05C-6D952559AD0A}" srcOrd="1" destOrd="0" presId="urn:microsoft.com/office/officeart/2005/8/layout/hList1"/>
    <dgm:cxn modelId="{427988EA-9ACF-4FA0-A2ED-3DEF7D96BFBE}" type="presParOf" srcId="{6E7D46F6-5265-427B-8784-843B69F9AE2E}" destId="{F380F604-B6CF-437C-9FE7-97489787D7F7}" srcOrd="3" destOrd="0" presId="urn:microsoft.com/office/officeart/2005/8/layout/hList1"/>
    <dgm:cxn modelId="{C213BD2F-B1F6-458F-9BDB-0B0F7EE719C3}" type="presParOf" srcId="{6E7D46F6-5265-427B-8784-843B69F9AE2E}" destId="{3F669CDB-92A9-4A19-B5A5-3E5FABBF5EB5}" srcOrd="4" destOrd="0" presId="urn:microsoft.com/office/officeart/2005/8/layout/hList1"/>
    <dgm:cxn modelId="{9FCA7B6C-69CD-4A0C-B020-095CEFC3F5A3}" type="presParOf" srcId="{3F669CDB-92A9-4A19-B5A5-3E5FABBF5EB5}" destId="{9D1B53EA-AB9E-4989-A0D9-101A98069C01}" srcOrd="0" destOrd="0" presId="urn:microsoft.com/office/officeart/2005/8/layout/hList1"/>
    <dgm:cxn modelId="{7106430B-D73C-4F3B-8AEB-2EFAD6BBE78B}" type="presParOf" srcId="{3F669CDB-92A9-4A19-B5A5-3E5FABBF5EB5}" destId="{75A72429-AE95-41A9-BBD7-FC29D347D6E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184404-34EA-455B-A3D0-84009F4FCF52}"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035AFD46-2527-41F4-A135-6D37887DAA06}">
      <dgm:prSet phldrT="[Text]"/>
      <dgm:spPr/>
      <dgm:t>
        <a:bodyPr/>
        <a:lstStyle/>
        <a:p>
          <a:r>
            <a:rPr lang="en-US" dirty="0" smtClean="0"/>
            <a:t>Service Topology</a:t>
          </a:r>
          <a:endParaRPr lang="en-US" dirty="0"/>
        </a:p>
      </dgm:t>
    </dgm:pt>
    <dgm:pt modelId="{1F3E840E-EA13-488D-8863-A408257A8D4D}" type="parTrans" cxnId="{08A6D88E-7D79-4CDE-BD17-43ED28453DBA}">
      <dgm:prSet/>
      <dgm:spPr/>
      <dgm:t>
        <a:bodyPr/>
        <a:lstStyle/>
        <a:p>
          <a:endParaRPr lang="en-US"/>
        </a:p>
      </dgm:t>
    </dgm:pt>
    <dgm:pt modelId="{E35B816D-36D6-4A14-B10F-378EA5CF9487}" type="sibTrans" cxnId="{08A6D88E-7D79-4CDE-BD17-43ED28453DBA}">
      <dgm:prSet/>
      <dgm:spPr/>
      <dgm:t>
        <a:bodyPr/>
        <a:lstStyle/>
        <a:p>
          <a:endParaRPr lang="en-US"/>
        </a:p>
      </dgm:t>
    </dgm:pt>
    <dgm:pt modelId="{CAC87A30-6A00-4F92-A7F0-1FD443D59560}">
      <dgm:prSet phldrT="[Text]"/>
      <dgm:spPr/>
      <dgm:t>
        <a:bodyPr/>
        <a:lstStyle/>
        <a:p>
          <a:r>
            <a:rPr lang="en-US" dirty="0" smtClean="0"/>
            <a:t>Server Topology</a:t>
          </a:r>
          <a:endParaRPr lang="en-US" dirty="0"/>
        </a:p>
      </dgm:t>
    </dgm:pt>
    <dgm:pt modelId="{E11F62EB-871B-4A00-ADBF-55080BD2CE4B}" type="parTrans" cxnId="{87D55B46-7CE4-4876-86CF-BD6E95210A38}">
      <dgm:prSet/>
      <dgm:spPr/>
      <dgm:t>
        <a:bodyPr/>
        <a:lstStyle/>
        <a:p>
          <a:endParaRPr lang="en-US"/>
        </a:p>
      </dgm:t>
    </dgm:pt>
    <dgm:pt modelId="{8D4DEF3F-9553-4F49-B46F-C8DE7CCD2646}" type="sibTrans" cxnId="{87D55B46-7CE4-4876-86CF-BD6E95210A38}">
      <dgm:prSet/>
      <dgm:spPr/>
      <dgm:t>
        <a:bodyPr/>
        <a:lstStyle/>
        <a:p>
          <a:endParaRPr lang="en-US"/>
        </a:p>
      </dgm:t>
    </dgm:pt>
    <dgm:pt modelId="{67D4304D-A5A7-4D58-AFAB-BBAB7DB16723}">
      <dgm:prSet phldrT="[Text]"/>
      <dgm:spPr/>
      <dgm:t>
        <a:bodyPr/>
        <a:lstStyle/>
        <a:p>
          <a:r>
            <a:rPr lang="en-US" dirty="0" smtClean="0"/>
            <a:t>Network</a:t>
          </a:r>
          <a:endParaRPr lang="en-US" dirty="0"/>
        </a:p>
      </dgm:t>
    </dgm:pt>
    <dgm:pt modelId="{65D825E5-C27E-4071-8316-9C9727048021}" type="parTrans" cxnId="{0A8F9446-30DA-4425-A762-E6DE64F2819A}">
      <dgm:prSet/>
      <dgm:spPr/>
      <dgm:t>
        <a:bodyPr/>
        <a:lstStyle/>
        <a:p>
          <a:endParaRPr lang="en-US"/>
        </a:p>
      </dgm:t>
    </dgm:pt>
    <dgm:pt modelId="{1BF2250F-BA55-423E-BCA4-C988FA186667}" type="sibTrans" cxnId="{0A8F9446-30DA-4425-A762-E6DE64F2819A}">
      <dgm:prSet/>
      <dgm:spPr/>
      <dgm:t>
        <a:bodyPr/>
        <a:lstStyle/>
        <a:p>
          <a:endParaRPr lang="en-US"/>
        </a:p>
      </dgm:t>
    </dgm:pt>
    <dgm:pt modelId="{E5B988E3-A870-4A9C-B263-D2FB02E99FC9}">
      <dgm:prSet phldrT="[Text]"/>
      <dgm:spPr/>
      <dgm:t>
        <a:bodyPr/>
        <a:lstStyle/>
        <a:p>
          <a:r>
            <a:rPr lang="en-US" dirty="0" smtClean="0"/>
            <a:t>Datacenter Health</a:t>
          </a:r>
          <a:endParaRPr lang="en-US" dirty="0"/>
        </a:p>
      </dgm:t>
    </dgm:pt>
    <dgm:pt modelId="{1310788B-5792-460A-8B49-E4D0E074064D}" type="parTrans" cxnId="{54AFFC13-8F85-4108-AB11-6D5E55D14AB6}">
      <dgm:prSet/>
      <dgm:spPr/>
      <dgm:t>
        <a:bodyPr/>
        <a:lstStyle/>
        <a:p>
          <a:endParaRPr lang="en-US"/>
        </a:p>
      </dgm:t>
    </dgm:pt>
    <dgm:pt modelId="{9F08E58A-7954-42DA-B775-9FB572ED451A}" type="sibTrans" cxnId="{54AFFC13-8F85-4108-AB11-6D5E55D14AB6}">
      <dgm:prSet/>
      <dgm:spPr/>
      <dgm:t>
        <a:bodyPr/>
        <a:lstStyle/>
        <a:p>
          <a:endParaRPr lang="en-US"/>
        </a:p>
      </dgm:t>
    </dgm:pt>
    <dgm:pt modelId="{C2A80F9E-A3D6-4970-B014-C35730562326}">
      <dgm:prSet phldrT="[Text]"/>
      <dgm:spPr/>
      <dgm:t>
        <a:bodyPr/>
        <a:lstStyle/>
        <a:p>
          <a:r>
            <a:rPr lang="en-US" dirty="0" smtClean="0"/>
            <a:t>Database Availability</a:t>
          </a:r>
          <a:endParaRPr lang="en-US" dirty="0"/>
        </a:p>
      </dgm:t>
    </dgm:pt>
    <dgm:pt modelId="{E219887B-42F9-4CB6-B27F-92B6DE76B3FF}" type="parTrans" cxnId="{13932A8F-3D11-43CF-84F2-14E79E12C3F2}">
      <dgm:prSet/>
      <dgm:spPr/>
      <dgm:t>
        <a:bodyPr/>
        <a:lstStyle/>
        <a:p>
          <a:endParaRPr lang="en-US"/>
        </a:p>
      </dgm:t>
    </dgm:pt>
    <dgm:pt modelId="{168A5C42-32FB-411A-8EB9-1ED5B08A8CF3}" type="sibTrans" cxnId="{13932A8F-3D11-43CF-84F2-14E79E12C3F2}">
      <dgm:prSet/>
      <dgm:spPr/>
      <dgm:t>
        <a:bodyPr/>
        <a:lstStyle/>
        <a:p>
          <a:endParaRPr lang="en-US"/>
        </a:p>
      </dgm:t>
    </dgm:pt>
    <dgm:pt modelId="{3E08886C-943D-4DEA-BFA7-A9851FE78AD4}">
      <dgm:prSet phldrT="[Text]"/>
      <dgm:spPr/>
      <dgm:t>
        <a:bodyPr/>
        <a:lstStyle/>
        <a:p>
          <a:r>
            <a:rPr lang="en-US" dirty="0" smtClean="0"/>
            <a:t>Network</a:t>
          </a:r>
          <a:endParaRPr lang="en-US" dirty="0"/>
        </a:p>
      </dgm:t>
    </dgm:pt>
    <dgm:pt modelId="{ED5394F0-F882-476A-8F9C-9177027EC6DD}" type="parTrans" cxnId="{F07C4546-21F0-4263-A9EC-DD05D280E24B}">
      <dgm:prSet/>
      <dgm:spPr/>
      <dgm:t>
        <a:bodyPr/>
        <a:lstStyle/>
        <a:p>
          <a:endParaRPr lang="en-US"/>
        </a:p>
      </dgm:t>
    </dgm:pt>
    <dgm:pt modelId="{4E17ACF9-193D-4549-8220-DFA72591EE47}" type="sibTrans" cxnId="{F07C4546-21F0-4263-A9EC-DD05D280E24B}">
      <dgm:prSet/>
      <dgm:spPr/>
      <dgm:t>
        <a:bodyPr/>
        <a:lstStyle/>
        <a:p>
          <a:endParaRPr lang="en-US"/>
        </a:p>
      </dgm:t>
    </dgm:pt>
    <dgm:pt modelId="{82BD07D2-8C0B-4339-8F54-6B34D4BFA68C}">
      <dgm:prSet phldrT="[Text]"/>
      <dgm:spPr/>
      <dgm:t>
        <a:bodyPr/>
        <a:lstStyle/>
        <a:p>
          <a:r>
            <a:rPr lang="en-US" dirty="0" smtClean="0"/>
            <a:t>Power</a:t>
          </a:r>
          <a:endParaRPr lang="en-US" dirty="0"/>
        </a:p>
      </dgm:t>
    </dgm:pt>
    <dgm:pt modelId="{0087D9B9-E8F4-44E2-8721-06AAE59CF4A4}" type="parTrans" cxnId="{522703D1-3C58-405B-9F38-16EEA482FF03}">
      <dgm:prSet/>
      <dgm:spPr/>
      <dgm:t>
        <a:bodyPr/>
        <a:lstStyle/>
        <a:p>
          <a:endParaRPr lang="en-US"/>
        </a:p>
      </dgm:t>
    </dgm:pt>
    <dgm:pt modelId="{4B49F062-F1C5-4829-9B8C-2FADC661A731}" type="sibTrans" cxnId="{522703D1-3C58-405B-9F38-16EEA482FF03}">
      <dgm:prSet/>
      <dgm:spPr/>
      <dgm:t>
        <a:bodyPr/>
        <a:lstStyle/>
        <a:p>
          <a:endParaRPr lang="en-US"/>
        </a:p>
      </dgm:t>
    </dgm:pt>
    <dgm:pt modelId="{EF614709-96EB-4E8C-981F-C4FDBC240721}">
      <dgm:prSet phldrT="[Text]"/>
      <dgm:spPr/>
      <dgm:t>
        <a:bodyPr/>
        <a:lstStyle/>
        <a:p>
          <a:r>
            <a:rPr lang="en-US" dirty="0" smtClean="0"/>
            <a:t>Datacenter Health</a:t>
          </a:r>
          <a:endParaRPr lang="en-US" dirty="0"/>
        </a:p>
      </dgm:t>
    </dgm:pt>
    <dgm:pt modelId="{5FB95966-0EB9-4A70-8DCC-6127ADB33DEF}" type="parTrans" cxnId="{D42CF2D4-AAEB-4755-94F3-5A253BB0A385}">
      <dgm:prSet/>
      <dgm:spPr/>
      <dgm:t>
        <a:bodyPr/>
        <a:lstStyle/>
        <a:p>
          <a:endParaRPr lang="en-US"/>
        </a:p>
      </dgm:t>
    </dgm:pt>
    <dgm:pt modelId="{67C69C73-33AE-457D-9898-958FB877F11D}" type="sibTrans" cxnId="{D42CF2D4-AAEB-4755-94F3-5A253BB0A385}">
      <dgm:prSet/>
      <dgm:spPr/>
      <dgm:t>
        <a:bodyPr/>
        <a:lstStyle/>
        <a:p>
          <a:endParaRPr lang="en-US"/>
        </a:p>
      </dgm:t>
    </dgm:pt>
    <dgm:pt modelId="{DE18E95F-0C4B-4D90-B038-554BCFD55829}">
      <dgm:prSet phldrT="[Text]"/>
      <dgm:spPr/>
      <dgm:t>
        <a:bodyPr/>
        <a:lstStyle/>
        <a:p>
          <a:r>
            <a:rPr lang="en-US" dirty="0" smtClean="0"/>
            <a:t>Datacenter Health</a:t>
          </a:r>
          <a:endParaRPr lang="en-US" dirty="0"/>
        </a:p>
      </dgm:t>
    </dgm:pt>
    <dgm:pt modelId="{5FDDB3D4-5386-423C-A35D-2976C10BB335}" type="parTrans" cxnId="{16540214-B97E-4D85-A821-17DFCCE57ED0}">
      <dgm:prSet/>
      <dgm:spPr/>
      <dgm:t>
        <a:bodyPr/>
        <a:lstStyle/>
        <a:p>
          <a:endParaRPr lang="en-US"/>
        </a:p>
      </dgm:t>
    </dgm:pt>
    <dgm:pt modelId="{457B9A62-470F-4BAA-A270-5012DEC0CDE4}" type="sibTrans" cxnId="{16540214-B97E-4D85-A821-17DFCCE57ED0}">
      <dgm:prSet/>
      <dgm:spPr/>
      <dgm:t>
        <a:bodyPr/>
        <a:lstStyle/>
        <a:p>
          <a:endParaRPr lang="en-US"/>
        </a:p>
      </dgm:t>
    </dgm:pt>
    <dgm:pt modelId="{00DE41C0-A3F3-439C-86F5-3A4275F982CC}" type="pres">
      <dgm:prSet presAssocID="{9F184404-34EA-455B-A3D0-84009F4FCF52}" presName="diagram" presStyleCnt="0">
        <dgm:presLayoutVars>
          <dgm:chPref val="1"/>
          <dgm:dir/>
          <dgm:animOne val="branch"/>
          <dgm:animLvl val="lvl"/>
          <dgm:resizeHandles val="exact"/>
        </dgm:presLayoutVars>
      </dgm:prSet>
      <dgm:spPr/>
      <dgm:t>
        <a:bodyPr/>
        <a:lstStyle/>
        <a:p>
          <a:endParaRPr lang="en-US"/>
        </a:p>
      </dgm:t>
    </dgm:pt>
    <dgm:pt modelId="{20816BDD-5767-4633-BF80-D2DE9E98FD7E}" type="pres">
      <dgm:prSet presAssocID="{035AFD46-2527-41F4-A135-6D37887DAA06}" presName="root1" presStyleCnt="0"/>
      <dgm:spPr/>
      <dgm:t>
        <a:bodyPr/>
        <a:lstStyle/>
        <a:p>
          <a:endParaRPr lang="en-US"/>
        </a:p>
      </dgm:t>
    </dgm:pt>
    <dgm:pt modelId="{3744F94B-384B-4B66-AE6F-6B8994000C05}" type="pres">
      <dgm:prSet presAssocID="{035AFD46-2527-41F4-A135-6D37887DAA06}" presName="LevelOneTextNode" presStyleLbl="node0" presStyleIdx="0" presStyleCnt="1" custLinFactNeighborX="-4426" custLinFactNeighborY="-4426">
        <dgm:presLayoutVars>
          <dgm:chPref val="3"/>
        </dgm:presLayoutVars>
      </dgm:prSet>
      <dgm:spPr/>
      <dgm:t>
        <a:bodyPr/>
        <a:lstStyle/>
        <a:p>
          <a:endParaRPr lang="en-US"/>
        </a:p>
      </dgm:t>
    </dgm:pt>
    <dgm:pt modelId="{DE18AB44-7921-4453-B047-F681E257F134}" type="pres">
      <dgm:prSet presAssocID="{035AFD46-2527-41F4-A135-6D37887DAA06}" presName="level2hierChild" presStyleCnt="0"/>
      <dgm:spPr/>
      <dgm:t>
        <a:bodyPr/>
        <a:lstStyle/>
        <a:p>
          <a:endParaRPr lang="en-US"/>
        </a:p>
      </dgm:t>
    </dgm:pt>
    <dgm:pt modelId="{1400038A-480F-490B-A072-6A18CE3843C6}" type="pres">
      <dgm:prSet presAssocID="{E11F62EB-871B-4A00-ADBF-55080BD2CE4B}" presName="conn2-1" presStyleLbl="parChTrans1D2" presStyleIdx="0" presStyleCnt="2"/>
      <dgm:spPr/>
      <dgm:t>
        <a:bodyPr/>
        <a:lstStyle/>
        <a:p>
          <a:endParaRPr lang="en-US"/>
        </a:p>
      </dgm:t>
    </dgm:pt>
    <dgm:pt modelId="{508F6A9B-4DF0-4F36-ACC4-E5B2A2D725F2}" type="pres">
      <dgm:prSet presAssocID="{E11F62EB-871B-4A00-ADBF-55080BD2CE4B}" presName="connTx" presStyleLbl="parChTrans1D2" presStyleIdx="0" presStyleCnt="2"/>
      <dgm:spPr/>
      <dgm:t>
        <a:bodyPr/>
        <a:lstStyle/>
        <a:p>
          <a:endParaRPr lang="en-US"/>
        </a:p>
      </dgm:t>
    </dgm:pt>
    <dgm:pt modelId="{A2E668EF-A44D-45EE-977F-E0D1DAEBA005}" type="pres">
      <dgm:prSet presAssocID="{CAC87A30-6A00-4F92-A7F0-1FD443D59560}" presName="root2" presStyleCnt="0"/>
      <dgm:spPr/>
      <dgm:t>
        <a:bodyPr/>
        <a:lstStyle/>
        <a:p>
          <a:endParaRPr lang="en-US"/>
        </a:p>
      </dgm:t>
    </dgm:pt>
    <dgm:pt modelId="{6A2D7D9E-60AA-4DDA-9835-1EB99392FA44}" type="pres">
      <dgm:prSet presAssocID="{CAC87A30-6A00-4F92-A7F0-1FD443D59560}" presName="LevelTwoTextNode" presStyleLbl="node2" presStyleIdx="0" presStyleCnt="2">
        <dgm:presLayoutVars>
          <dgm:chPref val="3"/>
        </dgm:presLayoutVars>
      </dgm:prSet>
      <dgm:spPr/>
      <dgm:t>
        <a:bodyPr/>
        <a:lstStyle/>
        <a:p>
          <a:endParaRPr lang="en-US"/>
        </a:p>
      </dgm:t>
    </dgm:pt>
    <dgm:pt modelId="{12774898-A93D-40FA-80E2-EE68E437CD58}" type="pres">
      <dgm:prSet presAssocID="{CAC87A30-6A00-4F92-A7F0-1FD443D59560}" presName="level3hierChild" presStyleCnt="0"/>
      <dgm:spPr/>
      <dgm:t>
        <a:bodyPr/>
        <a:lstStyle/>
        <a:p>
          <a:endParaRPr lang="en-US"/>
        </a:p>
      </dgm:t>
    </dgm:pt>
    <dgm:pt modelId="{01128C9F-8F41-46E8-BE2C-33DD1EE8B97D}" type="pres">
      <dgm:prSet presAssocID="{65D825E5-C27E-4071-8316-9C9727048021}" presName="conn2-1" presStyleLbl="parChTrans1D3" presStyleIdx="0" presStyleCnt="3"/>
      <dgm:spPr/>
      <dgm:t>
        <a:bodyPr/>
        <a:lstStyle/>
        <a:p>
          <a:endParaRPr lang="en-US"/>
        </a:p>
      </dgm:t>
    </dgm:pt>
    <dgm:pt modelId="{BDA1EA98-B805-44F5-8F3F-1CB33053895D}" type="pres">
      <dgm:prSet presAssocID="{65D825E5-C27E-4071-8316-9C9727048021}" presName="connTx" presStyleLbl="parChTrans1D3" presStyleIdx="0" presStyleCnt="3"/>
      <dgm:spPr/>
      <dgm:t>
        <a:bodyPr/>
        <a:lstStyle/>
        <a:p>
          <a:endParaRPr lang="en-US"/>
        </a:p>
      </dgm:t>
    </dgm:pt>
    <dgm:pt modelId="{AB2090E8-3F2C-4AB1-A763-7C57857B846C}" type="pres">
      <dgm:prSet presAssocID="{67D4304D-A5A7-4D58-AFAB-BBAB7DB16723}" presName="root2" presStyleCnt="0"/>
      <dgm:spPr/>
      <dgm:t>
        <a:bodyPr/>
        <a:lstStyle/>
        <a:p>
          <a:endParaRPr lang="en-US"/>
        </a:p>
      </dgm:t>
    </dgm:pt>
    <dgm:pt modelId="{CFAB0603-E0A5-421A-B73A-639ECC108C5D}" type="pres">
      <dgm:prSet presAssocID="{67D4304D-A5A7-4D58-AFAB-BBAB7DB16723}" presName="LevelTwoTextNode" presStyleLbl="node3" presStyleIdx="0" presStyleCnt="3">
        <dgm:presLayoutVars>
          <dgm:chPref val="3"/>
        </dgm:presLayoutVars>
      </dgm:prSet>
      <dgm:spPr/>
      <dgm:t>
        <a:bodyPr/>
        <a:lstStyle/>
        <a:p>
          <a:endParaRPr lang="en-US"/>
        </a:p>
      </dgm:t>
    </dgm:pt>
    <dgm:pt modelId="{563F7449-8362-4820-B7C9-004BA32C3695}" type="pres">
      <dgm:prSet presAssocID="{67D4304D-A5A7-4D58-AFAB-BBAB7DB16723}" presName="level3hierChild" presStyleCnt="0"/>
      <dgm:spPr/>
      <dgm:t>
        <a:bodyPr/>
        <a:lstStyle/>
        <a:p>
          <a:endParaRPr lang="en-US"/>
        </a:p>
      </dgm:t>
    </dgm:pt>
    <dgm:pt modelId="{188B641B-3D60-4429-9E9E-5562272B7359}" type="pres">
      <dgm:prSet presAssocID="{5FB95966-0EB9-4A70-8DCC-6127ADB33DEF}" presName="conn2-1" presStyleLbl="parChTrans1D4" presStyleIdx="0" presStyleCnt="3"/>
      <dgm:spPr/>
      <dgm:t>
        <a:bodyPr/>
        <a:lstStyle/>
        <a:p>
          <a:endParaRPr lang="en-US"/>
        </a:p>
      </dgm:t>
    </dgm:pt>
    <dgm:pt modelId="{5D68C140-D7C8-4B28-8823-934AA431807C}" type="pres">
      <dgm:prSet presAssocID="{5FB95966-0EB9-4A70-8DCC-6127ADB33DEF}" presName="connTx" presStyleLbl="parChTrans1D4" presStyleIdx="0" presStyleCnt="3"/>
      <dgm:spPr/>
      <dgm:t>
        <a:bodyPr/>
        <a:lstStyle/>
        <a:p>
          <a:endParaRPr lang="en-US"/>
        </a:p>
      </dgm:t>
    </dgm:pt>
    <dgm:pt modelId="{5A3F60B1-694F-4B4C-8834-B5C135ABCC76}" type="pres">
      <dgm:prSet presAssocID="{EF614709-96EB-4E8C-981F-C4FDBC240721}" presName="root2" presStyleCnt="0"/>
      <dgm:spPr/>
      <dgm:t>
        <a:bodyPr/>
        <a:lstStyle/>
        <a:p>
          <a:endParaRPr lang="en-US"/>
        </a:p>
      </dgm:t>
    </dgm:pt>
    <dgm:pt modelId="{BEEE3F45-C0A2-4EAF-95E2-B6A71531B7AF}" type="pres">
      <dgm:prSet presAssocID="{EF614709-96EB-4E8C-981F-C4FDBC240721}" presName="LevelTwoTextNode" presStyleLbl="node4" presStyleIdx="0" presStyleCnt="3">
        <dgm:presLayoutVars>
          <dgm:chPref val="3"/>
        </dgm:presLayoutVars>
      </dgm:prSet>
      <dgm:spPr/>
      <dgm:t>
        <a:bodyPr/>
        <a:lstStyle/>
        <a:p>
          <a:endParaRPr lang="en-US"/>
        </a:p>
      </dgm:t>
    </dgm:pt>
    <dgm:pt modelId="{34919769-136B-4605-A81A-F56B010625C9}" type="pres">
      <dgm:prSet presAssocID="{EF614709-96EB-4E8C-981F-C4FDBC240721}" presName="level3hierChild" presStyleCnt="0"/>
      <dgm:spPr/>
      <dgm:t>
        <a:bodyPr/>
        <a:lstStyle/>
        <a:p>
          <a:endParaRPr lang="en-US"/>
        </a:p>
      </dgm:t>
    </dgm:pt>
    <dgm:pt modelId="{3FBBCEE8-FE31-45EC-9193-2E2AB6CE0747}" type="pres">
      <dgm:prSet presAssocID="{0087D9B9-E8F4-44E2-8721-06AAE59CF4A4}" presName="conn2-1" presStyleLbl="parChTrans1D3" presStyleIdx="1" presStyleCnt="3"/>
      <dgm:spPr/>
      <dgm:t>
        <a:bodyPr/>
        <a:lstStyle/>
        <a:p>
          <a:endParaRPr lang="en-US"/>
        </a:p>
      </dgm:t>
    </dgm:pt>
    <dgm:pt modelId="{9EAF5071-C191-4315-A8EE-1C724D774C31}" type="pres">
      <dgm:prSet presAssocID="{0087D9B9-E8F4-44E2-8721-06AAE59CF4A4}" presName="connTx" presStyleLbl="parChTrans1D3" presStyleIdx="1" presStyleCnt="3"/>
      <dgm:spPr/>
      <dgm:t>
        <a:bodyPr/>
        <a:lstStyle/>
        <a:p>
          <a:endParaRPr lang="en-US"/>
        </a:p>
      </dgm:t>
    </dgm:pt>
    <dgm:pt modelId="{89545197-A8E0-4982-B647-D0664737009E}" type="pres">
      <dgm:prSet presAssocID="{82BD07D2-8C0B-4339-8F54-6B34D4BFA68C}" presName="root2" presStyleCnt="0"/>
      <dgm:spPr/>
      <dgm:t>
        <a:bodyPr/>
        <a:lstStyle/>
        <a:p>
          <a:endParaRPr lang="en-US"/>
        </a:p>
      </dgm:t>
    </dgm:pt>
    <dgm:pt modelId="{9DF6B17C-1703-45DC-8169-E2D6EAFAE217}" type="pres">
      <dgm:prSet presAssocID="{82BD07D2-8C0B-4339-8F54-6B34D4BFA68C}" presName="LevelTwoTextNode" presStyleLbl="node3" presStyleIdx="1" presStyleCnt="3">
        <dgm:presLayoutVars>
          <dgm:chPref val="3"/>
        </dgm:presLayoutVars>
      </dgm:prSet>
      <dgm:spPr/>
      <dgm:t>
        <a:bodyPr/>
        <a:lstStyle/>
        <a:p>
          <a:endParaRPr lang="en-US"/>
        </a:p>
      </dgm:t>
    </dgm:pt>
    <dgm:pt modelId="{6B8BF824-A7DE-40CA-84F6-16CFCDA7471C}" type="pres">
      <dgm:prSet presAssocID="{82BD07D2-8C0B-4339-8F54-6B34D4BFA68C}" presName="level3hierChild" presStyleCnt="0"/>
      <dgm:spPr/>
      <dgm:t>
        <a:bodyPr/>
        <a:lstStyle/>
        <a:p>
          <a:endParaRPr lang="en-US"/>
        </a:p>
      </dgm:t>
    </dgm:pt>
    <dgm:pt modelId="{03185322-BC21-41C5-B353-42FD3C3193E4}" type="pres">
      <dgm:prSet presAssocID="{1310788B-5792-460A-8B49-E4D0E074064D}" presName="conn2-1" presStyleLbl="parChTrans1D4" presStyleIdx="1" presStyleCnt="3"/>
      <dgm:spPr/>
      <dgm:t>
        <a:bodyPr/>
        <a:lstStyle/>
        <a:p>
          <a:endParaRPr lang="en-US"/>
        </a:p>
      </dgm:t>
    </dgm:pt>
    <dgm:pt modelId="{463599FC-73A0-4C1A-8E8A-822933FFC718}" type="pres">
      <dgm:prSet presAssocID="{1310788B-5792-460A-8B49-E4D0E074064D}" presName="connTx" presStyleLbl="parChTrans1D4" presStyleIdx="1" presStyleCnt="3"/>
      <dgm:spPr/>
      <dgm:t>
        <a:bodyPr/>
        <a:lstStyle/>
        <a:p>
          <a:endParaRPr lang="en-US"/>
        </a:p>
      </dgm:t>
    </dgm:pt>
    <dgm:pt modelId="{7173A2DF-4551-4B65-A4F1-1BBCED649DE4}" type="pres">
      <dgm:prSet presAssocID="{E5B988E3-A870-4A9C-B263-D2FB02E99FC9}" presName="root2" presStyleCnt="0"/>
      <dgm:spPr/>
      <dgm:t>
        <a:bodyPr/>
        <a:lstStyle/>
        <a:p>
          <a:endParaRPr lang="en-US"/>
        </a:p>
      </dgm:t>
    </dgm:pt>
    <dgm:pt modelId="{C9C82BF5-0D6E-483B-A546-8978DB08FDBD}" type="pres">
      <dgm:prSet presAssocID="{E5B988E3-A870-4A9C-B263-D2FB02E99FC9}" presName="LevelTwoTextNode" presStyleLbl="node4" presStyleIdx="1" presStyleCnt="3">
        <dgm:presLayoutVars>
          <dgm:chPref val="3"/>
        </dgm:presLayoutVars>
      </dgm:prSet>
      <dgm:spPr/>
      <dgm:t>
        <a:bodyPr/>
        <a:lstStyle/>
        <a:p>
          <a:endParaRPr lang="en-US"/>
        </a:p>
      </dgm:t>
    </dgm:pt>
    <dgm:pt modelId="{D5683AE6-A05C-4D26-835F-C17EE3F0843B}" type="pres">
      <dgm:prSet presAssocID="{E5B988E3-A870-4A9C-B263-D2FB02E99FC9}" presName="level3hierChild" presStyleCnt="0"/>
      <dgm:spPr/>
      <dgm:t>
        <a:bodyPr/>
        <a:lstStyle/>
        <a:p>
          <a:endParaRPr lang="en-US"/>
        </a:p>
      </dgm:t>
    </dgm:pt>
    <dgm:pt modelId="{4AF70A0A-5D70-4937-8C08-AF5F597CC646}" type="pres">
      <dgm:prSet presAssocID="{E219887B-42F9-4CB6-B27F-92B6DE76B3FF}" presName="conn2-1" presStyleLbl="parChTrans1D2" presStyleIdx="1" presStyleCnt="2"/>
      <dgm:spPr/>
      <dgm:t>
        <a:bodyPr/>
        <a:lstStyle/>
        <a:p>
          <a:endParaRPr lang="en-US"/>
        </a:p>
      </dgm:t>
    </dgm:pt>
    <dgm:pt modelId="{CD0B44F0-666F-4ED2-A5B8-242C49200EB4}" type="pres">
      <dgm:prSet presAssocID="{E219887B-42F9-4CB6-B27F-92B6DE76B3FF}" presName="connTx" presStyleLbl="parChTrans1D2" presStyleIdx="1" presStyleCnt="2"/>
      <dgm:spPr/>
      <dgm:t>
        <a:bodyPr/>
        <a:lstStyle/>
        <a:p>
          <a:endParaRPr lang="en-US"/>
        </a:p>
      </dgm:t>
    </dgm:pt>
    <dgm:pt modelId="{F56A39B7-F379-45BA-BDC2-61D2319E3CC6}" type="pres">
      <dgm:prSet presAssocID="{C2A80F9E-A3D6-4970-B014-C35730562326}" presName="root2" presStyleCnt="0"/>
      <dgm:spPr/>
      <dgm:t>
        <a:bodyPr/>
        <a:lstStyle/>
        <a:p>
          <a:endParaRPr lang="en-US"/>
        </a:p>
      </dgm:t>
    </dgm:pt>
    <dgm:pt modelId="{6FD86E07-D853-423C-9484-B4AA558C5337}" type="pres">
      <dgm:prSet presAssocID="{C2A80F9E-A3D6-4970-B014-C35730562326}" presName="LevelTwoTextNode" presStyleLbl="node2" presStyleIdx="1" presStyleCnt="2">
        <dgm:presLayoutVars>
          <dgm:chPref val="3"/>
        </dgm:presLayoutVars>
      </dgm:prSet>
      <dgm:spPr/>
      <dgm:t>
        <a:bodyPr/>
        <a:lstStyle/>
        <a:p>
          <a:endParaRPr lang="en-US"/>
        </a:p>
      </dgm:t>
    </dgm:pt>
    <dgm:pt modelId="{0F2B157F-E19A-4309-8D37-ABD0727819A5}" type="pres">
      <dgm:prSet presAssocID="{C2A80F9E-A3D6-4970-B014-C35730562326}" presName="level3hierChild" presStyleCnt="0"/>
      <dgm:spPr/>
      <dgm:t>
        <a:bodyPr/>
        <a:lstStyle/>
        <a:p>
          <a:endParaRPr lang="en-US"/>
        </a:p>
      </dgm:t>
    </dgm:pt>
    <dgm:pt modelId="{68D1431F-064A-4775-AF21-03201496F5A0}" type="pres">
      <dgm:prSet presAssocID="{ED5394F0-F882-476A-8F9C-9177027EC6DD}" presName="conn2-1" presStyleLbl="parChTrans1D3" presStyleIdx="2" presStyleCnt="3"/>
      <dgm:spPr/>
      <dgm:t>
        <a:bodyPr/>
        <a:lstStyle/>
        <a:p>
          <a:endParaRPr lang="en-US"/>
        </a:p>
      </dgm:t>
    </dgm:pt>
    <dgm:pt modelId="{46E86615-5EA2-4486-9874-18C67A93E5FD}" type="pres">
      <dgm:prSet presAssocID="{ED5394F0-F882-476A-8F9C-9177027EC6DD}" presName="connTx" presStyleLbl="parChTrans1D3" presStyleIdx="2" presStyleCnt="3"/>
      <dgm:spPr/>
      <dgm:t>
        <a:bodyPr/>
        <a:lstStyle/>
        <a:p>
          <a:endParaRPr lang="en-US"/>
        </a:p>
      </dgm:t>
    </dgm:pt>
    <dgm:pt modelId="{F26A650A-04B8-44CA-B63A-FEF1F7692177}" type="pres">
      <dgm:prSet presAssocID="{3E08886C-943D-4DEA-BFA7-A9851FE78AD4}" presName="root2" presStyleCnt="0"/>
      <dgm:spPr/>
      <dgm:t>
        <a:bodyPr/>
        <a:lstStyle/>
        <a:p>
          <a:endParaRPr lang="en-US"/>
        </a:p>
      </dgm:t>
    </dgm:pt>
    <dgm:pt modelId="{0C048440-7A9B-41AB-88E2-A6EB9C9AA403}" type="pres">
      <dgm:prSet presAssocID="{3E08886C-943D-4DEA-BFA7-A9851FE78AD4}" presName="LevelTwoTextNode" presStyleLbl="node3" presStyleIdx="2" presStyleCnt="3">
        <dgm:presLayoutVars>
          <dgm:chPref val="3"/>
        </dgm:presLayoutVars>
      </dgm:prSet>
      <dgm:spPr/>
      <dgm:t>
        <a:bodyPr/>
        <a:lstStyle/>
        <a:p>
          <a:endParaRPr lang="en-US"/>
        </a:p>
      </dgm:t>
    </dgm:pt>
    <dgm:pt modelId="{AE32CC9B-ADE2-4B50-BC78-052805B39490}" type="pres">
      <dgm:prSet presAssocID="{3E08886C-943D-4DEA-BFA7-A9851FE78AD4}" presName="level3hierChild" presStyleCnt="0"/>
      <dgm:spPr/>
      <dgm:t>
        <a:bodyPr/>
        <a:lstStyle/>
        <a:p>
          <a:endParaRPr lang="en-US"/>
        </a:p>
      </dgm:t>
    </dgm:pt>
    <dgm:pt modelId="{53067788-5E24-4DD1-83E6-F8F29B42C879}" type="pres">
      <dgm:prSet presAssocID="{5FDDB3D4-5386-423C-A35D-2976C10BB335}" presName="conn2-1" presStyleLbl="parChTrans1D4" presStyleIdx="2" presStyleCnt="3"/>
      <dgm:spPr/>
      <dgm:t>
        <a:bodyPr/>
        <a:lstStyle/>
        <a:p>
          <a:endParaRPr lang="en-US"/>
        </a:p>
      </dgm:t>
    </dgm:pt>
    <dgm:pt modelId="{2AF3046C-80A5-4648-9992-0CB01D760B0F}" type="pres">
      <dgm:prSet presAssocID="{5FDDB3D4-5386-423C-A35D-2976C10BB335}" presName="connTx" presStyleLbl="parChTrans1D4" presStyleIdx="2" presStyleCnt="3"/>
      <dgm:spPr/>
      <dgm:t>
        <a:bodyPr/>
        <a:lstStyle/>
        <a:p>
          <a:endParaRPr lang="en-US"/>
        </a:p>
      </dgm:t>
    </dgm:pt>
    <dgm:pt modelId="{79DADA4F-6865-47D4-9414-D9A6DC355CA5}" type="pres">
      <dgm:prSet presAssocID="{DE18E95F-0C4B-4D90-B038-554BCFD55829}" presName="root2" presStyleCnt="0"/>
      <dgm:spPr/>
      <dgm:t>
        <a:bodyPr/>
        <a:lstStyle/>
        <a:p>
          <a:endParaRPr lang="en-US"/>
        </a:p>
      </dgm:t>
    </dgm:pt>
    <dgm:pt modelId="{CE5C07CC-8169-49CD-AD9D-C11E75D657D7}" type="pres">
      <dgm:prSet presAssocID="{DE18E95F-0C4B-4D90-B038-554BCFD55829}" presName="LevelTwoTextNode" presStyleLbl="node4" presStyleIdx="2" presStyleCnt="3">
        <dgm:presLayoutVars>
          <dgm:chPref val="3"/>
        </dgm:presLayoutVars>
      </dgm:prSet>
      <dgm:spPr/>
      <dgm:t>
        <a:bodyPr/>
        <a:lstStyle/>
        <a:p>
          <a:endParaRPr lang="en-US"/>
        </a:p>
      </dgm:t>
    </dgm:pt>
    <dgm:pt modelId="{19A6D667-1F0C-40F8-9763-A73D50297166}" type="pres">
      <dgm:prSet presAssocID="{DE18E95F-0C4B-4D90-B038-554BCFD55829}" presName="level3hierChild" presStyleCnt="0"/>
      <dgm:spPr/>
      <dgm:t>
        <a:bodyPr/>
        <a:lstStyle/>
        <a:p>
          <a:endParaRPr lang="en-US"/>
        </a:p>
      </dgm:t>
    </dgm:pt>
  </dgm:ptLst>
  <dgm:cxnLst>
    <dgm:cxn modelId="{27296DF1-A2D3-4B87-87ED-440698BCBBAB}" type="presOf" srcId="{E11F62EB-871B-4A00-ADBF-55080BD2CE4B}" destId="{1400038A-480F-490B-A072-6A18CE3843C6}" srcOrd="0" destOrd="0" presId="urn:microsoft.com/office/officeart/2005/8/layout/hierarchy2"/>
    <dgm:cxn modelId="{B7833161-3D8A-4C52-ABE7-6D7E0F3B8B9D}" type="presOf" srcId="{EF614709-96EB-4E8C-981F-C4FDBC240721}" destId="{BEEE3F45-C0A2-4EAF-95E2-B6A71531B7AF}" srcOrd="0" destOrd="0" presId="urn:microsoft.com/office/officeart/2005/8/layout/hierarchy2"/>
    <dgm:cxn modelId="{13932A8F-3D11-43CF-84F2-14E79E12C3F2}" srcId="{035AFD46-2527-41F4-A135-6D37887DAA06}" destId="{C2A80F9E-A3D6-4970-B014-C35730562326}" srcOrd="1" destOrd="0" parTransId="{E219887B-42F9-4CB6-B27F-92B6DE76B3FF}" sibTransId="{168A5C42-32FB-411A-8EB9-1ED5B08A8CF3}"/>
    <dgm:cxn modelId="{08A6D88E-7D79-4CDE-BD17-43ED28453DBA}" srcId="{9F184404-34EA-455B-A3D0-84009F4FCF52}" destId="{035AFD46-2527-41F4-A135-6D37887DAA06}" srcOrd="0" destOrd="0" parTransId="{1F3E840E-EA13-488D-8863-A408257A8D4D}" sibTransId="{E35B816D-36D6-4A14-B10F-378EA5CF9487}"/>
    <dgm:cxn modelId="{8A2715EA-058B-4B63-90A2-F94054ACB7EB}" type="presOf" srcId="{ED5394F0-F882-476A-8F9C-9177027EC6DD}" destId="{68D1431F-064A-4775-AF21-03201496F5A0}" srcOrd="0" destOrd="0" presId="urn:microsoft.com/office/officeart/2005/8/layout/hierarchy2"/>
    <dgm:cxn modelId="{6549EF22-B03C-41FF-BB61-32D2601DD8E2}" type="presOf" srcId="{E11F62EB-871B-4A00-ADBF-55080BD2CE4B}" destId="{508F6A9B-4DF0-4F36-ACC4-E5B2A2D725F2}" srcOrd="1" destOrd="0" presId="urn:microsoft.com/office/officeart/2005/8/layout/hierarchy2"/>
    <dgm:cxn modelId="{9FA3C5F8-DB82-4FAE-A584-19B318E82A04}" type="presOf" srcId="{ED5394F0-F882-476A-8F9C-9177027EC6DD}" destId="{46E86615-5EA2-4486-9874-18C67A93E5FD}" srcOrd="1" destOrd="0" presId="urn:microsoft.com/office/officeart/2005/8/layout/hierarchy2"/>
    <dgm:cxn modelId="{72F73FAC-284B-47FC-AFCD-CB118AB2C932}" type="presOf" srcId="{82BD07D2-8C0B-4339-8F54-6B34D4BFA68C}" destId="{9DF6B17C-1703-45DC-8169-E2D6EAFAE217}" srcOrd="0" destOrd="0" presId="urn:microsoft.com/office/officeart/2005/8/layout/hierarchy2"/>
    <dgm:cxn modelId="{7885ECB7-047E-47E0-81A0-078013DE34F5}" type="presOf" srcId="{035AFD46-2527-41F4-A135-6D37887DAA06}" destId="{3744F94B-384B-4B66-AE6F-6B8994000C05}" srcOrd="0" destOrd="0" presId="urn:microsoft.com/office/officeart/2005/8/layout/hierarchy2"/>
    <dgm:cxn modelId="{94E6097C-FD0B-4799-B54A-CABABA9E1798}" type="presOf" srcId="{0087D9B9-E8F4-44E2-8721-06AAE59CF4A4}" destId="{9EAF5071-C191-4315-A8EE-1C724D774C31}" srcOrd="1" destOrd="0" presId="urn:microsoft.com/office/officeart/2005/8/layout/hierarchy2"/>
    <dgm:cxn modelId="{0A8F9446-30DA-4425-A762-E6DE64F2819A}" srcId="{CAC87A30-6A00-4F92-A7F0-1FD443D59560}" destId="{67D4304D-A5A7-4D58-AFAB-BBAB7DB16723}" srcOrd="0" destOrd="0" parTransId="{65D825E5-C27E-4071-8316-9C9727048021}" sibTransId="{1BF2250F-BA55-423E-BCA4-C988FA186667}"/>
    <dgm:cxn modelId="{87D55B46-7CE4-4876-86CF-BD6E95210A38}" srcId="{035AFD46-2527-41F4-A135-6D37887DAA06}" destId="{CAC87A30-6A00-4F92-A7F0-1FD443D59560}" srcOrd="0" destOrd="0" parTransId="{E11F62EB-871B-4A00-ADBF-55080BD2CE4B}" sibTransId="{8D4DEF3F-9553-4F49-B46F-C8DE7CCD2646}"/>
    <dgm:cxn modelId="{4831FDB3-4097-470E-8798-9C1CBCE31BF3}" type="presOf" srcId="{5FDDB3D4-5386-423C-A35D-2976C10BB335}" destId="{2AF3046C-80A5-4648-9992-0CB01D760B0F}" srcOrd="1" destOrd="0" presId="urn:microsoft.com/office/officeart/2005/8/layout/hierarchy2"/>
    <dgm:cxn modelId="{E7C45FCB-C15A-4ED6-A55B-95577C681B95}" type="presOf" srcId="{C2A80F9E-A3D6-4970-B014-C35730562326}" destId="{6FD86E07-D853-423C-9484-B4AA558C5337}" srcOrd="0" destOrd="0" presId="urn:microsoft.com/office/officeart/2005/8/layout/hierarchy2"/>
    <dgm:cxn modelId="{E9FF6007-2FC7-4EA2-B91D-8C8BDEA3EBC4}" type="presOf" srcId="{0087D9B9-E8F4-44E2-8721-06AAE59CF4A4}" destId="{3FBBCEE8-FE31-45EC-9193-2E2AB6CE0747}" srcOrd="0" destOrd="0" presId="urn:microsoft.com/office/officeart/2005/8/layout/hierarchy2"/>
    <dgm:cxn modelId="{DBCA18C6-9323-487B-9E92-87C1B86577FB}" type="presOf" srcId="{E5B988E3-A870-4A9C-B263-D2FB02E99FC9}" destId="{C9C82BF5-0D6E-483B-A546-8978DB08FDBD}" srcOrd="0" destOrd="0" presId="urn:microsoft.com/office/officeart/2005/8/layout/hierarchy2"/>
    <dgm:cxn modelId="{AC430A21-D945-4549-88CA-AEEFD4BBFC76}" type="presOf" srcId="{E219887B-42F9-4CB6-B27F-92B6DE76B3FF}" destId="{4AF70A0A-5D70-4937-8C08-AF5F597CC646}" srcOrd="0" destOrd="0" presId="urn:microsoft.com/office/officeart/2005/8/layout/hierarchy2"/>
    <dgm:cxn modelId="{D42CF2D4-AAEB-4755-94F3-5A253BB0A385}" srcId="{67D4304D-A5A7-4D58-AFAB-BBAB7DB16723}" destId="{EF614709-96EB-4E8C-981F-C4FDBC240721}" srcOrd="0" destOrd="0" parTransId="{5FB95966-0EB9-4A70-8DCC-6127ADB33DEF}" sibTransId="{67C69C73-33AE-457D-9898-958FB877F11D}"/>
    <dgm:cxn modelId="{0702A6A3-4BFC-48C4-AA8C-DB5313E64E2D}" type="presOf" srcId="{DE18E95F-0C4B-4D90-B038-554BCFD55829}" destId="{CE5C07CC-8169-49CD-AD9D-C11E75D657D7}" srcOrd="0" destOrd="0" presId="urn:microsoft.com/office/officeart/2005/8/layout/hierarchy2"/>
    <dgm:cxn modelId="{ED230223-357E-4035-87D7-91B8EAA9D1D2}" type="presOf" srcId="{5FB95966-0EB9-4A70-8DCC-6127ADB33DEF}" destId="{188B641B-3D60-4429-9E9E-5562272B7359}" srcOrd="0" destOrd="0" presId="urn:microsoft.com/office/officeart/2005/8/layout/hierarchy2"/>
    <dgm:cxn modelId="{2359BDBC-DF8B-4A2D-82EC-CCC9619F62CE}" type="presOf" srcId="{1310788B-5792-460A-8B49-E4D0E074064D}" destId="{03185322-BC21-41C5-B353-42FD3C3193E4}" srcOrd="0" destOrd="0" presId="urn:microsoft.com/office/officeart/2005/8/layout/hierarchy2"/>
    <dgm:cxn modelId="{C270A7C4-7215-4C10-90B7-391E87073519}" type="presOf" srcId="{3E08886C-943D-4DEA-BFA7-A9851FE78AD4}" destId="{0C048440-7A9B-41AB-88E2-A6EB9C9AA403}" srcOrd="0" destOrd="0" presId="urn:microsoft.com/office/officeart/2005/8/layout/hierarchy2"/>
    <dgm:cxn modelId="{9367EF22-F49E-4ADD-8014-84D32A016612}" type="presOf" srcId="{5FB95966-0EB9-4A70-8DCC-6127ADB33DEF}" destId="{5D68C140-D7C8-4B28-8823-934AA431807C}" srcOrd="1" destOrd="0" presId="urn:microsoft.com/office/officeart/2005/8/layout/hierarchy2"/>
    <dgm:cxn modelId="{54AFFC13-8F85-4108-AB11-6D5E55D14AB6}" srcId="{82BD07D2-8C0B-4339-8F54-6B34D4BFA68C}" destId="{E5B988E3-A870-4A9C-B263-D2FB02E99FC9}" srcOrd="0" destOrd="0" parTransId="{1310788B-5792-460A-8B49-E4D0E074064D}" sibTransId="{9F08E58A-7954-42DA-B775-9FB572ED451A}"/>
    <dgm:cxn modelId="{F07C4546-21F0-4263-A9EC-DD05D280E24B}" srcId="{C2A80F9E-A3D6-4970-B014-C35730562326}" destId="{3E08886C-943D-4DEA-BFA7-A9851FE78AD4}" srcOrd="0" destOrd="0" parTransId="{ED5394F0-F882-476A-8F9C-9177027EC6DD}" sibTransId="{4E17ACF9-193D-4549-8220-DFA72591EE47}"/>
    <dgm:cxn modelId="{3E4616A8-25ED-46EE-8B64-E1AC8ADEFC3C}" type="presOf" srcId="{5FDDB3D4-5386-423C-A35D-2976C10BB335}" destId="{53067788-5E24-4DD1-83E6-F8F29B42C879}" srcOrd="0" destOrd="0" presId="urn:microsoft.com/office/officeart/2005/8/layout/hierarchy2"/>
    <dgm:cxn modelId="{0DC30DA5-012C-4CE6-B5EA-E6A74FC4D4BF}" type="presOf" srcId="{1310788B-5792-460A-8B49-E4D0E074064D}" destId="{463599FC-73A0-4C1A-8E8A-822933FFC718}" srcOrd="1" destOrd="0" presId="urn:microsoft.com/office/officeart/2005/8/layout/hierarchy2"/>
    <dgm:cxn modelId="{522703D1-3C58-405B-9F38-16EEA482FF03}" srcId="{CAC87A30-6A00-4F92-A7F0-1FD443D59560}" destId="{82BD07D2-8C0B-4339-8F54-6B34D4BFA68C}" srcOrd="1" destOrd="0" parTransId="{0087D9B9-E8F4-44E2-8721-06AAE59CF4A4}" sibTransId="{4B49F062-F1C5-4829-9B8C-2FADC661A731}"/>
    <dgm:cxn modelId="{BA599FB3-81D1-4530-BC68-0B12E7CA421C}" type="presOf" srcId="{65D825E5-C27E-4071-8316-9C9727048021}" destId="{01128C9F-8F41-46E8-BE2C-33DD1EE8B97D}" srcOrd="0" destOrd="0" presId="urn:microsoft.com/office/officeart/2005/8/layout/hierarchy2"/>
    <dgm:cxn modelId="{38D312EB-70C6-452C-8C8F-0DBA02F1F30A}" type="presOf" srcId="{65D825E5-C27E-4071-8316-9C9727048021}" destId="{BDA1EA98-B805-44F5-8F3F-1CB33053895D}" srcOrd="1" destOrd="0" presId="urn:microsoft.com/office/officeart/2005/8/layout/hierarchy2"/>
    <dgm:cxn modelId="{16540214-B97E-4D85-A821-17DFCCE57ED0}" srcId="{3E08886C-943D-4DEA-BFA7-A9851FE78AD4}" destId="{DE18E95F-0C4B-4D90-B038-554BCFD55829}" srcOrd="0" destOrd="0" parTransId="{5FDDB3D4-5386-423C-A35D-2976C10BB335}" sibTransId="{457B9A62-470F-4BAA-A270-5012DEC0CDE4}"/>
    <dgm:cxn modelId="{BDE68C96-6DC6-444C-9E20-0866912B62E8}" type="presOf" srcId="{9F184404-34EA-455B-A3D0-84009F4FCF52}" destId="{00DE41C0-A3F3-439C-86F5-3A4275F982CC}" srcOrd="0" destOrd="0" presId="urn:microsoft.com/office/officeart/2005/8/layout/hierarchy2"/>
    <dgm:cxn modelId="{FAB439EE-06C0-4AD8-A371-FCDAFA25E716}" type="presOf" srcId="{67D4304D-A5A7-4D58-AFAB-BBAB7DB16723}" destId="{CFAB0603-E0A5-421A-B73A-639ECC108C5D}" srcOrd="0" destOrd="0" presId="urn:microsoft.com/office/officeart/2005/8/layout/hierarchy2"/>
    <dgm:cxn modelId="{7131FC51-E096-44AE-A170-7DB2BCF42282}" type="presOf" srcId="{CAC87A30-6A00-4F92-A7F0-1FD443D59560}" destId="{6A2D7D9E-60AA-4DDA-9835-1EB99392FA44}" srcOrd="0" destOrd="0" presId="urn:microsoft.com/office/officeart/2005/8/layout/hierarchy2"/>
    <dgm:cxn modelId="{316DCE68-BE83-486E-9D8C-CBB934A9A119}" type="presOf" srcId="{E219887B-42F9-4CB6-B27F-92B6DE76B3FF}" destId="{CD0B44F0-666F-4ED2-A5B8-242C49200EB4}" srcOrd="1" destOrd="0" presId="urn:microsoft.com/office/officeart/2005/8/layout/hierarchy2"/>
    <dgm:cxn modelId="{DEEA7ECA-FB42-427B-AD53-C4D0EBDD8B90}" type="presParOf" srcId="{00DE41C0-A3F3-439C-86F5-3A4275F982CC}" destId="{20816BDD-5767-4633-BF80-D2DE9E98FD7E}" srcOrd="0" destOrd="0" presId="urn:microsoft.com/office/officeart/2005/8/layout/hierarchy2"/>
    <dgm:cxn modelId="{6B3D1114-6D70-4665-9BF5-801A72A8D8A3}" type="presParOf" srcId="{20816BDD-5767-4633-BF80-D2DE9E98FD7E}" destId="{3744F94B-384B-4B66-AE6F-6B8994000C05}" srcOrd="0" destOrd="0" presId="urn:microsoft.com/office/officeart/2005/8/layout/hierarchy2"/>
    <dgm:cxn modelId="{3032B087-8409-4004-9479-A850DFAF956A}" type="presParOf" srcId="{20816BDD-5767-4633-BF80-D2DE9E98FD7E}" destId="{DE18AB44-7921-4453-B047-F681E257F134}" srcOrd="1" destOrd="0" presId="urn:microsoft.com/office/officeart/2005/8/layout/hierarchy2"/>
    <dgm:cxn modelId="{097B7162-A807-4451-8E43-FB9230A3B0E1}" type="presParOf" srcId="{DE18AB44-7921-4453-B047-F681E257F134}" destId="{1400038A-480F-490B-A072-6A18CE3843C6}" srcOrd="0" destOrd="0" presId="urn:microsoft.com/office/officeart/2005/8/layout/hierarchy2"/>
    <dgm:cxn modelId="{08DE961C-9710-4C81-A0BA-66D4170EB90A}" type="presParOf" srcId="{1400038A-480F-490B-A072-6A18CE3843C6}" destId="{508F6A9B-4DF0-4F36-ACC4-E5B2A2D725F2}" srcOrd="0" destOrd="0" presId="urn:microsoft.com/office/officeart/2005/8/layout/hierarchy2"/>
    <dgm:cxn modelId="{CA66108F-C444-4301-8FF2-24D6FE612E65}" type="presParOf" srcId="{DE18AB44-7921-4453-B047-F681E257F134}" destId="{A2E668EF-A44D-45EE-977F-E0D1DAEBA005}" srcOrd="1" destOrd="0" presId="urn:microsoft.com/office/officeart/2005/8/layout/hierarchy2"/>
    <dgm:cxn modelId="{8EE4B271-A257-4786-AD4A-C8CD3DFCA436}" type="presParOf" srcId="{A2E668EF-A44D-45EE-977F-E0D1DAEBA005}" destId="{6A2D7D9E-60AA-4DDA-9835-1EB99392FA44}" srcOrd="0" destOrd="0" presId="urn:microsoft.com/office/officeart/2005/8/layout/hierarchy2"/>
    <dgm:cxn modelId="{976D3062-4C55-4983-83F4-6A65359B1B11}" type="presParOf" srcId="{A2E668EF-A44D-45EE-977F-E0D1DAEBA005}" destId="{12774898-A93D-40FA-80E2-EE68E437CD58}" srcOrd="1" destOrd="0" presId="urn:microsoft.com/office/officeart/2005/8/layout/hierarchy2"/>
    <dgm:cxn modelId="{E59E7D81-63E8-4B8B-A658-38A1372E3E52}" type="presParOf" srcId="{12774898-A93D-40FA-80E2-EE68E437CD58}" destId="{01128C9F-8F41-46E8-BE2C-33DD1EE8B97D}" srcOrd="0" destOrd="0" presId="urn:microsoft.com/office/officeart/2005/8/layout/hierarchy2"/>
    <dgm:cxn modelId="{CB0271D1-613B-4526-AC54-65BEBCDF840B}" type="presParOf" srcId="{01128C9F-8F41-46E8-BE2C-33DD1EE8B97D}" destId="{BDA1EA98-B805-44F5-8F3F-1CB33053895D}" srcOrd="0" destOrd="0" presId="urn:microsoft.com/office/officeart/2005/8/layout/hierarchy2"/>
    <dgm:cxn modelId="{1A2F8EA6-621A-4777-AD67-C226F45DDDAC}" type="presParOf" srcId="{12774898-A93D-40FA-80E2-EE68E437CD58}" destId="{AB2090E8-3F2C-4AB1-A763-7C57857B846C}" srcOrd="1" destOrd="0" presId="urn:microsoft.com/office/officeart/2005/8/layout/hierarchy2"/>
    <dgm:cxn modelId="{B52C1FE8-AC98-41C8-A465-8370C9375152}" type="presParOf" srcId="{AB2090E8-3F2C-4AB1-A763-7C57857B846C}" destId="{CFAB0603-E0A5-421A-B73A-639ECC108C5D}" srcOrd="0" destOrd="0" presId="urn:microsoft.com/office/officeart/2005/8/layout/hierarchy2"/>
    <dgm:cxn modelId="{8C142CE7-D43F-451F-8774-73C48CC2022A}" type="presParOf" srcId="{AB2090E8-3F2C-4AB1-A763-7C57857B846C}" destId="{563F7449-8362-4820-B7C9-004BA32C3695}" srcOrd="1" destOrd="0" presId="urn:microsoft.com/office/officeart/2005/8/layout/hierarchy2"/>
    <dgm:cxn modelId="{CD76BC0F-B547-493D-8DBA-B547088CD01C}" type="presParOf" srcId="{563F7449-8362-4820-B7C9-004BA32C3695}" destId="{188B641B-3D60-4429-9E9E-5562272B7359}" srcOrd="0" destOrd="0" presId="urn:microsoft.com/office/officeart/2005/8/layout/hierarchy2"/>
    <dgm:cxn modelId="{2383BAB0-A1DF-4250-B553-2E302E22D665}" type="presParOf" srcId="{188B641B-3D60-4429-9E9E-5562272B7359}" destId="{5D68C140-D7C8-4B28-8823-934AA431807C}" srcOrd="0" destOrd="0" presId="urn:microsoft.com/office/officeart/2005/8/layout/hierarchy2"/>
    <dgm:cxn modelId="{BF816C16-EFAF-4C19-A301-EDEF8A93FDFC}" type="presParOf" srcId="{563F7449-8362-4820-B7C9-004BA32C3695}" destId="{5A3F60B1-694F-4B4C-8834-B5C135ABCC76}" srcOrd="1" destOrd="0" presId="urn:microsoft.com/office/officeart/2005/8/layout/hierarchy2"/>
    <dgm:cxn modelId="{B81A4474-DCCC-40F5-8ECC-21D8717FFA43}" type="presParOf" srcId="{5A3F60B1-694F-4B4C-8834-B5C135ABCC76}" destId="{BEEE3F45-C0A2-4EAF-95E2-B6A71531B7AF}" srcOrd="0" destOrd="0" presId="urn:microsoft.com/office/officeart/2005/8/layout/hierarchy2"/>
    <dgm:cxn modelId="{6379A8EC-5F10-406D-AC7C-97BCE4349E40}" type="presParOf" srcId="{5A3F60B1-694F-4B4C-8834-B5C135ABCC76}" destId="{34919769-136B-4605-A81A-F56B010625C9}" srcOrd="1" destOrd="0" presId="urn:microsoft.com/office/officeart/2005/8/layout/hierarchy2"/>
    <dgm:cxn modelId="{3821620E-393C-4FB3-8566-FF238482DD7B}" type="presParOf" srcId="{12774898-A93D-40FA-80E2-EE68E437CD58}" destId="{3FBBCEE8-FE31-45EC-9193-2E2AB6CE0747}" srcOrd="2" destOrd="0" presId="urn:microsoft.com/office/officeart/2005/8/layout/hierarchy2"/>
    <dgm:cxn modelId="{CE03DBFA-53B7-407C-80D7-C1E4A344ADB6}" type="presParOf" srcId="{3FBBCEE8-FE31-45EC-9193-2E2AB6CE0747}" destId="{9EAF5071-C191-4315-A8EE-1C724D774C31}" srcOrd="0" destOrd="0" presId="urn:microsoft.com/office/officeart/2005/8/layout/hierarchy2"/>
    <dgm:cxn modelId="{4F43030E-2CA2-418F-9130-2C42BADE885A}" type="presParOf" srcId="{12774898-A93D-40FA-80E2-EE68E437CD58}" destId="{89545197-A8E0-4982-B647-D0664737009E}" srcOrd="3" destOrd="0" presId="urn:microsoft.com/office/officeart/2005/8/layout/hierarchy2"/>
    <dgm:cxn modelId="{9BBF5E7C-C59F-48FA-8F40-515F8DA4F4BD}" type="presParOf" srcId="{89545197-A8E0-4982-B647-D0664737009E}" destId="{9DF6B17C-1703-45DC-8169-E2D6EAFAE217}" srcOrd="0" destOrd="0" presId="urn:microsoft.com/office/officeart/2005/8/layout/hierarchy2"/>
    <dgm:cxn modelId="{19145CBD-9D00-4223-89D0-75E9C2A256B2}" type="presParOf" srcId="{89545197-A8E0-4982-B647-D0664737009E}" destId="{6B8BF824-A7DE-40CA-84F6-16CFCDA7471C}" srcOrd="1" destOrd="0" presId="urn:microsoft.com/office/officeart/2005/8/layout/hierarchy2"/>
    <dgm:cxn modelId="{EF1644AC-2ECD-4D81-BF73-1F240EFF7194}" type="presParOf" srcId="{6B8BF824-A7DE-40CA-84F6-16CFCDA7471C}" destId="{03185322-BC21-41C5-B353-42FD3C3193E4}" srcOrd="0" destOrd="0" presId="urn:microsoft.com/office/officeart/2005/8/layout/hierarchy2"/>
    <dgm:cxn modelId="{5F58CD9B-9FEF-4DD1-A9AB-610E46EFA136}" type="presParOf" srcId="{03185322-BC21-41C5-B353-42FD3C3193E4}" destId="{463599FC-73A0-4C1A-8E8A-822933FFC718}" srcOrd="0" destOrd="0" presId="urn:microsoft.com/office/officeart/2005/8/layout/hierarchy2"/>
    <dgm:cxn modelId="{470205C9-695A-4F89-94DF-7F34FD098B6E}" type="presParOf" srcId="{6B8BF824-A7DE-40CA-84F6-16CFCDA7471C}" destId="{7173A2DF-4551-4B65-A4F1-1BBCED649DE4}" srcOrd="1" destOrd="0" presId="urn:microsoft.com/office/officeart/2005/8/layout/hierarchy2"/>
    <dgm:cxn modelId="{9048EC09-2F38-4337-A616-F94D17D52086}" type="presParOf" srcId="{7173A2DF-4551-4B65-A4F1-1BBCED649DE4}" destId="{C9C82BF5-0D6E-483B-A546-8978DB08FDBD}" srcOrd="0" destOrd="0" presId="urn:microsoft.com/office/officeart/2005/8/layout/hierarchy2"/>
    <dgm:cxn modelId="{9F1601ED-9455-4341-BCC4-C9B2EC921E59}" type="presParOf" srcId="{7173A2DF-4551-4B65-A4F1-1BBCED649DE4}" destId="{D5683AE6-A05C-4D26-835F-C17EE3F0843B}" srcOrd="1" destOrd="0" presId="urn:microsoft.com/office/officeart/2005/8/layout/hierarchy2"/>
    <dgm:cxn modelId="{ECD3346B-A4F1-47BF-8A4F-F04DC07357FC}" type="presParOf" srcId="{DE18AB44-7921-4453-B047-F681E257F134}" destId="{4AF70A0A-5D70-4937-8C08-AF5F597CC646}" srcOrd="2" destOrd="0" presId="urn:microsoft.com/office/officeart/2005/8/layout/hierarchy2"/>
    <dgm:cxn modelId="{777AC1B8-5CA8-403A-9999-245ADB788421}" type="presParOf" srcId="{4AF70A0A-5D70-4937-8C08-AF5F597CC646}" destId="{CD0B44F0-666F-4ED2-A5B8-242C49200EB4}" srcOrd="0" destOrd="0" presId="urn:microsoft.com/office/officeart/2005/8/layout/hierarchy2"/>
    <dgm:cxn modelId="{FFBA168D-D973-4C9E-8718-EB65AFEF6895}" type="presParOf" srcId="{DE18AB44-7921-4453-B047-F681E257F134}" destId="{F56A39B7-F379-45BA-BDC2-61D2319E3CC6}" srcOrd="3" destOrd="0" presId="urn:microsoft.com/office/officeart/2005/8/layout/hierarchy2"/>
    <dgm:cxn modelId="{0BCD85D4-3F13-452E-933C-D9F05DB3E8DF}" type="presParOf" srcId="{F56A39B7-F379-45BA-BDC2-61D2319E3CC6}" destId="{6FD86E07-D853-423C-9484-B4AA558C5337}" srcOrd="0" destOrd="0" presId="urn:microsoft.com/office/officeart/2005/8/layout/hierarchy2"/>
    <dgm:cxn modelId="{6249F6DC-7CCA-4518-9205-06F85F406B73}" type="presParOf" srcId="{F56A39B7-F379-45BA-BDC2-61D2319E3CC6}" destId="{0F2B157F-E19A-4309-8D37-ABD0727819A5}" srcOrd="1" destOrd="0" presId="urn:microsoft.com/office/officeart/2005/8/layout/hierarchy2"/>
    <dgm:cxn modelId="{49ECDE4B-EC87-4DB3-A2EC-5D112E8A02FD}" type="presParOf" srcId="{0F2B157F-E19A-4309-8D37-ABD0727819A5}" destId="{68D1431F-064A-4775-AF21-03201496F5A0}" srcOrd="0" destOrd="0" presId="urn:microsoft.com/office/officeart/2005/8/layout/hierarchy2"/>
    <dgm:cxn modelId="{3F88AB67-D53E-46C8-AF65-3D57B65FB484}" type="presParOf" srcId="{68D1431F-064A-4775-AF21-03201496F5A0}" destId="{46E86615-5EA2-4486-9874-18C67A93E5FD}" srcOrd="0" destOrd="0" presId="urn:microsoft.com/office/officeart/2005/8/layout/hierarchy2"/>
    <dgm:cxn modelId="{71C9A2E1-6C59-4EB5-839E-4A1CB74B009C}" type="presParOf" srcId="{0F2B157F-E19A-4309-8D37-ABD0727819A5}" destId="{F26A650A-04B8-44CA-B63A-FEF1F7692177}" srcOrd="1" destOrd="0" presId="urn:microsoft.com/office/officeart/2005/8/layout/hierarchy2"/>
    <dgm:cxn modelId="{70C4864C-D70E-45FD-B650-79E23D566289}" type="presParOf" srcId="{F26A650A-04B8-44CA-B63A-FEF1F7692177}" destId="{0C048440-7A9B-41AB-88E2-A6EB9C9AA403}" srcOrd="0" destOrd="0" presId="urn:microsoft.com/office/officeart/2005/8/layout/hierarchy2"/>
    <dgm:cxn modelId="{E76B0058-612E-480F-A849-16CB410F7E94}" type="presParOf" srcId="{F26A650A-04B8-44CA-B63A-FEF1F7692177}" destId="{AE32CC9B-ADE2-4B50-BC78-052805B39490}" srcOrd="1" destOrd="0" presId="urn:microsoft.com/office/officeart/2005/8/layout/hierarchy2"/>
    <dgm:cxn modelId="{BF9A87D3-50AD-4D5A-9568-C794C7E7B28F}" type="presParOf" srcId="{AE32CC9B-ADE2-4B50-BC78-052805B39490}" destId="{53067788-5E24-4DD1-83E6-F8F29B42C879}" srcOrd="0" destOrd="0" presId="urn:microsoft.com/office/officeart/2005/8/layout/hierarchy2"/>
    <dgm:cxn modelId="{1F0542CC-7112-4D5B-9175-A19392E98F01}" type="presParOf" srcId="{53067788-5E24-4DD1-83E6-F8F29B42C879}" destId="{2AF3046C-80A5-4648-9992-0CB01D760B0F}" srcOrd="0" destOrd="0" presId="urn:microsoft.com/office/officeart/2005/8/layout/hierarchy2"/>
    <dgm:cxn modelId="{216A032A-F834-41C8-A6A3-31FB2EE06382}" type="presParOf" srcId="{AE32CC9B-ADE2-4B50-BC78-052805B39490}" destId="{79DADA4F-6865-47D4-9414-D9A6DC355CA5}" srcOrd="1" destOrd="0" presId="urn:microsoft.com/office/officeart/2005/8/layout/hierarchy2"/>
    <dgm:cxn modelId="{CAAAB5A1-3735-47CF-905C-FFA2B087DA44}" type="presParOf" srcId="{79DADA4F-6865-47D4-9414-D9A6DC355CA5}" destId="{CE5C07CC-8169-49CD-AD9D-C11E75D657D7}" srcOrd="0" destOrd="0" presId="urn:microsoft.com/office/officeart/2005/8/layout/hierarchy2"/>
    <dgm:cxn modelId="{A3560EDF-42F4-4A54-92BF-091F05568901}" type="presParOf" srcId="{79DADA4F-6865-47D4-9414-D9A6DC355CA5}" destId="{19A6D667-1F0C-40F8-9763-A73D50297166}"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AF79BF-CC07-4031-9D4C-934EF9C002A7}">
      <dsp:nvSpPr>
        <dsp:cNvPr id="0" name=""/>
        <dsp:cNvSpPr/>
      </dsp:nvSpPr>
      <dsp:spPr>
        <a:xfrm rot="21300000">
          <a:off x="27746" y="1844381"/>
          <a:ext cx="9682271" cy="1059451"/>
        </a:xfrm>
        <a:prstGeom prst="mathMinus">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061EFB-7ABB-4DE9-ACF5-4C77478F0442}">
      <dsp:nvSpPr>
        <dsp:cNvPr id="0" name=""/>
        <dsp:cNvSpPr/>
      </dsp:nvSpPr>
      <dsp:spPr>
        <a:xfrm>
          <a:off x="1168531" y="249376"/>
          <a:ext cx="2921329" cy="1899285"/>
        </a:xfrm>
        <a:prstGeom prst="downArrow">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F1089F-BC23-4A67-AE17-5D014E617C92}">
      <dsp:nvSpPr>
        <dsp:cNvPr id="0" name=""/>
        <dsp:cNvSpPr/>
      </dsp:nvSpPr>
      <dsp:spPr>
        <a:xfrm>
          <a:off x="5161015" y="0"/>
          <a:ext cx="3116084" cy="1994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152" tIns="327152" rIns="327152" bIns="327152" numCol="1" spcCol="1270" anchor="ctr" anchorCtr="0">
          <a:noAutofit/>
        </a:bodyPr>
        <a:lstStyle/>
        <a:p>
          <a:pPr lvl="0" algn="ctr" defTabSz="2044700">
            <a:lnSpc>
              <a:spcPct val="90000"/>
            </a:lnSpc>
            <a:spcBef>
              <a:spcPct val="0"/>
            </a:spcBef>
            <a:spcAft>
              <a:spcPct val="35000"/>
            </a:spcAft>
          </a:pPr>
          <a:r>
            <a:rPr lang="en-US" sz="4600" kern="1200" dirty="0" smtClean="0"/>
            <a:t>RPO/RTO</a:t>
          </a:r>
          <a:endParaRPr lang="en-US" sz="4600" kern="1200" dirty="0"/>
        </a:p>
      </dsp:txBody>
      <dsp:txXfrm>
        <a:off x="5161015" y="0"/>
        <a:ext cx="3116084" cy="1994249"/>
      </dsp:txXfrm>
    </dsp:sp>
    <dsp:sp modelId="{C64E46B2-8BD2-445D-9F69-1D9E36F62BCA}">
      <dsp:nvSpPr>
        <dsp:cNvPr id="0" name=""/>
        <dsp:cNvSpPr/>
      </dsp:nvSpPr>
      <dsp:spPr>
        <a:xfrm>
          <a:off x="5647903" y="2611517"/>
          <a:ext cx="2921329" cy="1899285"/>
        </a:xfrm>
        <a:prstGeom prst="upArrow">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80A5E4-8C08-4C8B-8DE7-EF48FA16F2A2}">
      <dsp:nvSpPr>
        <dsp:cNvPr id="0" name=""/>
        <dsp:cNvSpPr/>
      </dsp:nvSpPr>
      <dsp:spPr>
        <a:xfrm>
          <a:off x="1460664" y="2753964"/>
          <a:ext cx="3116084" cy="1994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152" tIns="327152" rIns="327152" bIns="327152" numCol="1" spcCol="1270" anchor="ctr" anchorCtr="0">
          <a:noAutofit/>
        </a:bodyPr>
        <a:lstStyle/>
        <a:p>
          <a:pPr lvl="0" algn="ctr" defTabSz="2044700">
            <a:lnSpc>
              <a:spcPct val="90000"/>
            </a:lnSpc>
            <a:spcBef>
              <a:spcPct val="0"/>
            </a:spcBef>
            <a:spcAft>
              <a:spcPct val="35000"/>
            </a:spcAft>
          </a:pPr>
          <a:r>
            <a:rPr lang="en-US" sz="4600" kern="1200" dirty="0" smtClean="0"/>
            <a:t>Cost</a:t>
          </a:r>
          <a:endParaRPr lang="en-US" sz="4600" kern="1200" dirty="0"/>
        </a:p>
      </dsp:txBody>
      <dsp:txXfrm>
        <a:off x="1460664" y="2753964"/>
        <a:ext cx="3116084" cy="19942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54D22-C007-48E3-A8A1-C32092FA73D3}">
      <dsp:nvSpPr>
        <dsp:cNvPr id="0" name=""/>
        <dsp:cNvSpPr/>
      </dsp:nvSpPr>
      <dsp:spPr>
        <a:xfrm>
          <a:off x="2086" y="641630"/>
          <a:ext cx="2034397" cy="662400"/>
        </a:xfrm>
        <a:prstGeom prst="rect">
          <a:avLst/>
        </a:prstGeom>
        <a:solidFill>
          <a:schemeClr val="bg1">
            <a:lumMod val="95000"/>
          </a:schemeClr>
        </a:solidFill>
        <a:ln w="10795" cap="flat" cmpd="sng" algn="ctr">
          <a:solidFill>
            <a:schemeClr val="bg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solidFill>
                <a:schemeClr val="tx1"/>
              </a:solidFill>
            </a:rPr>
            <a:t>Datacenter</a:t>
          </a:r>
          <a:endParaRPr lang="en-US" sz="2300" kern="1200" dirty="0">
            <a:solidFill>
              <a:schemeClr val="tx1"/>
            </a:solidFill>
          </a:endParaRPr>
        </a:p>
      </dsp:txBody>
      <dsp:txXfrm>
        <a:off x="2086" y="641630"/>
        <a:ext cx="2034397" cy="662400"/>
      </dsp:txXfrm>
    </dsp:sp>
    <dsp:sp modelId="{E716C209-68E3-4BAB-A3DD-50841EA03E1D}">
      <dsp:nvSpPr>
        <dsp:cNvPr id="0" name=""/>
        <dsp:cNvSpPr/>
      </dsp:nvSpPr>
      <dsp:spPr>
        <a:xfrm>
          <a:off x="2086" y="1304030"/>
          <a:ext cx="2034397" cy="2525399"/>
        </a:xfrm>
        <a:prstGeom prst="rect">
          <a:avLst/>
        </a:prstGeom>
        <a:solidFill>
          <a:schemeClr val="bg1">
            <a:alpha val="90000"/>
          </a:schemeClr>
        </a:solidFill>
        <a:ln w="10795" cap="flat" cmpd="sng" algn="ctr">
          <a:solidFill>
            <a:schemeClr val="bg1">
              <a:lumMod val="75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Natural Disaster</a:t>
          </a:r>
          <a:endParaRPr lang="en-US" sz="2300" kern="1200" dirty="0"/>
        </a:p>
        <a:p>
          <a:pPr marL="228600" lvl="1" indent="-228600" algn="l" defTabSz="1022350">
            <a:lnSpc>
              <a:spcPct val="90000"/>
            </a:lnSpc>
            <a:spcBef>
              <a:spcPct val="0"/>
            </a:spcBef>
            <a:spcAft>
              <a:spcPct val="15000"/>
            </a:spcAft>
            <a:buChar char="••"/>
          </a:pPr>
          <a:r>
            <a:rPr lang="en-US" sz="2300" kern="1200" dirty="0" smtClean="0"/>
            <a:t>Man-Made Disaster</a:t>
          </a:r>
          <a:endParaRPr lang="en-US" sz="2300" kern="1200" dirty="0"/>
        </a:p>
        <a:p>
          <a:pPr marL="228600" lvl="1" indent="-228600" algn="l" defTabSz="1022350">
            <a:lnSpc>
              <a:spcPct val="90000"/>
            </a:lnSpc>
            <a:spcBef>
              <a:spcPct val="0"/>
            </a:spcBef>
            <a:spcAft>
              <a:spcPct val="15000"/>
            </a:spcAft>
            <a:buChar char="••"/>
          </a:pPr>
          <a:r>
            <a:rPr lang="en-US" sz="2300" kern="1200" dirty="0" smtClean="0"/>
            <a:t>Local Loop Failure</a:t>
          </a:r>
          <a:endParaRPr lang="en-US" sz="2300" kern="1200" dirty="0"/>
        </a:p>
      </dsp:txBody>
      <dsp:txXfrm>
        <a:off x="2086" y="1304030"/>
        <a:ext cx="2034397" cy="2525399"/>
      </dsp:txXfrm>
    </dsp:sp>
    <dsp:sp modelId="{6E72FE5B-0993-45FE-867A-82DDD4567E36}">
      <dsp:nvSpPr>
        <dsp:cNvPr id="0" name=""/>
        <dsp:cNvSpPr/>
      </dsp:nvSpPr>
      <dsp:spPr>
        <a:xfrm>
          <a:off x="2321299" y="641630"/>
          <a:ext cx="2034397" cy="662400"/>
        </a:xfrm>
        <a:prstGeom prst="rect">
          <a:avLst/>
        </a:prstGeom>
        <a:solidFill>
          <a:schemeClr val="bg1">
            <a:lumMod val="95000"/>
          </a:schemeClr>
        </a:solidFill>
        <a:ln w="10795" cap="flat" cmpd="sng" algn="ctr">
          <a:solidFill>
            <a:schemeClr val="bg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solidFill>
                <a:schemeClr val="tx1"/>
              </a:solidFill>
            </a:rPr>
            <a:t>Farm</a:t>
          </a:r>
          <a:endParaRPr lang="en-US" sz="2300" kern="1200" dirty="0">
            <a:solidFill>
              <a:schemeClr val="tx1"/>
            </a:solidFill>
          </a:endParaRPr>
        </a:p>
      </dsp:txBody>
      <dsp:txXfrm>
        <a:off x="2321299" y="641630"/>
        <a:ext cx="2034397" cy="662400"/>
      </dsp:txXfrm>
    </dsp:sp>
    <dsp:sp modelId="{D038C841-8885-402B-B05C-6D952559AD0A}">
      <dsp:nvSpPr>
        <dsp:cNvPr id="0" name=""/>
        <dsp:cNvSpPr/>
      </dsp:nvSpPr>
      <dsp:spPr>
        <a:xfrm>
          <a:off x="2321299" y="1304030"/>
          <a:ext cx="2034397" cy="2525399"/>
        </a:xfrm>
        <a:prstGeom prst="rect">
          <a:avLst/>
        </a:prstGeom>
        <a:solidFill>
          <a:schemeClr val="bg1">
            <a:alpha val="90000"/>
          </a:schemeClr>
        </a:solidFill>
        <a:ln w="10795" cap="flat" cmpd="sng" algn="ctr">
          <a:solidFill>
            <a:schemeClr val="bg1">
              <a:lumMod val="75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Network Failure</a:t>
          </a:r>
          <a:endParaRPr lang="en-US" sz="2300" kern="1200" dirty="0"/>
        </a:p>
        <a:p>
          <a:pPr marL="228600" lvl="1" indent="-228600" algn="l" defTabSz="1022350">
            <a:lnSpc>
              <a:spcPct val="90000"/>
            </a:lnSpc>
            <a:spcBef>
              <a:spcPct val="0"/>
            </a:spcBef>
            <a:spcAft>
              <a:spcPct val="15000"/>
            </a:spcAft>
            <a:buChar char="••"/>
          </a:pPr>
          <a:r>
            <a:rPr lang="en-US" sz="2300" kern="1200" dirty="0" smtClean="0"/>
            <a:t>Service Application Failure</a:t>
          </a:r>
          <a:endParaRPr lang="en-US" sz="2300" kern="1200" dirty="0"/>
        </a:p>
      </dsp:txBody>
      <dsp:txXfrm>
        <a:off x="2321299" y="1304030"/>
        <a:ext cx="2034397" cy="2525399"/>
      </dsp:txXfrm>
    </dsp:sp>
    <dsp:sp modelId="{9D1B53EA-AB9E-4989-A0D9-101A98069C01}">
      <dsp:nvSpPr>
        <dsp:cNvPr id="0" name=""/>
        <dsp:cNvSpPr/>
      </dsp:nvSpPr>
      <dsp:spPr>
        <a:xfrm>
          <a:off x="4640512" y="641630"/>
          <a:ext cx="2034397" cy="662400"/>
        </a:xfrm>
        <a:prstGeom prst="rect">
          <a:avLst/>
        </a:prstGeom>
        <a:solidFill>
          <a:schemeClr val="bg1">
            <a:lumMod val="95000"/>
          </a:schemeClr>
        </a:solidFill>
        <a:ln w="10795" cap="flat" cmpd="sng" algn="ctr">
          <a:solidFill>
            <a:schemeClr val="bg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solidFill>
                <a:schemeClr val="tx1"/>
              </a:solidFill>
            </a:rPr>
            <a:t>Database</a:t>
          </a:r>
          <a:endParaRPr lang="en-US" sz="2300" kern="1200" dirty="0">
            <a:solidFill>
              <a:schemeClr val="tx1"/>
            </a:solidFill>
          </a:endParaRPr>
        </a:p>
      </dsp:txBody>
      <dsp:txXfrm>
        <a:off x="4640512" y="641630"/>
        <a:ext cx="2034397" cy="662400"/>
      </dsp:txXfrm>
    </dsp:sp>
    <dsp:sp modelId="{75A72429-AE95-41A9-BBD7-FC29D347D6E7}">
      <dsp:nvSpPr>
        <dsp:cNvPr id="0" name=""/>
        <dsp:cNvSpPr/>
      </dsp:nvSpPr>
      <dsp:spPr>
        <a:xfrm>
          <a:off x="4640512" y="1304030"/>
          <a:ext cx="2034397" cy="2525399"/>
        </a:xfrm>
        <a:prstGeom prst="rect">
          <a:avLst/>
        </a:prstGeom>
        <a:solidFill>
          <a:schemeClr val="bg1">
            <a:alpha val="90000"/>
          </a:schemeClr>
        </a:solidFill>
        <a:ln w="10795" cap="flat" cmpd="sng" algn="ctr">
          <a:solidFill>
            <a:schemeClr val="bg1">
              <a:lumMod val="75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Disk Failure</a:t>
          </a:r>
          <a:endParaRPr lang="en-US" sz="2300" kern="1200" dirty="0"/>
        </a:p>
        <a:p>
          <a:pPr marL="228600" lvl="1" indent="-228600" algn="l" defTabSz="1022350">
            <a:lnSpc>
              <a:spcPct val="90000"/>
            </a:lnSpc>
            <a:spcBef>
              <a:spcPct val="0"/>
            </a:spcBef>
            <a:spcAft>
              <a:spcPct val="15000"/>
            </a:spcAft>
            <a:buChar char="••"/>
          </a:pPr>
          <a:r>
            <a:rPr lang="en-US" sz="2300" kern="1200" dirty="0" smtClean="0"/>
            <a:t>Data Corruption</a:t>
          </a:r>
          <a:endParaRPr lang="en-US" sz="2300" kern="1200" dirty="0"/>
        </a:p>
      </dsp:txBody>
      <dsp:txXfrm>
        <a:off x="4640512" y="1304030"/>
        <a:ext cx="2034397" cy="25253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4F94B-384B-4B66-AE6F-6B8994000C05}">
      <dsp:nvSpPr>
        <dsp:cNvPr id="0" name=""/>
        <dsp:cNvSpPr/>
      </dsp:nvSpPr>
      <dsp:spPr>
        <a:xfrm>
          <a:off x="0" y="3391917"/>
          <a:ext cx="2110434" cy="105521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dirty="0" smtClean="0"/>
            <a:t>Service Topology</a:t>
          </a:r>
          <a:endParaRPr lang="en-US" sz="3100" kern="1200" dirty="0"/>
        </a:p>
      </dsp:txBody>
      <dsp:txXfrm>
        <a:off x="30906" y="3422823"/>
        <a:ext cx="2048622" cy="993405"/>
      </dsp:txXfrm>
    </dsp:sp>
    <dsp:sp modelId="{1400038A-480F-490B-A072-6A18CE3843C6}">
      <dsp:nvSpPr>
        <dsp:cNvPr id="0" name=""/>
        <dsp:cNvSpPr/>
      </dsp:nvSpPr>
      <dsp:spPr>
        <a:xfrm rot="18875756">
          <a:off x="1929827" y="3474851"/>
          <a:ext cx="1212540" cy="25927"/>
        </a:xfrm>
        <a:custGeom>
          <a:avLst/>
          <a:gdLst/>
          <a:ahLst/>
          <a:cxnLst/>
          <a:rect l="0" t="0" r="0" b="0"/>
          <a:pathLst>
            <a:path>
              <a:moveTo>
                <a:pt x="0" y="12963"/>
              </a:moveTo>
              <a:lnTo>
                <a:pt x="1212540" y="12963"/>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05784" y="3457502"/>
        <a:ext cx="60627" cy="60627"/>
      </dsp:txXfrm>
    </dsp:sp>
    <dsp:sp modelId="{6A2D7D9E-60AA-4DDA-9835-1EB99392FA44}">
      <dsp:nvSpPr>
        <dsp:cNvPr id="0" name=""/>
        <dsp:cNvSpPr/>
      </dsp:nvSpPr>
      <dsp:spPr>
        <a:xfrm>
          <a:off x="2961761" y="2528496"/>
          <a:ext cx="2110434" cy="1055217"/>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dirty="0" smtClean="0"/>
            <a:t>Server Topology</a:t>
          </a:r>
          <a:endParaRPr lang="en-US" sz="3100" kern="1200" dirty="0"/>
        </a:p>
      </dsp:txBody>
      <dsp:txXfrm>
        <a:off x="2992667" y="2559402"/>
        <a:ext cx="2048622" cy="993405"/>
      </dsp:txXfrm>
    </dsp:sp>
    <dsp:sp modelId="{01128C9F-8F41-46E8-BE2C-33DD1EE8B97D}">
      <dsp:nvSpPr>
        <dsp:cNvPr id="0" name=""/>
        <dsp:cNvSpPr/>
      </dsp:nvSpPr>
      <dsp:spPr>
        <a:xfrm rot="19457599">
          <a:off x="4974481" y="2739766"/>
          <a:ext cx="1039602" cy="25927"/>
        </a:xfrm>
        <a:custGeom>
          <a:avLst/>
          <a:gdLst/>
          <a:ahLst/>
          <a:cxnLst/>
          <a:rect l="0" t="0" r="0" b="0"/>
          <a:pathLst>
            <a:path>
              <a:moveTo>
                <a:pt x="0" y="12963"/>
              </a:moveTo>
              <a:lnTo>
                <a:pt x="1039602" y="12963"/>
              </a:lnTo>
            </a:path>
          </a:pathLst>
        </a:custGeom>
        <a:noFill/>
        <a:ln w="1079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468292" y="2726740"/>
        <a:ext cx="51980" cy="51980"/>
      </dsp:txXfrm>
    </dsp:sp>
    <dsp:sp modelId="{CFAB0603-E0A5-421A-B73A-639ECC108C5D}">
      <dsp:nvSpPr>
        <dsp:cNvPr id="0" name=""/>
        <dsp:cNvSpPr/>
      </dsp:nvSpPr>
      <dsp:spPr>
        <a:xfrm>
          <a:off x="5916369" y="1921746"/>
          <a:ext cx="2110434" cy="1055217"/>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dirty="0" smtClean="0"/>
            <a:t>Network</a:t>
          </a:r>
          <a:endParaRPr lang="en-US" sz="3100" kern="1200" dirty="0"/>
        </a:p>
      </dsp:txBody>
      <dsp:txXfrm>
        <a:off x="5947275" y="1952652"/>
        <a:ext cx="2048622" cy="993405"/>
      </dsp:txXfrm>
    </dsp:sp>
    <dsp:sp modelId="{188B641B-3D60-4429-9E9E-5562272B7359}">
      <dsp:nvSpPr>
        <dsp:cNvPr id="0" name=""/>
        <dsp:cNvSpPr/>
      </dsp:nvSpPr>
      <dsp:spPr>
        <a:xfrm>
          <a:off x="8026803" y="2436391"/>
          <a:ext cx="844173" cy="25927"/>
        </a:xfrm>
        <a:custGeom>
          <a:avLst/>
          <a:gdLst/>
          <a:ahLst/>
          <a:cxnLst/>
          <a:rect l="0" t="0" r="0" b="0"/>
          <a:pathLst>
            <a:path>
              <a:moveTo>
                <a:pt x="0" y="12963"/>
              </a:moveTo>
              <a:lnTo>
                <a:pt x="844173" y="12963"/>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8427785" y="2428251"/>
        <a:ext cx="42208" cy="42208"/>
      </dsp:txXfrm>
    </dsp:sp>
    <dsp:sp modelId="{BEEE3F45-C0A2-4EAF-95E2-B6A71531B7AF}">
      <dsp:nvSpPr>
        <dsp:cNvPr id="0" name=""/>
        <dsp:cNvSpPr/>
      </dsp:nvSpPr>
      <dsp:spPr>
        <a:xfrm>
          <a:off x="8870976" y="1921746"/>
          <a:ext cx="2110434" cy="1055217"/>
        </a:xfrm>
        <a:prstGeom prst="roundRect">
          <a:avLst>
            <a:gd name="adj" fmla="val 10000"/>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dirty="0" smtClean="0"/>
            <a:t>Datacenter Health</a:t>
          </a:r>
          <a:endParaRPr lang="en-US" sz="3100" kern="1200" dirty="0"/>
        </a:p>
      </dsp:txBody>
      <dsp:txXfrm>
        <a:off x="8901882" y="1952652"/>
        <a:ext cx="2048622" cy="993405"/>
      </dsp:txXfrm>
    </dsp:sp>
    <dsp:sp modelId="{3FBBCEE8-FE31-45EC-9193-2E2AB6CE0747}">
      <dsp:nvSpPr>
        <dsp:cNvPr id="0" name=""/>
        <dsp:cNvSpPr/>
      </dsp:nvSpPr>
      <dsp:spPr>
        <a:xfrm rot="2142401">
          <a:off x="4974481" y="3346516"/>
          <a:ext cx="1039602" cy="25927"/>
        </a:xfrm>
        <a:custGeom>
          <a:avLst/>
          <a:gdLst/>
          <a:ahLst/>
          <a:cxnLst/>
          <a:rect l="0" t="0" r="0" b="0"/>
          <a:pathLst>
            <a:path>
              <a:moveTo>
                <a:pt x="0" y="12963"/>
              </a:moveTo>
              <a:lnTo>
                <a:pt x="1039602" y="12963"/>
              </a:lnTo>
            </a:path>
          </a:pathLst>
        </a:custGeom>
        <a:noFill/>
        <a:ln w="1079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468292" y="3333490"/>
        <a:ext cx="51980" cy="51980"/>
      </dsp:txXfrm>
    </dsp:sp>
    <dsp:sp modelId="{9DF6B17C-1703-45DC-8169-E2D6EAFAE217}">
      <dsp:nvSpPr>
        <dsp:cNvPr id="0" name=""/>
        <dsp:cNvSpPr/>
      </dsp:nvSpPr>
      <dsp:spPr>
        <a:xfrm>
          <a:off x="5916369" y="3135246"/>
          <a:ext cx="2110434" cy="1055217"/>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dirty="0" smtClean="0"/>
            <a:t>Power</a:t>
          </a:r>
          <a:endParaRPr lang="en-US" sz="3100" kern="1200" dirty="0"/>
        </a:p>
      </dsp:txBody>
      <dsp:txXfrm>
        <a:off x="5947275" y="3166152"/>
        <a:ext cx="2048622" cy="993405"/>
      </dsp:txXfrm>
    </dsp:sp>
    <dsp:sp modelId="{03185322-BC21-41C5-B353-42FD3C3193E4}">
      <dsp:nvSpPr>
        <dsp:cNvPr id="0" name=""/>
        <dsp:cNvSpPr/>
      </dsp:nvSpPr>
      <dsp:spPr>
        <a:xfrm>
          <a:off x="8026803" y="3649891"/>
          <a:ext cx="844173" cy="25927"/>
        </a:xfrm>
        <a:custGeom>
          <a:avLst/>
          <a:gdLst/>
          <a:ahLst/>
          <a:cxnLst/>
          <a:rect l="0" t="0" r="0" b="0"/>
          <a:pathLst>
            <a:path>
              <a:moveTo>
                <a:pt x="0" y="12963"/>
              </a:moveTo>
              <a:lnTo>
                <a:pt x="844173" y="12963"/>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8427785" y="3641750"/>
        <a:ext cx="42208" cy="42208"/>
      </dsp:txXfrm>
    </dsp:sp>
    <dsp:sp modelId="{C9C82BF5-0D6E-483B-A546-8978DB08FDBD}">
      <dsp:nvSpPr>
        <dsp:cNvPr id="0" name=""/>
        <dsp:cNvSpPr/>
      </dsp:nvSpPr>
      <dsp:spPr>
        <a:xfrm>
          <a:off x="8870976" y="3135246"/>
          <a:ext cx="2110434" cy="1055217"/>
        </a:xfrm>
        <a:prstGeom prst="roundRect">
          <a:avLst>
            <a:gd name="adj" fmla="val 10000"/>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dirty="0" smtClean="0"/>
            <a:t>Datacenter Health</a:t>
          </a:r>
          <a:endParaRPr lang="en-US" sz="3100" kern="1200" dirty="0"/>
        </a:p>
      </dsp:txBody>
      <dsp:txXfrm>
        <a:off x="8901882" y="3166152"/>
        <a:ext cx="2048622" cy="993405"/>
      </dsp:txXfrm>
    </dsp:sp>
    <dsp:sp modelId="{4AF70A0A-5D70-4937-8C08-AF5F597CC646}">
      <dsp:nvSpPr>
        <dsp:cNvPr id="0" name=""/>
        <dsp:cNvSpPr/>
      </dsp:nvSpPr>
      <dsp:spPr>
        <a:xfrm rot="2900356">
          <a:off x="1895730" y="4384976"/>
          <a:ext cx="1280734" cy="25927"/>
        </a:xfrm>
        <a:custGeom>
          <a:avLst/>
          <a:gdLst/>
          <a:ahLst/>
          <a:cxnLst/>
          <a:rect l="0" t="0" r="0" b="0"/>
          <a:pathLst>
            <a:path>
              <a:moveTo>
                <a:pt x="0" y="12963"/>
              </a:moveTo>
              <a:lnTo>
                <a:pt x="1280734" y="12963"/>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04079" y="4365921"/>
        <a:ext cx="64036" cy="64036"/>
      </dsp:txXfrm>
    </dsp:sp>
    <dsp:sp modelId="{6FD86E07-D853-423C-9484-B4AA558C5337}">
      <dsp:nvSpPr>
        <dsp:cNvPr id="0" name=""/>
        <dsp:cNvSpPr/>
      </dsp:nvSpPr>
      <dsp:spPr>
        <a:xfrm>
          <a:off x="2961761" y="4348746"/>
          <a:ext cx="2110434" cy="1055217"/>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dirty="0" smtClean="0"/>
            <a:t>Database Availability</a:t>
          </a:r>
          <a:endParaRPr lang="en-US" sz="3100" kern="1200" dirty="0"/>
        </a:p>
      </dsp:txBody>
      <dsp:txXfrm>
        <a:off x="2992667" y="4379652"/>
        <a:ext cx="2048622" cy="993405"/>
      </dsp:txXfrm>
    </dsp:sp>
    <dsp:sp modelId="{68D1431F-064A-4775-AF21-03201496F5A0}">
      <dsp:nvSpPr>
        <dsp:cNvPr id="0" name=""/>
        <dsp:cNvSpPr/>
      </dsp:nvSpPr>
      <dsp:spPr>
        <a:xfrm>
          <a:off x="5072195" y="4863390"/>
          <a:ext cx="844173" cy="25927"/>
        </a:xfrm>
        <a:custGeom>
          <a:avLst/>
          <a:gdLst/>
          <a:ahLst/>
          <a:cxnLst/>
          <a:rect l="0" t="0" r="0" b="0"/>
          <a:pathLst>
            <a:path>
              <a:moveTo>
                <a:pt x="0" y="12963"/>
              </a:moveTo>
              <a:lnTo>
                <a:pt x="844173" y="12963"/>
              </a:lnTo>
            </a:path>
          </a:pathLst>
        </a:custGeom>
        <a:noFill/>
        <a:ln w="1079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473178" y="4855250"/>
        <a:ext cx="42208" cy="42208"/>
      </dsp:txXfrm>
    </dsp:sp>
    <dsp:sp modelId="{0C048440-7A9B-41AB-88E2-A6EB9C9AA403}">
      <dsp:nvSpPr>
        <dsp:cNvPr id="0" name=""/>
        <dsp:cNvSpPr/>
      </dsp:nvSpPr>
      <dsp:spPr>
        <a:xfrm>
          <a:off x="5916369" y="4348746"/>
          <a:ext cx="2110434" cy="1055217"/>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dirty="0" smtClean="0"/>
            <a:t>Network</a:t>
          </a:r>
          <a:endParaRPr lang="en-US" sz="3100" kern="1200" dirty="0"/>
        </a:p>
      </dsp:txBody>
      <dsp:txXfrm>
        <a:off x="5947275" y="4379652"/>
        <a:ext cx="2048622" cy="993405"/>
      </dsp:txXfrm>
    </dsp:sp>
    <dsp:sp modelId="{53067788-5E24-4DD1-83E6-F8F29B42C879}">
      <dsp:nvSpPr>
        <dsp:cNvPr id="0" name=""/>
        <dsp:cNvSpPr/>
      </dsp:nvSpPr>
      <dsp:spPr>
        <a:xfrm>
          <a:off x="8026803" y="4863390"/>
          <a:ext cx="844173" cy="25927"/>
        </a:xfrm>
        <a:custGeom>
          <a:avLst/>
          <a:gdLst/>
          <a:ahLst/>
          <a:cxnLst/>
          <a:rect l="0" t="0" r="0" b="0"/>
          <a:pathLst>
            <a:path>
              <a:moveTo>
                <a:pt x="0" y="12963"/>
              </a:moveTo>
              <a:lnTo>
                <a:pt x="844173" y="12963"/>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8427785" y="4855250"/>
        <a:ext cx="42208" cy="42208"/>
      </dsp:txXfrm>
    </dsp:sp>
    <dsp:sp modelId="{CE5C07CC-8169-49CD-AD9D-C11E75D657D7}">
      <dsp:nvSpPr>
        <dsp:cNvPr id="0" name=""/>
        <dsp:cNvSpPr/>
      </dsp:nvSpPr>
      <dsp:spPr>
        <a:xfrm>
          <a:off x="8870976" y="4348746"/>
          <a:ext cx="2110434" cy="1055217"/>
        </a:xfrm>
        <a:prstGeom prst="roundRect">
          <a:avLst>
            <a:gd name="adj" fmla="val 10000"/>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dirty="0" smtClean="0"/>
            <a:t>Datacenter Health</a:t>
          </a:r>
          <a:endParaRPr lang="en-US" sz="3100" kern="1200" dirty="0"/>
        </a:p>
      </dsp:txBody>
      <dsp:txXfrm>
        <a:off x="8901882" y="4379652"/>
        <a:ext cx="2048622" cy="993405"/>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a:t>
            </a:r>
            <a:r>
              <a:rPr lang="en-US" dirty="0" smtClean="0"/>
              <a:t>SharePoint Server 2013</a:t>
            </a:r>
            <a:endParaRPr lang="en-US" dirty="0"/>
          </a:p>
        </p:txBody>
      </p:sp>
      <p:sp>
        <p:nvSpPr>
          <p:cNvPr id="8" name="Footer Placeholder 7"/>
          <p:cNvSpPr>
            <a:spLocks noGrp="1"/>
          </p:cNvSpPr>
          <p:nvPr>
            <p:ph type="ftr" sz="quarter" idx="2"/>
          </p:nvPr>
        </p:nvSpPr>
        <p:spPr>
          <a:xfrm>
            <a:off x="0" y="8685212"/>
            <a:ext cx="5758543" cy="457201"/>
          </a:xfrm>
          <a:prstGeom prst="rect">
            <a:avLst/>
          </a:prstGeom>
        </p:spPr>
        <p:txBody>
          <a:bodyPr vert="horz" lIns="0" tIns="45720" rIns="91440" bIns="45720" rtlCol="0" anchor="t"/>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2" name="TextBox 1"/>
          <p:cNvSpPr txBox="1"/>
          <p:nvPr/>
        </p:nvSpPr>
        <p:spPr>
          <a:xfrm>
            <a:off x="-1" y="0"/>
            <a:ext cx="2285113" cy="461665"/>
          </a:xfrm>
          <a:prstGeom prst="rect">
            <a:avLst/>
          </a:prstGeom>
          <a:noFill/>
        </p:spPr>
        <p:txBody>
          <a:bodyPr wrap="none" rtlCol="0">
            <a:spAutoFit/>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dirty="0" smtClean="0"/>
              <a:t>Microsoft SharePoint Server 2013</a:t>
            </a:r>
          </a:p>
          <a:p>
            <a:endParaRPr lang="en-US" sz="1200" dirty="0"/>
          </a:p>
        </p:txBody>
      </p:sp>
      <p:sp>
        <p:nvSpPr>
          <p:cNvPr id="3" name="TextBox 2"/>
          <p:cNvSpPr txBox="1"/>
          <p:nvPr/>
        </p:nvSpPr>
        <p:spPr>
          <a:xfrm>
            <a:off x="-1" y="8685212"/>
            <a:ext cx="5801733" cy="400110"/>
          </a:xfrm>
          <a:prstGeom prst="rect">
            <a:avLst/>
          </a:prstGeom>
          <a:noFill/>
        </p:spPr>
        <p:txBody>
          <a:bodyPr wrap="square" rtlCol="0">
            <a:spAutoFit/>
          </a:bodyPr>
          <a:lstStyle/>
          <a:p>
            <a:pPr marL="108000"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108000"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68154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Fault</a:t>
            </a:r>
            <a:r>
              <a:rPr lang="en-US" baseline="0" dirty="0" smtClean="0"/>
              <a:t> domain likely concerned with natural disasters – things like earthquakes, tsunami, tornadoes, etc. Meeting a defined RPO/RTO in this case will require replication of your data to a different data center, likely thousands of miles away, far enough to avoid impact of whatever natural disaster you happened to be concerned with. Data replication is not an instantaneous event. </a:t>
            </a:r>
          </a:p>
          <a:p>
            <a:endParaRPr lang="en-US" baseline="0" dirty="0" smtClean="0"/>
          </a:p>
          <a:p>
            <a:r>
              <a:rPr lang="en-US" baseline="0" dirty="0" smtClean="0"/>
              <a:t>Now data center is one end of the extreme, the other end of the extreme (and the one which people spend the most amount of time focused on) is the database.</a:t>
            </a:r>
            <a:endParaRPr lang="en-US" dirty="0"/>
          </a:p>
        </p:txBody>
      </p:sp>
    </p:spTree>
    <p:extLst>
      <p:ext uri="{BB962C8B-B14F-4D97-AF65-F5344CB8AC3E}">
        <p14:creationId xmlns:p14="http://schemas.microsoft.com/office/powerpoint/2010/main" val="2725861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Database</a:t>
            </a:r>
            <a:r>
              <a:rPr lang="en-US" baseline="0" dirty="0" smtClean="0"/>
              <a:t> is obvious critical fault domain for localized failures. It’s also a fault domain with a lot of great options for protection.</a:t>
            </a:r>
            <a:endParaRPr lang="en-US" dirty="0"/>
          </a:p>
        </p:txBody>
      </p:sp>
    </p:spTree>
    <p:extLst>
      <p:ext uri="{BB962C8B-B14F-4D97-AF65-F5344CB8AC3E}">
        <p14:creationId xmlns:p14="http://schemas.microsoft.com/office/powerpoint/2010/main" val="2551866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31300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1536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70159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5113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9308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68885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09173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mtClean="0"/>
              <a:t>Databases (dark</a:t>
            </a:r>
            <a:r>
              <a:rPr lang="en-US" baseline="0" smtClean="0"/>
              <a:t> gray) are unavailable</a:t>
            </a:r>
            <a:endParaRPr lang="en-US" smtClean="0"/>
          </a:p>
          <a:p>
            <a:endParaRPr lang="en-US"/>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B4008EB6-D09E-4580-8CD6-DDB14511944F}" type="slidenum">
              <a:rPr lang="en-US" smtClean="0"/>
              <a:t>21</a:t>
            </a:fld>
            <a:endParaRPr lang="en-US" dirty="0"/>
          </a:p>
        </p:txBody>
      </p:sp>
      <p:sp>
        <p:nvSpPr>
          <p:cNvPr id="5" name="Header Placeholder 4"/>
          <p:cNvSpPr>
            <a:spLocks noGrp="1"/>
          </p:cNvSpPr>
          <p:nvPr>
            <p:ph type="hdr" sz="quarter" idx="11"/>
          </p:nvPr>
        </p:nvSpPr>
        <p:spPr>
          <a:xfrm>
            <a:off x="0" y="0"/>
            <a:ext cx="2971800" cy="457200"/>
          </a:xfrm>
          <a:prstGeom prst="rect">
            <a:avLst/>
          </a:prstGeom>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10495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RPO or Recovery Point Objective and RTO , or Recovery</a:t>
            </a:r>
            <a:r>
              <a:rPr lang="en-US" baseline="0" dirty="0" smtClean="0"/>
              <a:t> Time Objective, </a:t>
            </a:r>
            <a:r>
              <a:rPr lang="en-US" dirty="0" smtClean="0"/>
              <a:t>are two critical concepts to grasp when establishing a BCM strategy. RPO</a:t>
            </a:r>
            <a:r>
              <a:rPr lang="en-US" baseline="0" dirty="0" smtClean="0"/>
              <a:t> is the amount of tolerable data loss during a system outage event, while RTO is the length of time the system may be down for during a disaster. </a:t>
            </a:r>
            <a:r>
              <a:rPr lang="en-US" dirty="0" smtClean="0"/>
              <a:t>RPO and RTO represent</a:t>
            </a:r>
            <a:r>
              <a:rPr lang="en-US" baseline="0" dirty="0" smtClean="0"/>
              <a:t> your contract with your users – that you will protect their data within certain broad parameters. Data loss is non-negotiable. You cannot go back to your user base and negotiate for the amount of data that you will recover for them post-event. You must establish the amount of data and the length of time of service availability as broadly communicated targets, and then focus your BCM engineering efforts on meeting those targets. </a:t>
            </a:r>
          </a:p>
          <a:p>
            <a:endParaRPr lang="en-US" baseline="0" dirty="0" smtClean="0"/>
          </a:p>
          <a:p>
            <a:r>
              <a:rPr lang="en-US" dirty="0" smtClean="0"/>
              <a:t>Establishing an achievable</a:t>
            </a:r>
            <a:r>
              <a:rPr lang="en-US" baseline="0" dirty="0" smtClean="0"/>
              <a:t> RPO and RTO also require that we evaluate our dependencies – what is the RPO and RTO targets of your Active Directory infrastructure? What about your network infrastructure? It makes very little sense to target RPO and RTO</a:t>
            </a:r>
            <a:endParaRPr lang="en-US" dirty="0"/>
          </a:p>
        </p:txBody>
      </p:sp>
    </p:spTree>
    <p:extLst>
      <p:ext uri="{BB962C8B-B14F-4D97-AF65-F5344CB8AC3E}">
        <p14:creationId xmlns:p14="http://schemas.microsoft.com/office/powerpoint/2010/main" val="1721156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Transaction</a:t>
            </a:r>
            <a:r>
              <a:rPr lang="en-US" baseline="0" dirty="0" smtClean="0"/>
              <a:t> log loss</a:t>
            </a:r>
          </a:p>
          <a:p>
            <a:r>
              <a:rPr lang="en-US" baseline="0" dirty="0" smtClean="0"/>
              <a:t>Time to ship logs across network to secondary site/datacenter</a:t>
            </a:r>
          </a:p>
          <a:p>
            <a:endParaRPr lang="en-US" baseline="0" dirty="0" smtClean="0"/>
          </a:p>
          <a:p>
            <a:endParaRPr lang="en-US" dirty="0"/>
          </a:p>
        </p:txBody>
      </p:sp>
    </p:spTree>
    <p:extLst>
      <p:ext uri="{BB962C8B-B14F-4D97-AF65-F5344CB8AC3E}">
        <p14:creationId xmlns:p14="http://schemas.microsoft.com/office/powerpoint/2010/main" val="15015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82005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831603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378856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add diagram build!!</a:t>
            </a:r>
            <a:endParaRPr lang="en-US" dirty="0"/>
          </a:p>
        </p:txBody>
      </p:sp>
    </p:spTree>
    <p:extLst>
      <p:ext uri="{BB962C8B-B14F-4D97-AF65-F5344CB8AC3E}">
        <p14:creationId xmlns:p14="http://schemas.microsoft.com/office/powerpoint/2010/main" val="20194939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3556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1661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Steps for the animation</a:t>
            </a:r>
          </a:p>
          <a:p>
            <a:pPr marL="0" indent="0">
              <a:buNone/>
            </a:pPr>
            <a:endParaRPr lang="en-US" dirty="0" smtClean="0"/>
          </a:p>
          <a:p>
            <a:pPr marL="228600" indent="-228600">
              <a:buAutoNum type="arabicPeriod"/>
            </a:pPr>
            <a:r>
              <a:rPr lang="en-US" dirty="0" smtClean="0"/>
              <a:t>First we’ll need to establish</a:t>
            </a:r>
            <a:r>
              <a:rPr lang="en-US" baseline="0" dirty="0" smtClean="0"/>
              <a:t> fail over cluster of two or more nodes each running SQL Server</a:t>
            </a:r>
          </a:p>
          <a:p>
            <a:pPr marL="228600" indent="-228600">
              <a:buAutoNum type="arabicPeriod"/>
            </a:pPr>
            <a:r>
              <a:rPr lang="en-US" baseline="0" dirty="0" smtClean="0"/>
              <a:t>Each one of these machines are running separate SQL Server instance, they are not running the same failover cluster instance - again SQL Server is not the clustered resource. Each SQL Server instances has also it’s own non-shared IO path, so they each contain their own copy of the database </a:t>
            </a:r>
            <a:r>
              <a:rPr lang="en-US" sz="900" kern="1200" dirty="0" smtClean="0">
                <a:solidFill>
                  <a:schemeClr val="tx1"/>
                </a:solidFill>
                <a:effectLst/>
                <a:latin typeface="Segoe UI Light" pitchFamily="34" charset="0"/>
                <a:ea typeface="+mn-ea"/>
                <a:cs typeface="+mn-cs"/>
              </a:rPr>
              <a:t>perhaps to local attached storage, perhaps to SAN. But unlike in a failover cluster where I have a single copy of my database shared between my failover cluster nodes (in the more common cases), in this configuration, each node has it's own copy of the database. </a:t>
            </a:r>
          </a:p>
          <a:p>
            <a:pPr marL="228600" marR="0" indent="-228600" algn="l" defTabSz="914363" rtl="0" eaLnBrk="1" fontAlgn="auto" latinLnBrk="0" hangingPunct="1">
              <a:lnSpc>
                <a:spcPct val="90000"/>
              </a:lnSpc>
              <a:spcBef>
                <a:spcPts val="0"/>
              </a:spcBef>
              <a:spcAft>
                <a:spcPts val="333"/>
              </a:spcAft>
              <a:buClrTx/>
              <a:buSzTx/>
              <a:buFontTx/>
              <a:buAutoNum type="arabicPeriod"/>
              <a:tabLst/>
              <a:defRPr/>
            </a:pPr>
            <a:r>
              <a:rPr lang="en-US" sz="900" kern="1200" dirty="0" smtClean="0">
                <a:solidFill>
                  <a:schemeClr val="tx1"/>
                </a:solidFill>
                <a:effectLst/>
                <a:latin typeface="Segoe UI Light" pitchFamily="34" charset="0"/>
                <a:ea typeface="+mn-ea"/>
                <a:cs typeface="+mn-cs"/>
              </a:rPr>
              <a:t>Now in the availability group, I have what is referred to as an availably group listener.  And the availability group listener is the clustered resource.  He is the guy, he is the component of this system that is part of the clustered resource who will fail over between the various nodes.</a:t>
            </a:r>
            <a:endParaRPr lang="fi-FI" sz="900" kern="1200" dirty="0" smtClean="0">
              <a:solidFill>
                <a:schemeClr val="tx1"/>
              </a:solidFill>
              <a:effectLst/>
              <a:latin typeface="Segoe UI Light" pitchFamily="34" charset="0"/>
              <a:ea typeface="+mn-ea"/>
              <a:cs typeface="+mn-cs"/>
            </a:endParaRPr>
          </a:p>
          <a:p>
            <a:pPr marL="228600" marR="0" indent="-228600" algn="l" defTabSz="914363" rtl="0" eaLnBrk="1" fontAlgn="auto" latinLnBrk="0" hangingPunct="1">
              <a:lnSpc>
                <a:spcPct val="90000"/>
              </a:lnSpc>
              <a:spcBef>
                <a:spcPts val="0"/>
              </a:spcBef>
              <a:spcAft>
                <a:spcPts val="333"/>
              </a:spcAft>
              <a:buClrTx/>
              <a:buSzTx/>
              <a:buFontTx/>
              <a:buAutoNum type="arabicPeriod"/>
              <a:tabLst/>
              <a:defRPr/>
            </a:pPr>
            <a:r>
              <a:rPr lang="en-US" sz="900" kern="1200" dirty="0" smtClean="0">
                <a:solidFill>
                  <a:schemeClr val="tx1"/>
                </a:solidFill>
                <a:effectLst/>
                <a:latin typeface="Segoe UI Light" pitchFamily="34" charset="0"/>
                <a:ea typeface="+mn-ea"/>
                <a:cs typeface="+mn-cs"/>
              </a:rPr>
              <a:t>So as the listener moves between nodes, the listener is, simply put, the virtual network name that the clients connect through.  So our clients (in this example, SharePoint), SharePoint points at the listener, and the listener points at a node in the failover cluster running SQL Server that is principle at any one point in time for it's databases. But failover clustering itself is not used for protecting the individual databases or replicating the transactions that are going to those databases between the nodes and the failover cluster. </a:t>
            </a:r>
          </a:p>
          <a:p>
            <a:pPr marL="228600" marR="0" indent="-228600" algn="l" defTabSz="914363" rtl="0" eaLnBrk="1" fontAlgn="auto" latinLnBrk="0" hangingPunct="1">
              <a:lnSpc>
                <a:spcPct val="90000"/>
              </a:lnSpc>
              <a:spcBef>
                <a:spcPts val="0"/>
              </a:spcBef>
              <a:spcAft>
                <a:spcPts val="333"/>
              </a:spcAft>
              <a:buClrTx/>
              <a:buSzTx/>
              <a:buFontTx/>
              <a:buAutoNum type="arabicPeriod"/>
              <a:tabLst/>
              <a:defRPr/>
            </a:pPr>
            <a:r>
              <a:rPr lang="en-US" sz="900" kern="1200" dirty="0" smtClean="0">
                <a:solidFill>
                  <a:schemeClr val="tx1"/>
                </a:solidFill>
                <a:effectLst/>
                <a:latin typeface="Segoe UI Light" pitchFamily="34" charset="0"/>
                <a:ea typeface="+mn-ea"/>
                <a:cs typeface="+mn-cs"/>
              </a:rPr>
              <a:t>That happens, just like with mirroring, in a peer-to-peer type of configuration.  And in fact, if you're familiar with database mirroring, you're familiar with the concept of a database mirroring endpoint.  In SQL Server 2012, we have the concept of a HADR endpoint. Now these endpoints are used to replicate the transactions between the various nodes.  This replication can be synchronous (in which case we can support automatic failover) or it can even be asynchronous.  So, for instance, in the example given here, we can be doing synchronous replication of our transactions between our first two SQL instances, and asynchronously replicate those transactions to a third SQL instance that perhaps is offsite in a second data center.  Being able to do this is supported by the fact that we can now do geo clustering with Windows failover clustering since Windows Server 2008.</a:t>
            </a:r>
            <a:endParaRPr lang="fi-FI" sz="900" kern="1200" dirty="0" smtClean="0">
              <a:solidFill>
                <a:schemeClr val="tx1"/>
              </a:solidFill>
              <a:effectLst/>
              <a:latin typeface="Segoe UI Light" pitchFamily="34" charset="0"/>
              <a:ea typeface="+mn-ea"/>
              <a:cs typeface="+mn-cs"/>
            </a:endParaRPr>
          </a:p>
          <a:p>
            <a:pPr marL="228600" marR="0" indent="-228600" algn="l" defTabSz="914363" rtl="0" eaLnBrk="1" fontAlgn="auto" latinLnBrk="0" hangingPunct="1">
              <a:lnSpc>
                <a:spcPct val="90000"/>
              </a:lnSpc>
              <a:spcBef>
                <a:spcPts val="0"/>
              </a:spcBef>
              <a:spcAft>
                <a:spcPts val="333"/>
              </a:spcAft>
              <a:buClrTx/>
              <a:buSzTx/>
              <a:buFontTx/>
              <a:buAutoNum type="arabicPeriod"/>
              <a:tabLst/>
              <a:defRPr/>
            </a:pPr>
            <a:endParaRPr lang="fi-FI" sz="900" kern="1200" dirty="0" smtClean="0">
              <a:solidFill>
                <a:schemeClr val="tx1"/>
              </a:solidFill>
              <a:effectLst/>
              <a:latin typeface="Segoe UI Light" pitchFamily="34" charset="0"/>
              <a:ea typeface="+mn-ea"/>
              <a:cs typeface="+mn-cs"/>
            </a:endParaRPr>
          </a:p>
          <a:p>
            <a:pPr marL="228600" indent="-228600">
              <a:buAutoNum type="arabicPeriod"/>
            </a:pPr>
            <a:endParaRPr lang="en-US" dirty="0" smtClean="0"/>
          </a:p>
          <a:p>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B4008EB6-D09E-4580-8CD6-DDB14511944F}" type="slidenum">
              <a:rPr lang="en-US" smtClean="0"/>
              <a:t>30</a:t>
            </a:fld>
            <a:endParaRPr lang="en-US" dirty="0"/>
          </a:p>
        </p:txBody>
      </p:sp>
      <p:sp>
        <p:nvSpPr>
          <p:cNvPr id="5" name="Header Placeholder 4"/>
          <p:cNvSpPr>
            <a:spLocks noGrp="1"/>
          </p:cNvSpPr>
          <p:nvPr>
            <p:ph type="hdr" sz="quarter" idx="11"/>
          </p:nvPr>
        </p:nvSpPr>
        <p:spPr>
          <a:xfrm>
            <a:off x="0" y="0"/>
            <a:ext cx="2971800" cy="457200"/>
          </a:xfrm>
          <a:prstGeom prst="rect">
            <a:avLst/>
          </a:prstGeom>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860326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our demo, we used a Node Majority</a:t>
            </a:r>
            <a:r>
              <a:rPr lang="en-US" baseline="0" dirty="0" smtClean="0"/>
              <a:t> model – basically, treating our third node that was part of our cluster but never being an automatic failover target as a witness node. This configuration is fine. In multi-subnet configurations, you’ll likely wind up using Node with File Share Majority. </a:t>
            </a:r>
          </a:p>
          <a:p>
            <a:endParaRPr lang="en-US" baseline="0" dirty="0" smtClean="0"/>
          </a:p>
          <a:p>
            <a:r>
              <a:rPr lang="en-US" baseline="0" dirty="0" smtClean="0"/>
              <a:t>Great whitepapers on SQLCAT.com around multi-subnet clusters, recommended reading, some things to be aware of in cluster configuration with that design.</a:t>
            </a:r>
          </a:p>
          <a:p>
            <a:endParaRPr lang="en-US" baseline="0" dirty="0" smtClean="0"/>
          </a:p>
          <a:p>
            <a:r>
              <a:rPr lang="en-US" baseline="0" dirty="0" smtClean="0"/>
              <a:t>Availability groups = ground up re-architecture from SQL OS and Storage subsystem on up. This isn’t log shipping + database mirroring on steroids, and this is a very important thing to understand – while a lot of concepts and terms from Database Mirroring have been reused, we’re not using the same underlying code.</a:t>
            </a:r>
          </a:p>
          <a:p>
            <a:endParaRPr lang="en-US" baseline="0" dirty="0" smtClean="0"/>
          </a:p>
          <a:p>
            <a:r>
              <a:rPr lang="en-US" baseline="0" dirty="0" smtClean="0"/>
              <a:t>This is important to understand, because in SQL Server 2012 database mirroring is being deprecated. It’s still in the product, it still works, but it may be removed in a future release of SQL Server. To ease migration pain, as we saw in the demo, we support database mirroring connection strings for two node availability groups, and since SQL Server isn’t the clustered resource, knitting together existing standalone mirroring SQL Server instances into an Availability Group configuration is super simple and straightforward.</a:t>
            </a:r>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4067196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Listeners != Availability Group Protection</a:t>
            </a:r>
          </a:p>
          <a:p>
            <a:r>
              <a:rPr lang="en-US" dirty="0" smtClean="0"/>
              <a:t>They are only a pointer,</a:t>
            </a:r>
            <a:r>
              <a:rPr lang="en-US" baseline="0" dirty="0" smtClean="0"/>
              <a:t> not a failover target</a:t>
            </a:r>
            <a:endParaRPr lang="en-US" dirty="0"/>
          </a:p>
        </p:txBody>
      </p:sp>
    </p:spTree>
    <p:extLst>
      <p:ext uri="{BB962C8B-B14F-4D97-AF65-F5344CB8AC3E}">
        <p14:creationId xmlns:p14="http://schemas.microsoft.com/office/powerpoint/2010/main" val="3340883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Behavior is asymptotic</a:t>
            </a:r>
            <a:r>
              <a:rPr lang="en-US" baseline="0" dirty="0" smtClean="0"/>
              <a:t> – as RPO/RTO approach zero, cost begins to go to infinity (for all practical purposes). Must be explicit, “Data Loss Is Non-Negotiable” – Bill Baer</a:t>
            </a:r>
          </a:p>
          <a:p>
            <a:endParaRPr lang="en-US" baseline="0" dirty="0" smtClean="0"/>
          </a:p>
          <a:p>
            <a:r>
              <a:rPr lang="en-US" baseline="0" dirty="0" smtClean="0"/>
              <a:t>It’s easy to drive requirements to ideals, but it’s practically impossible to obtain those ideals – as services consultants and professionals, you’ve all likely seen this multiple times in your career.</a:t>
            </a:r>
          </a:p>
          <a:p>
            <a:endParaRPr lang="en-US" baseline="0" dirty="0" smtClean="0"/>
          </a:p>
          <a:p>
            <a:r>
              <a:rPr lang="en-US" baseline="0" dirty="0" smtClean="0"/>
              <a:t>In this model cost becomes astronomical relative to the RPO/RTO objectives</a:t>
            </a:r>
          </a:p>
          <a:p>
            <a:r>
              <a:rPr lang="en-US" b="1" baseline="0" dirty="0" smtClean="0"/>
              <a:t>‘what threats are actually mitigated in design?’ </a:t>
            </a:r>
          </a:p>
          <a:p>
            <a:endParaRPr lang="en-US" dirty="0"/>
          </a:p>
        </p:txBody>
      </p:sp>
    </p:spTree>
    <p:extLst>
      <p:ext uri="{BB962C8B-B14F-4D97-AF65-F5344CB8AC3E}">
        <p14:creationId xmlns:p14="http://schemas.microsoft.com/office/powerpoint/2010/main" val="3786982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934344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04106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82447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Fault domain = single point</a:t>
            </a:r>
            <a:r>
              <a:rPr lang="en-US" b="1" baseline="0" dirty="0" smtClean="0"/>
              <a:t> of failure in infrastructure</a:t>
            </a:r>
          </a:p>
          <a:p>
            <a:r>
              <a:rPr lang="en-US" baseline="0" dirty="0" smtClean="0"/>
              <a:t>Every environment is rife with them. Defining fault domains allow you to identify scenarios that would cause you to fail </a:t>
            </a:r>
            <a:r>
              <a:rPr lang="en-US" baseline="0" dirty="0" err="1" smtClean="0"/>
              <a:t>uneccessarily</a:t>
            </a:r>
            <a:r>
              <a:rPr lang="en-US" baseline="0" dirty="0" smtClean="0"/>
              <a:t>.</a:t>
            </a:r>
          </a:p>
          <a:p>
            <a:endParaRPr lang="en-US" baseline="0" dirty="0" smtClean="0"/>
          </a:p>
          <a:p>
            <a:r>
              <a:rPr lang="en-US" baseline="0" dirty="0" smtClean="0"/>
              <a:t>Talk through failure types, different levels.</a:t>
            </a:r>
          </a:p>
          <a:p>
            <a:endParaRPr lang="en-US" baseline="0" dirty="0" smtClean="0"/>
          </a:p>
          <a:p>
            <a:endParaRPr lang="en-US" dirty="0"/>
          </a:p>
        </p:txBody>
      </p:sp>
    </p:spTree>
    <p:extLst>
      <p:ext uri="{BB962C8B-B14F-4D97-AF65-F5344CB8AC3E}">
        <p14:creationId xmlns:p14="http://schemas.microsoft.com/office/powerpoint/2010/main" val="1428154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with something pretty simple, that</a:t>
            </a:r>
            <a:r>
              <a:rPr lang="en-US" baseline="0" dirty="0" smtClean="0"/>
              <a:t> we can all likely visualize – a computer rack.</a:t>
            </a:r>
          </a:p>
          <a:p>
            <a:endParaRPr lang="en-US" baseline="0" dirty="0" smtClean="0"/>
          </a:p>
          <a:p>
            <a:r>
              <a:rPr lang="en-US" baseline="0" dirty="0" smtClean="0"/>
              <a:t>In example, add power strip and network connectivity</a:t>
            </a:r>
          </a:p>
          <a:p>
            <a:endParaRPr lang="en-US" baseline="0" dirty="0" smtClean="0"/>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524201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Better, but…</a:t>
            </a:r>
          </a:p>
          <a:p>
            <a:pPr marL="0" indent="0">
              <a:buNone/>
            </a:pPr>
            <a:r>
              <a:rPr lang="en-US" dirty="0" smtClean="0"/>
              <a:t>Minimally Available – add additional switch &amp; power strip?</a:t>
            </a:r>
            <a:r>
              <a:rPr lang="en-US" baseline="0" dirty="0" smtClean="0"/>
              <a:t> But now I need servers with THREE </a:t>
            </a:r>
            <a:r>
              <a:rPr lang="en-US" baseline="0" dirty="0" err="1" smtClean="0"/>
              <a:t>redunant</a:t>
            </a:r>
            <a:r>
              <a:rPr lang="en-US" baseline="0" dirty="0" smtClean="0"/>
              <a:t> power </a:t>
            </a:r>
            <a:r>
              <a:rPr lang="en-US" baseline="0" dirty="0" err="1" smtClean="0"/>
              <a:t>suppies</a:t>
            </a:r>
            <a:r>
              <a:rPr lang="en-US" baseline="0" dirty="0" smtClean="0"/>
              <a:t>? And THREE network cards? And each network card now has to be addressable somehow?</a:t>
            </a:r>
          </a:p>
          <a:p>
            <a:pPr marL="0" indent="0">
              <a:buNone/>
            </a:pPr>
            <a:endParaRPr lang="en-US" dirty="0" smtClean="0"/>
          </a:p>
          <a:p>
            <a:pPr marL="0" indent="0">
              <a:buNone/>
            </a:pPr>
            <a:r>
              <a:rPr lang="en-US" dirty="0" smtClean="0"/>
              <a:t>What about Separate Power Sources?</a:t>
            </a:r>
            <a:r>
              <a:rPr lang="en-US" baseline="0" dirty="0" smtClean="0"/>
              <a:t> Am I just plugging in to the same electrical circuit?</a:t>
            </a:r>
            <a:endParaRPr lang="en-US" dirty="0" smtClean="0"/>
          </a:p>
          <a:p>
            <a:pPr marL="0" indent="0">
              <a:buNone/>
            </a:pPr>
            <a:r>
              <a:rPr lang="en-US" dirty="0" smtClean="0"/>
              <a:t>And that network?</a:t>
            </a:r>
            <a:r>
              <a:rPr lang="en-US" baseline="0" dirty="0" smtClean="0"/>
              <a:t> Are we on separate subnets?</a:t>
            </a:r>
          </a:p>
          <a:p>
            <a:pPr marL="0" indent="0">
              <a:buNone/>
            </a:pPr>
            <a:endParaRPr lang="en-US" baseline="0" dirty="0" smtClean="0"/>
          </a:p>
          <a:p>
            <a:pPr marL="0" indent="0">
              <a:buNone/>
            </a:pPr>
            <a:r>
              <a:rPr lang="en-US" baseline="0" dirty="0" smtClean="0"/>
              <a:t>Assuming we’ve worked through issues of power availability and upstream router configuration, and we went out and spent a ton of money on servers with three power supplies, we’ve also just build a </a:t>
            </a:r>
            <a:r>
              <a:rPr lang="en-US" baseline="0" dirty="0" err="1" smtClean="0"/>
              <a:t>frankenrack</a:t>
            </a:r>
            <a:r>
              <a:rPr lang="en-US" baseline="0" dirty="0" smtClean="0"/>
              <a:t> that you’ll probably (hopefully?) never see in an actual production data center. Sensibility is on the next slide.</a:t>
            </a:r>
            <a:endParaRPr lang="en-US" dirty="0" smtClean="0"/>
          </a:p>
          <a:p>
            <a:endParaRPr lang="en-US" dirty="0"/>
          </a:p>
        </p:txBody>
      </p:sp>
    </p:spTree>
    <p:extLst>
      <p:ext uri="{BB962C8B-B14F-4D97-AF65-F5344CB8AC3E}">
        <p14:creationId xmlns:p14="http://schemas.microsoft.com/office/powerpoint/2010/main" val="2143428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our case, we can establish</a:t>
            </a:r>
            <a:r>
              <a:rPr lang="en-US" baseline="0" dirty="0" smtClean="0"/>
              <a:t> the rack as a fault domain</a:t>
            </a:r>
          </a:p>
          <a:p>
            <a:r>
              <a:rPr lang="en-US" baseline="0" dirty="0" smtClean="0"/>
              <a:t/>
            </a:r>
            <a:br>
              <a:rPr lang="en-US" baseline="0" dirty="0" smtClean="0"/>
            </a:br>
            <a:r>
              <a:rPr lang="en-US" baseline="0" dirty="0" smtClean="0"/>
              <a:t>A single point of failure. It then becomes a conversation of, do I spread my hardware across two racks or three? Two racks represent a minimally available configuration; three racks (assuming you’d only lose one rack at a time) allow you to maintain HA protection.</a:t>
            </a:r>
          </a:p>
          <a:p>
            <a:endParaRPr lang="en-US" baseline="0" dirty="0" smtClean="0"/>
          </a:p>
          <a:p>
            <a:r>
              <a:rPr lang="en-US" baseline="0" dirty="0" smtClean="0"/>
              <a:t>But what about what’s inside?</a:t>
            </a:r>
          </a:p>
        </p:txBody>
      </p:sp>
    </p:spTree>
    <p:extLst>
      <p:ext uri="{BB962C8B-B14F-4D97-AF65-F5344CB8AC3E}">
        <p14:creationId xmlns:p14="http://schemas.microsoft.com/office/powerpoint/2010/main" val="1727082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say first</a:t>
            </a:r>
            <a:r>
              <a:rPr lang="en-US" baseline="0" dirty="0" smtClean="0"/>
              <a:t> rack is running two VMs’ on the first server, with these services.</a:t>
            </a:r>
          </a:p>
          <a:p>
            <a:r>
              <a:rPr lang="en-US" baseline="0" dirty="0" smtClean="0"/>
              <a:t>And on another server, it’s running VM’s, with these services.</a:t>
            </a:r>
          </a:p>
          <a:p>
            <a:endParaRPr lang="en-US" baseline="0" dirty="0" smtClean="0"/>
          </a:p>
          <a:p>
            <a:r>
              <a:rPr lang="en-US" baseline="0" dirty="0" smtClean="0"/>
              <a:t>In the second rack, we’ve got a different VM set that’s running these services. Are we highly available?</a:t>
            </a:r>
          </a:p>
          <a:p>
            <a:endParaRPr lang="en-US" baseline="0" dirty="0" smtClean="0"/>
          </a:p>
          <a:p>
            <a:r>
              <a:rPr lang="en-US" baseline="0" dirty="0" smtClean="0"/>
              <a:t>We’re close. Conceptually, we’re talking about striping our application services across physical domains. In this example,</a:t>
            </a:r>
          </a:p>
          <a:p>
            <a:endParaRPr lang="en-US" baseline="0" dirty="0" smtClean="0"/>
          </a:p>
          <a:p>
            <a:r>
              <a:rPr lang="en-US" baseline="0" dirty="0" smtClean="0"/>
              <a:t>We’ve screwed up – we’re missing a secure store instance running on *some* node on the second rack, and so even though a cursory examination of our service topology would show us to be redundant, </a:t>
            </a:r>
            <a:r>
              <a:rPr lang="en-US" baseline="0" dirty="0" err="1" smtClean="0"/>
              <a:t>practially</a:t>
            </a:r>
            <a:r>
              <a:rPr lang="en-US" baseline="0" dirty="0" smtClean="0"/>
              <a:t> speaking we’re not. Someone trips on a power cord, and we are out of service, and we’re out of service in a way that might not be easily discoverable to your operations or response teams, triggering a failover unnecessarily.</a:t>
            </a:r>
          </a:p>
          <a:p>
            <a:endParaRPr lang="en-US" baseline="0" dirty="0" smtClean="0"/>
          </a:p>
          <a:p>
            <a:r>
              <a:rPr lang="en-US" baseline="0" dirty="0" smtClean="0"/>
              <a:t>Think about this for a moment – think about the separation of duties in most organizations. Now think just how frequently this particular scenario probably plays out in the real world, and consider the fact that physical topology is opaque to the environment operator; you don’t see what servers are in what rack in CA.  Now consider the topology &amp; application service distribution changes a running environment goes through during the normal lifecycle of a SharePoint farm; what may have been fine at production start may not be fine at some future point in time. The logical service topology is as opaque to the network engineers wiring the racks as the physical topology is to the SharePoint administrator looking at CA or PowerShell.</a:t>
            </a:r>
          </a:p>
          <a:p>
            <a:endParaRPr lang="en-US" baseline="0" dirty="0" smtClean="0"/>
          </a:p>
          <a:p>
            <a:r>
              <a:rPr lang="en-US" baseline="0" dirty="0" smtClean="0"/>
              <a:t>EVALUATE:</a:t>
            </a:r>
          </a:p>
          <a:p>
            <a:r>
              <a:rPr lang="en-US" baseline="0" dirty="0" smtClean="0"/>
              <a:t>CREATE A TABLE REVIEW YOUR FAULT DOMAINS AND MITIGATION</a:t>
            </a:r>
          </a:p>
          <a:p>
            <a:endParaRPr lang="en-US" baseline="0" dirty="0" smtClean="0"/>
          </a:p>
        </p:txBody>
      </p:sp>
    </p:spTree>
    <p:extLst>
      <p:ext uri="{BB962C8B-B14F-4D97-AF65-F5344CB8AC3E}">
        <p14:creationId xmlns:p14="http://schemas.microsoft.com/office/powerpoint/2010/main" val="2040077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What’s interesting</a:t>
            </a:r>
            <a:r>
              <a:rPr lang="en-US" baseline="0" dirty="0" smtClean="0"/>
              <a:t> is that as you begin to develop a set of fault domains for a given architecture, you quickly start to realize that there is a </a:t>
            </a:r>
            <a:r>
              <a:rPr lang="en-US" baseline="0" dirty="0" err="1" smtClean="0"/>
              <a:t>hieararhcy</a:t>
            </a:r>
            <a:r>
              <a:rPr lang="en-US" baseline="0" dirty="0" smtClean="0"/>
              <a:t> of sorts that you’re building. Redundancy of your service topology is only useful with redundancy of your physical hosting topology, is only useful with redundancy of your power and hosting infrastructure, etc.</a:t>
            </a:r>
          </a:p>
          <a:p>
            <a:endParaRPr lang="en-US" baseline="0" dirty="0" smtClean="0"/>
          </a:p>
          <a:p>
            <a:r>
              <a:rPr lang="en-US" baseline="0" dirty="0" smtClean="0"/>
              <a:t>Ultimately, though, you wind up being constrained with the single largest, likely un-</a:t>
            </a:r>
            <a:r>
              <a:rPr lang="en-US" baseline="0" dirty="0" err="1" smtClean="0"/>
              <a:t>mitigateable</a:t>
            </a:r>
            <a:r>
              <a:rPr lang="en-US" baseline="0" dirty="0" smtClean="0"/>
              <a:t> fault domain – the datacenter.</a:t>
            </a:r>
          </a:p>
          <a:p>
            <a:endParaRPr lang="en-US" baseline="0" dirty="0" smtClean="0"/>
          </a:p>
          <a:p>
            <a:r>
              <a:rPr lang="en-US" baseline="0" dirty="0" smtClean="0"/>
              <a:t>In a lot of customer cases, data center level redundancy is something of a punt. Especially when you’ve not done the due diligence of mitigating (as much as you can with the dollars you have) the risks in your child fault domains.</a:t>
            </a:r>
          </a:p>
          <a:p>
            <a:endParaRPr lang="en-US" baseline="0" dirty="0" smtClean="0"/>
          </a:p>
          <a:p>
            <a:r>
              <a:rPr lang="en-US" baseline="0" dirty="0" smtClean="0"/>
              <a:t>Without deeply investigating your redundancy caps within you’re your deployment, you’ll be forced into situations where you have to fall over to your secondary site (and lose data) because of potentially recoverable/sustainable local issues.</a:t>
            </a:r>
            <a:endParaRPr lang="en-US" dirty="0"/>
          </a:p>
        </p:txBody>
      </p:sp>
    </p:spTree>
    <p:extLst>
      <p:ext uri="{BB962C8B-B14F-4D97-AF65-F5344CB8AC3E}">
        <p14:creationId xmlns:p14="http://schemas.microsoft.com/office/powerpoint/2010/main" val="18195596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447"/>
          <a:stretch/>
        </p:blipFill>
        <p:spPr bwMode="black">
          <a:xfrm>
            <a:off x="7585656" y="4961888"/>
            <a:ext cx="4069632" cy="1398273"/>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6" name="Rectangle 5"/>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027107"/>
          </a:xfrm>
        </p:spPr>
        <p:txBody>
          <a:bodyPr/>
          <a:lstStyle>
            <a:lvl1pPr marL="0" indent="0">
              <a:spcBef>
                <a:spcPts val="1200"/>
              </a:spcBef>
              <a:buNone/>
              <a:defRPr sz="32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027107"/>
          </a:xfrm>
        </p:spPr>
        <p:txBody>
          <a:bodyPr/>
          <a:lstStyle>
            <a:lvl1pPr marL="0" indent="0">
              <a:spcBef>
                <a:spcPts val="1200"/>
              </a:spcBef>
              <a:buNone/>
              <a:defRPr lang="en-US" sz="32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Text Placeholder 8"/>
          <p:cNvSpPr>
            <a:spLocks noGrp="1"/>
          </p:cNvSpPr>
          <p:nvPr>
            <p:ph type="body" sz="quarter" idx="13"/>
          </p:nvPr>
        </p:nvSpPr>
        <p:spPr>
          <a:xfrm>
            <a:off x="5207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11" name="Text Placeholder 8"/>
          <p:cNvSpPr>
            <a:spLocks noGrp="1"/>
          </p:cNvSpPr>
          <p:nvPr>
            <p:ph type="body" sz="quarter" idx="14"/>
          </p:nvPr>
        </p:nvSpPr>
        <p:spPr>
          <a:xfrm>
            <a:off x="62820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Tree>
    <p:extLst>
      <p:ext uri="{BB962C8B-B14F-4D97-AF65-F5344CB8AC3E}">
        <p14:creationId xmlns:p14="http://schemas.microsoft.com/office/powerpoint/2010/main" val="278484726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mparison,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462213"/>
          </a:xfrm>
        </p:spPr>
        <p:txBody>
          <a:bodyPr/>
          <a:lstStyle>
            <a:lvl1pPr marL="0" indent="0">
              <a:spcBef>
                <a:spcPts val="1200"/>
              </a:spcBef>
              <a:buNone/>
              <a:defRPr sz="32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462213"/>
          </a:xfrm>
        </p:spPr>
        <p:txBody>
          <a:bodyPr/>
          <a:lstStyle>
            <a:lvl1pPr marL="0" indent="0">
              <a:spcBef>
                <a:spcPts val="1200"/>
              </a:spcBef>
              <a:buNone/>
              <a:defRPr lang="en-US" sz="32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7" name="Text Placeholder 5"/>
          <p:cNvSpPr>
            <a:spLocks noGrp="1"/>
          </p:cNvSpPr>
          <p:nvPr>
            <p:ph type="body" sz="quarter" idx="13"/>
          </p:nvPr>
        </p:nvSpPr>
        <p:spPr>
          <a:xfrm>
            <a:off x="522000" y="14472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38263278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15642884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9" name="Rectangle 8"/>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11" name="Rectangle 10"/>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Anima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pic>
        <p:nvPicPr>
          <p:cNvPr id="4" name="Picture 2" descr="C:\Users\vesaj\Pictures\DVD_ART36\Artwork_Imagery\Icons - Illustrations\Misc\animation movie film video entertainment 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815551" y="13725"/>
            <a:ext cx="354224" cy="2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18813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Rectangle 7"/>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4050056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 sub titl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
        <p:nvSpPr>
          <p:cNvPr id="6" name="Text Placeholder 4"/>
          <p:cNvSpPr>
            <a:spLocks noGrp="1"/>
          </p:cNvSpPr>
          <p:nvPr>
            <p:ph type="body" sz="quarter" idx="12" hasCustomPrompt="1"/>
          </p:nvPr>
        </p:nvSpPr>
        <p:spPr>
          <a:xfrm>
            <a:off x="519112" y="4114857"/>
            <a:ext cx="1114901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Sub Title</a:t>
            </a:r>
            <a:endParaRPr lang="en-US" dirty="0"/>
          </a:p>
        </p:txBody>
      </p:sp>
    </p:spTree>
    <p:extLst>
      <p:ext uri="{BB962C8B-B14F-4D97-AF65-F5344CB8AC3E}">
        <p14:creationId xmlns:p14="http://schemas.microsoft.com/office/powerpoint/2010/main" val="78698170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17284866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0391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6525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151" r:id="rId3"/>
    <p:sldLayoutId id="2147484085" r:id="rId4"/>
    <p:sldLayoutId id="2147484087" r:id="rId5"/>
    <p:sldLayoutId id="2147484088" r:id="rId6"/>
    <p:sldLayoutId id="2147484086" r:id="rId7"/>
    <p:sldLayoutId id="2147484090" r:id="rId8"/>
    <p:sldLayoutId id="2147484091" r:id="rId9"/>
    <p:sldLayoutId id="2147484089" r:id="rId10"/>
    <p:sldLayoutId id="2147484147" r:id="rId11"/>
    <p:sldLayoutId id="2147484148" r:id="rId12"/>
    <p:sldLayoutId id="2147484149" r:id="rId13"/>
    <p:sldLayoutId id="2147484119" r:id="rId14"/>
    <p:sldLayoutId id="2147484116" r:id="rId15"/>
    <p:sldLayoutId id="2147484117" r:id="rId16"/>
    <p:sldLayoutId id="2147484140" r:id="rId17"/>
    <p:sldLayoutId id="2147484141" r:id="rId18"/>
    <p:sldLayoutId id="2147484142" r:id="rId19"/>
    <p:sldLayoutId id="2147484143" r:id="rId20"/>
    <p:sldLayoutId id="2147484092" r:id="rId21"/>
    <p:sldLayoutId id="2147484150" r:id="rId22"/>
    <p:sldLayoutId id="2147484093" r:id="rId23"/>
    <p:sldLayoutId id="2147484094" r:id="rId24"/>
    <p:sldLayoutId id="2147484096"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144" r:id="rId2"/>
    <p:sldLayoutId id="2147484099" r:id="rId3"/>
    <p:sldLayoutId id="2147484100" r:id="rId4"/>
    <p:sldLayoutId id="2147484101" r:id="rId5"/>
    <p:sldLayoutId id="2147484048" r:id="rId6"/>
    <p:sldLayoutId id="2147484145" r:id="rId7"/>
    <p:sldLayoutId id="2147484061" r:id="rId8"/>
    <p:sldLayoutId id="2147484062" r:id="rId9"/>
    <p:sldLayoutId id="2147484097" r:id="rId10"/>
    <p:sldLayoutId id="2147484057" r:id="rId11"/>
    <p:sldLayoutId id="2147484146" r:id="rId12"/>
    <p:sldLayoutId id="2147484065" r:id="rId13"/>
    <p:sldLayoutId id="2147484066" r:id="rId14"/>
    <p:sldLayoutId id="2147484098" r:id="rId15"/>
    <p:sldLayoutId id="2147484152" r:id="rId1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1.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1.xml"/><Relationship Id="rId1" Type="http://schemas.openxmlformats.org/officeDocument/2006/relationships/slideLayout" Target="../slideLayouts/slideLayout21.xml"/><Relationship Id="rId4" Type="http://schemas.openxmlformats.org/officeDocument/2006/relationships/image" Target="../media/image29.jpe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0.png"/><Relationship Id="rId1" Type="http://schemas.openxmlformats.org/officeDocument/2006/relationships/slideLayout" Target="../slideLayouts/slideLayout21.xml"/><Relationship Id="rId5" Type="http://schemas.openxmlformats.org/officeDocument/2006/relationships/image" Target="../media/image31.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2.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Business Continuity Management in </a:t>
            </a:r>
            <a:r>
              <a:rPr lang="en-US" dirty="0" smtClean="0"/>
              <a:t>SP2013</a:t>
            </a:r>
            <a:endParaRPr lang="en-US" dirty="0"/>
          </a:p>
        </p:txBody>
      </p:sp>
      <p:sp>
        <p:nvSpPr>
          <p:cNvPr id="5" name="Text Placeholder 4"/>
          <p:cNvSpPr>
            <a:spLocks noGrp="1"/>
          </p:cNvSpPr>
          <p:nvPr>
            <p:ph type="body" sz="quarter" idx="12"/>
          </p:nvPr>
        </p:nvSpPr>
        <p:spPr/>
        <p:txBody>
          <a:bodyPr/>
          <a:lstStyle/>
          <a:p>
            <a:r>
              <a:rPr lang="en-US" smtClean="0"/>
              <a:t>Name</a:t>
            </a:r>
            <a:endParaRPr lang="en-US" dirty="0"/>
          </a:p>
          <a:p>
            <a:r>
              <a:rPr lang="en-US" dirty="0"/>
              <a:t>Title</a:t>
            </a:r>
          </a:p>
          <a:p>
            <a:r>
              <a:rPr lang="en-US" dirty="0" smtClean="0"/>
              <a:t>Company</a:t>
            </a:r>
            <a:endParaRPr lang="en-US" dirty="0"/>
          </a:p>
        </p:txBody>
      </p:sp>
    </p:spTree>
    <p:extLst>
      <p:ext uri="{BB962C8B-B14F-4D97-AF65-F5344CB8AC3E}">
        <p14:creationId xmlns:p14="http://schemas.microsoft.com/office/powerpoint/2010/main" val="21331355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277" y="1460118"/>
            <a:ext cx="202882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Defining Fault Domains</a:t>
            </a: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7403" y="1460116"/>
            <a:ext cx="202882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p:nvPr>
            <p:extLst/>
          </p:nvPr>
        </p:nvPicPr>
        <p:blipFill>
          <a:blip r:embed="rId4"/>
          <a:stretch>
            <a:fillRect/>
          </a:stretch>
        </p:blipFill>
        <p:spPr>
          <a:xfrm>
            <a:off x="658754" y="6028506"/>
            <a:ext cx="1857375" cy="511176"/>
          </a:xfrm>
          <a:prstGeom prst="rect">
            <a:avLst/>
          </a:prstGeom>
        </p:spPr>
      </p:pic>
      <p:pic>
        <p:nvPicPr>
          <p:cNvPr id="6" name="Picture 5"/>
          <p:cNvPicPr>
            <a:picLocks noChangeAspect="1" noChangeArrowheads="1"/>
          </p:cNvPicPr>
          <p:nvPr>
            <p:extLst/>
          </p:nvPr>
        </p:nvPicPr>
        <p:blipFill>
          <a:blip r:embed="rId4">
            <a:extLst>
              <a:ext uri="{28A0092B-C50C-407E-A947-70E740481C1C}">
                <a14:useLocalDpi xmlns:a14="http://schemas.microsoft.com/office/drawing/2010/main" val="0"/>
              </a:ext>
            </a:extLst>
          </a:blip>
          <a:srcRect/>
          <a:stretch>
            <a:fillRect/>
          </a:stretch>
        </p:blipFill>
        <p:spPr bwMode="auto">
          <a:xfrm>
            <a:off x="9734702" y="6028507"/>
            <a:ext cx="18573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5334" y="1745375"/>
            <a:ext cx="2889798" cy="1307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flipV="1">
            <a:off x="2286000" y="2396359"/>
            <a:ext cx="630621" cy="139591"/>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pic>
        <p:nvPicPr>
          <p:cNvPr id="1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5333" y="3534434"/>
            <a:ext cx="2889800" cy="1307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Straight Arrow Connector 14"/>
          <p:cNvCxnSpPr/>
          <p:nvPr/>
        </p:nvCxnSpPr>
        <p:spPr>
          <a:xfrm>
            <a:off x="2286000" y="3026980"/>
            <a:ext cx="630621" cy="1072054"/>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pic>
        <p:nvPicPr>
          <p:cNvPr id="410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4204" y="1735626"/>
            <a:ext cx="2889798" cy="1291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Straight Arrow Connector 18"/>
          <p:cNvCxnSpPr/>
          <p:nvPr/>
        </p:nvCxnSpPr>
        <p:spPr>
          <a:xfrm flipH="1">
            <a:off x="7851229" y="2535950"/>
            <a:ext cx="2096812"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9975438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nodeType="withEffect">
                                  <p:stCondLst>
                                    <p:cond delay="0"/>
                                  </p:stCondLst>
                                  <p:childTnLst>
                                    <p:set>
                                      <p:cBhvr>
                                        <p:cTn id="25" dur="1" fill="hold">
                                          <p:stCondLst>
                                            <p:cond delay="0"/>
                                          </p:stCondLst>
                                        </p:cTn>
                                        <p:tgtEl>
                                          <p:spTgt spid="4101"/>
                                        </p:tgtEl>
                                        <p:attrNameLst>
                                          <p:attrName>style.visibility</p:attrName>
                                        </p:attrNameLst>
                                      </p:cBhvr>
                                      <p:to>
                                        <p:strVal val="visible"/>
                                      </p:to>
                                    </p:set>
                                    <p:animEffect transition="in" filter="fade">
                                      <p:cBhvr>
                                        <p:cTn id="26"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Fault Domains</a:t>
            </a:r>
            <a:endParaRPr lang="en-US" dirty="0"/>
          </a:p>
        </p:txBody>
      </p:sp>
      <p:graphicFrame>
        <p:nvGraphicFramePr>
          <p:cNvPr id="5" name="Diagram 4"/>
          <p:cNvGraphicFramePr/>
          <p:nvPr>
            <p:extLst/>
          </p:nvPr>
        </p:nvGraphicFramePr>
        <p:xfrm>
          <a:off x="583324" y="-13831"/>
          <a:ext cx="10988565" cy="73257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44773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Datacenters</a:t>
            </a:r>
            <a:endParaRPr lang="en-US" dirty="0"/>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2413" y="1297220"/>
            <a:ext cx="914400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413" y="1297219"/>
            <a:ext cx="914400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2413" y="1297218"/>
            <a:ext cx="914400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2413" y="1297220"/>
            <a:ext cx="914400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2413" y="1297220"/>
            <a:ext cx="914400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0373" y="1297220"/>
            <a:ext cx="914400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75400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7"/>
                                        </p:tgtEl>
                                        <p:attrNameLst>
                                          <p:attrName>style.visibility</p:attrName>
                                        </p:attrNameLst>
                                      </p:cBhvr>
                                      <p:to>
                                        <p:strVal val="visible"/>
                                      </p:to>
                                    </p:set>
                                    <p:animEffect transition="in" filter="fade">
                                      <p:cBhvr>
                                        <p:cTn id="7" dur="500"/>
                                        <p:tgtEl>
                                          <p:spTgt spid="51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8"/>
                                        </p:tgtEl>
                                        <p:attrNameLst>
                                          <p:attrName>style.visibility</p:attrName>
                                        </p:attrNameLst>
                                      </p:cBhvr>
                                      <p:to>
                                        <p:strVal val="visible"/>
                                      </p:to>
                                    </p:set>
                                    <p:animEffect transition="in" filter="fade">
                                      <p:cBhvr>
                                        <p:cTn id="12" dur="500"/>
                                        <p:tgtEl>
                                          <p:spTgt spid="51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Effect transition="in" filter="fade">
                                      <p:cBhvr>
                                        <p:cTn id="17" dur="500"/>
                                        <p:tgtEl>
                                          <p:spTgt spid="614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48"/>
                                        </p:tgtEl>
                                        <p:attrNameLst>
                                          <p:attrName>style.visibility</p:attrName>
                                        </p:attrNameLst>
                                      </p:cBhvr>
                                      <p:to>
                                        <p:strVal val="visible"/>
                                      </p:to>
                                    </p:set>
                                    <p:animEffect transition="in" filter="fade">
                                      <p:cBhvr>
                                        <p:cTn id="22" dur="500"/>
                                        <p:tgtEl>
                                          <p:spTgt spid="614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149"/>
                                        </p:tgtEl>
                                        <p:attrNameLst>
                                          <p:attrName>style.visibility</p:attrName>
                                        </p:attrNameLst>
                                      </p:cBhvr>
                                      <p:to>
                                        <p:strVal val="visible"/>
                                      </p:to>
                                    </p:set>
                                    <p:animEffect transition="in" filter="fade">
                                      <p:cBhvr>
                                        <p:cTn id="27"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Databases</a:t>
            </a:r>
            <a:endParaRPr lang="en-US" dirty="0"/>
          </a:p>
        </p:txBody>
      </p:sp>
      <p:sp>
        <p:nvSpPr>
          <p:cNvPr id="3" name="Text Placeholder 2"/>
          <p:cNvSpPr>
            <a:spLocks noGrp="1"/>
          </p:cNvSpPr>
          <p:nvPr>
            <p:ph type="body" sz="quarter" idx="10"/>
          </p:nvPr>
        </p:nvSpPr>
        <p:spPr/>
        <p:txBody>
          <a:bodyPr/>
          <a:lstStyle/>
          <a:p>
            <a:r>
              <a:rPr lang="en-US" dirty="0" smtClean="0"/>
              <a:t>Most common fault domain area of focus</a:t>
            </a:r>
          </a:p>
          <a:p>
            <a:r>
              <a:rPr lang="en-US" dirty="0" smtClean="0"/>
              <a:t>Principal vehicle for service</a:t>
            </a:r>
          </a:p>
          <a:p>
            <a:r>
              <a:rPr lang="en-US" dirty="0" smtClean="0"/>
              <a:t>Principal vehicle for recovery of service</a:t>
            </a:r>
            <a:br>
              <a:rPr lang="en-US" dirty="0" smtClean="0"/>
            </a:br>
            <a:r>
              <a:rPr lang="en-US" dirty="0" smtClean="0"/>
              <a:t/>
            </a:r>
            <a:br>
              <a:rPr lang="en-US" dirty="0" smtClean="0"/>
            </a:br>
            <a:endParaRPr lang="en-US" dirty="0"/>
          </a:p>
        </p:txBody>
      </p:sp>
      <p:sp>
        <p:nvSpPr>
          <p:cNvPr id="4" name="TextBox 3"/>
          <p:cNvSpPr txBox="1"/>
          <p:nvPr/>
        </p:nvSpPr>
        <p:spPr>
          <a:xfrm>
            <a:off x="1628384" y="4334005"/>
            <a:ext cx="8968635" cy="1390390"/>
          </a:xfrm>
          <a:prstGeom prst="rect">
            <a:avLst/>
          </a:prstGeom>
          <a:noFill/>
        </p:spPr>
        <p:txBody>
          <a:bodyPr wrap="square" lIns="0" tIns="0" rIns="0" bIns="0" rtlCol="0">
            <a:noAutofit/>
          </a:bodyPr>
          <a:lstStyle/>
          <a:p>
            <a:r>
              <a:rPr lang="en-US" sz="2800" dirty="0"/>
              <a:t>“</a:t>
            </a:r>
            <a:r>
              <a:rPr lang="en-US" sz="2800" i="1" dirty="0"/>
              <a:t>If you give me your databases, I can rebuild </a:t>
            </a:r>
            <a:r>
              <a:rPr lang="en-US" sz="2800" i="1" dirty="0" smtClean="0"/>
              <a:t>your </a:t>
            </a:r>
            <a:r>
              <a:rPr lang="en-US" sz="2800" i="1" dirty="0"/>
              <a:t>farm. If you </a:t>
            </a:r>
            <a:r>
              <a:rPr lang="en-US" sz="2800" i="1" dirty="0" smtClean="0"/>
              <a:t>only give </a:t>
            </a:r>
            <a:r>
              <a:rPr lang="en-US" sz="2800" i="1" dirty="0"/>
              <a:t>me your broken </a:t>
            </a:r>
            <a:r>
              <a:rPr lang="en-US" sz="2800" i="1" dirty="0" smtClean="0"/>
              <a:t>servers, </a:t>
            </a:r>
            <a:r>
              <a:rPr lang="en-US" sz="2800" i="1" dirty="0"/>
              <a:t>I </a:t>
            </a:r>
            <a:r>
              <a:rPr lang="en-US" sz="2800" b="1" i="1" dirty="0"/>
              <a:t>cannot help you</a:t>
            </a:r>
            <a:r>
              <a:rPr lang="en-US" sz="2800" i="1" dirty="0"/>
              <a:t>.”</a:t>
            </a:r>
            <a:endParaRPr lang="en-US" sz="2800" dirty="0"/>
          </a:p>
        </p:txBody>
      </p:sp>
    </p:spTree>
    <p:extLst>
      <p:ext uri="{BB962C8B-B14F-4D97-AF65-F5344CB8AC3E}">
        <p14:creationId xmlns:p14="http://schemas.microsoft.com/office/powerpoint/2010/main" val="6536913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&amp; Approaches</a:t>
            </a:r>
            <a:endParaRPr lang="en-US" dirty="0"/>
          </a:p>
        </p:txBody>
      </p:sp>
      <p:sp>
        <p:nvSpPr>
          <p:cNvPr id="3" name="Subtitle 2"/>
          <p:cNvSpPr>
            <a:spLocks noGrp="1"/>
          </p:cNvSpPr>
          <p:nvPr>
            <p:ph type="body" sz="quarter" idx="12"/>
          </p:nvPr>
        </p:nvSpPr>
        <p:spPr/>
        <p:txBody>
          <a:bodyPr/>
          <a:lstStyle/>
          <a:p>
            <a:r>
              <a:rPr lang="en-US" dirty="0" smtClean="0"/>
              <a:t>Database Protection</a:t>
            </a:r>
            <a:endParaRPr lang="en-US" dirty="0"/>
          </a:p>
        </p:txBody>
      </p:sp>
    </p:spTree>
    <p:extLst>
      <p:ext uri="{BB962C8B-B14F-4D97-AF65-F5344CB8AC3E}">
        <p14:creationId xmlns:p14="http://schemas.microsoft.com/office/powerpoint/2010/main" val="54099959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Supported Database Servers &amp; Operating Servers</a:t>
            </a:r>
            <a:endParaRPr lang="en-US" sz="4400" dirty="0"/>
          </a:p>
        </p:txBody>
      </p:sp>
      <p:sp>
        <p:nvSpPr>
          <p:cNvPr id="3" name="Text Placeholder 2"/>
          <p:cNvSpPr>
            <a:spLocks noGrp="1"/>
          </p:cNvSpPr>
          <p:nvPr>
            <p:ph type="body" sz="quarter" idx="10"/>
          </p:nvPr>
        </p:nvSpPr>
        <p:spPr/>
        <p:txBody>
          <a:bodyPr/>
          <a:lstStyle/>
          <a:p>
            <a:r>
              <a:rPr lang="en-US" dirty="0" smtClean="0"/>
              <a:t>Windows Server 2008 R2 with Service Pack 1</a:t>
            </a:r>
          </a:p>
          <a:p>
            <a:r>
              <a:rPr lang="en-US" smtClean="0"/>
              <a:t>Windows Server 2012</a:t>
            </a:r>
            <a:endParaRPr lang="en-US" dirty="0" smtClean="0"/>
          </a:p>
          <a:p>
            <a:r>
              <a:rPr lang="en-US" dirty="0" smtClean="0"/>
              <a:t>SQL Server 2008 R2 with Service Pack 1</a:t>
            </a:r>
          </a:p>
          <a:p>
            <a:r>
              <a:rPr lang="en-US" dirty="0" smtClean="0"/>
              <a:t>SQL Server 2012 (aka “Denali”)</a:t>
            </a:r>
          </a:p>
        </p:txBody>
      </p:sp>
    </p:spTree>
    <p:extLst>
      <p:ext uri="{BB962C8B-B14F-4D97-AF65-F5344CB8AC3E}">
        <p14:creationId xmlns:p14="http://schemas.microsoft.com/office/powerpoint/2010/main" val="203161301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Native Backup/Restore</a:t>
            </a:r>
            <a:endParaRPr lang="en-US" dirty="0"/>
          </a:p>
        </p:txBody>
      </p:sp>
      <p:sp>
        <p:nvSpPr>
          <p:cNvPr id="3" name="Text Placeholder 2"/>
          <p:cNvSpPr>
            <a:spLocks noGrp="1"/>
          </p:cNvSpPr>
          <p:nvPr>
            <p:ph type="body" sz="quarter" idx="10"/>
          </p:nvPr>
        </p:nvSpPr>
        <p:spPr/>
        <p:txBody>
          <a:bodyPr/>
          <a:lstStyle/>
          <a:p>
            <a:r>
              <a:rPr lang="en-US" dirty="0" smtClean="0"/>
              <a:t>No Significant Surfaced Changes</a:t>
            </a:r>
          </a:p>
          <a:p>
            <a:r>
              <a:rPr lang="en-US" dirty="0" smtClean="0"/>
              <a:t>Some “Plumbing” Improvements</a:t>
            </a:r>
          </a:p>
          <a:p>
            <a:r>
              <a:rPr lang="en-US" dirty="0" smtClean="0"/>
              <a:t>Full/Differential Only</a:t>
            </a:r>
          </a:p>
          <a:p>
            <a:pPr lvl="1"/>
            <a:r>
              <a:rPr lang="en-US" dirty="0" smtClean="0"/>
              <a:t>Does Not Backup the Transaction Log</a:t>
            </a:r>
          </a:p>
          <a:p>
            <a:pPr lvl="1"/>
            <a:r>
              <a:rPr lang="en-US" dirty="0" smtClean="0"/>
              <a:t>Does Not Use Backup Compression</a:t>
            </a:r>
          </a:p>
          <a:p>
            <a:r>
              <a:rPr lang="en-US" dirty="0" smtClean="0"/>
              <a:t>Knits Together SQL Backups &amp; Hierarchal Storage Backups</a:t>
            </a:r>
          </a:p>
          <a:p>
            <a:pPr lvl="1"/>
            <a:r>
              <a:rPr lang="en-US" dirty="0" err="1" smtClean="0"/>
              <a:t>IBackupRestore</a:t>
            </a:r>
            <a:r>
              <a:rPr lang="en-US" dirty="0" smtClean="0"/>
              <a:t>, for those that are interested in detailed internals</a:t>
            </a:r>
          </a:p>
        </p:txBody>
      </p:sp>
    </p:spTree>
    <p:extLst>
      <p:ext uri="{BB962C8B-B14F-4D97-AF65-F5344CB8AC3E}">
        <p14:creationId xmlns:p14="http://schemas.microsoft.com/office/powerpoint/2010/main" val="423750737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Failover Clustering</a:t>
            </a:r>
            <a:endParaRPr lang="en-US" dirty="0"/>
          </a:p>
        </p:txBody>
      </p:sp>
      <p:sp>
        <p:nvSpPr>
          <p:cNvPr id="3" name="Text Placeholder 2"/>
          <p:cNvSpPr>
            <a:spLocks noGrp="1"/>
          </p:cNvSpPr>
          <p:nvPr>
            <p:ph type="body" sz="quarter" idx="10"/>
          </p:nvPr>
        </p:nvSpPr>
        <p:spPr/>
        <p:txBody>
          <a:bodyPr/>
          <a:lstStyle/>
          <a:p>
            <a:r>
              <a:rPr lang="en-US" sz="3200" dirty="0" smtClean="0"/>
              <a:t>No Stored Data Loss</a:t>
            </a:r>
          </a:p>
          <a:p>
            <a:r>
              <a:rPr lang="en-US" sz="3200" dirty="0" smtClean="0"/>
              <a:t>Mature Technology</a:t>
            </a:r>
          </a:p>
          <a:p>
            <a:r>
              <a:rPr lang="en-US" sz="3200" dirty="0" smtClean="0"/>
              <a:t>Well Understood Recovery Model</a:t>
            </a:r>
          </a:p>
          <a:p>
            <a:r>
              <a:rPr lang="en-US" sz="3200" dirty="0" smtClean="0"/>
              <a:t>SQL Server 2012 Geo-Clustering Enhancements</a:t>
            </a:r>
          </a:p>
          <a:p>
            <a:r>
              <a:rPr lang="en-US" sz="3200" dirty="0" smtClean="0"/>
              <a:t>Complex Configuration &amp; Operation</a:t>
            </a:r>
          </a:p>
          <a:p>
            <a:r>
              <a:rPr lang="en-US" sz="3200" dirty="0" smtClean="0"/>
              <a:t>Shared Storage (Practical) Requirement</a:t>
            </a:r>
          </a:p>
          <a:p>
            <a:r>
              <a:rPr lang="en-US" sz="3200" dirty="0" smtClean="0"/>
              <a:t>Perceived Hardware Under Usage</a:t>
            </a:r>
          </a:p>
          <a:p>
            <a:r>
              <a:rPr lang="en-US" sz="3200" dirty="0" smtClean="0"/>
              <a:t>Very Low RPO/RTO – For Some Fault Domains</a:t>
            </a:r>
          </a:p>
          <a:p>
            <a:pPr lvl="1"/>
            <a:r>
              <a:rPr lang="en-US" sz="1800" i="1" dirty="0" smtClean="0"/>
              <a:t>Still not technically zero!</a:t>
            </a:r>
          </a:p>
          <a:p>
            <a:pPr lvl="1"/>
            <a:r>
              <a:rPr lang="en-US" sz="1800" i="1" dirty="0" smtClean="0"/>
              <a:t>There will be service interruption while the failover occurs!</a:t>
            </a:r>
          </a:p>
          <a:p>
            <a:endParaRPr lang="en-US" sz="3200" dirty="0" smtClean="0"/>
          </a:p>
        </p:txBody>
      </p:sp>
    </p:spTree>
    <p:extLst>
      <p:ext uri="{BB962C8B-B14F-4D97-AF65-F5344CB8AC3E}">
        <p14:creationId xmlns:p14="http://schemas.microsoft.com/office/powerpoint/2010/main" val="234929689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Failover Clustering - Examples</a:t>
            </a:r>
            <a:endParaRPr lang="en-US" dirty="0"/>
          </a:p>
        </p:txBody>
      </p:sp>
      <p:sp>
        <p:nvSpPr>
          <p:cNvPr id="4" name="TextBox 3"/>
          <p:cNvSpPr txBox="1"/>
          <p:nvPr/>
        </p:nvSpPr>
        <p:spPr>
          <a:xfrm>
            <a:off x="3972193" y="5418633"/>
            <a:ext cx="4242850" cy="921141"/>
          </a:xfrm>
          <a:prstGeom prst="rect">
            <a:avLst/>
          </a:prstGeom>
          <a:noFill/>
        </p:spPr>
        <p:txBody>
          <a:bodyPr wrap="square" lIns="0" tIns="0" rIns="0" bIns="0" rtlCol="0">
            <a:noAutofit/>
          </a:bodyPr>
          <a:lstStyle/>
          <a:p>
            <a:pPr algn="ctr"/>
            <a:r>
              <a:rPr lang="en-US" sz="3200" dirty="0" smtClean="0">
                <a:gradFill>
                  <a:gsLst>
                    <a:gs pos="0">
                      <a:schemeClr val="tx1"/>
                    </a:gs>
                    <a:gs pos="86000">
                      <a:schemeClr val="tx1"/>
                    </a:gs>
                  </a:gsLst>
                  <a:lin ang="5400000" scaled="0"/>
                </a:gradFill>
                <a:latin typeface="Segoe UI Light" pitchFamily="34" charset="0"/>
              </a:rPr>
              <a:t>“</a:t>
            </a:r>
            <a:r>
              <a:rPr lang="en-US" sz="3200" b="1" dirty="0" smtClean="0">
                <a:gradFill>
                  <a:gsLst>
                    <a:gs pos="0">
                      <a:schemeClr val="tx1"/>
                    </a:gs>
                    <a:gs pos="86000">
                      <a:schemeClr val="tx1"/>
                    </a:gs>
                  </a:gsLst>
                  <a:lin ang="5400000" scaled="0"/>
                </a:gradFill>
                <a:latin typeface="Segoe UI Light" pitchFamily="34" charset="0"/>
              </a:rPr>
              <a:t>Wasted Hardware”</a:t>
            </a:r>
          </a:p>
          <a:p>
            <a:pPr algn="ctr"/>
            <a:r>
              <a:rPr lang="en-US" sz="3200" b="1" dirty="0" smtClean="0">
                <a:gradFill>
                  <a:gsLst>
                    <a:gs pos="0">
                      <a:schemeClr val="tx1"/>
                    </a:gs>
                    <a:gs pos="86000">
                      <a:schemeClr val="tx1"/>
                    </a:gs>
                  </a:gsLst>
                  <a:lin ang="5400000" scaled="0"/>
                </a:gradFill>
                <a:latin typeface="Segoe UI Light" pitchFamily="34" charset="0"/>
              </a:rPr>
              <a:t>“Perceived Complexity</a:t>
            </a:r>
            <a:r>
              <a:rPr lang="en-US" sz="3200" dirty="0" smtClean="0">
                <a:gradFill>
                  <a:gsLst>
                    <a:gs pos="0">
                      <a:schemeClr val="tx1"/>
                    </a:gs>
                    <a:gs pos="86000">
                      <a:schemeClr val="tx1"/>
                    </a:gs>
                  </a:gsLst>
                  <a:lin ang="5400000" scaled="0"/>
                </a:gradFill>
                <a:latin typeface="Segoe UI Light" pitchFamily="34" charset="0"/>
              </a:rPr>
              <a:t>”</a:t>
            </a:r>
          </a:p>
        </p:txBody>
      </p:sp>
      <p:pic>
        <p:nvPicPr>
          <p:cNvPr id="3" name="Picture 2"/>
          <p:cNvPicPr>
            <a:picLocks noChangeAspect="1"/>
          </p:cNvPicPr>
          <p:nvPr/>
        </p:nvPicPr>
        <p:blipFill>
          <a:blip r:embed="rId3"/>
          <a:stretch>
            <a:fillRect/>
          </a:stretch>
        </p:blipFill>
        <p:spPr>
          <a:xfrm>
            <a:off x="3509038" y="1468083"/>
            <a:ext cx="4932091" cy="3950550"/>
          </a:xfrm>
          <a:prstGeom prst="rect">
            <a:avLst/>
          </a:prstGeom>
        </p:spPr>
      </p:pic>
      <p:pic>
        <p:nvPicPr>
          <p:cNvPr id="5" name="Picture 4"/>
          <p:cNvPicPr>
            <a:picLocks noChangeAspect="1"/>
          </p:cNvPicPr>
          <p:nvPr/>
        </p:nvPicPr>
        <p:blipFill>
          <a:blip r:embed="rId4"/>
          <a:stretch>
            <a:fillRect/>
          </a:stretch>
        </p:blipFill>
        <p:spPr>
          <a:xfrm>
            <a:off x="3509037" y="1468083"/>
            <a:ext cx="4932091" cy="3950550"/>
          </a:xfrm>
          <a:prstGeom prst="rect">
            <a:avLst/>
          </a:prstGeom>
        </p:spPr>
      </p:pic>
      <p:pic>
        <p:nvPicPr>
          <p:cNvPr id="6" name="Picture 5"/>
          <p:cNvPicPr>
            <a:picLocks noChangeAspect="1"/>
          </p:cNvPicPr>
          <p:nvPr/>
        </p:nvPicPr>
        <p:blipFill>
          <a:blip r:embed="rId5"/>
          <a:stretch>
            <a:fillRect/>
          </a:stretch>
        </p:blipFill>
        <p:spPr>
          <a:xfrm>
            <a:off x="3509036" y="1470573"/>
            <a:ext cx="4932091" cy="3950550"/>
          </a:xfrm>
          <a:prstGeom prst="rect">
            <a:avLst/>
          </a:prstGeom>
        </p:spPr>
      </p:pic>
    </p:spTree>
    <p:extLst>
      <p:ext uri="{BB962C8B-B14F-4D97-AF65-F5344CB8AC3E}">
        <p14:creationId xmlns:p14="http://schemas.microsoft.com/office/powerpoint/2010/main" val="1587429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Failover Clustering - Examples</a:t>
            </a:r>
            <a:endParaRPr lang="en-US" dirty="0"/>
          </a:p>
        </p:txBody>
      </p:sp>
      <p:pic>
        <p:nvPicPr>
          <p:cNvPr id="3" name="Picture 2"/>
          <p:cNvPicPr>
            <a:picLocks noChangeAspect="1"/>
          </p:cNvPicPr>
          <p:nvPr/>
        </p:nvPicPr>
        <p:blipFill>
          <a:blip r:embed="rId3"/>
          <a:stretch>
            <a:fillRect/>
          </a:stretch>
        </p:blipFill>
        <p:spPr>
          <a:xfrm>
            <a:off x="519112" y="1116841"/>
            <a:ext cx="6257073" cy="2614173"/>
          </a:xfrm>
          <a:prstGeom prst="rect">
            <a:avLst/>
          </a:prstGeom>
        </p:spPr>
      </p:pic>
      <p:pic>
        <p:nvPicPr>
          <p:cNvPr id="4" name="Picture 3"/>
          <p:cNvPicPr>
            <a:picLocks noChangeAspect="1"/>
          </p:cNvPicPr>
          <p:nvPr/>
        </p:nvPicPr>
        <p:blipFill>
          <a:blip r:embed="rId4"/>
          <a:stretch>
            <a:fillRect/>
          </a:stretch>
        </p:blipFill>
        <p:spPr>
          <a:xfrm>
            <a:off x="3647648" y="3871358"/>
            <a:ext cx="8073548" cy="2744837"/>
          </a:xfrm>
          <a:prstGeom prst="rect">
            <a:avLst/>
          </a:prstGeom>
        </p:spPr>
      </p:pic>
    </p:spTree>
    <p:extLst>
      <p:ext uri="{BB962C8B-B14F-4D97-AF65-F5344CB8AC3E}">
        <p14:creationId xmlns:p14="http://schemas.microsoft.com/office/powerpoint/2010/main" val="255872421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i-FI" dirty="0" smtClean="0"/>
              <a:t>Agenda</a:t>
            </a:r>
            <a:endParaRPr lang="en-US" dirty="0"/>
          </a:p>
        </p:txBody>
      </p:sp>
      <p:sp>
        <p:nvSpPr>
          <p:cNvPr id="4" name="Text Placeholder 3"/>
          <p:cNvSpPr>
            <a:spLocks noGrp="1"/>
          </p:cNvSpPr>
          <p:nvPr>
            <p:ph type="body" sz="quarter" idx="10"/>
          </p:nvPr>
        </p:nvSpPr>
        <p:spPr/>
        <p:txBody>
          <a:bodyPr/>
          <a:lstStyle/>
          <a:p>
            <a:r>
              <a:rPr lang="fi-FI" dirty="0" smtClean="0"/>
              <a:t>Introduction to BCM</a:t>
            </a:r>
          </a:p>
          <a:p>
            <a:pPr lvl="1"/>
            <a:r>
              <a:rPr lang="fi-FI" dirty="0" smtClean="0"/>
              <a:t>RPO and RTO</a:t>
            </a:r>
          </a:p>
          <a:p>
            <a:pPr lvl="1"/>
            <a:r>
              <a:rPr lang="fi-FI" dirty="0" smtClean="0"/>
              <a:t>Defining fault domains</a:t>
            </a:r>
          </a:p>
          <a:p>
            <a:pPr lvl="1"/>
            <a:endParaRPr lang="fi-FI" dirty="0"/>
          </a:p>
          <a:p>
            <a:r>
              <a:rPr lang="fi-FI" dirty="0" smtClean="0"/>
              <a:t>BCM in SharePoint 2013</a:t>
            </a:r>
          </a:p>
          <a:p>
            <a:pPr lvl="1"/>
            <a:r>
              <a:rPr lang="fi-FI" dirty="0" smtClean="0"/>
              <a:t>Clustering</a:t>
            </a:r>
          </a:p>
          <a:p>
            <a:pPr lvl="1"/>
            <a:r>
              <a:rPr lang="fi-FI" dirty="0" smtClean="0"/>
              <a:t>Mirroring</a:t>
            </a:r>
          </a:p>
          <a:p>
            <a:pPr lvl="1"/>
            <a:r>
              <a:rPr lang="fi-FI" dirty="0" smtClean="0"/>
              <a:t>Log shipping</a:t>
            </a:r>
          </a:p>
          <a:p>
            <a:pPr lvl="1"/>
            <a:r>
              <a:rPr lang="fi-FI" dirty="0" smtClean="0"/>
              <a:t>Availability Groups</a:t>
            </a:r>
          </a:p>
          <a:p>
            <a:pPr lvl="1"/>
            <a:endParaRPr lang="en-US" dirty="0"/>
          </a:p>
        </p:txBody>
      </p:sp>
    </p:spTree>
    <p:extLst>
      <p:ext uri="{BB962C8B-B14F-4D97-AF65-F5344CB8AC3E}">
        <p14:creationId xmlns:p14="http://schemas.microsoft.com/office/powerpoint/2010/main" val="60577176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Mirroring</a:t>
            </a:r>
            <a:endParaRPr lang="en-US" dirty="0"/>
          </a:p>
        </p:txBody>
      </p:sp>
      <p:sp>
        <p:nvSpPr>
          <p:cNvPr id="3" name="Text Placeholder 2"/>
          <p:cNvSpPr>
            <a:spLocks noGrp="1"/>
          </p:cNvSpPr>
          <p:nvPr>
            <p:ph type="body" sz="quarter" idx="10"/>
          </p:nvPr>
        </p:nvSpPr>
        <p:spPr/>
        <p:txBody>
          <a:bodyPr/>
          <a:lstStyle/>
          <a:p>
            <a:r>
              <a:rPr lang="en-US" sz="3200" dirty="0"/>
              <a:t>No Stored Data Loss</a:t>
            </a:r>
          </a:p>
          <a:p>
            <a:r>
              <a:rPr lang="en-US" sz="3200" dirty="0" smtClean="0"/>
              <a:t>“Failover Clustering, only Simpler”</a:t>
            </a:r>
          </a:p>
          <a:p>
            <a:r>
              <a:rPr lang="en-US" sz="3200" dirty="0" smtClean="0"/>
              <a:t>Less Perceived Hardware Under Usage</a:t>
            </a:r>
          </a:p>
          <a:p>
            <a:r>
              <a:rPr lang="en-US" sz="3200" dirty="0"/>
              <a:t>Redundant I/O Path</a:t>
            </a:r>
          </a:p>
          <a:p>
            <a:r>
              <a:rPr lang="en-US" sz="3200" dirty="0" smtClean="0"/>
              <a:t>Database-Level Protection</a:t>
            </a:r>
          </a:p>
          <a:p>
            <a:r>
              <a:rPr lang="en-US" sz="3200" dirty="0" smtClean="0"/>
              <a:t>Direct, Deep Support In The Product</a:t>
            </a:r>
          </a:p>
          <a:p>
            <a:pPr lvl="1"/>
            <a:r>
              <a:rPr lang="en-US" sz="1800" dirty="0" err="1" smtClean="0"/>
              <a:t>SPDatabase.AddFailoverServiceInstance</a:t>
            </a:r>
            <a:r>
              <a:rPr lang="en-US" sz="1800" dirty="0" smtClean="0"/>
              <a:t>()</a:t>
            </a:r>
          </a:p>
          <a:p>
            <a:r>
              <a:rPr lang="en-US" sz="3200" dirty="0"/>
              <a:t>“Minimally Available</a:t>
            </a:r>
            <a:r>
              <a:rPr lang="en-US" sz="3200" dirty="0" smtClean="0"/>
              <a:t>”</a:t>
            </a:r>
          </a:p>
          <a:p>
            <a:r>
              <a:rPr lang="en-US" sz="3200" dirty="0" smtClean="0"/>
              <a:t>Very Low RPO/RTO – For Some Fault Domains</a:t>
            </a:r>
          </a:p>
        </p:txBody>
      </p:sp>
      <p:sp>
        <p:nvSpPr>
          <p:cNvPr id="4" name="TextBox 3"/>
          <p:cNvSpPr txBox="1"/>
          <p:nvPr/>
        </p:nvSpPr>
        <p:spPr>
          <a:xfrm>
            <a:off x="914400" y="4687614"/>
            <a:ext cx="3520966" cy="441434"/>
          </a:xfrm>
          <a:prstGeom prst="rect">
            <a:avLst/>
          </a:prstGeom>
          <a:noFill/>
        </p:spPr>
        <p:txBody>
          <a:bodyPr wrap="square" lIns="0" tIns="0" rIns="0" bIns="0" rtlCol="0">
            <a:noAutofit/>
          </a:bodyPr>
          <a:lstStyle/>
          <a:p>
            <a:endParaRPr lang="en-US" sz="2800" dirty="0" smtClean="0">
              <a:solidFill>
                <a:srgbClr val="FFFF00"/>
              </a:solidFill>
              <a:latin typeface="Segoe UI Light" pitchFamily="34" charset="0"/>
            </a:endParaRPr>
          </a:p>
        </p:txBody>
      </p:sp>
    </p:spTree>
    <p:extLst>
      <p:ext uri="{BB962C8B-B14F-4D97-AF65-F5344CB8AC3E}">
        <p14:creationId xmlns:p14="http://schemas.microsoft.com/office/powerpoint/2010/main" val="242856755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lowchart: Magnetic Disk 77"/>
          <p:cNvSpPr/>
          <p:nvPr/>
        </p:nvSpPr>
        <p:spPr bwMode="auto">
          <a:xfrm>
            <a:off x="7489717" y="5449356"/>
            <a:ext cx="1274933" cy="880654"/>
          </a:xfrm>
          <a:prstGeom prst="flowChartMagneticDisk">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p:cNvSpPr txBox="1"/>
          <p:nvPr/>
        </p:nvSpPr>
        <p:spPr>
          <a:xfrm>
            <a:off x="4287913" y="1079675"/>
            <a:ext cx="1116331" cy="553998"/>
          </a:xfrm>
          <a:prstGeom prst="rect">
            <a:avLst/>
          </a:prstGeom>
          <a:noFill/>
        </p:spPr>
        <p:txBody>
          <a:bodyPr wrap="none" lIns="0" tIns="0" rIns="0" bIns="0" rtlCol="0">
            <a:spAutoFit/>
          </a:bodyPr>
          <a:lstStyle/>
          <a:p>
            <a:pPr algn="ctr"/>
            <a:r>
              <a:rPr lang="en-US" sz="3600" spc="-70" dirty="0" smtClean="0">
                <a:latin typeface="+mj-lt"/>
              </a:rPr>
              <a:t>Active</a:t>
            </a:r>
          </a:p>
        </p:txBody>
      </p:sp>
      <p:sp>
        <p:nvSpPr>
          <p:cNvPr id="4" name="Left Brace 3"/>
          <p:cNvSpPr/>
          <p:nvPr/>
        </p:nvSpPr>
        <p:spPr>
          <a:xfrm rot="5400000">
            <a:off x="4719966" y="654373"/>
            <a:ext cx="243547" cy="2103921"/>
          </a:xfrm>
          <a:prstGeom prst="leftBrace">
            <a:avLst>
              <a:gd name="adj1" fmla="val 36904"/>
              <a:gd name="adj2"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 name="Group 4"/>
          <p:cNvGrpSpPr>
            <a:grpSpLocks noChangeAspect="1"/>
          </p:cNvGrpSpPr>
          <p:nvPr/>
        </p:nvGrpSpPr>
        <p:grpSpPr>
          <a:xfrm>
            <a:off x="3726130" y="1688306"/>
            <a:ext cx="2613654" cy="2520000"/>
            <a:chOff x="1368544" y="4376930"/>
            <a:chExt cx="2086555" cy="2011789"/>
          </a:xfrm>
        </p:grpSpPr>
        <p:grpSp>
          <p:nvGrpSpPr>
            <p:cNvPr id="6" name="Group 5"/>
            <p:cNvGrpSpPr/>
            <p:nvPr/>
          </p:nvGrpSpPr>
          <p:grpSpPr>
            <a:xfrm>
              <a:off x="2081162" y="4640597"/>
              <a:ext cx="666750" cy="1487475"/>
              <a:chOff x="2081162" y="4640597"/>
              <a:chExt cx="666750" cy="1487475"/>
            </a:xfrm>
            <a:solidFill>
              <a:schemeClr val="bg1"/>
            </a:solidFill>
          </p:grpSpPr>
          <p:sp>
            <p:nvSpPr>
              <p:cNvPr id="15" name="Snip Diagonal Corner Rectangle 14"/>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Isosceles Triangle 15"/>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Isosceles Triangle 16"/>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7"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1442785" y="4376930"/>
              <a:ext cx="2012314" cy="2011789"/>
            </a:xfrm>
            <a:prstGeom prst="rect">
              <a:avLst/>
            </a:prstGeom>
            <a:noFill/>
          </p:spPr>
        </p:pic>
        <p:grpSp>
          <p:nvGrpSpPr>
            <p:cNvPr id="8" name="Group 7"/>
            <p:cNvGrpSpPr/>
            <p:nvPr/>
          </p:nvGrpSpPr>
          <p:grpSpPr>
            <a:xfrm>
              <a:off x="1368544" y="4997777"/>
              <a:ext cx="1090092" cy="875577"/>
              <a:chOff x="10443966" y="1118814"/>
              <a:chExt cx="1090092" cy="875577"/>
            </a:xfrm>
          </p:grpSpPr>
          <p:grpSp>
            <p:nvGrpSpPr>
              <p:cNvPr id="9" name="Group 8"/>
              <p:cNvGrpSpPr/>
              <p:nvPr/>
            </p:nvGrpSpPr>
            <p:grpSpPr>
              <a:xfrm>
                <a:off x="10443966" y="1118814"/>
                <a:ext cx="1090092" cy="875577"/>
                <a:chOff x="3599175" y="4220568"/>
                <a:chExt cx="1090092" cy="875577"/>
              </a:xfrm>
            </p:grpSpPr>
            <p:sp>
              <p:nvSpPr>
                <p:cNvPr id="11" name="Rounded Rectangle 10"/>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p:cNvGrpSpPr/>
                <p:nvPr/>
              </p:nvGrpSpPr>
              <p:grpSpPr>
                <a:xfrm>
                  <a:off x="3614541" y="4243079"/>
                  <a:ext cx="1057169" cy="832818"/>
                  <a:chOff x="3705190" y="4561217"/>
                  <a:chExt cx="1057169" cy="832818"/>
                </a:xfrm>
              </p:grpSpPr>
              <p:pic>
                <p:nvPicPr>
                  <p:cNvPr id="13"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4" name="Rectangle 13"/>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0" name="Flowchart: Magnetic Disk 9"/>
              <p:cNvSpPr/>
              <p:nvPr/>
            </p:nvSpPr>
            <p:spPr bwMode="auto">
              <a:xfrm>
                <a:off x="10764906" y="1444267"/>
                <a:ext cx="459326" cy="360000"/>
              </a:xfrm>
              <a:prstGeom prst="flowChartMagneticDisk">
                <a:avLst/>
              </a:prstGeom>
              <a:solidFill>
                <a:schemeClr val="bg2"/>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8" name="Rectangle 17"/>
          <p:cNvSpPr/>
          <p:nvPr/>
        </p:nvSpPr>
        <p:spPr bwMode="auto">
          <a:xfrm>
            <a:off x="1628354" y="2743955"/>
            <a:ext cx="1710047" cy="54083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Instance A</a:t>
            </a:r>
          </a:p>
        </p:txBody>
      </p:sp>
      <p:cxnSp>
        <p:nvCxnSpPr>
          <p:cNvPr id="19" name="Straight Connector 18"/>
          <p:cNvCxnSpPr>
            <a:stCxn id="18" idx="3"/>
            <a:endCxn id="13" idx="1"/>
          </p:cNvCxnSpPr>
          <p:nvPr/>
        </p:nvCxnSpPr>
        <p:spPr>
          <a:xfrm>
            <a:off x="3338401" y="3014370"/>
            <a:ext cx="406977" cy="141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284109" y="1079675"/>
            <a:ext cx="1116331" cy="553998"/>
          </a:xfrm>
          <a:prstGeom prst="rect">
            <a:avLst/>
          </a:prstGeom>
          <a:noFill/>
        </p:spPr>
        <p:txBody>
          <a:bodyPr wrap="none" lIns="0" tIns="0" rIns="0" bIns="0" rtlCol="0">
            <a:spAutoFit/>
          </a:bodyPr>
          <a:lstStyle/>
          <a:p>
            <a:pPr algn="ctr"/>
            <a:r>
              <a:rPr lang="en-US" sz="3600" spc="-70" dirty="0" smtClean="0">
                <a:latin typeface="+mj-lt"/>
              </a:rPr>
              <a:t>Active</a:t>
            </a:r>
          </a:p>
        </p:txBody>
      </p:sp>
      <p:sp>
        <p:nvSpPr>
          <p:cNvPr id="40" name="Left Brace 39"/>
          <p:cNvSpPr/>
          <p:nvPr/>
        </p:nvSpPr>
        <p:spPr>
          <a:xfrm rot="5400000">
            <a:off x="7716162" y="654373"/>
            <a:ext cx="243547" cy="2103921"/>
          </a:xfrm>
          <a:prstGeom prst="leftBrace">
            <a:avLst>
              <a:gd name="adj1" fmla="val 36904"/>
              <a:gd name="adj2"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1" name="Group 40"/>
          <p:cNvGrpSpPr>
            <a:grpSpLocks noChangeAspect="1"/>
          </p:cNvGrpSpPr>
          <p:nvPr/>
        </p:nvGrpSpPr>
        <p:grpSpPr>
          <a:xfrm>
            <a:off x="6722326" y="1688306"/>
            <a:ext cx="2613654" cy="2520000"/>
            <a:chOff x="1368544" y="4376930"/>
            <a:chExt cx="2086555" cy="2011789"/>
          </a:xfrm>
        </p:grpSpPr>
        <p:grpSp>
          <p:nvGrpSpPr>
            <p:cNvPr id="42" name="Group 41"/>
            <p:cNvGrpSpPr/>
            <p:nvPr/>
          </p:nvGrpSpPr>
          <p:grpSpPr>
            <a:xfrm>
              <a:off x="2081162" y="4640597"/>
              <a:ext cx="666750" cy="1487475"/>
              <a:chOff x="2081162" y="4640597"/>
              <a:chExt cx="666750" cy="1487475"/>
            </a:xfrm>
            <a:solidFill>
              <a:schemeClr val="bg1"/>
            </a:solidFill>
          </p:grpSpPr>
          <p:sp>
            <p:nvSpPr>
              <p:cNvPr id="51" name="Snip Diagonal Corner Rectangle 50"/>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2" name="Isosceles Triangle 51"/>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3" name="Isosceles Triangle 52"/>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43"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1442785" y="4376930"/>
              <a:ext cx="2012314" cy="2011789"/>
            </a:xfrm>
            <a:prstGeom prst="rect">
              <a:avLst/>
            </a:prstGeom>
            <a:noFill/>
          </p:spPr>
        </p:pic>
        <p:grpSp>
          <p:nvGrpSpPr>
            <p:cNvPr id="44" name="Group 43"/>
            <p:cNvGrpSpPr/>
            <p:nvPr/>
          </p:nvGrpSpPr>
          <p:grpSpPr>
            <a:xfrm>
              <a:off x="1368544" y="4997777"/>
              <a:ext cx="1090092" cy="875577"/>
              <a:chOff x="10443966" y="1118814"/>
              <a:chExt cx="1090092" cy="875577"/>
            </a:xfrm>
          </p:grpSpPr>
          <p:grpSp>
            <p:nvGrpSpPr>
              <p:cNvPr id="45" name="Group 44"/>
              <p:cNvGrpSpPr/>
              <p:nvPr/>
            </p:nvGrpSpPr>
            <p:grpSpPr>
              <a:xfrm>
                <a:off x="10443966" y="1118814"/>
                <a:ext cx="1090092" cy="875577"/>
                <a:chOff x="3599175" y="4220568"/>
                <a:chExt cx="1090092" cy="875577"/>
              </a:xfrm>
            </p:grpSpPr>
            <p:sp>
              <p:nvSpPr>
                <p:cNvPr id="47" name="Rounded Rectangle 46"/>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48" name="Group 47"/>
                <p:cNvGrpSpPr/>
                <p:nvPr/>
              </p:nvGrpSpPr>
              <p:grpSpPr>
                <a:xfrm>
                  <a:off x="3614541" y="4243079"/>
                  <a:ext cx="1057169" cy="832818"/>
                  <a:chOff x="3705190" y="4561217"/>
                  <a:chExt cx="1057169" cy="832818"/>
                </a:xfrm>
              </p:grpSpPr>
              <p:pic>
                <p:nvPicPr>
                  <p:cNvPr id="49"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50" name="Rectangle 49"/>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46" name="Flowchart: Magnetic Disk 45"/>
              <p:cNvSpPr/>
              <p:nvPr/>
            </p:nvSpPr>
            <p:spPr bwMode="auto">
              <a:xfrm>
                <a:off x="10764906" y="1444267"/>
                <a:ext cx="459326" cy="360000"/>
              </a:xfrm>
              <a:prstGeom prst="flowChartMagneticDisk">
                <a:avLst/>
              </a:prstGeom>
              <a:solidFill>
                <a:schemeClr val="bg2"/>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54" name="Rectangle 53"/>
          <p:cNvSpPr/>
          <p:nvPr/>
        </p:nvSpPr>
        <p:spPr bwMode="auto">
          <a:xfrm>
            <a:off x="9110355" y="2675081"/>
            <a:ext cx="1710047" cy="54083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Instance B</a:t>
            </a:r>
          </a:p>
        </p:txBody>
      </p:sp>
      <p:cxnSp>
        <p:nvCxnSpPr>
          <p:cNvPr id="56" name="Straight Connector 55"/>
          <p:cNvCxnSpPr>
            <a:endCxn id="54" idx="1"/>
          </p:cNvCxnSpPr>
          <p:nvPr/>
        </p:nvCxnSpPr>
        <p:spPr>
          <a:xfrm>
            <a:off x="8541340" y="2945496"/>
            <a:ext cx="569015"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9335980" y="4517154"/>
            <a:ext cx="1874552" cy="492443"/>
          </a:xfrm>
          <a:prstGeom prst="rect">
            <a:avLst/>
          </a:prstGeom>
          <a:noFill/>
        </p:spPr>
        <p:txBody>
          <a:bodyPr wrap="none" lIns="0" tIns="0" rIns="0" bIns="0" rtlCol="0">
            <a:spAutoFit/>
          </a:bodyPr>
          <a:lstStyle/>
          <a:p>
            <a:pPr algn="ctr"/>
            <a:r>
              <a:rPr lang="en-US" sz="3200" spc="-70" dirty="0" smtClean="0">
                <a:latin typeface="+mj-lt"/>
              </a:rPr>
              <a:t>Unavailable</a:t>
            </a:r>
          </a:p>
        </p:txBody>
      </p:sp>
      <p:sp>
        <p:nvSpPr>
          <p:cNvPr id="61" name="Title 60"/>
          <p:cNvSpPr>
            <a:spLocks noGrp="1"/>
          </p:cNvSpPr>
          <p:nvPr>
            <p:ph type="title"/>
          </p:nvPr>
        </p:nvSpPr>
        <p:spPr/>
        <p:txBody>
          <a:bodyPr/>
          <a:lstStyle/>
          <a:p>
            <a:r>
              <a:rPr lang="en-US" dirty="0"/>
              <a:t>Database Mirroring – Examples</a:t>
            </a:r>
          </a:p>
        </p:txBody>
      </p:sp>
      <p:sp>
        <p:nvSpPr>
          <p:cNvPr id="62" name="Flowchart: Magnetic Disk 61"/>
          <p:cNvSpPr/>
          <p:nvPr/>
        </p:nvSpPr>
        <p:spPr bwMode="auto">
          <a:xfrm>
            <a:off x="4454131" y="4323049"/>
            <a:ext cx="1274933" cy="880654"/>
          </a:xfrm>
          <a:prstGeom prst="flowChartMagneticDisk">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3" name="Flowchart: Magnetic Disk 62"/>
          <p:cNvSpPr/>
          <p:nvPr/>
        </p:nvSpPr>
        <p:spPr bwMode="auto">
          <a:xfrm>
            <a:off x="4441988" y="5454215"/>
            <a:ext cx="1274933" cy="880654"/>
          </a:xfrm>
          <a:prstGeom prst="flowChartMagneticDisk">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4" name="Flowchart: Magnetic Disk 63"/>
          <p:cNvSpPr/>
          <p:nvPr/>
        </p:nvSpPr>
        <p:spPr bwMode="auto">
          <a:xfrm>
            <a:off x="7489717" y="4323049"/>
            <a:ext cx="1274933" cy="880654"/>
          </a:xfrm>
          <a:prstGeom prst="flowChartMagneticDisk">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6" name="TextBox 65"/>
          <p:cNvSpPr txBox="1"/>
          <p:nvPr/>
        </p:nvSpPr>
        <p:spPr>
          <a:xfrm>
            <a:off x="1851578" y="5648320"/>
            <a:ext cx="1874552" cy="492443"/>
          </a:xfrm>
          <a:prstGeom prst="rect">
            <a:avLst/>
          </a:prstGeom>
          <a:noFill/>
        </p:spPr>
        <p:txBody>
          <a:bodyPr wrap="none" lIns="0" tIns="0" rIns="0" bIns="0" rtlCol="0">
            <a:spAutoFit/>
          </a:bodyPr>
          <a:lstStyle/>
          <a:p>
            <a:pPr algn="ctr"/>
            <a:r>
              <a:rPr lang="en-US" sz="3200" spc="-70" dirty="0" smtClean="0">
                <a:latin typeface="+mj-lt"/>
              </a:rPr>
              <a:t>Unavailable</a:t>
            </a:r>
          </a:p>
        </p:txBody>
      </p:sp>
      <p:sp>
        <p:nvSpPr>
          <p:cNvPr id="67" name="Left Brace 66"/>
          <p:cNvSpPr/>
          <p:nvPr/>
        </p:nvSpPr>
        <p:spPr>
          <a:xfrm>
            <a:off x="3908406" y="5360005"/>
            <a:ext cx="219739" cy="1069071"/>
          </a:xfrm>
          <a:prstGeom prst="leftBrace">
            <a:avLst>
              <a:gd name="adj1" fmla="val 36904"/>
              <a:gd name="adj2"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Left Brace 67"/>
          <p:cNvSpPr/>
          <p:nvPr/>
        </p:nvSpPr>
        <p:spPr>
          <a:xfrm flipH="1">
            <a:off x="9000485" y="4227313"/>
            <a:ext cx="219739" cy="1069071"/>
          </a:xfrm>
          <a:prstGeom prst="leftBrace">
            <a:avLst>
              <a:gd name="adj1" fmla="val 36904"/>
              <a:gd name="adj2"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9" name="Straight Arrow Connector 68"/>
          <p:cNvCxnSpPr/>
          <p:nvPr/>
        </p:nvCxnSpPr>
        <p:spPr>
          <a:xfrm flipV="1">
            <a:off x="5893700" y="4803162"/>
            <a:ext cx="1480261" cy="14049"/>
          </a:xfrm>
          <a:prstGeom prst="straightConnector1">
            <a:avLst/>
          </a:prstGeom>
          <a:ln w="57150">
            <a:headEnd type="stealth" w="lg" len="lg"/>
            <a:tailEnd type="stealth" w="lg" len="lg"/>
          </a:ln>
        </p:spPr>
        <p:style>
          <a:lnRef idx="1">
            <a:schemeClr val="accent4"/>
          </a:lnRef>
          <a:fillRef idx="0">
            <a:schemeClr val="accent4"/>
          </a:fillRef>
          <a:effectRef idx="0">
            <a:schemeClr val="accent4"/>
          </a:effectRef>
          <a:fontRef idx="minor">
            <a:schemeClr val="tx1"/>
          </a:fontRef>
        </p:style>
      </p:cxnSp>
      <p:cxnSp>
        <p:nvCxnSpPr>
          <p:cNvPr id="72" name="Straight Arrow Connector 71"/>
          <p:cNvCxnSpPr/>
          <p:nvPr/>
        </p:nvCxnSpPr>
        <p:spPr>
          <a:xfrm flipV="1">
            <a:off x="5892586" y="5916501"/>
            <a:ext cx="1480261" cy="14049"/>
          </a:xfrm>
          <a:prstGeom prst="straightConnector1">
            <a:avLst/>
          </a:prstGeom>
          <a:ln w="57150">
            <a:headEnd type="stealth" w="lg" len="lg"/>
            <a:tailEnd type="stealth" w="lg" len="lg"/>
          </a:ln>
        </p:spPr>
        <p:style>
          <a:lnRef idx="1">
            <a:schemeClr val="accent4"/>
          </a:lnRef>
          <a:fillRef idx="0">
            <a:schemeClr val="accent4"/>
          </a:fillRef>
          <a:effectRef idx="0">
            <a:schemeClr val="accent4"/>
          </a:effectRef>
          <a:fontRef idx="minor">
            <a:schemeClr val="tx1"/>
          </a:fontRef>
        </p:style>
      </p:cxnSp>
      <p:sp>
        <p:nvSpPr>
          <p:cNvPr id="73" name="TextBox 72"/>
          <p:cNvSpPr txBox="1"/>
          <p:nvPr/>
        </p:nvSpPr>
        <p:spPr>
          <a:xfrm>
            <a:off x="6413746" y="4649273"/>
            <a:ext cx="437940" cy="307777"/>
          </a:xfrm>
          <a:prstGeom prst="rect">
            <a:avLst/>
          </a:prstGeom>
          <a:solidFill>
            <a:schemeClr val="bg1"/>
          </a:solidFill>
        </p:spPr>
        <p:txBody>
          <a:bodyPr wrap="none" lIns="0" tIns="0" rIns="0" bIns="0" rtlCol="0">
            <a:spAutoFit/>
          </a:bodyPr>
          <a:lstStyle/>
          <a:p>
            <a:r>
              <a:rPr lang="en-US" sz="2000" spc="-70" dirty="0" smtClean="0"/>
              <a:t>DB1</a:t>
            </a:r>
          </a:p>
        </p:txBody>
      </p:sp>
      <p:sp>
        <p:nvSpPr>
          <p:cNvPr id="74" name="TextBox 73"/>
          <p:cNvSpPr txBox="1"/>
          <p:nvPr/>
        </p:nvSpPr>
        <p:spPr>
          <a:xfrm>
            <a:off x="6515885" y="5735795"/>
            <a:ext cx="178575" cy="307777"/>
          </a:xfrm>
          <a:prstGeom prst="rect">
            <a:avLst/>
          </a:prstGeom>
          <a:solidFill>
            <a:schemeClr val="bg1"/>
          </a:solidFill>
        </p:spPr>
        <p:txBody>
          <a:bodyPr wrap="none" lIns="0" tIns="0" rIns="0" bIns="0" rtlCol="0">
            <a:spAutoFit/>
          </a:bodyPr>
          <a:lstStyle/>
          <a:p>
            <a:r>
              <a:rPr lang="en-US" sz="2000" spc="-70" dirty="0" smtClean="0"/>
              <a:t>…</a:t>
            </a:r>
          </a:p>
        </p:txBody>
      </p:sp>
      <p:sp>
        <p:nvSpPr>
          <p:cNvPr id="76" name="Flowchart: Magnetic Disk 75"/>
          <p:cNvSpPr/>
          <p:nvPr/>
        </p:nvSpPr>
        <p:spPr bwMode="auto">
          <a:xfrm>
            <a:off x="4441987" y="5452425"/>
            <a:ext cx="1274933" cy="880654"/>
          </a:xfrm>
          <a:prstGeom prst="flowChartMagneticDisk">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160453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fade">
                                      <p:cBhvr>
                                        <p:cTn id="15" dur="500"/>
                                        <p:tgtEl>
                                          <p:spTgt spid="7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6"/>
                                        </p:tgtEl>
                                        <p:attrNameLst>
                                          <p:attrName>style.visibility</p:attrName>
                                        </p:attrNameLst>
                                      </p:cBhvr>
                                      <p:to>
                                        <p:strVal val="visible"/>
                                      </p:to>
                                    </p:set>
                                    <p:animEffect transition="in" filter="fade">
                                      <p:cBhvr>
                                        <p:cTn id="18" dur="500"/>
                                        <p:tgtEl>
                                          <p:spTgt spid="76"/>
                                        </p:tgtEl>
                                      </p:cBhvr>
                                    </p:animEffect>
                                  </p:childTnLst>
                                </p:cTn>
                              </p:par>
                              <p:par>
                                <p:cTn id="19" presetID="10" presetClass="entr" presetSubtype="0" fill="hold" nodeType="with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fade">
                                      <p:cBhvr>
                                        <p:cTn id="21" dur="500"/>
                                        <p:tgtEl>
                                          <p:spTgt spid="69"/>
                                        </p:tgtEl>
                                      </p:cBhvr>
                                    </p:animEffect>
                                  </p:childTnLst>
                                </p:cTn>
                              </p:par>
                              <p:par>
                                <p:cTn id="22" presetID="10" presetClass="entr" presetSubtype="0" fill="hold" nodeType="with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fade">
                                      <p:cBhvr>
                                        <p:cTn id="24" dur="500"/>
                                        <p:tgtEl>
                                          <p:spTgt spid="7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fade">
                                      <p:cBhvr>
                                        <p:cTn id="27" dur="500"/>
                                        <p:tgtEl>
                                          <p:spTgt spid="7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4"/>
                                        </p:tgtEl>
                                        <p:attrNameLst>
                                          <p:attrName>style.visibility</p:attrName>
                                        </p:attrNameLst>
                                      </p:cBhvr>
                                      <p:to>
                                        <p:strVal val="visible"/>
                                      </p:to>
                                    </p:set>
                                    <p:animEffect transition="in" filter="fade">
                                      <p:cBhvr>
                                        <p:cTn id="30" dur="500"/>
                                        <p:tgtEl>
                                          <p:spTgt spid="7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500"/>
                                        <p:tgtEl>
                                          <p:spTgt spid="6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8"/>
                                        </p:tgtEl>
                                        <p:attrNameLst>
                                          <p:attrName>style.visibility</p:attrName>
                                        </p:attrNameLst>
                                      </p:cBhvr>
                                      <p:to>
                                        <p:strVal val="visible"/>
                                      </p:to>
                                    </p:set>
                                    <p:animEffect transition="in" filter="fade">
                                      <p:cBhvr>
                                        <p:cTn id="36" dur="500"/>
                                        <p:tgtEl>
                                          <p:spTgt spid="6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fade">
                                      <p:cBhvr>
                                        <p:cTn id="39" dur="500"/>
                                        <p:tgtEl>
                                          <p:spTgt spid="6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6"/>
                                        </p:tgtEl>
                                        <p:attrNameLst>
                                          <p:attrName>style.visibility</p:attrName>
                                        </p:attrNameLst>
                                      </p:cBhvr>
                                      <p:to>
                                        <p:strVal val="visible"/>
                                      </p:to>
                                    </p:set>
                                    <p:animEffect transition="in" filter="fade">
                                      <p:cBhvr>
                                        <p:cTn id="42" dur="500"/>
                                        <p:tgtEl>
                                          <p:spTgt spid="6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fade">
                                      <p:cBhvr>
                                        <p:cTn id="4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60" grpId="0"/>
      <p:bldP spid="62" grpId="0" animBg="1"/>
      <p:bldP spid="63" grpId="0" animBg="1"/>
      <p:bldP spid="64" grpId="0" animBg="1"/>
      <p:bldP spid="66" grpId="0"/>
      <p:bldP spid="67" grpId="0" animBg="1"/>
      <p:bldP spid="68" grpId="0" animBg="1"/>
      <p:bldP spid="73" grpId="0" animBg="1"/>
      <p:bldP spid="74" grpId="0" animBg="1"/>
      <p:bldP spid="7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Shipping</a:t>
            </a:r>
            <a:endParaRPr lang="en-US" dirty="0"/>
          </a:p>
        </p:txBody>
      </p:sp>
      <p:sp>
        <p:nvSpPr>
          <p:cNvPr id="3" name="Text Placeholder 2"/>
          <p:cNvSpPr>
            <a:spLocks noGrp="1"/>
          </p:cNvSpPr>
          <p:nvPr>
            <p:ph type="body" sz="quarter" idx="10"/>
          </p:nvPr>
        </p:nvSpPr>
        <p:spPr/>
        <p:txBody>
          <a:bodyPr/>
          <a:lstStyle/>
          <a:p>
            <a:r>
              <a:rPr lang="en-US" dirty="0" smtClean="0"/>
              <a:t>“Backup, Restore, Repeat”</a:t>
            </a:r>
          </a:p>
          <a:p>
            <a:r>
              <a:rPr lang="en-US" dirty="0" smtClean="0"/>
              <a:t>Read-Only Secondary Copies</a:t>
            </a:r>
          </a:p>
          <a:p>
            <a:pPr lvl="1"/>
            <a:r>
              <a:rPr lang="en-US" dirty="0" smtClean="0"/>
              <a:t>Product Patches May Require Read/Write @ Secondary</a:t>
            </a:r>
          </a:p>
          <a:p>
            <a:r>
              <a:rPr lang="en-US" dirty="0" smtClean="0"/>
              <a:t>Multiple Targets</a:t>
            </a:r>
          </a:p>
          <a:p>
            <a:r>
              <a:rPr lang="en-US" dirty="0" smtClean="0"/>
              <a:t>Moderate RPO/RTO Achievable</a:t>
            </a:r>
          </a:p>
          <a:p>
            <a:r>
              <a:rPr lang="en-US" dirty="0" smtClean="0"/>
              <a:t>Time Travel Environments</a:t>
            </a:r>
          </a:p>
          <a:p>
            <a:r>
              <a:rPr lang="en-US" b="1" dirty="0" smtClean="0"/>
              <a:t>Geographic Redundancy Approachable</a:t>
            </a:r>
          </a:p>
        </p:txBody>
      </p:sp>
    </p:spTree>
    <p:extLst>
      <p:ext uri="{BB962C8B-B14F-4D97-AF65-F5344CB8AC3E}">
        <p14:creationId xmlns:p14="http://schemas.microsoft.com/office/powerpoint/2010/main" val="266208718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Shipping</a:t>
            </a:r>
            <a:endParaRPr lang="en-US" dirty="0"/>
          </a:p>
        </p:txBody>
      </p:sp>
      <p:pic>
        <p:nvPicPr>
          <p:cNvPr id="6146" name="Picture 2" descr="Description: http://www.europeword.com/blog/wp-content/uploads/Shipping_to_Europ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2283" y="2000251"/>
            <a:ext cx="46577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descr="http://keetsa.com/blog/wp-content/uploads/2008/05/tree-lo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283" y="2000251"/>
            <a:ext cx="4148422" cy="3124200"/>
          </a:xfrm>
          <a:prstGeom prst="rect">
            <a:avLst/>
          </a:prstGeom>
          <a:noFill/>
          <a:extLst>
            <a:ext uri="{909E8E84-426E-40DD-AFC4-6F175D3DCCD1}">
              <a14:hiddenFill xmlns:a14="http://schemas.microsoft.com/office/drawing/2010/main">
                <a:solidFill>
                  <a:srgbClr val="FFFFFF"/>
                </a:solidFill>
              </a14:hiddenFill>
            </a:ext>
          </a:extLst>
        </p:spPr>
      </p:pic>
      <p:sp>
        <p:nvSpPr>
          <p:cNvPr id="4" name="Plus 3"/>
          <p:cNvSpPr/>
          <p:nvPr/>
        </p:nvSpPr>
        <p:spPr bwMode="auto">
          <a:xfrm>
            <a:off x="4714875" y="2362201"/>
            <a:ext cx="2400300" cy="2400300"/>
          </a:xfrm>
          <a:prstGeom prst="mathPlu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spTree>
    <p:extLst>
      <p:ext uri="{BB962C8B-B14F-4D97-AF65-F5344CB8AC3E}">
        <p14:creationId xmlns:p14="http://schemas.microsoft.com/office/powerpoint/2010/main" val="147824315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rotWithShape="1">
          <a:blip r:embed="rId2">
            <a:extLst>
              <a:ext uri="{28A0092B-C50C-407E-A947-70E740481C1C}">
                <a14:useLocalDpi xmlns:a14="http://schemas.microsoft.com/office/drawing/2010/main" val="0"/>
              </a:ext>
            </a:extLst>
          </a:blip>
          <a:srcRect r="36469" b="43374"/>
          <a:stretch/>
        </p:blipFill>
        <p:spPr>
          <a:xfrm>
            <a:off x="519112" y="744720"/>
            <a:ext cx="10963643" cy="5508979"/>
          </a:xfrm>
          <a:prstGeom prst="rect">
            <a:avLst/>
          </a:prstGeom>
        </p:spPr>
      </p:pic>
      <p:sp>
        <p:nvSpPr>
          <p:cNvPr id="2" name="Title 1"/>
          <p:cNvSpPr>
            <a:spLocks noGrp="1"/>
          </p:cNvSpPr>
          <p:nvPr>
            <p:ph type="title"/>
          </p:nvPr>
        </p:nvSpPr>
        <p:spPr/>
        <p:txBody>
          <a:bodyPr/>
          <a:lstStyle/>
          <a:p>
            <a:r>
              <a:rPr lang="en-US" dirty="0"/>
              <a:t>Log Shipping - Examples</a:t>
            </a:r>
          </a:p>
        </p:txBody>
      </p:sp>
      <p:grpSp>
        <p:nvGrpSpPr>
          <p:cNvPr id="6" name="Group 5"/>
          <p:cNvGrpSpPr>
            <a:grpSpLocks noChangeAspect="1"/>
          </p:cNvGrpSpPr>
          <p:nvPr/>
        </p:nvGrpSpPr>
        <p:grpSpPr>
          <a:xfrm>
            <a:off x="2093899" y="2346802"/>
            <a:ext cx="2090922" cy="2016000"/>
            <a:chOff x="1368544" y="4376930"/>
            <a:chExt cx="2086555" cy="2011789"/>
          </a:xfrm>
        </p:grpSpPr>
        <p:grpSp>
          <p:nvGrpSpPr>
            <p:cNvPr id="7" name="Group 6"/>
            <p:cNvGrpSpPr/>
            <p:nvPr/>
          </p:nvGrpSpPr>
          <p:grpSpPr>
            <a:xfrm>
              <a:off x="2081162" y="4640597"/>
              <a:ext cx="666750" cy="1487475"/>
              <a:chOff x="2081162" y="4640597"/>
              <a:chExt cx="666750" cy="1487475"/>
            </a:xfrm>
            <a:solidFill>
              <a:schemeClr val="bg1"/>
            </a:solidFill>
          </p:grpSpPr>
          <p:sp>
            <p:nvSpPr>
              <p:cNvPr id="16" name="Snip Diagonal Corner Rectangle 15"/>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Isosceles Triangle 16"/>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Isosceles Triangle 17"/>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8"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1442785" y="4376930"/>
              <a:ext cx="2012314" cy="2011789"/>
            </a:xfrm>
            <a:prstGeom prst="rect">
              <a:avLst/>
            </a:prstGeom>
            <a:noFill/>
          </p:spPr>
        </p:pic>
        <p:grpSp>
          <p:nvGrpSpPr>
            <p:cNvPr id="9" name="Group 8"/>
            <p:cNvGrpSpPr/>
            <p:nvPr/>
          </p:nvGrpSpPr>
          <p:grpSpPr>
            <a:xfrm>
              <a:off x="1368544" y="4997777"/>
              <a:ext cx="1090092" cy="875577"/>
              <a:chOff x="10443966" y="1118814"/>
              <a:chExt cx="1090092" cy="875577"/>
            </a:xfrm>
          </p:grpSpPr>
          <p:grpSp>
            <p:nvGrpSpPr>
              <p:cNvPr id="10" name="Group 9"/>
              <p:cNvGrpSpPr/>
              <p:nvPr/>
            </p:nvGrpSpPr>
            <p:grpSpPr>
              <a:xfrm>
                <a:off x="10443966" y="1118814"/>
                <a:ext cx="1090092" cy="875577"/>
                <a:chOff x="3599175" y="4220568"/>
                <a:chExt cx="1090092" cy="875577"/>
              </a:xfrm>
            </p:grpSpPr>
            <p:sp>
              <p:nvSpPr>
                <p:cNvPr id="12" name="Rounded Rectangle 11"/>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p:cNvGrpSpPr/>
                <p:nvPr/>
              </p:nvGrpSpPr>
              <p:grpSpPr>
                <a:xfrm>
                  <a:off x="3614541" y="4243079"/>
                  <a:ext cx="1057169" cy="832818"/>
                  <a:chOff x="3705190" y="4561217"/>
                  <a:chExt cx="1057169" cy="832818"/>
                </a:xfrm>
              </p:grpSpPr>
              <p:pic>
                <p:nvPicPr>
                  <p:cNvPr id="14"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5" name="Rectangle 14"/>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1" name="Flowchart: Magnetic Disk 10"/>
              <p:cNvSpPr/>
              <p:nvPr/>
            </p:nvSpPr>
            <p:spPr bwMode="auto">
              <a:xfrm>
                <a:off x="10764906" y="1444267"/>
                <a:ext cx="459326" cy="360000"/>
              </a:xfrm>
              <a:prstGeom prst="flowChartMagneticDisk">
                <a:avLst/>
              </a:prstGeom>
              <a:solidFill>
                <a:schemeClr val="bg2"/>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9" name="Group 18"/>
          <p:cNvGrpSpPr>
            <a:grpSpLocks noChangeAspect="1"/>
          </p:cNvGrpSpPr>
          <p:nvPr/>
        </p:nvGrpSpPr>
        <p:grpSpPr>
          <a:xfrm>
            <a:off x="7417377" y="3402302"/>
            <a:ext cx="2090922" cy="2016000"/>
            <a:chOff x="1368544" y="4376930"/>
            <a:chExt cx="2086555" cy="2011789"/>
          </a:xfrm>
        </p:grpSpPr>
        <p:grpSp>
          <p:nvGrpSpPr>
            <p:cNvPr id="20" name="Group 19"/>
            <p:cNvGrpSpPr/>
            <p:nvPr/>
          </p:nvGrpSpPr>
          <p:grpSpPr>
            <a:xfrm>
              <a:off x="2081162" y="4640597"/>
              <a:ext cx="666750" cy="1487475"/>
              <a:chOff x="2081162" y="4640597"/>
              <a:chExt cx="666750" cy="1487475"/>
            </a:xfrm>
            <a:solidFill>
              <a:schemeClr val="bg1"/>
            </a:solidFill>
          </p:grpSpPr>
          <p:sp>
            <p:nvSpPr>
              <p:cNvPr id="29" name="Snip Diagonal Corner Rectangle 28"/>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Isosceles Triangle 29"/>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Isosceles Triangle 30"/>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21"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1442785" y="4376930"/>
              <a:ext cx="2012314" cy="2011789"/>
            </a:xfrm>
            <a:prstGeom prst="rect">
              <a:avLst/>
            </a:prstGeom>
            <a:noFill/>
          </p:spPr>
        </p:pic>
        <p:grpSp>
          <p:nvGrpSpPr>
            <p:cNvPr id="22" name="Group 21"/>
            <p:cNvGrpSpPr/>
            <p:nvPr/>
          </p:nvGrpSpPr>
          <p:grpSpPr>
            <a:xfrm>
              <a:off x="1368544" y="4997777"/>
              <a:ext cx="1090092" cy="875577"/>
              <a:chOff x="10443966" y="1118814"/>
              <a:chExt cx="1090092" cy="875577"/>
            </a:xfrm>
          </p:grpSpPr>
          <p:grpSp>
            <p:nvGrpSpPr>
              <p:cNvPr id="23" name="Group 22"/>
              <p:cNvGrpSpPr/>
              <p:nvPr/>
            </p:nvGrpSpPr>
            <p:grpSpPr>
              <a:xfrm>
                <a:off x="10443966" y="1118814"/>
                <a:ext cx="1090092" cy="875577"/>
                <a:chOff x="3599175" y="4220568"/>
                <a:chExt cx="1090092" cy="875577"/>
              </a:xfrm>
            </p:grpSpPr>
            <p:sp>
              <p:nvSpPr>
                <p:cNvPr id="25" name="Rounded Rectangle 24"/>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6" name="Group 25"/>
                <p:cNvGrpSpPr/>
                <p:nvPr/>
              </p:nvGrpSpPr>
              <p:grpSpPr>
                <a:xfrm>
                  <a:off x="3614541" y="4243079"/>
                  <a:ext cx="1057169" cy="832818"/>
                  <a:chOff x="3705190" y="4561217"/>
                  <a:chExt cx="1057169" cy="832818"/>
                </a:xfrm>
              </p:grpSpPr>
              <p:pic>
                <p:nvPicPr>
                  <p:cNvPr id="27"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28" name="Rectangle 27"/>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24" name="Flowchart: Magnetic Disk 23"/>
              <p:cNvSpPr/>
              <p:nvPr/>
            </p:nvSpPr>
            <p:spPr bwMode="auto">
              <a:xfrm>
                <a:off x="10764906" y="1444267"/>
                <a:ext cx="459326" cy="360000"/>
              </a:xfrm>
              <a:prstGeom prst="flowChartMagneticDisk">
                <a:avLst/>
              </a:prstGeom>
              <a:solidFill>
                <a:schemeClr val="bg2"/>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32" name="Picture 5" descr="\\eventsql\dvd\Online_ART\DVD_Art_Sept-2-2010\Artwork_Imagery\Icons - Illustrations\_ WINDOWS SERVER ICONS\Media\Media Tape casett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4633" y="3232574"/>
            <a:ext cx="742042" cy="520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542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decel="50000" fill="hold" nodeType="withEffect">
                                  <p:stCondLst>
                                    <p:cond delay="0"/>
                                  </p:stCondLst>
                                  <p:endCondLst>
                                    <p:cond evt="onNext" delay="0">
                                      <p:tgtEl>
                                        <p:sldTgt/>
                                      </p:tgtEl>
                                    </p:cond>
                                  </p:endCondLst>
                                  <p:childTnLst>
                                    <p:animMotion origin="layout" path="M 0.00092 -0.0044 L 0.00092 -0.00417 C 0.00274 -0.01088 0.00456 -0.01968 0.00769 -0.02523 C 0.00886 -0.02708 0.01042 -0.02847 0.0116 -0.03032 C 0.02136 -0.0463 0.0155 -0.0419 0.02228 -0.04583 C 0.02683 -0.05695 0.02306 -0.04977 0.02905 -0.05625 C 0.03282 -0.06042 0.03491 -0.06412 0.03882 -0.06667 C 0.04012 -0.06759 0.04155 -0.06759 0.04272 -0.06852 C 0.04481 -0.06991 0.04676 -0.07176 0.04858 -0.07361 C 0.05067 -0.0757 0.05223 -0.07917 0.05444 -0.08056 C 0.059 -0.08333 0.0564 -0.08171 0.06226 -0.08565 C 0.08075 -0.08519 0.09925 -0.08542 0.11774 -0.08403 C 0.121 -0.0838 0.12751 -0.08056 0.12751 -0.08032 C 0.12881 -0.0794 0.13012 -0.07824 0.13142 -0.07708 C 0.13363 -0.07523 0.13611 -0.07407 0.13819 -0.07199 C 0.14001 -0.07014 0.14132 -0.0669 0.14314 -0.06505 C 0.14496 -0.06296 0.14705 -0.06181 0.14887 -0.05972 C 0.15069 -0.05787 0.15213 -0.05509 0.15382 -0.05278 C 0.15564 -0.05046 0.15786 -0.04861 0.15968 -0.04583 C 0.16216 -0.04213 0.16385 -0.03704 0.16645 -0.0338 C 0.16841 -0.03148 0.17049 -0.02963 0.17231 -0.02685 C 0.17479 -0.02315 0.17687 -0.01875 0.17909 -0.01482 C 0.18039 -0.0125 0.18156 -0.00995 0.18299 -0.00787 C 0.19328 0.00741 0.18482 -0.00625 0.1938 0.01134 C 0.19524 0.01435 0.19719 0.01667 0.19862 0.01991 C 0.20006 0.02315 0.2011 0.02708 0.20253 0.03032 C 0.2037 0.03287 0.20514 0.03472 0.20644 0.03727 C 0.20748 0.03935 0.20839 0.0419 0.2093 0.04421 C 0.21139 0.05856 0.20891 0.04421 0.2123 0.05625 C 0.21269 0.05787 0.21282 0.05972 0.21321 0.06157 C 0.21477 0.06782 0.21738 0.07477 0.21907 0.08055 C 0.22011 0.08403 0.22076 0.08773 0.22194 0.09097 C 0.22467 0.09861 0.22806 0.10555 0.23079 0.11343 C 0.23587 0.1287 0.23157 0.11643 0.23952 0.13588 C 0.2446 0.14838 0.23744 0.13426 0.24825 0.15671 C 0.24981 0.15995 0.25163 0.1625 0.25319 0.16551 C 0.2558 0.1706 0.25827 0.17593 0.26101 0.18102 C 0.26283 0.18449 0.26492 0.18773 0.26674 0.19143 C 0.27481 0.20694 0.26609 0.19329 0.27651 0.21042 C 0.28419 0.22292 0.28159 0.21829 0.28927 0.22778 C 0.3036 0.24583 0.27911 0.21667 0.29891 0.23981 C 0.30386 0.25162 0.29943 0.24305 0.30777 0.25208 C 0.30894 0.25347 0.31011 0.25579 0.31167 0.25718 C 0.31311 0.2588 0.31897 0.26343 0.3204 0.26412 C 0.32287 0.26528 0.32561 0.26528 0.32821 0.26597 C 0.34189 0.26944 0.32431 0.26597 0.34475 0.26944 C 0.34736 0.27037 0.35205 0.27292 0.35452 0.27292 C 0.35973 0.27292 0.36481 0.27176 0.37002 0.27106 C 0.37328 0.26944 0.37653 0.26759 0.37979 0.26597 C 0.39073 0.26042 0.39242 0.2618 0.40024 0.2537 C 0.40232 0.25162 0.40454 0.25 0.4061 0.24676 C 0.41587 0.22778 0.41183 0.23495 0.41782 0.2243 C 0.42459 0.20046 0.41483 0.23333 0.42264 0.21227 C 0.42394 0.20903 0.42459 0.20509 0.42564 0.20185 C 0.42616 0.2 0.42694 0.19838 0.42759 0.19653 C 0.43254 0.18125 0.42668 0.19722 0.4315 0.18449 C 0.43176 0.18218 0.43202 0.17986 0.43241 0.17755 C 0.43267 0.17569 0.43306 0.17407 0.43345 0.17222 C 0.4341 0.16782 0.4354 0.16319 0.4354 0.15856 L 0.4354 0.15162 L 0.4354 0.15185 " pathEditMode="relative" rAng="0" ptsTypes="AAAAAAAAAAAAAAAAAAAAAAAAAAAAAAAAAAAAAAAAAAAAAAAAAAAAAAAAAAAAA">
                                      <p:cBhvr>
                                        <p:cTn id="6" dur="3000" fill="hold"/>
                                        <p:tgtEl>
                                          <p:spTgt spid="32"/>
                                        </p:tgtEl>
                                        <p:attrNameLst>
                                          <p:attrName>ppt_x</p:attrName>
                                          <p:attrName>ppt_y</p:attrName>
                                        </p:attrNameLst>
                                      </p:cBhvr>
                                      <p:rCtr x="21724" y="979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Shipping Support</a:t>
            </a:r>
            <a:endParaRPr lang="en-US" dirty="0"/>
          </a:p>
        </p:txBody>
      </p:sp>
      <p:graphicFrame>
        <p:nvGraphicFramePr>
          <p:cNvPr id="4" name="Content Placeholder 6"/>
          <p:cNvGraphicFramePr>
            <a:graphicFrameLocks/>
          </p:cNvGraphicFramePr>
          <p:nvPr>
            <p:extLst/>
          </p:nvPr>
        </p:nvGraphicFramePr>
        <p:xfrm>
          <a:off x="1498600" y="1615163"/>
          <a:ext cx="9053285" cy="4489382"/>
        </p:xfrm>
        <a:graphic>
          <a:graphicData uri="http://schemas.openxmlformats.org/drawingml/2006/table">
            <a:tbl>
              <a:tblPr firstRow="1" bandRow="1">
                <a:effectLst>
                  <a:outerShdw blurRad="50800" dist="38100" dir="10800000" algn="r" rotWithShape="0">
                    <a:prstClr val="black">
                      <a:alpha val="40000"/>
                    </a:prstClr>
                  </a:outerShdw>
                </a:effectLst>
                <a:tableStyleId>{5C22544A-7EE6-4342-B048-85BDC9FD1C3A}</a:tableStyleId>
              </a:tblPr>
              <a:tblGrid>
                <a:gridCol w="3392714"/>
                <a:gridCol w="3773714"/>
                <a:gridCol w="1886857"/>
              </a:tblGrid>
              <a:tr h="372691">
                <a:tc>
                  <a:txBody>
                    <a:bodyPr/>
                    <a:lstStyle/>
                    <a:p>
                      <a:r>
                        <a:rPr lang="en-US" dirty="0" smtClean="0"/>
                        <a:t>Service Application</a:t>
                      </a:r>
                      <a:endParaRPr lang="en-US" dirty="0"/>
                    </a:p>
                  </a:txBody>
                  <a:tcPr/>
                </a:tc>
                <a:tc>
                  <a:txBody>
                    <a:bodyPr/>
                    <a:lstStyle/>
                    <a:p>
                      <a:r>
                        <a:rPr lang="en-US" dirty="0" smtClean="0"/>
                        <a:t>Database</a:t>
                      </a:r>
                      <a:endParaRPr lang="en-US" dirty="0"/>
                    </a:p>
                  </a:txBody>
                  <a:tcPr/>
                </a:tc>
                <a:tc>
                  <a:txBody>
                    <a:bodyPr/>
                    <a:lstStyle/>
                    <a:p>
                      <a:pPr algn="ctr"/>
                      <a:r>
                        <a:rPr lang="en-US" dirty="0" smtClean="0"/>
                        <a:t>Supported</a:t>
                      </a:r>
                      <a:endParaRPr lang="en-US" dirty="0"/>
                    </a:p>
                  </a:txBody>
                  <a:tcPr/>
                </a:tc>
              </a:tr>
              <a:tr h="372691">
                <a:tc>
                  <a:txBody>
                    <a:bodyPr/>
                    <a:lstStyle/>
                    <a:p>
                      <a:r>
                        <a:rPr lang="en-US" sz="1600" dirty="0" smtClean="0"/>
                        <a:t>Core</a:t>
                      </a:r>
                      <a:endParaRPr lang="en-US" sz="1600" dirty="0"/>
                    </a:p>
                  </a:txBody>
                  <a:tcPr/>
                </a:tc>
                <a:tc>
                  <a:txBody>
                    <a:bodyPr/>
                    <a:lstStyle/>
                    <a:p>
                      <a:r>
                        <a:rPr lang="en-US" sz="1600" dirty="0" smtClean="0"/>
                        <a:t>Configuration</a:t>
                      </a:r>
                      <a:endParaRPr lang="en-US" sz="1600" dirty="0"/>
                    </a:p>
                  </a:txBody>
                  <a:tcPr/>
                </a:tc>
                <a:tc>
                  <a:txBody>
                    <a:bodyPr/>
                    <a:lstStyle/>
                    <a:p>
                      <a:pPr algn="ctr"/>
                      <a:endParaRPr lang="en-US" sz="1600" dirty="0"/>
                    </a:p>
                  </a:txBody>
                  <a:tcPr/>
                </a:tc>
              </a:tr>
              <a:tr h="372691">
                <a:tc>
                  <a:txBody>
                    <a:bodyPr/>
                    <a:lstStyle/>
                    <a:p>
                      <a:endParaRPr lang="en-US" sz="1600" dirty="0"/>
                    </a:p>
                  </a:txBody>
                  <a:tcPr/>
                </a:tc>
                <a:tc>
                  <a:txBody>
                    <a:bodyPr/>
                    <a:lstStyle/>
                    <a:p>
                      <a:r>
                        <a:rPr lang="en-US" sz="1600" dirty="0" smtClean="0"/>
                        <a:t>Content</a:t>
                      </a:r>
                      <a:endParaRPr lang="en-US" sz="1600" dirty="0"/>
                    </a:p>
                  </a:txBody>
                  <a:tcPr/>
                </a:tc>
                <a:tc>
                  <a:txBody>
                    <a:bodyPr/>
                    <a:lstStyle/>
                    <a:p>
                      <a:pPr algn="ctr"/>
                      <a:endParaRPr lang="en-US" sz="1600" dirty="0"/>
                    </a:p>
                  </a:txBody>
                  <a:tcPr/>
                </a:tc>
              </a:tr>
              <a:tr h="372691">
                <a:tc>
                  <a:txBody>
                    <a:bodyPr/>
                    <a:lstStyle/>
                    <a:p>
                      <a:endParaRPr lang="en-US" sz="1600" dirty="0"/>
                    </a:p>
                  </a:txBody>
                  <a:tcPr/>
                </a:tc>
                <a:tc>
                  <a:txBody>
                    <a:bodyPr/>
                    <a:lstStyle/>
                    <a:p>
                      <a:r>
                        <a:rPr lang="en-US" sz="1600" dirty="0" smtClean="0"/>
                        <a:t>Administration</a:t>
                      </a:r>
                      <a:endParaRPr lang="en-US" sz="1600" dirty="0"/>
                    </a:p>
                  </a:txBody>
                  <a:tcPr/>
                </a:tc>
                <a:tc>
                  <a:txBody>
                    <a:bodyPr/>
                    <a:lstStyle/>
                    <a:p>
                      <a:pPr algn="ctr"/>
                      <a:endParaRPr lang="en-US" sz="1600" dirty="0"/>
                    </a:p>
                  </a:txBody>
                  <a:tcPr/>
                </a:tc>
              </a:tr>
              <a:tr h="372691">
                <a:tc>
                  <a:txBody>
                    <a:bodyPr/>
                    <a:lstStyle/>
                    <a:p>
                      <a:r>
                        <a:rPr lang="en-US" sz="1600" dirty="0" smtClean="0"/>
                        <a:t>Search</a:t>
                      </a:r>
                      <a:endParaRPr lang="en-US" sz="1600" dirty="0"/>
                    </a:p>
                  </a:txBody>
                  <a:tcPr/>
                </a:tc>
                <a:tc>
                  <a:txBody>
                    <a:bodyPr/>
                    <a:lstStyle/>
                    <a:p>
                      <a:r>
                        <a:rPr lang="en-US" sz="1600" dirty="0" smtClean="0"/>
                        <a:t>Administration</a:t>
                      </a:r>
                      <a:endParaRPr lang="en-US" sz="1600" dirty="0"/>
                    </a:p>
                  </a:txBody>
                  <a:tcPr/>
                </a:tc>
                <a:tc>
                  <a:txBody>
                    <a:bodyPr/>
                    <a:lstStyle/>
                    <a:p>
                      <a:pPr algn="ctr"/>
                      <a:endParaRPr lang="en-US" sz="1600" dirty="0"/>
                    </a:p>
                  </a:txBody>
                  <a:tcPr/>
                </a:tc>
              </a:tr>
              <a:tr h="372691">
                <a:tc>
                  <a:txBody>
                    <a:bodyPr/>
                    <a:lstStyle/>
                    <a:p>
                      <a:endParaRPr lang="en-US" sz="1600"/>
                    </a:p>
                  </a:txBody>
                  <a:tcPr/>
                </a:tc>
                <a:tc>
                  <a:txBody>
                    <a:bodyPr/>
                    <a:lstStyle/>
                    <a:p>
                      <a:r>
                        <a:rPr lang="en-US" sz="1600" dirty="0" smtClean="0"/>
                        <a:t>Crawl</a:t>
                      </a:r>
                      <a:endParaRPr lang="en-US" sz="1600" dirty="0"/>
                    </a:p>
                  </a:txBody>
                  <a:tcPr/>
                </a:tc>
                <a:tc>
                  <a:txBody>
                    <a:bodyPr/>
                    <a:lstStyle/>
                    <a:p>
                      <a:pPr algn="ctr"/>
                      <a:endParaRPr lang="en-US" sz="1600"/>
                    </a:p>
                  </a:txBody>
                  <a:tcPr/>
                </a:tc>
              </a:tr>
              <a:tr h="372691">
                <a:tc>
                  <a:txBody>
                    <a:bodyPr/>
                    <a:lstStyle/>
                    <a:p>
                      <a:endParaRPr lang="en-US" sz="1600" dirty="0"/>
                    </a:p>
                  </a:txBody>
                  <a:tcPr/>
                </a:tc>
                <a:tc>
                  <a:txBody>
                    <a:bodyPr/>
                    <a:lstStyle/>
                    <a:p>
                      <a:r>
                        <a:rPr lang="en-US" sz="1600" dirty="0" smtClean="0"/>
                        <a:t>Links</a:t>
                      </a:r>
                      <a:endParaRPr lang="en-US" sz="1600" dirty="0"/>
                    </a:p>
                  </a:txBody>
                  <a:tcPr/>
                </a:tc>
                <a:tc>
                  <a:txBody>
                    <a:bodyPr/>
                    <a:lstStyle/>
                    <a:p>
                      <a:pPr algn="ctr"/>
                      <a:endParaRPr lang="en-US" sz="1600"/>
                    </a:p>
                  </a:txBody>
                  <a:tcPr/>
                </a:tc>
              </a:tr>
              <a:tr h="372691">
                <a:tc>
                  <a:txBody>
                    <a:bodyPr/>
                    <a:lstStyle/>
                    <a:p>
                      <a:endParaRPr lang="en-US" sz="1600" dirty="0"/>
                    </a:p>
                  </a:txBody>
                  <a:tcPr/>
                </a:tc>
                <a:tc>
                  <a:txBody>
                    <a:bodyPr/>
                    <a:lstStyle/>
                    <a:p>
                      <a:r>
                        <a:rPr lang="en-US" sz="1600" dirty="0" smtClean="0"/>
                        <a:t>Analytics</a:t>
                      </a:r>
                      <a:endParaRPr lang="en-US" sz="1600" dirty="0"/>
                    </a:p>
                  </a:txBody>
                  <a:tcPr/>
                </a:tc>
                <a:tc>
                  <a:txBody>
                    <a:bodyPr/>
                    <a:lstStyle/>
                    <a:p>
                      <a:pPr algn="ctr"/>
                      <a:endParaRPr lang="en-US" sz="1600" dirty="0"/>
                    </a:p>
                  </a:txBody>
                  <a:tcPr/>
                </a:tc>
              </a:tr>
              <a:tr h="372691">
                <a:tc>
                  <a:txBody>
                    <a:bodyPr/>
                    <a:lstStyle/>
                    <a:p>
                      <a:r>
                        <a:rPr lang="en-US" sz="1600" dirty="0" smtClean="0"/>
                        <a:t>User Profile</a:t>
                      </a:r>
                      <a:endParaRPr lang="en-US" sz="1600" dirty="0"/>
                    </a:p>
                  </a:txBody>
                  <a:tcPr/>
                </a:tc>
                <a:tc>
                  <a:txBody>
                    <a:bodyPr/>
                    <a:lstStyle/>
                    <a:p>
                      <a:r>
                        <a:rPr lang="en-US" sz="1600" dirty="0" smtClean="0"/>
                        <a:t>Profile</a:t>
                      </a:r>
                      <a:endParaRPr lang="en-US" sz="1600" dirty="0"/>
                    </a:p>
                  </a:txBody>
                  <a:tcPr/>
                </a:tc>
                <a:tc>
                  <a:txBody>
                    <a:bodyPr/>
                    <a:lstStyle/>
                    <a:p>
                      <a:pPr algn="ctr"/>
                      <a:endParaRPr lang="en-US" sz="1600" dirty="0"/>
                    </a:p>
                  </a:txBody>
                  <a:tcPr/>
                </a:tc>
              </a:tr>
              <a:tr h="372691">
                <a:tc>
                  <a:txBody>
                    <a:bodyPr/>
                    <a:lstStyle/>
                    <a:p>
                      <a:endParaRPr lang="en-US" sz="1600" dirty="0"/>
                    </a:p>
                  </a:txBody>
                  <a:tcPr/>
                </a:tc>
                <a:tc>
                  <a:txBody>
                    <a:bodyPr/>
                    <a:lstStyle/>
                    <a:p>
                      <a:r>
                        <a:rPr lang="en-US" sz="1600" dirty="0" smtClean="0"/>
                        <a:t>Synchronization</a:t>
                      </a:r>
                      <a:endParaRPr lang="en-US" sz="1600" dirty="0"/>
                    </a:p>
                  </a:txBody>
                  <a:tcPr/>
                </a:tc>
                <a:tc>
                  <a:txBody>
                    <a:bodyPr/>
                    <a:lstStyle/>
                    <a:p>
                      <a:pPr algn="ctr"/>
                      <a:endParaRPr lang="en-US" sz="1600"/>
                    </a:p>
                  </a:txBody>
                  <a:tcPr/>
                </a:tc>
              </a:tr>
              <a:tr h="381236">
                <a:tc>
                  <a:txBody>
                    <a:bodyPr/>
                    <a:lstStyle/>
                    <a:p>
                      <a:r>
                        <a:rPr lang="en-US" sz="1600" dirty="0" smtClean="0"/>
                        <a:t>Usage and</a:t>
                      </a:r>
                      <a:r>
                        <a:rPr lang="en-US" sz="1600" baseline="0" dirty="0" smtClean="0"/>
                        <a:t> Health Data Collection</a:t>
                      </a:r>
                      <a:endParaRPr lang="en-US" sz="1600" dirty="0"/>
                    </a:p>
                  </a:txBody>
                  <a:tcPr/>
                </a:tc>
                <a:tc>
                  <a:txBody>
                    <a:bodyPr/>
                    <a:lstStyle/>
                    <a:p>
                      <a:r>
                        <a:rPr lang="en-US" sz="1600" dirty="0" smtClean="0"/>
                        <a:t>Logging</a:t>
                      </a:r>
                      <a:endParaRPr lang="en-US" sz="1600" dirty="0"/>
                    </a:p>
                  </a:txBody>
                  <a:tcPr/>
                </a:tc>
                <a:tc>
                  <a:txBody>
                    <a:bodyPr/>
                    <a:lstStyle/>
                    <a:p>
                      <a:pPr algn="ctr"/>
                      <a:endParaRPr lang="en-US" sz="1600" dirty="0"/>
                    </a:p>
                  </a:txBody>
                  <a:tcPr/>
                </a:tc>
              </a:tr>
              <a:tr h="381236">
                <a:tc>
                  <a:txBody>
                    <a:bodyPr/>
                    <a:lstStyle/>
                    <a:p>
                      <a:r>
                        <a:rPr lang="en-US" sz="1600" dirty="0" smtClean="0"/>
                        <a:t>Access Services</a:t>
                      </a:r>
                      <a:endParaRPr lang="en-US" sz="1600" dirty="0"/>
                    </a:p>
                  </a:txBody>
                  <a:tcPr/>
                </a:tc>
                <a:tc>
                  <a:txBody>
                    <a:bodyPr/>
                    <a:lstStyle/>
                    <a:p>
                      <a:r>
                        <a:rPr lang="en-US" sz="1600" dirty="0" smtClean="0"/>
                        <a:t>Various</a:t>
                      </a:r>
                      <a:endParaRPr lang="en-US" sz="1600" dirty="0"/>
                    </a:p>
                  </a:txBody>
                  <a:tcPr/>
                </a:tc>
                <a:tc>
                  <a:txBody>
                    <a:bodyPr/>
                    <a:lstStyle/>
                    <a:p>
                      <a:pPr algn="ctr"/>
                      <a:r>
                        <a:rPr lang="en-US" sz="1600" dirty="0" smtClean="0"/>
                        <a:t>TBD</a:t>
                      </a:r>
                      <a:endParaRPr lang="en-US" sz="1600" dirty="0"/>
                    </a:p>
                  </a:txBody>
                  <a:tcPr/>
                </a:tc>
              </a:tr>
            </a:tbl>
          </a:graphicData>
        </a:graphic>
      </p:graphicFrame>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5948" y="5317249"/>
            <a:ext cx="403450" cy="39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5948" y="2348652"/>
            <a:ext cx="403450" cy="39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159993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Shipping Support</a:t>
            </a:r>
          </a:p>
        </p:txBody>
      </p:sp>
      <p:graphicFrame>
        <p:nvGraphicFramePr>
          <p:cNvPr id="4" name="Content Placeholder 4"/>
          <p:cNvGraphicFramePr>
            <a:graphicFrameLocks/>
          </p:cNvGraphicFramePr>
          <p:nvPr>
            <p:extLst/>
          </p:nvPr>
        </p:nvGraphicFramePr>
        <p:xfrm>
          <a:off x="1426011" y="1368425"/>
          <a:ext cx="8937173" cy="4945289"/>
        </p:xfrm>
        <a:graphic>
          <a:graphicData uri="http://schemas.openxmlformats.org/drawingml/2006/table">
            <a:tbl>
              <a:tblPr firstRow="1" bandRow="1">
                <a:effectLst>
                  <a:outerShdw blurRad="50800" dist="38100" dir="10800000" algn="r" rotWithShape="0">
                    <a:prstClr val="black">
                      <a:alpha val="40000"/>
                    </a:prstClr>
                  </a:outerShdw>
                </a:effectLst>
                <a:tableStyleId>{5C22544A-7EE6-4342-B048-85BDC9FD1C3A}</a:tableStyleId>
              </a:tblPr>
              <a:tblGrid>
                <a:gridCol w="3755573"/>
                <a:gridCol w="3352800"/>
                <a:gridCol w="1828800"/>
              </a:tblGrid>
              <a:tr h="424462">
                <a:tc>
                  <a:txBody>
                    <a:bodyPr/>
                    <a:lstStyle/>
                    <a:p>
                      <a:r>
                        <a:rPr lang="en-US" dirty="0" smtClean="0"/>
                        <a:t>Service Application</a:t>
                      </a:r>
                      <a:endParaRPr lang="en-US" dirty="0"/>
                    </a:p>
                  </a:txBody>
                  <a:tcPr/>
                </a:tc>
                <a:tc>
                  <a:txBody>
                    <a:bodyPr/>
                    <a:lstStyle/>
                    <a:p>
                      <a:r>
                        <a:rPr lang="en-US" dirty="0" smtClean="0"/>
                        <a:t>Database</a:t>
                      </a:r>
                      <a:endParaRPr lang="en-US" dirty="0"/>
                    </a:p>
                  </a:txBody>
                  <a:tcPr/>
                </a:tc>
                <a:tc>
                  <a:txBody>
                    <a:bodyPr/>
                    <a:lstStyle/>
                    <a:p>
                      <a:pPr algn="ctr"/>
                      <a:r>
                        <a:rPr lang="en-US" dirty="0" smtClean="0"/>
                        <a:t>Supported</a:t>
                      </a:r>
                      <a:endParaRPr lang="en-US" dirty="0"/>
                    </a:p>
                  </a:txBody>
                  <a:tcPr/>
                </a:tc>
              </a:tr>
              <a:tr h="424462">
                <a:tc>
                  <a:txBody>
                    <a:bodyPr/>
                    <a:lstStyle/>
                    <a:p>
                      <a:r>
                        <a:rPr lang="en-US" sz="1600" dirty="0" smtClean="0"/>
                        <a:t>Secure Store</a:t>
                      </a:r>
                      <a:endParaRPr lang="en-US" sz="1600" dirty="0"/>
                    </a:p>
                  </a:txBody>
                  <a:tcPr/>
                </a:tc>
                <a:tc>
                  <a:txBody>
                    <a:bodyPr/>
                    <a:lstStyle/>
                    <a:p>
                      <a:r>
                        <a:rPr lang="en-US" sz="1600" dirty="0" err="1" smtClean="0"/>
                        <a:t>SecureStoreService</a:t>
                      </a:r>
                      <a:endParaRPr lang="en-US" sz="1600" dirty="0"/>
                    </a:p>
                  </a:txBody>
                  <a:tcPr/>
                </a:tc>
                <a:tc>
                  <a:txBody>
                    <a:bodyPr/>
                    <a:lstStyle/>
                    <a:p>
                      <a:pPr algn="ctr"/>
                      <a:endParaRPr lang="en-US" sz="1600" dirty="0"/>
                    </a:p>
                  </a:txBody>
                  <a:tcPr/>
                </a:tc>
              </a:tr>
              <a:tr h="424462">
                <a:tc>
                  <a:txBody>
                    <a:bodyPr/>
                    <a:lstStyle/>
                    <a:p>
                      <a:r>
                        <a:rPr lang="en-US" sz="1600" dirty="0" smtClean="0"/>
                        <a:t>State</a:t>
                      </a:r>
                      <a:endParaRPr lang="en-US" sz="1600" dirty="0"/>
                    </a:p>
                  </a:txBody>
                  <a:tcPr/>
                </a:tc>
                <a:tc>
                  <a:txBody>
                    <a:bodyPr/>
                    <a:lstStyle/>
                    <a:p>
                      <a:r>
                        <a:rPr lang="en-US" sz="1600" dirty="0" err="1" smtClean="0"/>
                        <a:t>StateService</a:t>
                      </a:r>
                      <a:endParaRPr lang="en-US" sz="1600" dirty="0"/>
                    </a:p>
                  </a:txBody>
                  <a:tcPr/>
                </a:tc>
                <a:tc>
                  <a:txBody>
                    <a:bodyPr/>
                    <a:lstStyle/>
                    <a:p>
                      <a:pPr algn="ctr"/>
                      <a:endParaRPr lang="en-US" sz="1600" dirty="0"/>
                    </a:p>
                  </a:txBody>
                  <a:tcPr/>
                </a:tc>
              </a:tr>
              <a:tr h="290075">
                <a:tc>
                  <a:txBody>
                    <a:bodyPr/>
                    <a:lstStyle/>
                    <a:p>
                      <a:r>
                        <a:rPr lang="en-US" sz="1600" dirty="0" smtClean="0"/>
                        <a:t>PerformancePoint</a:t>
                      </a:r>
                      <a:endParaRPr lang="en-US" sz="1600" dirty="0"/>
                    </a:p>
                  </a:txBody>
                  <a:tcPr/>
                </a:tc>
                <a:tc>
                  <a:txBody>
                    <a:bodyPr/>
                    <a:lstStyle/>
                    <a:p>
                      <a:r>
                        <a:rPr lang="en-US" sz="1600" dirty="0" smtClean="0"/>
                        <a:t>PerformancePoint</a:t>
                      </a:r>
                      <a:r>
                        <a:rPr lang="en-US" sz="1600" baseline="0" dirty="0" smtClean="0"/>
                        <a:t> </a:t>
                      </a:r>
                      <a:r>
                        <a:rPr lang="en-US" sz="1600" dirty="0" smtClean="0"/>
                        <a:t>Service</a:t>
                      </a:r>
                      <a:endParaRPr lang="en-US" sz="1600" dirty="0"/>
                    </a:p>
                  </a:txBody>
                  <a:tcPr/>
                </a:tc>
                <a:tc>
                  <a:txBody>
                    <a:bodyPr/>
                    <a:lstStyle/>
                    <a:p>
                      <a:pPr algn="ctr"/>
                      <a:endParaRPr lang="en-US" sz="1600" dirty="0"/>
                    </a:p>
                  </a:txBody>
                  <a:tcPr/>
                </a:tc>
              </a:tr>
              <a:tr h="294874">
                <a:tc>
                  <a:txBody>
                    <a:bodyPr/>
                    <a:lstStyle/>
                    <a:p>
                      <a:r>
                        <a:rPr lang="en-US" sz="1600" dirty="0" smtClean="0"/>
                        <a:t>Business Data</a:t>
                      </a:r>
                      <a:r>
                        <a:rPr lang="en-US" sz="1600" baseline="0" dirty="0" smtClean="0"/>
                        <a:t> Connectivity Services</a:t>
                      </a:r>
                      <a:endParaRPr lang="en-US" sz="1600" dirty="0"/>
                    </a:p>
                  </a:txBody>
                  <a:tcPr/>
                </a:tc>
                <a:tc>
                  <a:txBody>
                    <a:bodyPr/>
                    <a:lstStyle/>
                    <a:p>
                      <a:r>
                        <a:rPr lang="en-US" sz="1600" dirty="0" err="1" smtClean="0"/>
                        <a:t>BDC</a:t>
                      </a:r>
                      <a:r>
                        <a:rPr lang="en-US" sz="1600" baseline="0" dirty="0" err="1" smtClean="0"/>
                        <a:t>Service</a:t>
                      </a:r>
                      <a:endParaRPr lang="en-US" sz="1600" dirty="0"/>
                    </a:p>
                  </a:txBody>
                  <a:tcPr/>
                </a:tc>
                <a:tc>
                  <a:txBody>
                    <a:bodyPr/>
                    <a:lstStyle/>
                    <a:p>
                      <a:pPr algn="ctr"/>
                      <a:endParaRPr lang="en-US" sz="1600" dirty="0"/>
                    </a:p>
                  </a:txBody>
                  <a:tcPr/>
                </a:tc>
              </a:tr>
              <a:tr h="374258">
                <a:tc>
                  <a:txBody>
                    <a:bodyPr/>
                    <a:lstStyle/>
                    <a:p>
                      <a:r>
                        <a:rPr lang="en-US" sz="1600" baseline="0" dirty="0" smtClean="0"/>
                        <a:t>Subscription Settings</a:t>
                      </a:r>
                      <a:endParaRPr lang="en-US" sz="1600" dirty="0"/>
                    </a:p>
                  </a:txBody>
                  <a:tcPr/>
                </a:tc>
                <a:tc>
                  <a:txBody>
                    <a:bodyPr/>
                    <a:lstStyle/>
                    <a:p>
                      <a:r>
                        <a:rPr lang="en-US" sz="1600" dirty="0" smtClean="0"/>
                        <a:t>Subscription</a:t>
                      </a:r>
                      <a:endParaRPr lang="en-US" sz="1600" dirty="0"/>
                    </a:p>
                  </a:txBody>
                  <a:tcPr/>
                </a:tc>
                <a:tc>
                  <a:txBody>
                    <a:bodyPr/>
                    <a:lstStyle/>
                    <a:p>
                      <a:pPr algn="ctr"/>
                      <a:endParaRPr lang="en-US" sz="1600" dirty="0"/>
                    </a:p>
                  </a:txBody>
                  <a:tcPr/>
                </a:tc>
              </a:tr>
              <a:tr h="327167">
                <a:tc>
                  <a:txBody>
                    <a:bodyPr/>
                    <a:lstStyle/>
                    <a:p>
                      <a:r>
                        <a:rPr lang="en-US" sz="1600" dirty="0" smtClean="0"/>
                        <a:t>Project </a:t>
                      </a:r>
                      <a:endParaRPr lang="en-US" sz="1600" dirty="0"/>
                    </a:p>
                  </a:txBody>
                  <a:tcPr/>
                </a:tc>
                <a:tc>
                  <a:txBody>
                    <a:bodyPr/>
                    <a:lstStyle/>
                    <a:p>
                      <a:r>
                        <a:rPr lang="en-US" sz="1600" dirty="0" smtClean="0"/>
                        <a:t>Project Service</a:t>
                      </a:r>
                      <a:endParaRPr lang="en-US" sz="1600" dirty="0"/>
                    </a:p>
                  </a:txBody>
                  <a:tcPr/>
                </a:tc>
                <a:tc>
                  <a:txBody>
                    <a:bodyPr/>
                    <a:lstStyle/>
                    <a:p>
                      <a:pPr algn="ctr"/>
                      <a:endParaRPr lang="en-US" sz="1600" dirty="0"/>
                    </a:p>
                  </a:txBody>
                  <a:tcPr/>
                </a:tc>
              </a:tr>
              <a:tr h="296687">
                <a:tc>
                  <a:txBody>
                    <a:bodyPr/>
                    <a:lstStyle/>
                    <a:p>
                      <a:r>
                        <a:rPr lang="en-US" sz="1600" dirty="0" smtClean="0"/>
                        <a:t>Visio</a:t>
                      </a:r>
                      <a:endParaRPr lang="en-US" sz="1600" dirty="0"/>
                    </a:p>
                  </a:txBody>
                  <a:tcPr/>
                </a:tc>
                <a:tc>
                  <a:txBody>
                    <a:bodyPr/>
                    <a:lstStyle/>
                    <a:p>
                      <a:r>
                        <a:rPr lang="en-US" sz="1600" dirty="0" err="1" smtClean="0"/>
                        <a:t>StateService</a:t>
                      </a:r>
                      <a:endParaRPr lang="en-US" sz="1600" dirty="0"/>
                    </a:p>
                  </a:txBody>
                  <a:tcPr/>
                </a:tc>
                <a:tc>
                  <a:txBody>
                    <a:bodyPr/>
                    <a:lstStyle/>
                    <a:p>
                      <a:pPr algn="ctr"/>
                      <a:endParaRPr lang="en-US" sz="1600" dirty="0"/>
                    </a:p>
                  </a:txBody>
                  <a:tcPr/>
                </a:tc>
              </a:tr>
              <a:tr h="295236">
                <a:tc>
                  <a:txBody>
                    <a:bodyPr/>
                    <a:lstStyle/>
                    <a:p>
                      <a:r>
                        <a:rPr lang="en-US" sz="1600" dirty="0" smtClean="0"/>
                        <a:t>Word</a:t>
                      </a:r>
                      <a:r>
                        <a:rPr lang="en-US" sz="1600" baseline="0" dirty="0" smtClean="0"/>
                        <a:t> Conversion</a:t>
                      </a:r>
                      <a:endParaRPr lang="en-US" sz="1600" dirty="0"/>
                    </a:p>
                  </a:txBody>
                  <a:tcPr/>
                </a:tc>
                <a:tc>
                  <a:txBody>
                    <a:bodyPr/>
                    <a:lstStyle/>
                    <a:p>
                      <a:r>
                        <a:rPr lang="en-US" sz="1600" dirty="0" smtClean="0"/>
                        <a:t>Word</a:t>
                      </a:r>
                      <a:r>
                        <a:rPr lang="en-US" sz="1600" baseline="0" dirty="0" smtClean="0"/>
                        <a:t> Automation Services</a:t>
                      </a:r>
                      <a:endParaRPr lang="en-US" sz="1600" dirty="0"/>
                    </a:p>
                  </a:txBody>
                  <a:tcPr/>
                </a:tc>
                <a:tc>
                  <a:txBody>
                    <a:bodyPr/>
                    <a:lstStyle/>
                    <a:p>
                      <a:pPr algn="ctr"/>
                      <a:endParaRPr lang="en-US" sz="1600" dirty="0"/>
                    </a:p>
                  </a:txBody>
                  <a:tcPr/>
                </a:tc>
              </a:tr>
              <a:tr h="424462">
                <a:tc>
                  <a:txBody>
                    <a:bodyPr/>
                    <a:lstStyle/>
                    <a:p>
                      <a:r>
                        <a:rPr lang="en-US" sz="1600" dirty="0" smtClean="0"/>
                        <a:t>Machine Translation</a:t>
                      </a:r>
                      <a:endParaRPr lang="en-US" sz="1600" dirty="0"/>
                    </a:p>
                  </a:txBody>
                  <a:tcPr/>
                </a:tc>
                <a:tc>
                  <a:txBody>
                    <a:bodyPr/>
                    <a:lstStyle/>
                    <a:p>
                      <a:r>
                        <a:rPr lang="en-US" sz="1600" dirty="0" smtClean="0"/>
                        <a:t>Translation Service</a:t>
                      </a:r>
                      <a:endParaRPr lang="en-US" sz="1600" dirty="0"/>
                    </a:p>
                  </a:txBody>
                  <a:tcPr/>
                </a:tc>
                <a:tc>
                  <a:txBody>
                    <a:bodyPr/>
                    <a:lstStyle/>
                    <a:p>
                      <a:pPr algn="ctr"/>
                      <a:endParaRPr lang="en-US" sz="1600" dirty="0"/>
                    </a:p>
                  </a:txBody>
                  <a:tcPr/>
                </a:tc>
              </a:tr>
              <a:tr h="424462">
                <a:tc>
                  <a:txBody>
                    <a:bodyPr/>
                    <a:lstStyle/>
                    <a:p>
                      <a:r>
                        <a:rPr lang="en-US" sz="1600" dirty="0" smtClean="0"/>
                        <a:t>Application Registry</a:t>
                      </a:r>
                      <a:endParaRPr lang="en-US" sz="1600" dirty="0"/>
                    </a:p>
                  </a:txBody>
                  <a:tcPr/>
                </a:tc>
                <a:tc>
                  <a:txBody>
                    <a:bodyPr/>
                    <a:lstStyle/>
                    <a:p>
                      <a:r>
                        <a:rPr lang="en-US" sz="1600" dirty="0" smtClean="0"/>
                        <a:t>Application Registry</a:t>
                      </a:r>
                      <a:r>
                        <a:rPr lang="en-US" sz="1600" baseline="0" dirty="0" smtClean="0"/>
                        <a:t> Service</a:t>
                      </a:r>
                      <a:endParaRPr lang="en-US" sz="1600" dirty="0"/>
                    </a:p>
                  </a:txBody>
                  <a:tcPr/>
                </a:tc>
                <a:tc>
                  <a:txBody>
                    <a:bodyPr/>
                    <a:lstStyle/>
                    <a:p>
                      <a:pPr algn="ctr"/>
                      <a:endParaRPr lang="en-US" sz="1600" dirty="0"/>
                    </a:p>
                  </a:txBody>
                  <a:tcPr/>
                </a:tc>
              </a:tr>
              <a:tr h="424462">
                <a:tc>
                  <a:txBody>
                    <a:bodyPr/>
                    <a:lstStyle/>
                    <a:p>
                      <a:r>
                        <a:rPr lang="en-US" sz="1600" dirty="0" smtClean="0"/>
                        <a:t>Application License</a:t>
                      </a:r>
                      <a:endParaRPr lang="en-US" sz="1600" dirty="0"/>
                    </a:p>
                  </a:txBody>
                  <a:tcPr/>
                </a:tc>
                <a:tc>
                  <a:txBody>
                    <a:bodyPr/>
                    <a:lstStyle/>
                    <a:p>
                      <a:r>
                        <a:rPr lang="en-US" sz="1600" dirty="0" err="1" smtClean="0"/>
                        <a:t>AppMngService</a:t>
                      </a:r>
                      <a:endParaRPr lang="en-US" sz="1600" dirty="0"/>
                    </a:p>
                  </a:txBody>
                  <a:tcPr/>
                </a:tc>
                <a:tc>
                  <a:txBody>
                    <a:bodyPr/>
                    <a:lstStyle/>
                    <a:p>
                      <a:pPr algn="ctr"/>
                      <a:endParaRPr lang="en-US" sz="1600" dirty="0"/>
                    </a:p>
                  </a:txBody>
                  <a:tcPr/>
                </a:tc>
              </a:tr>
              <a:tr h="347859">
                <a:tc>
                  <a:txBody>
                    <a:bodyPr/>
                    <a:lstStyle/>
                    <a:p>
                      <a:r>
                        <a:rPr lang="en-US" sz="1600" dirty="0" smtClean="0"/>
                        <a:t>Managed Metadata</a:t>
                      </a:r>
                      <a:endParaRPr lang="en-US" sz="1600" dirty="0"/>
                    </a:p>
                  </a:txBody>
                  <a:tcPr/>
                </a:tc>
                <a:tc>
                  <a:txBody>
                    <a:bodyPr/>
                    <a:lstStyle/>
                    <a:p>
                      <a:r>
                        <a:rPr lang="en-US" sz="1600" dirty="0" smtClean="0"/>
                        <a:t>Taxonomy</a:t>
                      </a:r>
                      <a:endParaRPr lang="en-US" sz="1600" dirty="0"/>
                    </a:p>
                  </a:txBody>
                  <a:tcPr/>
                </a:tc>
                <a:tc>
                  <a:txBody>
                    <a:bodyPr/>
                    <a:lstStyle/>
                    <a:p>
                      <a:pPr algn="ctr"/>
                      <a:endParaRPr lang="en-US" sz="1600" dirty="0"/>
                    </a:p>
                  </a:txBody>
                  <a:tcPr/>
                </a:tc>
              </a:tr>
            </a:tbl>
          </a:graphicData>
        </a:graphic>
      </p:graphicFrame>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6334" y="2688363"/>
            <a:ext cx="265431" cy="262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6335" y="3713680"/>
            <a:ext cx="274297" cy="271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468" y="5188938"/>
            <a:ext cx="274297" cy="271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2349" y="5595338"/>
            <a:ext cx="274297" cy="271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2350" y="5992423"/>
            <a:ext cx="274297" cy="271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1215" y="1882820"/>
            <a:ext cx="265431" cy="262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004284"/>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Hybrids</a:t>
            </a:r>
            <a:endParaRPr lang="en-US" dirty="0"/>
          </a:p>
        </p:txBody>
      </p:sp>
      <p:sp>
        <p:nvSpPr>
          <p:cNvPr id="3" name="Text Placeholder 2"/>
          <p:cNvSpPr>
            <a:spLocks noGrp="1"/>
          </p:cNvSpPr>
          <p:nvPr>
            <p:ph type="body" sz="quarter" idx="10"/>
          </p:nvPr>
        </p:nvSpPr>
        <p:spPr/>
        <p:txBody>
          <a:bodyPr/>
          <a:lstStyle/>
          <a:p>
            <a:r>
              <a:rPr lang="en-US" dirty="0" smtClean="0"/>
              <a:t>Failover Clusters…</a:t>
            </a:r>
          </a:p>
          <a:p>
            <a:r>
              <a:rPr lang="en-US" dirty="0" smtClean="0"/>
              <a:t>… of Mirrored Databases</a:t>
            </a:r>
          </a:p>
          <a:p>
            <a:r>
              <a:rPr lang="en-US" dirty="0" smtClean="0"/>
              <a:t>… Log Shipped</a:t>
            </a:r>
          </a:p>
          <a:p>
            <a:r>
              <a:rPr lang="en-US" dirty="0" smtClean="0"/>
              <a:t>… Across Town</a:t>
            </a:r>
          </a:p>
          <a:p>
            <a:r>
              <a:rPr lang="en-US" dirty="0" smtClean="0"/>
              <a:t>… and Across the Continent</a:t>
            </a:r>
            <a:endParaRPr lang="en-US" dirty="0"/>
          </a:p>
        </p:txBody>
      </p:sp>
    </p:spTree>
    <p:extLst>
      <p:ext uri="{BB962C8B-B14F-4D97-AF65-F5344CB8AC3E}">
        <p14:creationId xmlns:p14="http://schemas.microsoft.com/office/powerpoint/2010/main" val="252795816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Groups</a:t>
            </a:r>
            <a:endParaRPr lang="en-US" dirty="0"/>
          </a:p>
        </p:txBody>
      </p:sp>
      <p:sp>
        <p:nvSpPr>
          <p:cNvPr id="3" name="Text Placeholder 2"/>
          <p:cNvSpPr>
            <a:spLocks noGrp="1"/>
          </p:cNvSpPr>
          <p:nvPr>
            <p:ph type="body" sz="quarter" idx="10"/>
          </p:nvPr>
        </p:nvSpPr>
        <p:spPr/>
        <p:txBody>
          <a:bodyPr/>
          <a:lstStyle/>
          <a:p>
            <a:r>
              <a:rPr lang="en-US" dirty="0" smtClean="0"/>
              <a:t>New </a:t>
            </a:r>
            <a:r>
              <a:rPr lang="en-US" dirty="0" err="1" smtClean="0"/>
              <a:t>AlwaysOn</a:t>
            </a:r>
            <a:r>
              <a:rPr lang="en-US" dirty="0" smtClean="0"/>
              <a:t> Availability Group functionality in SQL Server 2012</a:t>
            </a:r>
          </a:p>
          <a:p>
            <a:r>
              <a:rPr lang="en-US" dirty="0" smtClean="0"/>
              <a:t>Not technically related to Database Mirroring or Log Shipping</a:t>
            </a:r>
          </a:p>
          <a:p>
            <a:r>
              <a:rPr lang="en-US" dirty="0" smtClean="0"/>
              <a:t>Much of the vernacular is recycled</a:t>
            </a:r>
          </a:p>
          <a:p>
            <a:r>
              <a:rPr lang="en-US" dirty="0" smtClean="0"/>
              <a:t>Ground-up re-architecture, at the SQL OS and Storage subsystem levels</a:t>
            </a:r>
          </a:p>
          <a:p>
            <a:r>
              <a:rPr lang="en-US" dirty="0" smtClean="0"/>
              <a:t>Requires Windows Failover Clustering</a:t>
            </a:r>
          </a:p>
        </p:txBody>
      </p:sp>
    </p:spTree>
    <p:extLst>
      <p:ext uri="{BB962C8B-B14F-4D97-AF65-F5344CB8AC3E}">
        <p14:creationId xmlns:p14="http://schemas.microsoft.com/office/powerpoint/2010/main" val="349032446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Groups</a:t>
            </a:r>
            <a:endParaRPr lang="en-US" dirty="0"/>
          </a:p>
        </p:txBody>
      </p:sp>
      <p:sp>
        <p:nvSpPr>
          <p:cNvPr id="3" name="Text Placeholder 2"/>
          <p:cNvSpPr>
            <a:spLocks noGrp="1"/>
          </p:cNvSpPr>
          <p:nvPr>
            <p:ph type="body" sz="quarter" idx="10"/>
          </p:nvPr>
        </p:nvSpPr>
        <p:spPr/>
        <p:txBody>
          <a:bodyPr/>
          <a:lstStyle/>
          <a:p>
            <a:r>
              <a:rPr lang="en-US" dirty="0" smtClean="0"/>
              <a:t>Requires SQL Server 2012 Enterprise Edition</a:t>
            </a:r>
          </a:p>
          <a:p>
            <a:r>
              <a:rPr lang="en-US" dirty="0" smtClean="0"/>
              <a:t>Requires Windows Server 2008 Enterprise Edition</a:t>
            </a:r>
          </a:p>
          <a:p>
            <a:r>
              <a:rPr lang="en-US" dirty="0"/>
              <a:t>Requires </a:t>
            </a:r>
            <a:r>
              <a:rPr lang="en-US" dirty="0" smtClean="0"/>
              <a:t>Hotfixes</a:t>
            </a:r>
          </a:p>
          <a:p>
            <a:pPr lvl="1"/>
            <a:r>
              <a:rPr lang="en-US" dirty="0" smtClean="0"/>
              <a:t>KB976097 – Adds support for asymmetric storage</a:t>
            </a:r>
          </a:p>
          <a:p>
            <a:pPr lvl="1"/>
            <a:r>
              <a:rPr lang="en-US" dirty="0" smtClean="0"/>
              <a:t>KB2494036 – Adds support for node quorum vote configuration</a:t>
            </a:r>
            <a:endParaRPr lang="en-US" dirty="0"/>
          </a:p>
        </p:txBody>
      </p:sp>
    </p:spTree>
    <p:extLst>
      <p:ext uri="{BB962C8B-B14F-4D97-AF65-F5344CB8AC3E}">
        <p14:creationId xmlns:p14="http://schemas.microsoft.com/office/powerpoint/2010/main" val="70246995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i-FI" dirty="0" smtClean="0"/>
              <a:t>Introduction to BCM</a:t>
            </a:r>
            <a:endParaRPr lang="en-US" dirty="0"/>
          </a:p>
        </p:txBody>
      </p:sp>
    </p:spTree>
    <p:extLst>
      <p:ext uri="{BB962C8B-B14F-4D97-AF65-F5344CB8AC3E}">
        <p14:creationId xmlns:p14="http://schemas.microsoft.com/office/powerpoint/2010/main" val="75889704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a:grpSpLocks noChangeAspect="1"/>
          </p:cNvGrpSpPr>
          <p:nvPr/>
        </p:nvGrpSpPr>
        <p:grpSpPr>
          <a:xfrm>
            <a:off x="2325753" y="1743335"/>
            <a:ext cx="2613654" cy="2520000"/>
            <a:chOff x="1368544" y="4376930"/>
            <a:chExt cx="2086555" cy="2011789"/>
          </a:xfrm>
        </p:grpSpPr>
        <p:grpSp>
          <p:nvGrpSpPr>
            <p:cNvPr id="19" name="Group 18"/>
            <p:cNvGrpSpPr/>
            <p:nvPr/>
          </p:nvGrpSpPr>
          <p:grpSpPr>
            <a:xfrm>
              <a:off x="2081162" y="4640597"/>
              <a:ext cx="666750" cy="1487475"/>
              <a:chOff x="2081162" y="4640597"/>
              <a:chExt cx="666750" cy="1487475"/>
            </a:xfrm>
            <a:solidFill>
              <a:schemeClr val="bg1"/>
            </a:solidFill>
          </p:grpSpPr>
          <p:sp>
            <p:nvSpPr>
              <p:cNvPr id="28" name="Snip Diagonal Corner Rectangle 27"/>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Isosceles Triangle 28"/>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Isosceles Triangle 29"/>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20"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1442785" y="4376930"/>
              <a:ext cx="2012314" cy="2011789"/>
            </a:xfrm>
            <a:prstGeom prst="rect">
              <a:avLst/>
            </a:prstGeom>
            <a:noFill/>
          </p:spPr>
        </p:pic>
        <p:grpSp>
          <p:nvGrpSpPr>
            <p:cNvPr id="21" name="Group 20"/>
            <p:cNvGrpSpPr/>
            <p:nvPr/>
          </p:nvGrpSpPr>
          <p:grpSpPr>
            <a:xfrm>
              <a:off x="1368544" y="4997777"/>
              <a:ext cx="1090092" cy="875577"/>
              <a:chOff x="10443966" y="1118814"/>
              <a:chExt cx="1090092" cy="875577"/>
            </a:xfrm>
          </p:grpSpPr>
          <p:grpSp>
            <p:nvGrpSpPr>
              <p:cNvPr id="22" name="Group 21"/>
              <p:cNvGrpSpPr/>
              <p:nvPr/>
            </p:nvGrpSpPr>
            <p:grpSpPr>
              <a:xfrm>
                <a:off x="10443966" y="1118814"/>
                <a:ext cx="1090092" cy="875577"/>
                <a:chOff x="3599175" y="4220568"/>
                <a:chExt cx="1090092" cy="875577"/>
              </a:xfrm>
            </p:grpSpPr>
            <p:sp>
              <p:nvSpPr>
                <p:cNvPr id="24" name="Rounded Rectangle 23"/>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5" name="Group 24"/>
                <p:cNvGrpSpPr/>
                <p:nvPr/>
              </p:nvGrpSpPr>
              <p:grpSpPr>
                <a:xfrm>
                  <a:off x="3614541" y="4243079"/>
                  <a:ext cx="1057169" cy="832818"/>
                  <a:chOff x="3705190" y="4561217"/>
                  <a:chExt cx="1057169" cy="832818"/>
                </a:xfrm>
              </p:grpSpPr>
              <p:pic>
                <p:nvPicPr>
                  <p:cNvPr id="26"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27" name="Rectangle 26"/>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23" name="Flowchart: Magnetic Disk 22"/>
              <p:cNvSpPr/>
              <p:nvPr/>
            </p:nvSpPr>
            <p:spPr bwMode="auto">
              <a:xfrm>
                <a:off x="10764906" y="1444267"/>
                <a:ext cx="459326" cy="360000"/>
              </a:xfrm>
              <a:prstGeom prst="flowChartMagneticDisk">
                <a:avLst/>
              </a:prstGeom>
              <a:solidFill>
                <a:schemeClr val="bg2"/>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2" name="Title 1"/>
          <p:cNvSpPr>
            <a:spLocks noGrp="1"/>
          </p:cNvSpPr>
          <p:nvPr>
            <p:ph type="title"/>
          </p:nvPr>
        </p:nvSpPr>
        <p:spPr/>
        <p:txBody>
          <a:bodyPr/>
          <a:lstStyle/>
          <a:p>
            <a:r>
              <a:rPr lang="en-US" dirty="0"/>
              <a:t>Availability Groups</a:t>
            </a:r>
          </a:p>
        </p:txBody>
      </p:sp>
      <p:grpSp>
        <p:nvGrpSpPr>
          <p:cNvPr id="3" name="Group 2"/>
          <p:cNvGrpSpPr>
            <a:grpSpLocks noChangeAspect="1"/>
          </p:cNvGrpSpPr>
          <p:nvPr/>
        </p:nvGrpSpPr>
        <p:grpSpPr>
          <a:xfrm>
            <a:off x="7850509" y="1740525"/>
            <a:ext cx="2613654" cy="2520000"/>
            <a:chOff x="1368544" y="4376930"/>
            <a:chExt cx="2086555" cy="2011789"/>
          </a:xfrm>
        </p:grpSpPr>
        <p:grpSp>
          <p:nvGrpSpPr>
            <p:cNvPr id="4" name="Group 3"/>
            <p:cNvGrpSpPr/>
            <p:nvPr/>
          </p:nvGrpSpPr>
          <p:grpSpPr>
            <a:xfrm>
              <a:off x="2081162" y="4640597"/>
              <a:ext cx="666750" cy="1487475"/>
              <a:chOff x="2081162" y="4640597"/>
              <a:chExt cx="666750" cy="1487475"/>
            </a:xfrm>
            <a:solidFill>
              <a:schemeClr val="bg1"/>
            </a:solidFill>
          </p:grpSpPr>
          <p:sp>
            <p:nvSpPr>
              <p:cNvPr id="13" name="Snip Diagonal Corner Rectangle 12"/>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Isosceles Triangle 13"/>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Isosceles Triangle 14"/>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5" name="Picture 2" descr="\\MAGNUM\Projects\Microsoft\Cloud Power FY12\Design\Icons\PNGs\Server_2.png"/>
            <p:cNvPicPr>
              <a:picLocks noChangeAspect="1" noChangeArrowheads="1"/>
            </p:cNvPicPr>
            <p:nvPr/>
          </p:nvPicPr>
          <p:blipFill>
            <a:blip r:embed="rId3" cstate="print">
              <a:duotone>
                <a:schemeClr val="accent5">
                  <a:shade val="45000"/>
                  <a:satMod val="135000"/>
                </a:schemeClr>
                <a:prstClr val="white"/>
              </a:duotone>
            </a:blip>
            <a:srcRect/>
            <a:stretch>
              <a:fillRect/>
            </a:stretch>
          </p:blipFill>
          <p:spPr bwMode="auto">
            <a:xfrm>
              <a:off x="1442785" y="4376930"/>
              <a:ext cx="2012314" cy="2011789"/>
            </a:xfrm>
            <a:prstGeom prst="rect">
              <a:avLst/>
            </a:prstGeom>
            <a:noFill/>
          </p:spPr>
        </p:pic>
        <p:grpSp>
          <p:nvGrpSpPr>
            <p:cNvPr id="6" name="Group 5"/>
            <p:cNvGrpSpPr/>
            <p:nvPr/>
          </p:nvGrpSpPr>
          <p:grpSpPr>
            <a:xfrm>
              <a:off x="1368544" y="4997777"/>
              <a:ext cx="1090092" cy="875577"/>
              <a:chOff x="10443966" y="1118814"/>
              <a:chExt cx="1090092" cy="875577"/>
            </a:xfrm>
          </p:grpSpPr>
          <p:grpSp>
            <p:nvGrpSpPr>
              <p:cNvPr id="7" name="Group 6"/>
              <p:cNvGrpSpPr/>
              <p:nvPr/>
            </p:nvGrpSpPr>
            <p:grpSpPr>
              <a:xfrm>
                <a:off x="10443966" y="1118814"/>
                <a:ext cx="1090092" cy="875577"/>
                <a:chOff x="3599175" y="4220568"/>
                <a:chExt cx="1090092" cy="875577"/>
              </a:xfrm>
            </p:grpSpPr>
            <p:sp>
              <p:nvSpPr>
                <p:cNvPr id="9" name="Rounded Rectangle 8"/>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p:nvGrpSpPr>
              <p:grpSpPr>
                <a:xfrm>
                  <a:off x="3614541" y="4243079"/>
                  <a:ext cx="1057169" cy="832818"/>
                  <a:chOff x="3705190" y="4561217"/>
                  <a:chExt cx="1057169" cy="832818"/>
                </a:xfrm>
              </p:grpSpPr>
              <p:pic>
                <p:nvPicPr>
                  <p:cNvPr id="11" name="Picture 4" descr="\\MAGNUM\Projects\Microsoft\Cloud Power FY12\Design\ICONS_PNG\IIS-MULTI-TENANCY.png"/>
                  <p:cNvPicPr>
                    <a:picLocks noChangeAspect="1" noChangeArrowheads="1"/>
                  </p:cNvPicPr>
                  <p:nvPr/>
                </p:nvPicPr>
                <p:blipFill rotWithShape="1">
                  <a:blip r:embed="rId4" cstate="print">
                    <a:duotone>
                      <a:schemeClr val="accent5">
                        <a:shade val="45000"/>
                        <a:satMod val="135000"/>
                      </a:schemeClr>
                      <a:prstClr val="white"/>
                    </a:duotone>
                  </a:blip>
                  <a:srcRect l="13694" t="34655" r="28499" b="19806"/>
                  <a:stretch/>
                </p:blipFill>
                <p:spPr bwMode="auto">
                  <a:xfrm>
                    <a:off x="3705190" y="4561217"/>
                    <a:ext cx="1057169" cy="832818"/>
                  </a:xfrm>
                  <a:prstGeom prst="rect">
                    <a:avLst/>
                  </a:prstGeom>
                  <a:noFill/>
                </p:spPr>
              </p:pic>
              <p:sp>
                <p:nvSpPr>
                  <p:cNvPr id="12" name="Rectangle 11"/>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Flowchart: Magnetic Disk 7"/>
              <p:cNvSpPr/>
              <p:nvPr/>
            </p:nvSpPr>
            <p:spPr bwMode="auto">
              <a:xfrm>
                <a:off x="10764906" y="1444267"/>
                <a:ext cx="459326" cy="360000"/>
              </a:xfrm>
              <a:prstGeom prst="flowChartMagneticDisk">
                <a:avLst/>
              </a:prstGeom>
              <a:solidFill>
                <a:srgbClr val="D2D2D2"/>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6" name="TextBox 15"/>
          <p:cNvSpPr txBox="1"/>
          <p:nvPr/>
        </p:nvSpPr>
        <p:spPr>
          <a:xfrm>
            <a:off x="4713513" y="1174993"/>
            <a:ext cx="2773580" cy="553998"/>
          </a:xfrm>
          <a:prstGeom prst="rect">
            <a:avLst/>
          </a:prstGeom>
          <a:noFill/>
        </p:spPr>
        <p:txBody>
          <a:bodyPr wrap="none" lIns="0" tIns="0" rIns="0" bIns="0" rtlCol="0">
            <a:spAutoFit/>
          </a:bodyPr>
          <a:lstStyle/>
          <a:p>
            <a:pPr algn="ctr"/>
            <a:r>
              <a:rPr lang="en-US" sz="3600" spc="-70" dirty="0" smtClean="0">
                <a:latin typeface="+mj-lt"/>
              </a:rPr>
              <a:t>Failover Cluster</a:t>
            </a:r>
          </a:p>
        </p:txBody>
      </p:sp>
      <p:sp>
        <p:nvSpPr>
          <p:cNvPr id="17" name="Left Brace 16"/>
          <p:cNvSpPr/>
          <p:nvPr/>
        </p:nvSpPr>
        <p:spPr>
          <a:xfrm rot="5400000">
            <a:off x="5931645" y="-1938202"/>
            <a:ext cx="307105" cy="7518890"/>
          </a:xfrm>
          <a:prstGeom prst="leftBrace">
            <a:avLst>
              <a:gd name="adj1" fmla="val 36904"/>
              <a:gd name="adj2"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1" name="Group 30"/>
          <p:cNvGrpSpPr>
            <a:grpSpLocks noChangeAspect="1"/>
          </p:cNvGrpSpPr>
          <p:nvPr/>
        </p:nvGrpSpPr>
        <p:grpSpPr>
          <a:xfrm>
            <a:off x="5081824" y="1726181"/>
            <a:ext cx="2613654" cy="2520000"/>
            <a:chOff x="1368544" y="4376930"/>
            <a:chExt cx="2086555" cy="2011789"/>
          </a:xfrm>
        </p:grpSpPr>
        <p:grpSp>
          <p:nvGrpSpPr>
            <p:cNvPr id="32" name="Group 31"/>
            <p:cNvGrpSpPr/>
            <p:nvPr/>
          </p:nvGrpSpPr>
          <p:grpSpPr>
            <a:xfrm>
              <a:off x="2081162" y="4640597"/>
              <a:ext cx="666750" cy="1487475"/>
              <a:chOff x="2081162" y="4640597"/>
              <a:chExt cx="666750" cy="1487475"/>
            </a:xfrm>
            <a:solidFill>
              <a:schemeClr val="bg1"/>
            </a:solidFill>
          </p:grpSpPr>
          <p:sp>
            <p:nvSpPr>
              <p:cNvPr id="41" name="Snip Diagonal Corner Rectangle 40"/>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Isosceles Triangle 41"/>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Isosceles Triangle 42"/>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33"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1442785" y="4376930"/>
              <a:ext cx="2012314" cy="2011789"/>
            </a:xfrm>
            <a:prstGeom prst="rect">
              <a:avLst/>
            </a:prstGeom>
            <a:noFill/>
          </p:spPr>
        </p:pic>
        <p:grpSp>
          <p:nvGrpSpPr>
            <p:cNvPr id="34" name="Group 33"/>
            <p:cNvGrpSpPr/>
            <p:nvPr/>
          </p:nvGrpSpPr>
          <p:grpSpPr>
            <a:xfrm>
              <a:off x="1368544" y="4997777"/>
              <a:ext cx="1090092" cy="875577"/>
              <a:chOff x="10443966" y="1118814"/>
              <a:chExt cx="1090092" cy="875577"/>
            </a:xfrm>
          </p:grpSpPr>
          <p:grpSp>
            <p:nvGrpSpPr>
              <p:cNvPr id="35" name="Group 34"/>
              <p:cNvGrpSpPr/>
              <p:nvPr/>
            </p:nvGrpSpPr>
            <p:grpSpPr>
              <a:xfrm>
                <a:off x="10443966" y="1118814"/>
                <a:ext cx="1090092" cy="875577"/>
                <a:chOff x="3599175" y="4220568"/>
                <a:chExt cx="1090092" cy="875577"/>
              </a:xfrm>
            </p:grpSpPr>
            <p:sp>
              <p:nvSpPr>
                <p:cNvPr id="37" name="Rounded Rectangle 36"/>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8" name="Group 37"/>
                <p:cNvGrpSpPr/>
                <p:nvPr/>
              </p:nvGrpSpPr>
              <p:grpSpPr>
                <a:xfrm>
                  <a:off x="3614541" y="4243079"/>
                  <a:ext cx="1057169" cy="832818"/>
                  <a:chOff x="3705190" y="4561217"/>
                  <a:chExt cx="1057169" cy="832818"/>
                </a:xfrm>
              </p:grpSpPr>
              <p:pic>
                <p:nvPicPr>
                  <p:cNvPr id="39"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40" name="Rectangle 39"/>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36" name="Flowchart: Magnetic Disk 35"/>
              <p:cNvSpPr/>
              <p:nvPr/>
            </p:nvSpPr>
            <p:spPr bwMode="auto">
              <a:xfrm>
                <a:off x="10764906" y="1444267"/>
                <a:ext cx="459326" cy="360000"/>
              </a:xfrm>
              <a:prstGeom prst="flowChartMagneticDisk">
                <a:avLst/>
              </a:prstGeom>
              <a:solidFill>
                <a:schemeClr val="bg2"/>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cxnSp>
        <p:nvCxnSpPr>
          <p:cNvPr id="45" name="Straight Arrow Connector 44"/>
          <p:cNvCxnSpPr>
            <a:endCxn id="37" idx="1"/>
          </p:cNvCxnSpPr>
          <p:nvPr/>
        </p:nvCxnSpPr>
        <p:spPr>
          <a:xfrm>
            <a:off x="4208603" y="3052245"/>
            <a:ext cx="873221" cy="0"/>
          </a:xfrm>
          <a:prstGeom prst="straightConnector1">
            <a:avLst/>
          </a:prstGeom>
          <a:ln w="76200">
            <a:headEnd type="stealth" w="lg" len="med"/>
            <a:tailEnd type="stealth" w="lg" len="med"/>
          </a:ln>
        </p:spPr>
        <p:style>
          <a:lnRef idx="1">
            <a:schemeClr val="accent4"/>
          </a:lnRef>
          <a:fillRef idx="0">
            <a:schemeClr val="accent4"/>
          </a:fillRef>
          <a:effectRef idx="0">
            <a:schemeClr val="accent4"/>
          </a:effectRef>
          <a:fontRef idx="minor">
            <a:schemeClr val="tx1"/>
          </a:fontRef>
        </p:style>
      </p:cxnSp>
      <p:cxnSp>
        <p:nvCxnSpPr>
          <p:cNvPr id="47" name="Straight Arrow Connector 46"/>
          <p:cNvCxnSpPr>
            <a:endCxn id="9" idx="1"/>
          </p:cNvCxnSpPr>
          <p:nvPr/>
        </p:nvCxnSpPr>
        <p:spPr>
          <a:xfrm flipV="1">
            <a:off x="6937914" y="3066589"/>
            <a:ext cx="912595" cy="2810"/>
          </a:xfrm>
          <a:prstGeom prst="straightConnector1">
            <a:avLst/>
          </a:prstGeom>
          <a:ln w="76200">
            <a:headEnd type="stealth" w="lg" len="med"/>
            <a:tailEnd type="stealth" w="lg" len="med"/>
          </a:ln>
        </p:spPr>
        <p:style>
          <a:lnRef idx="1">
            <a:schemeClr val="accent4"/>
          </a:lnRef>
          <a:fillRef idx="0">
            <a:schemeClr val="accent4"/>
          </a:fillRef>
          <a:effectRef idx="0">
            <a:schemeClr val="accent4"/>
          </a:effectRef>
          <a:fontRef idx="minor">
            <a:schemeClr val="tx1"/>
          </a:fontRef>
        </p:style>
      </p:cxnSp>
      <p:sp>
        <p:nvSpPr>
          <p:cNvPr id="51" name="TextBox 50"/>
          <p:cNvSpPr txBox="1"/>
          <p:nvPr/>
        </p:nvSpPr>
        <p:spPr>
          <a:xfrm>
            <a:off x="692485" y="5204393"/>
            <a:ext cx="1633268" cy="984885"/>
          </a:xfrm>
          <a:prstGeom prst="rect">
            <a:avLst/>
          </a:prstGeom>
          <a:noFill/>
        </p:spPr>
        <p:txBody>
          <a:bodyPr wrap="none" lIns="0" tIns="0" rIns="0" bIns="0" rtlCol="0">
            <a:spAutoFit/>
          </a:bodyPr>
          <a:lstStyle/>
          <a:p>
            <a:r>
              <a:rPr lang="en-US" sz="3200" spc="-70" dirty="0" smtClean="0">
                <a:latin typeface="+mj-lt"/>
              </a:rPr>
              <a:t>Clustered </a:t>
            </a:r>
            <a:br>
              <a:rPr lang="en-US" sz="3200" spc="-70" dirty="0" smtClean="0">
                <a:latin typeface="+mj-lt"/>
              </a:rPr>
            </a:br>
            <a:r>
              <a:rPr lang="en-US" sz="3200" spc="-70" dirty="0" smtClean="0">
                <a:latin typeface="+mj-lt"/>
              </a:rPr>
              <a:t>Resource</a:t>
            </a:r>
          </a:p>
        </p:txBody>
      </p:sp>
      <p:sp>
        <p:nvSpPr>
          <p:cNvPr id="52" name="Left Brace 51"/>
          <p:cNvSpPr/>
          <p:nvPr/>
        </p:nvSpPr>
        <p:spPr>
          <a:xfrm>
            <a:off x="2345001" y="5162301"/>
            <a:ext cx="219739" cy="1069071"/>
          </a:xfrm>
          <a:prstGeom prst="leftBrace">
            <a:avLst>
              <a:gd name="adj1" fmla="val 36904"/>
              <a:gd name="adj2"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Flowchart: Magnetic Disk 52"/>
          <p:cNvSpPr/>
          <p:nvPr/>
        </p:nvSpPr>
        <p:spPr bwMode="auto">
          <a:xfrm>
            <a:off x="3053754" y="4171772"/>
            <a:ext cx="1274933" cy="880654"/>
          </a:xfrm>
          <a:prstGeom prst="flowChartMagneticDisk">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4" name="Flowchart: Magnetic Disk 53"/>
          <p:cNvSpPr/>
          <p:nvPr/>
        </p:nvSpPr>
        <p:spPr bwMode="auto">
          <a:xfrm>
            <a:off x="5732541" y="4171772"/>
            <a:ext cx="1274933" cy="880654"/>
          </a:xfrm>
          <a:prstGeom prst="flowChartMagneticDisk">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5" name="Flowchart: Magnetic Disk 54"/>
          <p:cNvSpPr/>
          <p:nvPr/>
        </p:nvSpPr>
        <p:spPr bwMode="auto">
          <a:xfrm>
            <a:off x="8454777" y="4176565"/>
            <a:ext cx="1274933" cy="880654"/>
          </a:xfrm>
          <a:prstGeom prst="flowChartMagneticDisk">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0" name="Group 59"/>
          <p:cNvGrpSpPr/>
          <p:nvPr/>
        </p:nvGrpSpPr>
        <p:grpSpPr>
          <a:xfrm>
            <a:off x="2771935" y="5204393"/>
            <a:ext cx="1814286" cy="1064798"/>
            <a:chOff x="2771935" y="5204393"/>
            <a:chExt cx="1814286" cy="1064798"/>
          </a:xfrm>
        </p:grpSpPr>
        <p:cxnSp>
          <p:nvCxnSpPr>
            <p:cNvPr id="56" name="Straight Arrow Connector 55"/>
            <p:cNvCxnSpPr/>
            <p:nvPr/>
          </p:nvCxnSpPr>
          <p:spPr>
            <a:xfrm>
              <a:off x="3669229" y="5204393"/>
              <a:ext cx="0" cy="736406"/>
            </a:xfrm>
            <a:prstGeom prst="straightConnector1">
              <a:avLst/>
            </a:prstGeom>
            <a:ln w="127000">
              <a:headEnd type="stealth" w="lg" len="med"/>
              <a:tailEnd type="none" w="lg" len="med"/>
            </a:ln>
          </p:spPr>
          <p:style>
            <a:lnRef idx="1">
              <a:schemeClr val="accent4"/>
            </a:lnRef>
            <a:fillRef idx="0">
              <a:schemeClr val="accent4"/>
            </a:fillRef>
            <a:effectRef idx="0">
              <a:schemeClr val="accent4"/>
            </a:effectRef>
            <a:fontRef idx="minor">
              <a:schemeClr val="tx1"/>
            </a:fontRef>
          </p:style>
        </p:cxnSp>
        <p:sp>
          <p:nvSpPr>
            <p:cNvPr id="59" name="TextBox 58"/>
            <p:cNvSpPr txBox="1"/>
            <p:nvPr/>
          </p:nvSpPr>
          <p:spPr>
            <a:xfrm>
              <a:off x="2771935" y="5877305"/>
              <a:ext cx="1814286" cy="391886"/>
            </a:xfrm>
            <a:prstGeom prst="rect">
              <a:avLst/>
            </a:prstGeom>
            <a:noFill/>
          </p:spPr>
          <p:txBody>
            <a:bodyPr wrap="square" lIns="0" tIns="0" rIns="0" bIns="0" rtlCol="0">
              <a:noAutofit/>
            </a:bodyPr>
            <a:lstStyle/>
            <a:p>
              <a:pPr algn="ctr"/>
              <a:r>
                <a:rPr lang="en-US" sz="2800" b="1" dirty="0" smtClean="0">
                  <a:gradFill>
                    <a:gsLst>
                      <a:gs pos="0">
                        <a:schemeClr val="tx1"/>
                      </a:gs>
                      <a:gs pos="86000">
                        <a:schemeClr val="tx1"/>
                      </a:gs>
                    </a:gsLst>
                    <a:lin ang="5400000" scaled="0"/>
                  </a:gradFill>
                  <a:latin typeface="Segoe UI Light" pitchFamily="34" charset="0"/>
                </a:rPr>
                <a:t>Listener</a:t>
              </a:r>
            </a:p>
          </p:txBody>
        </p:sp>
      </p:grpSp>
    </p:spTree>
    <p:extLst>
      <p:ext uri="{BB962C8B-B14F-4D97-AF65-F5344CB8AC3E}">
        <p14:creationId xmlns:p14="http://schemas.microsoft.com/office/powerpoint/2010/main" val="33356596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500"/>
                                        <p:tgtEl>
                                          <p:spTgt spid="5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fade">
                                      <p:cBhvr>
                                        <p:cTn id="30" dur="500"/>
                                        <p:tgtEl>
                                          <p:spTgt spid="5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500"/>
                                        <p:tgtEl>
                                          <p:spTgt spid="5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500"/>
                                        <p:tgtEl>
                                          <p:spTgt spid="52"/>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path" presetSubtype="0" repeatCount="indefinite" accel="50000" decel="50000" autoRev="1" fill="hold" nodeType="clickEffect">
                                  <p:stCondLst>
                                    <p:cond delay="0"/>
                                  </p:stCondLst>
                                  <p:childTnLst>
                                    <p:animMotion origin="layout" path="M -1.29461E-6 -2.59259E-6 L 0.21803 -0.00139 " pathEditMode="relative" rAng="0" ptsTypes="AA">
                                      <p:cBhvr>
                                        <p:cTn id="45" dur="2000" fill="hold"/>
                                        <p:tgtEl>
                                          <p:spTgt spid="60"/>
                                        </p:tgtEl>
                                        <p:attrNameLst>
                                          <p:attrName>ppt_x</p:attrName>
                                          <p:attrName>ppt_y</p:attrName>
                                        </p:attrNameLst>
                                      </p:cBhvr>
                                      <p:rCtr x="10901" y="-69"/>
                                    </p:animMotion>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fade">
                                      <p:cBhvr>
                                        <p:cTn id="5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51" grpId="0"/>
      <p:bldP spid="52" grpId="0" animBg="1"/>
      <p:bldP spid="53" grpId="0" animBg="1"/>
      <p:bldP spid="54" grpId="0" animBg="1"/>
      <p:bldP spid="5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t>
            </a:r>
            <a:r>
              <a:rPr lang="en-US" dirty="0" smtClean="0"/>
              <a:t>Groups</a:t>
            </a:r>
            <a:endParaRPr lang="en-US" dirty="0"/>
          </a:p>
        </p:txBody>
      </p:sp>
      <p:sp>
        <p:nvSpPr>
          <p:cNvPr id="3" name="Text Placeholder 2"/>
          <p:cNvSpPr>
            <a:spLocks noGrp="1"/>
          </p:cNvSpPr>
          <p:nvPr>
            <p:ph type="body" sz="quarter" idx="10"/>
          </p:nvPr>
        </p:nvSpPr>
        <p:spPr/>
        <p:txBody>
          <a:bodyPr/>
          <a:lstStyle/>
          <a:p>
            <a:r>
              <a:rPr lang="en-US" dirty="0" smtClean="0"/>
              <a:t>Quorum Model Notes</a:t>
            </a:r>
          </a:p>
          <a:p>
            <a:pPr lvl="1"/>
            <a:r>
              <a:rPr lang="en-US" dirty="0" smtClean="0"/>
              <a:t>Node Majority</a:t>
            </a:r>
          </a:p>
          <a:p>
            <a:pPr lvl="1"/>
            <a:r>
              <a:rPr lang="en-US" dirty="0" smtClean="0"/>
              <a:t>Node with File Share Majority</a:t>
            </a:r>
          </a:p>
          <a:p>
            <a:r>
              <a:rPr lang="en-US" dirty="0" smtClean="0"/>
              <a:t>Availability Groups</a:t>
            </a:r>
          </a:p>
          <a:p>
            <a:pPr lvl="1"/>
            <a:r>
              <a:rPr lang="en-US" dirty="0" smtClean="0"/>
              <a:t>Not based on existing technological investments</a:t>
            </a:r>
          </a:p>
          <a:p>
            <a:pPr lvl="1"/>
            <a:r>
              <a:rPr lang="en-US" dirty="0" smtClean="0"/>
              <a:t>Not “Database Mirroring on Steroids”</a:t>
            </a:r>
          </a:p>
          <a:p>
            <a:r>
              <a:rPr lang="en-US" dirty="0" smtClean="0"/>
              <a:t>Database Mirroring</a:t>
            </a:r>
          </a:p>
          <a:p>
            <a:pPr lvl="1"/>
            <a:r>
              <a:rPr lang="en-US" dirty="0" smtClean="0"/>
              <a:t>Deprecated in SQL Server 2012</a:t>
            </a:r>
          </a:p>
          <a:p>
            <a:pPr lvl="1"/>
            <a:r>
              <a:rPr lang="en-US" dirty="0" smtClean="0"/>
              <a:t>Possibly removed from the next version of SQL Server</a:t>
            </a:r>
          </a:p>
        </p:txBody>
      </p:sp>
    </p:spTree>
    <p:extLst>
      <p:ext uri="{BB962C8B-B14F-4D97-AF65-F5344CB8AC3E}">
        <p14:creationId xmlns:p14="http://schemas.microsoft.com/office/powerpoint/2010/main" val="12439749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t>
            </a:r>
            <a:r>
              <a:rPr lang="en-US" dirty="0" smtClean="0"/>
              <a:t>Groups</a:t>
            </a:r>
            <a:endParaRPr lang="en-US" dirty="0"/>
          </a:p>
        </p:txBody>
      </p:sp>
      <p:sp>
        <p:nvSpPr>
          <p:cNvPr id="3" name="Text Placeholder 2"/>
          <p:cNvSpPr>
            <a:spLocks noGrp="1"/>
          </p:cNvSpPr>
          <p:nvPr>
            <p:ph type="body" sz="quarter" idx="10"/>
          </p:nvPr>
        </p:nvSpPr>
        <p:spPr/>
        <p:txBody>
          <a:bodyPr/>
          <a:lstStyle/>
          <a:p>
            <a:r>
              <a:rPr lang="en-US" dirty="0" smtClean="0"/>
              <a:t>SharePoint 2010 SP1 supports SQL Server 2012</a:t>
            </a:r>
          </a:p>
          <a:p>
            <a:r>
              <a:rPr lang="en-US" dirty="0" smtClean="0"/>
              <a:t>Availability Group Listeners are a Clustered Resource</a:t>
            </a:r>
          </a:p>
          <a:p>
            <a:r>
              <a:rPr lang="en-US" b="1" dirty="0" smtClean="0"/>
              <a:t>Listeners != Availability Group Protection</a:t>
            </a:r>
          </a:p>
          <a:p>
            <a:r>
              <a:rPr lang="en-US" dirty="0" smtClean="0"/>
              <a:t>Careful Planning Needed for Availability Group Protection</a:t>
            </a:r>
          </a:p>
          <a:p>
            <a:r>
              <a:rPr lang="en-US" dirty="0" smtClean="0"/>
              <a:t>Use Aliases to Listeners for flexibility</a:t>
            </a:r>
          </a:p>
          <a:p>
            <a:r>
              <a:rPr lang="en-US" dirty="0" smtClean="0"/>
              <a:t>Use Multiple Aliases</a:t>
            </a:r>
            <a:endParaRPr lang="en-US" dirty="0"/>
          </a:p>
        </p:txBody>
      </p:sp>
    </p:spTree>
    <p:extLst>
      <p:ext uri="{BB962C8B-B14F-4D97-AF65-F5344CB8AC3E}">
        <p14:creationId xmlns:p14="http://schemas.microsoft.com/office/powerpoint/2010/main" val="272987402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Possible BCM Strategy…</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3007" y="1959429"/>
            <a:ext cx="9899010" cy="3429000"/>
          </a:xfrm>
          <a:prstGeom prst="rect">
            <a:avLst/>
          </a:prstGeom>
        </p:spPr>
      </p:pic>
    </p:spTree>
    <p:extLst>
      <p:ext uri="{BB962C8B-B14F-4D97-AF65-F5344CB8AC3E}">
        <p14:creationId xmlns:p14="http://schemas.microsoft.com/office/powerpoint/2010/main" val="135424590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i-FI" smtClean="0"/>
              <a:t>Summary</a:t>
            </a:r>
            <a:endParaRPr lang="en-US" dirty="0"/>
          </a:p>
        </p:txBody>
      </p:sp>
      <p:sp>
        <p:nvSpPr>
          <p:cNvPr id="4" name="Text Placeholder 3"/>
          <p:cNvSpPr>
            <a:spLocks noGrp="1"/>
          </p:cNvSpPr>
          <p:nvPr>
            <p:ph type="body" sz="quarter" idx="10"/>
          </p:nvPr>
        </p:nvSpPr>
        <p:spPr/>
        <p:txBody>
          <a:bodyPr/>
          <a:lstStyle/>
          <a:p>
            <a:r>
              <a:rPr lang="fi-FI" dirty="0" smtClean="0"/>
              <a:t>Introduction to BCM</a:t>
            </a:r>
          </a:p>
          <a:p>
            <a:pPr lvl="1"/>
            <a:r>
              <a:rPr lang="fi-FI" dirty="0" smtClean="0"/>
              <a:t>RPO and RTO</a:t>
            </a:r>
          </a:p>
          <a:p>
            <a:pPr lvl="1"/>
            <a:r>
              <a:rPr lang="fi-FI" dirty="0" smtClean="0"/>
              <a:t>Defining fault domains</a:t>
            </a:r>
          </a:p>
          <a:p>
            <a:pPr lvl="1"/>
            <a:endParaRPr lang="fi-FI" dirty="0"/>
          </a:p>
          <a:p>
            <a:r>
              <a:rPr lang="fi-FI" dirty="0" smtClean="0"/>
              <a:t>BCM in SharePoint 2013</a:t>
            </a:r>
          </a:p>
          <a:p>
            <a:pPr lvl="1"/>
            <a:r>
              <a:rPr lang="fi-FI" dirty="0" smtClean="0"/>
              <a:t>Clustering</a:t>
            </a:r>
          </a:p>
          <a:p>
            <a:pPr lvl="1"/>
            <a:r>
              <a:rPr lang="fi-FI" dirty="0" smtClean="0"/>
              <a:t>Mirroring</a:t>
            </a:r>
          </a:p>
          <a:p>
            <a:pPr lvl="1"/>
            <a:r>
              <a:rPr lang="fi-FI" dirty="0" smtClean="0"/>
              <a:t>Log shipping</a:t>
            </a:r>
          </a:p>
          <a:p>
            <a:pPr lvl="1"/>
            <a:r>
              <a:rPr lang="fi-FI" dirty="0" smtClean="0"/>
              <a:t>Availability Groups</a:t>
            </a:r>
          </a:p>
          <a:p>
            <a:pPr lvl="1"/>
            <a:endParaRPr lang="en-US" dirty="0"/>
          </a:p>
        </p:txBody>
      </p:sp>
    </p:spTree>
    <p:extLst>
      <p:ext uri="{BB962C8B-B14F-4D97-AF65-F5344CB8AC3E}">
        <p14:creationId xmlns:p14="http://schemas.microsoft.com/office/powerpoint/2010/main" val="97007379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4250" y="1716882"/>
            <a:ext cx="5490606" cy="3647152"/>
          </a:xfrm>
          <a:prstGeom prst="rect">
            <a:avLst/>
          </a:prstGeom>
          <a:noFill/>
        </p:spPr>
        <p:txBody>
          <a:bodyPr wrap="none" rtlCol="0">
            <a:spAutoFit/>
          </a:bodyPr>
          <a:lstStyle/>
          <a:p>
            <a:r>
              <a:rPr lang="fi-FI" sz="19900" dirty="0">
                <a:solidFill>
                  <a:schemeClr val="bg1"/>
                </a:solidFill>
                <a:effectLst>
                  <a:outerShdw blurRad="38100" dist="38100" dir="2700000" algn="tl">
                    <a:srgbClr val="000000">
                      <a:alpha val="43137"/>
                    </a:srgbClr>
                  </a:outerShdw>
                </a:effectLst>
              </a:rPr>
              <a:t>Q&amp;A</a:t>
            </a:r>
            <a:endParaRPr lang="en-US" sz="19900" dirty="0">
              <a:solidFill>
                <a:schemeClr val="bg1"/>
              </a:solidFill>
              <a:effectLst>
                <a:outerShdw blurRad="38100" dist="38100" dir="2700000" algn="tl">
                  <a:srgbClr val="000000">
                    <a:alpha val="43137"/>
                  </a:srgbClr>
                </a:outerShdw>
              </a:effectLst>
            </a:endParaRPr>
          </a:p>
          <a:p>
            <a:endParaRPr lang="en-US" sz="3200" dirty="0"/>
          </a:p>
        </p:txBody>
      </p:sp>
    </p:spTree>
    <p:extLst>
      <p:ext uri="{BB962C8B-B14F-4D97-AF65-F5344CB8AC3E}">
        <p14:creationId xmlns:p14="http://schemas.microsoft.com/office/powerpoint/2010/main" val="1995895892"/>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360291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RPO and RTO</a:t>
            </a:r>
            <a:endParaRPr lang="en-US" dirty="0"/>
          </a:p>
        </p:txBody>
      </p:sp>
      <p:sp>
        <p:nvSpPr>
          <p:cNvPr id="3" name="Text Placeholder 2"/>
          <p:cNvSpPr>
            <a:spLocks noGrp="1"/>
          </p:cNvSpPr>
          <p:nvPr>
            <p:ph type="body" sz="quarter" idx="10"/>
          </p:nvPr>
        </p:nvSpPr>
        <p:spPr/>
        <p:txBody>
          <a:bodyPr/>
          <a:lstStyle/>
          <a:p>
            <a:r>
              <a:rPr lang="en-US" dirty="0" smtClean="0"/>
              <a:t>Understanding RPO and RTO</a:t>
            </a:r>
          </a:p>
          <a:p>
            <a:pPr lvl="1"/>
            <a:r>
              <a:rPr lang="en-US" dirty="0" smtClean="0"/>
              <a:t>Recovery Point Objective (RPO) – Tolerable Data Loss</a:t>
            </a:r>
          </a:p>
          <a:p>
            <a:pPr lvl="1"/>
            <a:r>
              <a:rPr lang="en-US" dirty="0" smtClean="0"/>
              <a:t>Recovery Time Objective (RTO) – Tolerable Service Loss</a:t>
            </a:r>
          </a:p>
          <a:p>
            <a:pPr lvl="1"/>
            <a:endParaRPr lang="en-US" dirty="0" smtClean="0"/>
          </a:p>
          <a:p>
            <a:pPr marL="284162" lvl="1" indent="0">
              <a:buNone/>
            </a:pPr>
            <a:r>
              <a:rPr lang="en-US" b="1" dirty="0" smtClean="0"/>
              <a:t>Example:</a:t>
            </a:r>
          </a:p>
          <a:p>
            <a:pPr marL="284162" lvl="1" indent="0">
              <a:buNone/>
            </a:pPr>
            <a:r>
              <a:rPr lang="en-US" dirty="0" smtClean="0"/>
              <a:t>RPO of 1 hour</a:t>
            </a:r>
          </a:p>
          <a:p>
            <a:pPr marL="284162" lvl="1" indent="0">
              <a:buNone/>
            </a:pPr>
            <a:r>
              <a:rPr lang="en-US" dirty="0" smtClean="0"/>
              <a:t>RTO of 6 hours</a:t>
            </a:r>
          </a:p>
          <a:p>
            <a:pPr lvl="1"/>
            <a:endParaRPr lang="en-US" dirty="0" smtClean="0"/>
          </a:p>
          <a:p>
            <a:pPr marL="284162" lvl="1" indent="0">
              <a:buNone/>
            </a:pPr>
            <a:r>
              <a:rPr lang="en-US" b="1" dirty="0" smtClean="0"/>
              <a:t>“I can lose five minutes worth of data, and all of my data can be inaccessible for sixty minutes.”</a:t>
            </a:r>
            <a:endParaRPr lang="en-US" b="1" dirty="0"/>
          </a:p>
        </p:txBody>
      </p:sp>
    </p:spTree>
    <p:extLst>
      <p:ext uri="{BB962C8B-B14F-4D97-AF65-F5344CB8AC3E}">
        <p14:creationId xmlns:p14="http://schemas.microsoft.com/office/powerpoint/2010/main" val="205253948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RPO and RTO – The Cost</a:t>
            </a:r>
            <a:endParaRPr lang="en-US" dirty="0"/>
          </a:p>
        </p:txBody>
      </p:sp>
      <p:graphicFrame>
        <p:nvGraphicFramePr>
          <p:cNvPr id="5" name="Diagram 4"/>
          <p:cNvGraphicFramePr/>
          <p:nvPr>
            <p:extLst/>
          </p:nvPr>
        </p:nvGraphicFramePr>
        <p:xfrm>
          <a:off x="1068779" y="1401290"/>
          <a:ext cx="9737765" cy="47482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77754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Fault Domains</a:t>
            </a:r>
            <a:endParaRPr lang="en-US" dirty="0"/>
          </a:p>
        </p:txBody>
      </p:sp>
      <p:sp>
        <p:nvSpPr>
          <p:cNvPr id="3" name="Text Placeholder 2"/>
          <p:cNvSpPr>
            <a:spLocks noGrp="1"/>
          </p:cNvSpPr>
          <p:nvPr>
            <p:ph type="body" sz="quarter" idx="10"/>
          </p:nvPr>
        </p:nvSpPr>
        <p:spPr/>
        <p:txBody>
          <a:bodyPr/>
          <a:lstStyle/>
          <a:p>
            <a:pPr marL="0" indent="0">
              <a:buNone/>
            </a:pPr>
            <a:r>
              <a:rPr lang="en-US" sz="3200" dirty="0" smtClean="0"/>
              <a:t>“What Am I Protecting Against?”</a:t>
            </a:r>
          </a:p>
          <a:p>
            <a:r>
              <a:rPr lang="en-US" sz="3200" dirty="0" smtClean="0"/>
              <a:t>Power Failures?</a:t>
            </a:r>
          </a:p>
          <a:p>
            <a:r>
              <a:rPr lang="en-US" sz="3200" dirty="0" smtClean="0"/>
              <a:t>Network Outages?</a:t>
            </a:r>
          </a:p>
          <a:p>
            <a:r>
              <a:rPr lang="en-US" sz="3200" dirty="0" smtClean="0"/>
              <a:t>Natural Disasters?</a:t>
            </a:r>
          </a:p>
          <a:p>
            <a:r>
              <a:rPr lang="en-US" sz="3200" dirty="0" smtClean="0"/>
              <a:t>Man Made Disasters?</a:t>
            </a:r>
          </a:p>
        </p:txBody>
      </p:sp>
      <p:graphicFrame>
        <p:nvGraphicFramePr>
          <p:cNvPr id="4" name="Diagram 3"/>
          <p:cNvGraphicFramePr/>
          <p:nvPr>
            <p:extLst/>
          </p:nvPr>
        </p:nvGraphicFramePr>
        <p:xfrm>
          <a:off x="4991128" y="1835480"/>
          <a:ext cx="6676997" cy="44710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773087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Fault Domains</a:t>
            </a:r>
          </a:p>
        </p:txBody>
      </p:sp>
      <p:sp>
        <p:nvSpPr>
          <p:cNvPr id="3" name="Text Placeholder 2"/>
          <p:cNvSpPr>
            <a:spLocks noGrp="1"/>
          </p:cNvSpPr>
          <p:nvPr>
            <p:ph type="body" sz="quarter" idx="4294967295"/>
          </p:nvPr>
        </p:nvSpPr>
        <p:spPr>
          <a:xfrm>
            <a:off x="3600450" y="1524000"/>
            <a:ext cx="8588375" cy="862013"/>
          </a:xfrm>
        </p:spPr>
        <p:txBody>
          <a:bodyPr/>
          <a:lstStyle/>
          <a:p>
            <a:r>
              <a:rPr lang="en-US" dirty="0" smtClean="0"/>
              <a:t>Lack of Redundant Power</a:t>
            </a:r>
          </a:p>
          <a:p>
            <a:r>
              <a:rPr lang="en-US" dirty="0" smtClean="0"/>
              <a:t>Lack of Redundant Network Connectivity</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377" y="1460118"/>
            <a:ext cx="160972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277" y="1460117"/>
            <a:ext cx="202882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277" y="1460117"/>
            <a:ext cx="202882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277" y="1460118"/>
            <a:ext cx="202882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277" y="1460116"/>
            <a:ext cx="202882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277" y="1460115"/>
            <a:ext cx="202882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47953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2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3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31"/>
                                        </p:tgtEl>
                                        <p:attrNameLst>
                                          <p:attrName>style.visibility</p:attrName>
                                        </p:attrNameLst>
                                      </p:cBhvr>
                                      <p:to>
                                        <p:strVal val="visible"/>
                                      </p:to>
                                    </p:set>
                                  </p:childTnLst>
                                </p:cTn>
                              </p:par>
                              <p:par>
                                <p:cTn id="24" presetID="10" presetClass="entr" presetSubtype="0" fill="hold" nodeType="with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500"/>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32"/>
                                        </p:tgtEl>
                                        <p:attrNameLst>
                                          <p:attrName>style.visibility</p:attrName>
                                        </p:attrNameLst>
                                      </p:cBhvr>
                                      <p:to>
                                        <p:strVal val="visible"/>
                                      </p:to>
                                    </p:set>
                                  </p:childTnLst>
                                </p:cTn>
                              </p:par>
                              <p:par>
                                <p:cTn id="31" presetID="10" presetClass="entr" presetSubtype="0" fill="hold" nodeType="with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fade">
                                      <p:cBhvr>
                                        <p:cTn id="3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277" y="1460118"/>
            <a:ext cx="202882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Defining Fault Domains</a:t>
            </a:r>
          </a:p>
        </p:txBody>
      </p:sp>
      <p:sp>
        <p:nvSpPr>
          <p:cNvPr id="3" name="Text Placeholder 2"/>
          <p:cNvSpPr>
            <a:spLocks noGrp="1"/>
          </p:cNvSpPr>
          <p:nvPr>
            <p:ph type="body" sz="quarter" idx="4294967295"/>
          </p:nvPr>
        </p:nvSpPr>
        <p:spPr>
          <a:xfrm>
            <a:off x="3600450" y="1524000"/>
            <a:ext cx="8588375" cy="862013"/>
          </a:xfrm>
        </p:spPr>
        <p:txBody>
          <a:bodyPr/>
          <a:lstStyle/>
          <a:p>
            <a:r>
              <a:rPr lang="en-US" dirty="0" err="1" smtClean="0"/>
              <a:t>Frankenrack</a:t>
            </a:r>
            <a:endParaRPr lang="en-US" dirty="0" smtClean="0"/>
          </a:p>
          <a:p>
            <a:r>
              <a:rPr lang="en-US" dirty="0" smtClean="0"/>
              <a:t>The Datacenter People Hate You</a:t>
            </a:r>
            <a:endParaRPr lang="en-US" dirty="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277" y="1460118"/>
            <a:ext cx="2038350"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18481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277" y="1460118"/>
            <a:ext cx="202882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Defining Fault Domains</a:t>
            </a:r>
          </a:p>
        </p:txBody>
      </p:sp>
      <p:sp>
        <p:nvSpPr>
          <p:cNvPr id="3" name="Text Placeholder 2"/>
          <p:cNvSpPr>
            <a:spLocks noGrp="1"/>
          </p:cNvSpPr>
          <p:nvPr>
            <p:ph type="body" sz="quarter" idx="4294967295"/>
          </p:nvPr>
        </p:nvSpPr>
        <p:spPr>
          <a:xfrm>
            <a:off x="5665788" y="1524000"/>
            <a:ext cx="6523037" cy="387350"/>
          </a:xfrm>
        </p:spPr>
        <p:txBody>
          <a:bodyPr/>
          <a:lstStyle/>
          <a:p>
            <a:r>
              <a:rPr lang="en-US" dirty="0" smtClean="0"/>
              <a:t>What about what’s inside?</a:t>
            </a:r>
            <a:endParaRPr lang="en-US" dirty="0"/>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4959" y="1460116"/>
            <a:ext cx="202882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p:nvPr>
            <p:extLst/>
          </p:nvPr>
        </p:nvPicPr>
        <p:blipFill>
          <a:blip r:embed="rId4"/>
          <a:stretch>
            <a:fillRect/>
          </a:stretch>
        </p:blipFill>
        <p:spPr>
          <a:xfrm>
            <a:off x="658754" y="6028506"/>
            <a:ext cx="1857375" cy="511176"/>
          </a:xfrm>
          <a:prstGeom prst="rect">
            <a:avLst/>
          </a:prstGeom>
        </p:spPr>
      </p:pic>
      <p:pic>
        <p:nvPicPr>
          <p:cNvPr id="7" name="Picture 6"/>
          <p:cNvPicPr>
            <a:picLocks noChangeAspect="1" noChangeArrowheads="1"/>
          </p:cNvPicPr>
          <p:nvPr>
            <p:extLst/>
          </p:nvPr>
        </p:nvPicPr>
        <p:blipFill>
          <a:blip r:embed="rId4">
            <a:extLst>
              <a:ext uri="{28A0092B-C50C-407E-A947-70E740481C1C}">
                <a14:useLocalDpi xmlns:a14="http://schemas.microsoft.com/office/drawing/2010/main" val="0"/>
              </a:ext>
            </a:extLst>
          </a:blip>
          <a:srcRect/>
          <a:stretch>
            <a:fillRect/>
          </a:stretch>
        </p:blipFill>
        <p:spPr bwMode="auto">
          <a:xfrm>
            <a:off x="2892258" y="6028507"/>
            <a:ext cx="18573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96985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SharePoint Template 2012 - 16x9 - Colored Accent Slides">
  <a:themeElements>
    <a:clrScheme name="Exchange-Lync-SharePoint_Template_2012_Accent">
      <a:dk1>
        <a:srgbClr val="000000"/>
      </a:dk1>
      <a:lt1>
        <a:srgbClr val="FFFFFF"/>
      </a:lt1>
      <a:dk2>
        <a:srgbClr val="000000"/>
      </a:dk2>
      <a:lt2>
        <a:srgbClr val="FFFFFF"/>
      </a:lt2>
      <a:accent1>
        <a:srgbClr val="0072C6"/>
      </a:accent1>
      <a:accent2>
        <a:srgbClr val="EB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otential_x0020_Future_x0020_Instructors_x0020_for_x0020_this_x0020_Module xmlns="c910e954-68ca-42ae-bb0f-1c6908c73e77" xsi:nil="true"/>
    <Review_x0020_Status xmlns="c910e954-68ca-42ae-bb0f-1c6908c73e77">Not started</Review_x0020_Status>
    <Secondary_x0020_Owner xmlns="8a3a7d93-c4dd-4ad3-86ee-7a3cc0f61422">
      <UserInfo>
        <DisplayName/>
        <AccountId xsi:nil="true"/>
        <AccountType/>
      </UserInfo>
    </Secondary_x0020_Owner>
    <HOL xmlns="c910e954-68ca-42ae-bb0f-1c6908c73e77">false</HOL>
    <Module xmlns="8a3a7d93-c4dd-4ad3-86ee-7a3cc0f61422">8. BCM</Module>
    <PG_x0020_Contact_x0028_s_x0029_ xmlns="8a3a7d93-c4dd-4ad3-86ee-7a3cc0f61422">
      <UserInfo>
        <DisplayName>Parul Manek</DisplayName>
        <AccountId>64</AccountId>
        <AccountType/>
      </UserInfo>
    </PG_x0020_Contact_x0028_s_x0029_>
    <Content_x0020_Owner xmlns="8a3a7d93-c4dd-4ad3-86ee-7a3cc0f61422">
      <UserInfo>
        <DisplayName>Bryan Porter</DisplayName>
        <AccountId>48</AccountId>
        <AccountType/>
      </UserInfo>
    </Content_x0020_Owner>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14AE83C5813C1419DC904F85ABB8834" ma:contentTypeVersion="12" ma:contentTypeDescription="Create a new document." ma:contentTypeScope="" ma:versionID="e9198cb9c2d5540340d6a7001df606b4">
  <xsd:schema xmlns:xsd="http://www.w3.org/2001/XMLSchema" xmlns:xs="http://www.w3.org/2001/XMLSchema" xmlns:p="http://schemas.microsoft.com/office/2006/metadata/properties" xmlns:ns2="8a3a7d93-c4dd-4ad3-86ee-7a3cc0f61422" xmlns:ns3="c910e954-68ca-42ae-bb0f-1c6908c73e77" targetNamespace="http://schemas.microsoft.com/office/2006/metadata/properties" ma:root="true" ma:fieldsID="f0dffa37645886d84f0f614342e2ede7" ns2:_="" ns3:_="">
    <xsd:import namespace="8a3a7d93-c4dd-4ad3-86ee-7a3cc0f61422"/>
    <xsd:import namespace="c910e954-68ca-42ae-bb0f-1c6908c73e77"/>
    <xsd:element name="properties">
      <xsd:complexType>
        <xsd:sequence>
          <xsd:element name="documentManagement">
            <xsd:complexType>
              <xsd:all>
                <xsd:element ref="ns2:Content_x0020_Owner" minOccurs="0"/>
                <xsd:element ref="ns2:Secondary_x0020_Owner" minOccurs="0"/>
                <xsd:element ref="ns2:PG_x0020_Contact_x0028_s_x0029_" minOccurs="0"/>
                <xsd:element ref="ns2:Module" minOccurs="0"/>
                <xsd:element ref="ns3:HOL" minOccurs="0"/>
                <xsd:element ref="ns3:Potential_x0020_Future_x0020_Instructors_x0020_for_x0020_this_x0020_Module" minOccurs="0"/>
                <xsd:element ref="ns3:Review_x0020_Statu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3a7d93-c4dd-4ad3-86ee-7a3cc0f61422" elementFormDefault="qualified">
    <xsd:import namespace="http://schemas.microsoft.com/office/2006/documentManagement/types"/>
    <xsd:import namespace="http://schemas.microsoft.com/office/infopath/2007/PartnerControls"/>
    <xsd:element name="Content_x0020_Owner" ma:index="8" nillable="true" ma:displayName="Content Owner" ma:list="UserInfo" ma:SharePointGroup="0" ma:internalName="Content_x0020_Owner" ma:readOnly="tru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econdary_x0020_Owner" ma:index="9" nillable="true" ma:displayName="Co-Presenter" ma:description="Responsible for co-presenting the module and for being cross-trained as a backup." ma:list="UserInfo" ma:SharePointGroup="0" ma:internalName="Secondary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G_x0020_Contact_x0028_s_x0029_" ma:index="10" nillable="true" ma:displayName="PG Contact(s)" ma:list="UserInfo" ma:SharePointGroup="0" ma:internalName="PG_x0020_Contact_x0028_s_x0029_"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odule" ma:index="11" nillable="true" ma:displayName="Module" ma:description="High level module where this content module belongs to" ma:internalName="Module" ma:readOnly="tru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910e954-68ca-42ae-bb0f-1c6908c73e77" elementFormDefault="qualified">
    <xsd:import namespace="http://schemas.microsoft.com/office/2006/documentManagement/types"/>
    <xsd:import namespace="http://schemas.microsoft.com/office/infopath/2007/PartnerControls"/>
    <xsd:element name="HOL" ma:index="12" nillable="true" ma:displayName="HOL" ma:default="0" ma:internalName="HOL">
      <xsd:simpleType>
        <xsd:restriction base="dms:Boolean"/>
      </xsd:simpleType>
    </xsd:element>
    <xsd:element name="Potential_x0020_Future_x0020_Instructors_x0020_for_x0020_this_x0020_Module" ma:index="13" nillable="true" ma:displayName="Potential Future Instructors for this Module" ma:internalName="Potential_x0020_Future_x0020_Instructors_x0020_for_x0020_this_x0020_Module">
      <xsd:simpleType>
        <xsd:restriction base="dms:Note">
          <xsd:maxLength value="255"/>
        </xsd:restriction>
      </xsd:simpleType>
    </xsd:element>
    <xsd:element name="Review_x0020_Status" ma:index="14" ma:displayName="Review Status" ma:default="Not started" ma:format="Dropdown" ma:internalName="Review_x0020_Status">
      <xsd:simpleType>
        <xsd:restriction base="dms:Choice">
          <xsd:enumeration value="Not started"/>
          <xsd:enumeration value="Alpha review request sent"/>
          <xsd:enumeration value="Alpha review done"/>
          <xsd:enumeration value="External delivery review request sent"/>
          <xsd:enumeration value="External delivery review done"/>
          <xsd:enumeration value="Beta 2 review request sent"/>
          <xsd:enumeration value="Beta 2 review done"/>
          <xsd:enumeration value="RTM Review request sent"/>
          <xsd:enumeration value="RTM Review don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8a3a7d93-c4dd-4ad3-86ee-7a3cc0f61422"/>
    <ds:schemaRef ds:uri="http://purl.org/dc/terms/"/>
    <ds:schemaRef ds:uri="http://schemas.openxmlformats.org/package/2006/metadata/core-properties"/>
    <ds:schemaRef ds:uri="c910e954-68ca-42ae-bb0f-1c6908c73e77"/>
    <ds:schemaRef ds:uri="http://www.w3.org/XML/1998/namespace"/>
    <ds:schemaRef ds:uri="http://purl.org/dc/dcmitype/"/>
  </ds:schemaRefs>
</ds:datastoreItem>
</file>

<file path=customXml/itemProps2.xml><?xml version="1.0" encoding="utf-8"?>
<ds:datastoreItem xmlns:ds="http://schemas.openxmlformats.org/officeDocument/2006/customXml" ds:itemID="{73E98294-BB3A-4CA3-ABA5-645534DADA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3a7d93-c4dd-4ad3-86ee-7a3cc0f61422"/>
    <ds:schemaRef ds:uri="c910e954-68ca-42ae-bb0f-1c6908c73e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SharePoint_Template_2012_16x9_WHITE</Template>
  <TotalTime>264</TotalTime>
  <Words>2907</Words>
  <Application>Microsoft Office PowerPoint</Application>
  <PresentationFormat>Custom</PresentationFormat>
  <Paragraphs>313</Paragraphs>
  <Slides>36</Slides>
  <Notes>32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Arial</vt:lpstr>
      <vt:lpstr>Calibri</vt:lpstr>
      <vt:lpstr>Consolas</vt:lpstr>
      <vt:lpstr>Segoe Condensed</vt:lpstr>
      <vt:lpstr>Segoe UI</vt:lpstr>
      <vt:lpstr>Segoe UI Light</vt:lpstr>
      <vt:lpstr>Wingdings</vt:lpstr>
      <vt:lpstr>5-30055_SharePoint Template 2012 - 16x9 - White Background</vt:lpstr>
      <vt:lpstr>5-30055_SharePoint Template 2012 - 16x9 - Colored Accent Slides</vt:lpstr>
      <vt:lpstr>Business Continuity Management in SP2013</vt:lpstr>
      <vt:lpstr>Agenda</vt:lpstr>
      <vt:lpstr>Introduction to BCM</vt:lpstr>
      <vt:lpstr>RPO and RTO</vt:lpstr>
      <vt:lpstr>RPO and RTO – The Cost</vt:lpstr>
      <vt:lpstr>Defining Fault Domains</vt:lpstr>
      <vt:lpstr>Defining Fault Domains</vt:lpstr>
      <vt:lpstr>Defining Fault Domains</vt:lpstr>
      <vt:lpstr>Defining Fault Domains</vt:lpstr>
      <vt:lpstr>Defining Fault Domains</vt:lpstr>
      <vt:lpstr>Defining Fault Domains</vt:lpstr>
      <vt:lpstr>Example – Datacenters</vt:lpstr>
      <vt:lpstr>Example - Databases</vt:lpstr>
      <vt:lpstr>Technologies &amp; Approaches</vt:lpstr>
      <vt:lpstr>Supported Database Servers &amp; Operating Servers</vt:lpstr>
      <vt:lpstr>Native Backup/Restore</vt:lpstr>
      <vt:lpstr>Failover Clustering</vt:lpstr>
      <vt:lpstr>Failover Clustering - Examples</vt:lpstr>
      <vt:lpstr>Failover Clustering - Examples</vt:lpstr>
      <vt:lpstr>Database Mirroring</vt:lpstr>
      <vt:lpstr>Database Mirroring – Examples</vt:lpstr>
      <vt:lpstr>Log Shipping</vt:lpstr>
      <vt:lpstr>Log Shipping</vt:lpstr>
      <vt:lpstr>Log Shipping - Examples</vt:lpstr>
      <vt:lpstr>Log Shipping Support</vt:lpstr>
      <vt:lpstr>Log Shipping Support</vt:lpstr>
      <vt:lpstr>Hybrids</vt:lpstr>
      <vt:lpstr>Availability Groups</vt:lpstr>
      <vt:lpstr>Availability Groups</vt:lpstr>
      <vt:lpstr>Availability Groups</vt:lpstr>
      <vt:lpstr>Availability Groups</vt:lpstr>
      <vt:lpstr>Availability Groups</vt:lpstr>
      <vt:lpstr>One Possible BCM Strategy…</vt:lpstr>
      <vt:lpstr>Summary</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BCM in General for SP2013</dc:title>
  <dc:subject>Ignite - BCM in General for SP2013</dc:subject>
  <dc:creator>Vesa.Juvonen@microsoft.com</dc:creator>
  <cp:keywords>SharePoint; Ignite</cp:keywords>
  <dc:description>Learn about the approaches and techniques to use when devising a meaningful and cost-effective business continuity management (BCM) strategy for SharePoint 2013.</dc:description>
  <cp:lastModifiedBy>Vesa Juvonen</cp:lastModifiedBy>
  <cp:revision>30</cp:revision>
  <dcterms:created xsi:type="dcterms:W3CDTF">2012-06-08T22:41:39Z</dcterms:created>
  <dcterms:modified xsi:type="dcterms:W3CDTF">2013-01-09T19:11:56Z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0x010100914AE83C5813C1419DC904F85ABB8834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