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2D5BF3-25B6-4185-A8E6-8673A977C453}" type="datetimeFigureOut">
              <a:rPr lang="sv-SE" smtClean="0"/>
              <a:t>2014-05-09</a:t>
            </a:fld>
            <a:endParaRPr lang="sv-SE"/>
          </a:p>
        </p:txBody>
      </p:sp>
      <p:sp>
        <p:nvSpPr>
          <p:cNvPr id="4" name="Platshållare för bildobjekt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4B3F0E-5DA6-4552-ACFF-E6A181A3651E}" type="slidenum">
              <a:rPr lang="sv-SE" smtClean="0"/>
              <a:t>‹#›</a:t>
            </a:fld>
            <a:endParaRPr lang="sv-SE"/>
          </a:p>
        </p:txBody>
      </p:sp>
    </p:spTree>
    <p:extLst>
      <p:ext uri="{BB962C8B-B14F-4D97-AF65-F5344CB8AC3E}">
        <p14:creationId xmlns:p14="http://schemas.microsoft.com/office/powerpoint/2010/main" val="424410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Pladsholder til diasbillede 1"/>
          <p:cNvSpPr>
            <a:spLocks noGrp="1" noRot="1" noChangeAspect="1" noTextEdit="1"/>
          </p:cNvSpPr>
          <p:nvPr>
            <p:ph type="sldImg"/>
          </p:nvPr>
        </p:nvSpPr>
        <p:spPr bwMode="auto">
          <a:noFill/>
          <a:ln>
            <a:solidFill>
              <a:srgbClr val="000000"/>
            </a:solidFill>
            <a:miter lim="800000"/>
            <a:headEnd/>
            <a:tailEnd/>
          </a:ln>
        </p:spPr>
      </p:sp>
      <p:sp>
        <p:nvSpPr>
          <p:cNvPr id="24579" name="Pladsholder til not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da-DK" smtClean="0"/>
          </a:p>
        </p:txBody>
      </p:sp>
      <p:sp>
        <p:nvSpPr>
          <p:cNvPr id="24580" name="Pladsholder til diasnumm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2F09034-2680-4523-A147-21AC47E344EA}" type="slidenum">
              <a:rPr lang="da-DK" smtClean="0">
                <a:solidFill>
                  <a:prstClr val="black"/>
                </a:solidFill>
              </a:rPr>
              <a:pPr/>
              <a:t>6</a:t>
            </a:fld>
            <a:endParaRPr lang="da-DK" smtClean="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s">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da-DK" smtClean="0"/>
              <a:t>Klik for at redigere i master</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da-DK" smtClean="0"/>
              <a:t>Klik for at redigere i master</a:t>
            </a:r>
            <a:endParaRPr lang="en-US"/>
          </a:p>
        </p:txBody>
      </p:sp>
      <p:sp>
        <p:nvSpPr>
          <p:cNvPr id="4" name="Date Placeholder 9"/>
          <p:cNvSpPr>
            <a:spLocks noGrp="1"/>
          </p:cNvSpPr>
          <p:nvPr>
            <p:ph type="dt" sz="half" idx="10"/>
          </p:nvPr>
        </p:nvSpPr>
        <p:spPr/>
        <p:txBody>
          <a:bodyPr/>
          <a:lstStyle>
            <a:lvl1pPr>
              <a:defRPr/>
            </a:lvl1pPr>
          </a:lstStyle>
          <a:p>
            <a:pPr>
              <a:defRPr/>
            </a:pPr>
            <a:endParaRPr lang="da-DK">
              <a:solidFill>
                <a:srgbClr val="04617B">
                  <a:shade val="90000"/>
                </a:srgbClr>
              </a:solidFill>
            </a:endParaRPr>
          </a:p>
        </p:txBody>
      </p:sp>
      <p:sp>
        <p:nvSpPr>
          <p:cNvPr id="5" name="Footer Placeholder 21"/>
          <p:cNvSpPr>
            <a:spLocks noGrp="1"/>
          </p:cNvSpPr>
          <p:nvPr>
            <p:ph type="ftr" sz="quarter" idx="11"/>
          </p:nvPr>
        </p:nvSpPr>
        <p:spPr/>
        <p:txBody>
          <a:bodyPr/>
          <a:lstStyle>
            <a:lvl1pPr>
              <a:defRPr/>
            </a:lvl1pPr>
          </a:lstStyle>
          <a:p>
            <a:pPr>
              <a:defRPr/>
            </a:pPr>
            <a:endParaRPr lang="da-DK">
              <a:solidFill>
                <a:srgbClr val="04617B">
                  <a:shade val="90000"/>
                </a:srgbClr>
              </a:solidFill>
            </a:endParaRPr>
          </a:p>
        </p:txBody>
      </p:sp>
      <p:sp>
        <p:nvSpPr>
          <p:cNvPr id="6" name="Slide Number Placeholder 17"/>
          <p:cNvSpPr>
            <a:spLocks noGrp="1"/>
          </p:cNvSpPr>
          <p:nvPr>
            <p:ph type="sldNum" sz="quarter" idx="12"/>
          </p:nvPr>
        </p:nvSpPr>
        <p:spPr/>
        <p:txBody>
          <a:bodyPr/>
          <a:lstStyle>
            <a:lvl1pPr>
              <a:defRPr/>
            </a:lvl1pPr>
          </a:lstStyle>
          <a:p>
            <a:pPr>
              <a:defRPr/>
            </a:pPr>
            <a:fld id="{52108D21-1CD0-4768-8F5E-C8F4E66BF31A}" type="slidenum">
              <a:rPr lang="da-DK">
                <a:solidFill>
                  <a:srgbClr val="04617B">
                    <a:shade val="90000"/>
                  </a:srgbClr>
                </a:solidFill>
              </a:rPr>
              <a:pPr>
                <a:defRPr/>
              </a:pPr>
              <a:t>‹#›</a:t>
            </a:fld>
            <a:endParaRPr lang="da-DK">
              <a:solidFill>
                <a:srgbClr val="04617B">
                  <a:shade val="90000"/>
                </a:srgbClr>
              </a:solidFill>
            </a:endParaRPr>
          </a:p>
        </p:txBody>
      </p:sp>
    </p:spTree>
    <p:extLst>
      <p:ext uri="{BB962C8B-B14F-4D97-AF65-F5344CB8AC3E}">
        <p14:creationId xmlns:p14="http://schemas.microsoft.com/office/powerpoint/2010/main" val="3848468744"/>
      </p:ext>
    </p:extLst>
  </p:cSld>
  <p:clrMapOvr>
    <a:masterClrMapping/>
  </p:clrMapOvr>
  <p:transition spd="slow">
    <p:blinds/>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lang="en-US"/>
          </a:p>
        </p:txBody>
      </p:sp>
      <p:sp>
        <p:nvSpPr>
          <p:cNvPr id="3" name="Vertical Text Placeholder 2"/>
          <p:cNvSpPr>
            <a:spLocks noGrp="1"/>
          </p:cNvSpPr>
          <p:nvPr>
            <p:ph type="body" orient="vert" idx="1"/>
          </p:nvPr>
        </p:nvSpPr>
        <p:spPr/>
        <p:txBody>
          <a:bodyPr vert="eaVert"/>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4" name="Date Placeholder 9"/>
          <p:cNvSpPr>
            <a:spLocks noGrp="1"/>
          </p:cNvSpPr>
          <p:nvPr>
            <p:ph type="dt" sz="half" idx="10"/>
          </p:nvPr>
        </p:nvSpPr>
        <p:spPr/>
        <p:txBody>
          <a:bodyPr/>
          <a:lstStyle>
            <a:lvl1pPr>
              <a:defRPr/>
            </a:lvl1pPr>
          </a:lstStyle>
          <a:p>
            <a:pPr>
              <a:defRPr/>
            </a:pPr>
            <a:endParaRPr lang="da-DK">
              <a:solidFill>
                <a:srgbClr val="04617B">
                  <a:shade val="90000"/>
                </a:srgbClr>
              </a:solidFill>
            </a:endParaRPr>
          </a:p>
        </p:txBody>
      </p:sp>
      <p:sp>
        <p:nvSpPr>
          <p:cNvPr id="5" name="Footer Placeholder 21"/>
          <p:cNvSpPr>
            <a:spLocks noGrp="1"/>
          </p:cNvSpPr>
          <p:nvPr>
            <p:ph type="ftr" sz="quarter" idx="11"/>
          </p:nvPr>
        </p:nvSpPr>
        <p:spPr/>
        <p:txBody>
          <a:bodyPr/>
          <a:lstStyle>
            <a:lvl1pPr>
              <a:defRPr/>
            </a:lvl1pPr>
          </a:lstStyle>
          <a:p>
            <a:pPr>
              <a:defRPr/>
            </a:pPr>
            <a:endParaRPr lang="da-DK">
              <a:solidFill>
                <a:srgbClr val="04617B">
                  <a:shade val="90000"/>
                </a:srgbClr>
              </a:solidFill>
            </a:endParaRPr>
          </a:p>
        </p:txBody>
      </p:sp>
      <p:sp>
        <p:nvSpPr>
          <p:cNvPr id="6" name="Slide Number Placeholder 17"/>
          <p:cNvSpPr>
            <a:spLocks noGrp="1"/>
          </p:cNvSpPr>
          <p:nvPr>
            <p:ph type="sldNum" sz="quarter" idx="12"/>
          </p:nvPr>
        </p:nvSpPr>
        <p:spPr/>
        <p:txBody>
          <a:bodyPr/>
          <a:lstStyle>
            <a:lvl1pPr>
              <a:defRPr/>
            </a:lvl1pPr>
          </a:lstStyle>
          <a:p>
            <a:pPr>
              <a:defRPr/>
            </a:pPr>
            <a:fld id="{B98229C5-9995-4C13-B8E2-B0C5A2AAEF19}" type="slidenum">
              <a:rPr lang="da-DK">
                <a:solidFill>
                  <a:srgbClr val="04617B">
                    <a:shade val="90000"/>
                  </a:srgbClr>
                </a:solidFill>
              </a:rPr>
              <a:pPr>
                <a:defRPr/>
              </a:pPr>
              <a:t>‹#›</a:t>
            </a:fld>
            <a:endParaRPr lang="da-DK">
              <a:solidFill>
                <a:srgbClr val="04617B">
                  <a:shade val="90000"/>
                </a:srgbClr>
              </a:solidFill>
            </a:endParaRPr>
          </a:p>
        </p:txBody>
      </p:sp>
    </p:spTree>
    <p:extLst>
      <p:ext uri="{BB962C8B-B14F-4D97-AF65-F5344CB8AC3E}">
        <p14:creationId xmlns:p14="http://schemas.microsoft.com/office/powerpoint/2010/main" val="3379061639"/>
      </p:ext>
    </p:extLst>
  </p:cSld>
  <p:clrMapOvr>
    <a:masterClrMapping/>
  </p:clrMapOvr>
  <p:transition spd="slow">
    <p:blind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da-DK" smtClean="0"/>
              <a:t>Klik for at redigere i master</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4" name="Date Placeholder 9"/>
          <p:cNvSpPr>
            <a:spLocks noGrp="1"/>
          </p:cNvSpPr>
          <p:nvPr>
            <p:ph type="dt" sz="half" idx="10"/>
          </p:nvPr>
        </p:nvSpPr>
        <p:spPr/>
        <p:txBody>
          <a:bodyPr/>
          <a:lstStyle>
            <a:lvl1pPr>
              <a:defRPr/>
            </a:lvl1pPr>
          </a:lstStyle>
          <a:p>
            <a:pPr>
              <a:defRPr/>
            </a:pPr>
            <a:endParaRPr lang="da-DK">
              <a:solidFill>
                <a:srgbClr val="04617B">
                  <a:shade val="90000"/>
                </a:srgbClr>
              </a:solidFill>
            </a:endParaRPr>
          </a:p>
        </p:txBody>
      </p:sp>
      <p:sp>
        <p:nvSpPr>
          <p:cNvPr id="5" name="Footer Placeholder 21"/>
          <p:cNvSpPr>
            <a:spLocks noGrp="1"/>
          </p:cNvSpPr>
          <p:nvPr>
            <p:ph type="ftr" sz="quarter" idx="11"/>
          </p:nvPr>
        </p:nvSpPr>
        <p:spPr/>
        <p:txBody>
          <a:bodyPr/>
          <a:lstStyle>
            <a:lvl1pPr>
              <a:defRPr/>
            </a:lvl1pPr>
          </a:lstStyle>
          <a:p>
            <a:pPr>
              <a:defRPr/>
            </a:pPr>
            <a:endParaRPr lang="da-DK">
              <a:solidFill>
                <a:srgbClr val="04617B">
                  <a:shade val="90000"/>
                </a:srgbClr>
              </a:solidFill>
            </a:endParaRPr>
          </a:p>
        </p:txBody>
      </p:sp>
      <p:sp>
        <p:nvSpPr>
          <p:cNvPr id="6" name="Slide Number Placeholder 17"/>
          <p:cNvSpPr>
            <a:spLocks noGrp="1"/>
          </p:cNvSpPr>
          <p:nvPr>
            <p:ph type="sldNum" sz="quarter" idx="12"/>
          </p:nvPr>
        </p:nvSpPr>
        <p:spPr/>
        <p:txBody>
          <a:bodyPr/>
          <a:lstStyle>
            <a:lvl1pPr>
              <a:defRPr/>
            </a:lvl1pPr>
          </a:lstStyle>
          <a:p>
            <a:pPr>
              <a:defRPr/>
            </a:pPr>
            <a:fld id="{0C8696E7-2FF6-4A5F-B508-799437286B3B}" type="slidenum">
              <a:rPr lang="da-DK">
                <a:solidFill>
                  <a:srgbClr val="04617B">
                    <a:shade val="90000"/>
                  </a:srgbClr>
                </a:solidFill>
              </a:rPr>
              <a:pPr>
                <a:defRPr/>
              </a:pPr>
              <a:t>‹#›</a:t>
            </a:fld>
            <a:endParaRPr lang="da-DK">
              <a:solidFill>
                <a:srgbClr val="04617B">
                  <a:shade val="90000"/>
                </a:srgbClr>
              </a:solidFill>
            </a:endParaRPr>
          </a:p>
        </p:txBody>
      </p:sp>
    </p:spTree>
    <p:extLst>
      <p:ext uri="{BB962C8B-B14F-4D97-AF65-F5344CB8AC3E}">
        <p14:creationId xmlns:p14="http://schemas.microsoft.com/office/powerpoint/2010/main" val="4072276922"/>
      </p:ext>
    </p:extLst>
  </p:cSld>
  <p:clrMapOvr>
    <a:masterClrMapping/>
  </p:clrMapOvr>
  <p:transition spd="slow">
    <p:blind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lang="en-US"/>
          </a:p>
        </p:txBody>
      </p:sp>
      <p:sp>
        <p:nvSpPr>
          <p:cNvPr id="3" name="Content Placeholder 2"/>
          <p:cNvSpPr>
            <a:spLocks noGrp="1"/>
          </p:cNvSpPr>
          <p:nvPr>
            <p:ph idx="1"/>
          </p:nvPr>
        </p:nvSpPr>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4" name="Date Placeholder 9"/>
          <p:cNvSpPr>
            <a:spLocks noGrp="1"/>
          </p:cNvSpPr>
          <p:nvPr>
            <p:ph type="dt" sz="half" idx="10"/>
          </p:nvPr>
        </p:nvSpPr>
        <p:spPr/>
        <p:txBody>
          <a:bodyPr/>
          <a:lstStyle>
            <a:lvl1pPr>
              <a:defRPr/>
            </a:lvl1pPr>
          </a:lstStyle>
          <a:p>
            <a:pPr>
              <a:defRPr/>
            </a:pPr>
            <a:endParaRPr lang="da-DK">
              <a:solidFill>
                <a:srgbClr val="04617B">
                  <a:shade val="90000"/>
                </a:srgbClr>
              </a:solidFill>
            </a:endParaRPr>
          </a:p>
        </p:txBody>
      </p:sp>
      <p:sp>
        <p:nvSpPr>
          <p:cNvPr id="5" name="Footer Placeholder 21"/>
          <p:cNvSpPr>
            <a:spLocks noGrp="1"/>
          </p:cNvSpPr>
          <p:nvPr>
            <p:ph type="ftr" sz="quarter" idx="11"/>
          </p:nvPr>
        </p:nvSpPr>
        <p:spPr/>
        <p:txBody>
          <a:bodyPr/>
          <a:lstStyle>
            <a:lvl1pPr>
              <a:defRPr/>
            </a:lvl1pPr>
          </a:lstStyle>
          <a:p>
            <a:pPr>
              <a:defRPr/>
            </a:pPr>
            <a:endParaRPr lang="da-DK">
              <a:solidFill>
                <a:srgbClr val="04617B">
                  <a:shade val="90000"/>
                </a:srgbClr>
              </a:solidFill>
            </a:endParaRPr>
          </a:p>
        </p:txBody>
      </p:sp>
      <p:sp>
        <p:nvSpPr>
          <p:cNvPr id="6" name="Slide Number Placeholder 17"/>
          <p:cNvSpPr>
            <a:spLocks noGrp="1"/>
          </p:cNvSpPr>
          <p:nvPr>
            <p:ph type="sldNum" sz="quarter" idx="12"/>
          </p:nvPr>
        </p:nvSpPr>
        <p:spPr/>
        <p:txBody>
          <a:bodyPr/>
          <a:lstStyle>
            <a:lvl1pPr>
              <a:defRPr/>
            </a:lvl1pPr>
          </a:lstStyle>
          <a:p>
            <a:pPr>
              <a:defRPr/>
            </a:pPr>
            <a:fld id="{2516E902-419E-48CF-A2EE-B209EB5E076C}" type="slidenum">
              <a:rPr lang="da-DK">
                <a:solidFill>
                  <a:srgbClr val="04617B">
                    <a:shade val="90000"/>
                  </a:srgbClr>
                </a:solidFill>
              </a:rPr>
              <a:pPr>
                <a:defRPr/>
              </a:pPr>
              <a:t>‹#›</a:t>
            </a:fld>
            <a:endParaRPr lang="da-DK">
              <a:solidFill>
                <a:srgbClr val="04617B">
                  <a:shade val="90000"/>
                </a:srgbClr>
              </a:solidFill>
            </a:endParaRPr>
          </a:p>
        </p:txBody>
      </p:sp>
    </p:spTree>
    <p:extLst>
      <p:ext uri="{BB962C8B-B14F-4D97-AF65-F5344CB8AC3E}">
        <p14:creationId xmlns:p14="http://schemas.microsoft.com/office/powerpoint/2010/main" val="4066775613"/>
      </p:ext>
    </p:extLst>
  </p:cSld>
  <p:clrMapOvr>
    <a:masterClrMapping/>
  </p:clrMapOvr>
  <p:transition spd="slow">
    <p:blind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da-DK" smtClean="0"/>
              <a:t>Klik for at redigere i master</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da-DK" smtClean="0"/>
              <a:t>Klik for at redigere i master</a:t>
            </a:r>
          </a:p>
        </p:txBody>
      </p:sp>
      <p:sp>
        <p:nvSpPr>
          <p:cNvPr id="4" name="Date Placeholder 9"/>
          <p:cNvSpPr>
            <a:spLocks noGrp="1"/>
          </p:cNvSpPr>
          <p:nvPr>
            <p:ph type="dt" sz="half" idx="10"/>
          </p:nvPr>
        </p:nvSpPr>
        <p:spPr/>
        <p:txBody>
          <a:bodyPr/>
          <a:lstStyle>
            <a:lvl1pPr>
              <a:defRPr/>
            </a:lvl1pPr>
          </a:lstStyle>
          <a:p>
            <a:pPr>
              <a:defRPr/>
            </a:pPr>
            <a:endParaRPr lang="da-DK">
              <a:solidFill>
                <a:srgbClr val="04617B">
                  <a:shade val="90000"/>
                </a:srgbClr>
              </a:solidFill>
            </a:endParaRPr>
          </a:p>
        </p:txBody>
      </p:sp>
      <p:sp>
        <p:nvSpPr>
          <p:cNvPr id="5" name="Footer Placeholder 21"/>
          <p:cNvSpPr>
            <a:spLocks noGrp="1"/>
          </p:cNvSpPr>
          <p:nvPr>
            <p:ph type="ftr" sz="quarter" idx="11"/>
          </p:nvPr>
        </p:nvSpPr>
        <p:spPr/>
        <p:txBody>
          <a:bodyPr/>
          <a:lstStyle>
            <a:lvl1pPr>
              <a:defRPr/>
            </a:lvl1pPr>
          </a:lstStyle>
          <a:p>
            <a:pPr>
              <a:defRPr/>
            </a:pPr>
            <a:endParaRPr lang="da-DK">
              <a:solidFill>
                <a:srgbClr val="04617B">
                  <a:shade val="90000"/>
                </a:srgbClr>
              </a:solidFill>
            </a:endParaRPr>
          </a:p>
        </p:txBody>
      </p:sp>
      <p:sp>
        <p:nvSpPr>
          <p:cNvPr id="6" name="Slide Number Placeholder 17"/>
          <p:cNvSpPr>
            <a:spLocks noGrp="1"/>
          </p:cNvSpPr>
          <p:nvPr>
            <p:ph type="sldNum" sz="quarter" idx="12"/>
          </p:nvPr>
        </p:nvSpPr>
        <p:spPr/>
        <p:txBody>
          <a:bodyPr/>
          <a:lstStyle>
            <a:lvl1pPr>
              <a:defRPr/>
            </a:lvl1pPr>
          </a:lstStyle>
          <a:p>
            <a:pPr>
              <a:defRPr/>
            </a:pPr>
            <a:fld id="{5A1A3653-4DE2-471F-9AB6-5A1D0E33DCE4}" type="slidenum">
              <a:rPr lang="da-DK">
                <a:solidFill>
                  <a:srgbClr val="04617B">
                    <a:shade val="90000"/>
                  </a:srgbClr>
                </a:solidFill>
              </a:rPr>
              <a:pPr>
                <a:defRPr/>
              </a:pPr>
              <a:t>‹#›</a:t>
            </a:fld>
            <a:endParaRPr lang="da-DK">
              <a:solidFill>
                <a:srgbClr val="04617B">
                  <a:shade val="90000"/>
                </a:srgbClr>
              </a:solidFill>
            </a:endParaRPr>
          </a:p>
        </p:txBody>
      </p:sp>
    </p:spTree>
    <p:extLst>
      <p:ext uri="{BB962C8B-B14F-4D97-AF65-F5344CB8AC3E}">
        <p14:creationId xmlns:p14="http://schemas.microsoft.com/office/powerpoint/2010/main" val="1716084177"/>
      </p:ext>
    </p:extLst>
  </p:cSld>
  <p:clrMapOvr>
    <a:masterClrMapping/>
  </p:clrMapOvr>
  <p:transition spd="slow">
    <p:blind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da-DK" smtClean="0"/>
              <a:t>Klik for at redigere i master</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5" name="Date Placeholder 9"/>
          <p:cNvSpPr>
            <a:spLocks noGrp="1"/>
          </p:cNvSpPr>
          <p:nvPr>
            <p:ph type="dt" sz="half" idx="10"/>
          </p:nvPr>
        </p:nvSpPr>
        <p:spPr/>
        <p:txBody>
          <a:bodyPr/>
          <a:lstStyle>
            <a:lvl1pPr>
              <a:defRPr/>
            </a:lvl1pPr>
          </a:lstStyle>
          <a:p>
            <a:pPr>
              <a:defRPr/>
            </a:pPr>
            <a:endParaRPr lang="da-DK">
              <a:solidFill>
                <a:srgbClr val="04617B">
                  <a:shade val="90000"/>
                </a:srgbClr>
              </a:solidFill>
            </a:endParaRPr>
          </a:p>
        </p:txBody>
      </p:sp>
      <p:sp>
        <p:nvSpPr>
          <p:cNvPr id="6" name="Footer Placeholder 21"/>
          <p:cNvSpPr>
            <a:spLocks noGrp="1"/>
          </p:cNvSpPr>
          <p:nvPr>
            <p:ph type="ftr" sz="quarter" idx="11"/>
          </p:nvPr>
        </p:nvSpPr>
        <p:spPr/>
        <p:txBody>
          <a:bodyPr/>
          <a:lstStyle>
            <a:lvl1pPr>
              <a:defRPr/>
            </a:lvl1pPr>
          </a:lstStyle>
          <a:p>
            <a:pPr>
              <a:defRPr/>
            </a:pPr>
            <a:endParaRPr lang="da-DK">
              <a:solidFill>
                <a:srgbClr val="04617B">
                  <a:shade val="90000"/>
                </a:srgbClr>
              </a:solidFill>
            </a:endParaRPr>
          </a:p>
        </p:txBody>
      </p:sp>
      <p:sp>
        <p:nvSpPr>
          <p:cNvPr id="7" name="Slide Number Placeholder 17"/>
          <p:cNvSpPr>
            <a:spLocks noGrp="1"/>
          </p:cNvSpPr>
          <p:nvPr>
            <p:ph type="sldNum" sz="quarter" idx="12"/>
          </p:nvPr>
        </p:nvSpPr>
        <p:spPr/>
        <p:txBody>
          <a:bodyPr/>
          <a:lstStyle>
            <a:lvl1pPr>
              <a:defRPr/>
            </a:lvl1pPr>
          </a:lstStyle>
          <a:p>
            <a:pPr>
              <a:defRPr/>
            </a:pPr>
            <a:fld id="{371FD3D1-B26C-455C-AF28-F829F3E65BF3}" type="slidenum">
              <a:rPr lang="da-DK">
                <a:solidFill>
                  <a:srgbClr val="04617B">
                    <a:shade val="90000"/>
                  </a:srgbClr>
                </a:solidFill>
              </a:rPr>
              <a:pPr>
                <a:defRPr/>
              </a:pPr>
              <a:t>‹#›</a:t>
            </a:fld>
            <a:endParaRPr lang="da-DK">
              <a:solidFill>
                <a:srgbClr val="04617B">
                  <a:shade val="90000"/>
                </a:srgbClr>
              </a:solidFill>
            </a:endParaRPr>
          </a:p>
        </p:txBody>
      </p:sp>
    </p:spTree>
    <p:extLst>
      <p:ext uri="{BB962C8B-B14F-4D97-AF65-F5344CB8AC3E}">
        <p14:creationId xmlns:p14="http://schemas.microsoft.com/office/powerpoint/2010/main" val="2935996491"/>
      </p:ext>
    </p:extLst>
  </p:cSld>
  <p:clrMapOvr>
    <a:masterClrMapping/>
  </p:clrMapOvr>
  <p:transition spd="slow">
    <p:blind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da-DK" smtClean="0"/>
              <a:t>Klik for at redigere i master</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da-DK" smtClean="0"/>
              <a:t>Klik for at redigere i master</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da-DK" smtClean="0"/>
              <a:t>Klik for at redigere i master</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7" name="Date Placeholder 9"/>
          <p:cNvSpPr>
            <a:spLocks noGrp="1"/>
          </p:cNvSpPr>
          <p:nvPr>
            <p:ph type="dt" sz="half" idx="10"/>
          </p:nvPr>
        </p:nvSpPr>
        <p:spPr/>
        <p:txBody>
          <a:bodyPr/>
          <a:lstStyle>
            <a:lvl1pPr>
              <a:defRPr/>
            </a:lvl1pPr>
          </a:lstStyle>
          <a:p>
            <a:pPr>
              <a:defRPr/>
            </a:pPr>
            <a:endParaRPr lang="da-DK">
              <a:solidFill>
                <a:srgbClr val="04617B">
                  <a:shade val="90000"/>
                </a:srgbClr>
              </a:solidFill>
            </a:endParaRPr>
          </a:p>
        </p:txBody>
      </p:sp>
      <p:sp>
        <p:nvSpPr>
          <p:cNvPr id="8" name="Footer Placeholder 21"/>
          <p:cNvSpPr>
            <a:spLocks noGrp="1"/>
          </p:cNvSpPr>
          <p:nvPr>
            <p:ph type="ftr" sz="quarter" idx="11"/>
          </p:nvPr>
        </p:nvSpPr>
        <p:spPr/>
        <p:txBody>
          <a:bodyPr/>
          <a:lstStyle>
            <a:lvl1pPr>
              <a:defRPr/>
            </a:lvl1pPr>
          </a:lstStyle>
          <a:p>
            <a:pPr>
              <a:defRPr/>
            </a:pPr>
            <a:endParaRPr lang="da-DK">
              <a:solidFill>
                <a:srgbClr val="04617B">
                  <a:shade val="90000"/>
                </a:srgbClr>
              </a:solidFill>
            </a:endParaRPr>
          </a:p>
        </p:txBody>
      </p:sp>
      <p:sp>
        <p:nvSpPr>
          <p:cNvPr id="9" name="Slide Number Placeholder 17"/>
          <p:cNvSpPr>
            <a:spLocks noGrp="1"/>
          </p:cNvSpPr>
          <p:nvPr>
            <p:ph type="sldNum" sz="quarter" idx="12"/>
          </p:nvPr>
        </p:nvSpPr>
        <p:spPr/>
        <p:txBody>
          <a:bodyPr/>
          <a:lstStyle>
            <a:lvl1pPr>
              <a:defRPr/>
            </a:lvl1pPr>
          </a:lstStyle>
          <a:p>
            <a:pPr>
              <a:defRPr/>
            </a:pPr>
            <a:fld id="{B07C47D3-C7C3-411D-967A-4DB92821C917}" type="slidenum">
              <a:rPr lang="da-DK">
                <a:solidFill>
                  <a:srgbClr val="04617B">
                    <a:shade val="90000"/>
                  </a:srgbClr>
                </a:solidFill>
              </a:rPr>
              <a:pPr>
                <a:defRPr/>
              </a:pPr>
              <a:t>‹#›</a:t>
            </a:fld>
            <a:endParaRPr lang="da-DK">
              <a:solidFill>
                <a:srgbClr val="04617B">
                  <a:shade val="90000"/>
                </a:srgbClr>
              </a:solidFill>
            </a:endParaRPr>
          </a:p>
        </p:txBody>
      </p:sp>
    </p:spTree>
    <p:extLst>
      <p:ext uri="{BB962C8B-B14F-4D97-AF65-F5344CB8AC3E}">
        <p14:creationId xmlns:p14="http://schemas.microsoft.com/office/powerpoint/2010/main" val="456449938"/>
      </p:ext>
    </p:extLst>
  </p:cSld>
  <p:clrMapOvr>
    <a:masterClrMapping/>
  </p:clrMapOvr>
  <p:transition spd="slow">
    <p:blind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da-DK" smtClean="0"/>
              <a:t>Klik for at redigere i master</a:t>
            </a:r>
            <a:endParaRPr lang="en-US"/>
          </a:p>
        </p:txBody>
      </p:sp>
      <p:sp>
        <p:nvSpPr>
          <p:cNvPr id="3" name="Date Placeholder 9"/>
          <p:cNvSpPr>
            <a:spLocks noGrp="1"/>
          </p:cNvSpPr>
          <p:nvPr>
            <p:ph type="dt" sz="half" idx="10"/>
          </p:nvPr>
        </p:nvSpPr>
        <p:spPr/>
        <p:txBody>
          <a:bodyPr/>
          <a:lstStyle>
            <a:lvl1pPr>
              <a:defRPr/>
            </a:lvl1pPr>
          </a:lstStyle>
          <a:p>
            <a:pPr>
              <a:defRPr/>
            </a:pPr>
            <a:endParaRPr lang="da-DK">
              <a:solidFill>
                <a:srgbClr val="04617B">
                  <a:shade val="90000"/>
                </a:srgbClr>
              </a:solidFill>
            </a:endParaRPr>
          </a:p>
        </p:txBody>
      </p:sp>
      <p:sp>
        <p:nvSpPr>
          <p:cNvPr id="4" name="Footer Placeholder 21"/>
          <p:cNvSpPr>
            <a:spLocks noGrp="1"/>
          </p:cNvSpPr>
          <p:nvPr>
            <p:ph type="ftr" sz="quarter" idx="11"/>
          </p:nvPr>
        </p:nvSpPr>
        <p:spPr/>
        <p:txBody>
          <a:bodyPr/>
          <a:lstStyle>
            <a:lvl1pPr>
              <a:defRPr/>
            </a:lvl1pPr>
          </a:lstStyle>
          <a:p>
            <a:pPr>
              <a:defRPr/>
            </a:pPr>
            <a:endParaRPr lang="da-DK">
              <a:solidFill>
                <a:srgbClr val="04617B">
                  <a:shade val="90000"/>
                </a:srgbClr>
              </a:solidFill>
            </a:endParaRPr>
          </a:p>
        </p:txBody>
      </p:sp>
      <p:sp>
        <p:nvSpPr>
          <p:cNvPr id="5" name="Slide Number Placeholder 17"/>
          <p:cNvSpPr>
            <a:spLocks noGrp="1"/>
          </p:cNvSpPr>
          <p:nvPr>
            <p:ph type="sldNum" sz="quarter" idx="12"/>
          </p:nvPr>
        </p:nvSpPr>
        <p:spPr/>
        <p:txBody>
          <a:bodyPr/>
          <a:lstStyle>
            <a:lvl1pPr>
              <a:defRPr/>
            </a:lvl1pPr>
          </a:lstStyle>
          <a:p>
            <a:pPr>
              <a:defRPr/>
            </a:pPr>
            <a:fld id="{773DEA47-BE46-45CF-A3DD-06E2AA652137}" type="slidenum">
              <a:rPr lang="da-DK">
                <a:solidFill>
                  <a:srgbClr val="04617B">
                    <a:shade val="90000"/>
                  </a:srgbClr>
                </a:solidFill>
              </a:rPr>
              <a:pPr>
                <a:defRPr/>
              </a:pPr>
              <a:t>‹#›</a:t>
            </a:fld>
            <a:endParaRPr lang="da-DK">
              <a:solidFill>
                <a:srgbClr val="04617B">
                  <a:shade val="90000"/>
                </a:srgbClr>
              </a:solidFill>
            </a:endParaRPr>
          </a:p>
        </p:txBody>
      </p:sp>
    </p:spTree>
    <p:extLst>
      <p:ext uri="{BB962C8B-B14F-4D97-AF65-F5344CB8AC3E}">
        <p14:creationId xmlns:p14="http://schemas.microsoft.com/office/powerpoint/2010/main" val="2369848671"/>
      </p:ext>
    </p:extLst>
  </p:cSld>
  <p:clrMapOvr>
    <a:masterClrMapping/>
  </p:clrMapOvr>
  <p:transition spd="slow">
    <p:blind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da-DK">
              <a:solidFill>
                <a:srgbClr val="04617B">
                  <a:shade val="90000"/>
                </a:srgbClr>
              </a:solidFill>
            </a:endParaRPr>
          </a:p>
        </p:txBody>
      </p:sp>
      <p:sp>
        <p:nvSpPr>
          <p:cNvPr id="3" name="Footer Placeholder 21"/>
          <p:cNvSpPr>
            <a:spLocks noGrp="1"/>
          </p:cNvSpPr>
          <p:nvPr>
            <p:ph type="ftr" sz="quarter" idx="11"/>
          </p:nvPr>
        </p:nvSpPr>
        <p:spPr/>
        <p:txBody>
          <a:bodyPr/>
          <a:lstStyle>
            <a:lvl1pPr>
              <a:defRPr/>
            </a:lvl1pPr>
          </a:lstStyle>
          <a:p>
            <a:pPr>
              <a:defRPr/>
            </a:pPr>
            <a:endParaRPr lang="da-DK">
              <a:solidFill>
                <a:srgbClr val="04617B">
                  <a:shade val="90000"/>
                </a:srgbClr>
              </a:solidFill>
            </a:endParaRPr>
          </a:p>
        </p:txBody>
      </p:sp>
      <p:sp>
        <p:nvSpPr>
          <p:cNvPr id="4" name="Slide Number Placeholder 17"/>
          <p:cNvSpPr>
            <a:spLocks noGrp="1"/>
          </p:cNvSpPr>
          <p:nvPr>
            <p:ph type="sldNum" sz="quarter" idx="12"/>
          </p:nvPr>
        </p:nvSpPr>
        <p:spPr/>
        <p:txBody>
          <a:bodyPr/>
          <a:lstStyle>
            <a:lvl1pPr>
              <a:defRPr/>
            </a:lvl1pPr>
          </a:lstStyle>
          <a:p>
            <a:pPr>
              <a:defRPr/>
            </a:pPr>
            <a:fld id="{A7FA8277-A8AB-4B36-A58E-1025FCDCE394}" type="slidenum">
              <a:rPr lang="da-DK">
                <a:solidFill>
                  <a:srgbClr val="04617B">
                    <a:shade val="90000"/>
                  </a:srgbClr>
                </a:solidFill>
              </a:rPr>
              <a:pPr>
                <a:defRPr/>
              </a:pPr>
              <a:t>‹#›</a:t>
            </a:fld>
            <a:endParaRPr lang="da-DK">
              <a:solidFill>
                <a:srgbClr val="04617B">
                  <a:shade val="90000"/>
                </a:srgbClr>
              </a:solidFill>
            </a:endParaRPr>
          </a:p>
        </p:txBody>
      </p:sp>
    </p:spTree>
    <p:extLst>
      <p:ext uri="{BB962C8B-B14F-4D97-AF65-F5344CB8AC3E}">
        <p14:creationId xmlns:p14="http://schemas.microsoft.com/office/powerpoint/2010/main" val="2633513374"/>
      </p:ext>
    </p:extLst>
  </p:cSld>
  <p:clrMapOvr>
    <a:masterClrMapping/>
  </p:clrMapOvr>
  <p:transition spd="slow">
    <p:blind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da-DK" smtClean="0"/>
              <a:t>Klik for at redigere i master</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da-DK" smtClean="0"/>
              <a:t>Klik for at redigere i master</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5" name="Date Placeholder 9"/>
          <p:cNvSpPr>
            <a:spLocks noGrp="1"/>
          </p:cNvSpPr>
          <p:nvPr>
            <p:ph type="dt" sz="half" idx="10"/>
          </p:nvPr>
        </p:nvSpPr>
        <p:spPr/>
        <p:txBody>
          <a:bodyPr/>
          <a:lstStyle>
            <a:lvl1pPr>
              <a:defRPr/>
            </a:lvl1pPr>
          </a:lstStyle>
          <a:p>
            <a:pPr>
              <a:defRPr/>
            </a:pPr>
            <a:endParaRPr lang="da-DK">
              <a:solidFill>
                <a:srgbClr val="04617B">
                  <a:shade val="90000"/>
                </a:srgbClr>
              </a:solidFill>
            </a:endParaRPr>
          </a:p>
        </p:txBody>
      </p:sp>
      <p:sp>
        <p:nvSpPr>
          <p:cNvPr id="6" name="Footer Placeholder 21"/>
          <p:cNvSpPr>
            <a:spLocks noGrp="1"/>
          </p:cNvSpPr>
          <p:nvPr>
            <p:ph type="ftr" sz="quarter" idx="11"/>
          </p:nvPr>
        </p:nvSpPr>
        <p:spPr/>
        <p:txBody>
          <a:bodyPr/>
          <a:lstStyle>
            <a:lvl1pPr>
              <a:defRPr/>
            </a:lvl1pPr>
          </a:lstStyle>
          <a:p>
            <a:pPr>
              <a:defRPr/>
            </a:pPr>
            <a:endParaRPr lang="da-DK">
              <a:solidFill>
                <a:srgbClr val="04617B">
                  <a:shade val="90000"/>
                </a:srgbClr>
              </a:solidFill>
            </a:endParaRPr>
          </a:p>
        </p:txBody>
      </p:sp>
      <p:sp>
        <p:nvSpPr>
          <p:cNvPr id="7" name="Slide Number Placeholder 17"/>
          <p:cNvSpPr>
            <a:spLocks noGrp="1"/>
          </p:cNvSpPr>
          <p:nvPr>
            <p:ph type="sldNum" sz="quarter" idx="12"/>
          </p:nvPr>
        </p:nvSpPr>
        <p:spPr/>
        <p:txBody>
          <a:bodyPr/>
          <a:lstStyle>
            <a:lvl1pPr>
              <a:defRPr/>
            </a:lvl1pPr>
          </a:lstStyle>
          <a:p>
            <a:pPr>
              <a:defRPr/>
            </a:pPr>
            <a:fld id="{7BEAF1C5-0212-4E32-9B68-9460610D2869}" type="slidenum">
              <a:rPr lang="da-DK">
                <a:solidFill>
                  <a:srgbClr val="04617B">
                    <a:shade val="90000"/>
                  </a:srgbClr>
                </a:solidFill>
              </a:rPr>
              <a:pPr>
                <a:defRPr/>
              </a:pPr>
              <a:t>‹#›</a:t>
            </a:fld>
            <a:endParaRPr lang="da-DK">
              <a:solidFill>
                <a:srgbClr val="04617B">
                  <a:shade val="90000"/>
                </a:srgbClr>
              </a:solidFill>
            </a:endParaRPr>
          </a:p>
        </p:txBody>
      </p:sp>
    </p:spTree>
    <p:extLst>
      <p:ext uri="{BB962C8B-B14F-4D97-AF65-F5344CB8AC3E}">
        <p14:creationId xmlns:p14="http://schemas.microsoft.com/office/powerpoint/2010/main" val="2978516333"/>
      </p:ext>
    </p:extLst>
  </p:cSld>
  <p:clrMapOvr>
    <a:masterClrMapping/>
  </p:clrMapOvr>
  <p:transition spd="slow">
    <p:blind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lede med billedtekst">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400">
              <a:solidFill>
                <a:prstClr val="white"/>
              </a:solidFill>
            </a:endParaRPr>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400">
              <a:solidFill>
                <a:prstClr val="white"/>
              </a:solidFill>
            </a:endParaRPr>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base">
              <a:spcBef>
                <a:spcPct val="0"/>
              </a:spcBef>
              <a:spcAft>
                <a:spcPct val="0"/>
              </a:spcAft>
              <a:defRPr/>
            </a:pPr>
            <a:endParaRPr lang="en-US" sz="2400">
              <a:solidFill>
                <a:prstClr val="black"/>
              </a:solidFill>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base">
              <a:spcBef>
                <a:spcPct val="0"/>
              </a:spcBef>
              <a:spcAft>
                <a:spcPct val="0"/>
              </a:spcAft>
              <a:defRPr/>
            </a:pPr>
            <a:endParaRPr lang="en-US" sz="2400">
              <a:solidFill>
                <a:prstClr val="black"/>
              </a:solidFill>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da-DK" smtClean="0"/>
              <a:t>Klik for at redigere i master</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da-DK" smtClean="0"/>
              <a:t>Klik for at redigere i master</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da-DK" noProof="0" smtClean="0"/>
              <a:t>Klik på ikonet for at tilføje et billede</a:t>
            </a:r>
            <a:endParaRPr lang="en-US" noProof="0" dirty="0"/>
          </a:p>
        </p:txBody>
      </p:sp>
      <p:sp>
        <p:nvSpPr>
          <p:cNvPr id="9" name="Date Placeholder 4"/>
          <p:cNvSpPr>
            <a:spLocks noGrp="1"/>
          </p:cNvSpPr>
          <p:nvPr>
            <p:ph type="dt" sz="half" idx="10"/>
          </p:nvPr>
        </p:nvSpPr>
        <p:spPr/>
        <p:txBody>
          <a:bodyPr/>
          <a:lstStyle>
            <a:lvl1pPr>
              <a:defRPr/>
            </a:lvl1pPr>
          </a:lstStyle>
          <a:p>
            <a:pPr>
              <a:defRPr/>
            </a:pPr>
            <a:endParaRPr lang="da-DK">
              <a:solidFill>
                <a:srgbClr val="04617B">
                  <a:shade val="90000"/>
                </a:srgbClr>
              </a:solidFill>
            </a:endParaRPr>
          </a:p>
        </p:txBody>
      </p:sp>
      <p:sp>
        <p:nvSpPr>
          <p:cNvPr id="10" name="Footer Placeholder 5"/>
          <p:cNvSpPr>
            <a:spLocks noGrp="1"/>
          </p:cNvSpPr>
          <p:nvPr>
            <p:ph type="ftr" sz="quarter" idx="11"/>
          </p:nvPr>
        </p:nvSpPr>
        <p:spPr/>
        <p:txBody>
          <a:bodyPr/>
          <a:lstStyle>
            <a:lvl1pPr>
              <a:defRPr/>
            </a:lvl1pPr>
          </a:lstStyle>
          <a:p>
            <a:pPr>
              <a:defRPr/>
            </a:pPr>
            <a:endParaRPr lang="da-DK">
              <a:solidFill>
                <a:srgbClr val="04617B">
                  <a:shade val="90000"/>
                </a:srgbClr>
              </a:solidFill>
            </a:endParaRPr>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58093F91-A7F0-4379-AD8C-603AE818B8F3}" type="slidenum">
              <a:rPr lang="da-DK">
                <a:solidFill>
                  <a:srgbClr val="04617B">
                    <a:shade val="90000"/>
                  </a:srgbClr>
                </a:solidFill>
              </a:rPr>
              <a:pPr>
                <a:defRPr/>
              </a:pPr>
              <a:t>‹#›</a:t>
            </a:fld>
            <a:endParaRPr lang="da-DK">
              <a:solidFill>
                <a:srgbClr val="04617B">
                  <a:shade val="90000"/>
                </a:srgbClr>
              </a:solidFill>
            </a:endParaRPr>
          </a:p>
        </p:txBody>
      </p:sp>
    </p:spTree>
    <p:extLst>
      <p:ext uri="{BB962C8B-B14F-4D97-AF65-F5344CB8AC3E}">
        <p14:creationId xmlns:p14="http://schemas.microsoft.com/office/powerpoint/2010/main" val="468933035"/>
      </p:ext>
    </p:extLst>
  </p:cSld>
  <p:clrMapOvr>
    <a:masterClrMapping/>
  </p:clrMapOvr>
  <p:transition spd="slow">
    <p:blinds/>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base">
              <a:spcBef>
                <a:spcPct val="0"/>
              </a:spcBef>
              <a:spcAft>
                <a:spcPct val="0"/>
              </a:spcAft>
              <a:defRPr/>
            </a:pPr>
            <a:endParaRPr lang="en-US" sz="2400">
              <a:solidFill>
                <a:prstClr val="black"/>
              </a:solidFill>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base">
              <a:spcBef>
                <a:spcPct val="0"/>
              </a:spcBef>
              <a:spcAft>
                <a:spcPct val="0"/>
              </a:spcAft>
              <a:defRPr/>
            </a:pPr>
            <a:endParaRPr lang="en-US" sz="2400">
              <a:solidFill>
                <a:prstClr val="black"/>
              </a:solidFill>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da-DK" smtClean="0"/>
              <a:t>Klik for at redigere i master</a:t>
            </a:r>
            <a:endParaRPr lang="en-US" smtClean="0"/>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smtClean="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fontAlgn="base">
              <a:spcBef>
                <a:spcPct val="0"/>
              </a:spcBef>
              <a:spcAft>
                <a:spcPct val="0"/>
              </a:spcAft>
              <a:defRPr/>
            </a:pPr>
            <a:endParaRPr lang="da-DK">
              <a:solidFill>
                <a:srgbClr val="04617B">
                  <a:shade val="90000"/>
                </a:srgbClr>
              </a:solidFill>
              <a:latin typeface="Times New Roman" pitchFamily="18" charset="0"/>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fontAlgn="base">
              <a:spcBef>
                <a:spcPct val="0"/>
              </a:spcBef>
              <a:spcAft>
                <a:spcPct val="0"/>
              </a:spcAft>
              <a:defRPr/>
            </a:pPr>
            <a:endParaRPr lang="da-DK">
              <a:solidFill>
                <a:srgbClr val="04617B">
                  <a:shade val="90000"/>
                </a:srgbClr>
              </a:solidFill>
              <a:latin typeface="Times New Roman" pitchFamily="18" charset="0"/>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smtClean="0">
                <a:solidFill>
                  <a:schemeClr val="tx2">
                    <a:shade val="90000"/>
                  </a:schemeClr>
                </a:solidFill>
              </a:defRPr>
            </a:lvl1pPr>
          </a:lstStyle>
          <a:p>
            <a:pPr fontAlgn="base">
              <a:spcBef>
                <a:spcPct val="0"/>
              </a:spcBef>
              <a:spcAft>
                <a:spcPct val="0"/>
              </a:spcAft>
              <a:defRPr/>
            </a:pPr>
            <a:fld id="{AC2768F9-04A3-4642-8072-3BBDDFD472BC}" type="slidenum">
              <a:rPr lang="da-DK">
                <a:solidFill>
                  <a:srgbClr val="04617B">
                    <a:shade val="90000"/>
                  </a:srgbClr>
                </a:solidFill>
                <a:latin typeface="Times New Roman" pitchFamily="18" charset="0"/>
              </a:rPr>
              <a:pPr fontAlgn="base">
                <a:spcBef>
                  <a:spcPct val="0"/>
                </a:spcBef>
                <a:spcAft>
                  <a:spcPct val="0"/>
                </a:spcAft>
                <a:defRPr/>
              </a:pPr>
              <a:t>‹#›</a:t>
            </a:fld>
            <a:endParaRPr lang="da-DK">
              <a:solidFill>
                <a:srgbClr val="04617B">
                  <a:shade val="90000"/>
                </a:srgbClr>
              </a:solidFill>
              <a:latin typeface="Times New Roman" pitchFamily="18" charset="0"/>
            </a:endParaRPr>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base">
                <a:spcBef>
                  <a:spcPct val="0"/>
                </a:spcBef>
                <a:spcAft>
                  <a:spcPct val="0"/>
                </a:spcAft>
                <a:defRPr/>
              </a:pPr>
              <a:endParaRPr lang="en-US" sz="2400">
                <a:solidFill>
                  <a:prstClr val="black"/>
                </a:solidFill>
                <a:latin typeface="Times New Roman" pitchFamily="18" charset="0"/>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base">
                <a:spcBef>
                  <a:spcPct val="0"/>
                </a:spcBef>
                <a:spcAft>
                  <a:spcPct val="0"/>
                </a:spcAft>
                <a:defRPr/>
              </a:pPr>
              <a:endParaRPr lang="en-US" sz="2400">
                <a:solidFill>
                  <a:prstClr val="black"/>
                </a:solidFill>
                <a:latin typeface="Times New Roman" pitchFamily="18" charset="0"/>
              </a:endParaRPr>
            </a:p>
          </p:txBody>
        </p:sp>
      </p:grpSp>
    </p:spTree>
    <p:extLst>
      <p:ext uri="{BB962C8B-B14F-4D97-AF65-F5344CB8AC3E}">
        <p14:creationId xmlns:p14="http://schemas.microsoft.com/office/powerpoint/2010/main" val="30885829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blinds/>
  </p:transition>
  <p:timing>
    <p:tnLst>
      <p:par>
        <p:cTn id="1" dur="indefinite" restart="never" nodeType="tmRoot"/>
      </p:par>
    </p:tnLst>
  </p:timing>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nyidanmark.dk/bibliotek/multimedier/interaktive_ressourcer/2006/laegedansk/introeng.htm" TargetMode="External"/><Relationship Id="rId2" Type="http://schemas.openxmlformats.org/officeDocument/2006/relationships/hyperlink" Target="https://www.workindenmark.dk/Find+information/Til+arbejdstagere/Livet+i+Danmark/Danskundervisning.aspx"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www.subjektivtogobjektivt.d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el 1"/>
          <p:cNvSpPr>
            <a:spLocks noGrp="1"/>
          </p:cNvSpPr>
          <p:nvPr>
            <p:ph type="title"/>
          </p:nvPr>
        </p:nvSpPr>
        <p:spPr>
          <a:xfrm>
            <a:off x="899592" y="1124744"/>
            <a:ext cx="7772400" cy="4176713"/>
          </a:xfrm>
        </p:spPr>
        <p:txBody>
          <a:bodyPr>
            <a:normAutofit fontScale="90000"/>
          </a:bodyPr>
          <a:lstStyle/>
          <a:p>
            <a:pPr fontAlgn="auto">
              <a:spcAft>
                <a:spcPts val="0"/>
              </a:spcAft>
              <a:defRPr/>
            </a:pPr>
            <a:r>
              <a:rPr lang="da-DK" sz="1600" b="1" dirty="0" smtClean="0">
                <a:solidFill>
                  <a:srgbClr val="FF0000"/>
                </a:solidFill>
              </a:rPr>
              <a:t>SEMINAR: </a:t>
            </a:r>
            <a:r>
              <a:rPr lang="da-DK" sz="1600" b="1" dirty="0" smtClean="0"/>
              <a:t>Metoder i danskundervisningen for </a:t>
            </a:r>
            <a:r>
              <a:rPr lang="da-DK" sz="1600" dirty="0" smtClean="0"/>
              <a:t/>
            </a:r>
            <a:br>
              <a:rPr lang="da-DK" sz="1600" dirty="0" smtClean="0"/>
            </a:br>
            <a:r>
              <a:rPr lang="da-DK" sz="1600" b="1" dirty="0" smtClean="0"/>
              <a:t>udenlandske ansatte i sundhedsvæsenet</a:t>
            </a:r>
            <a:r>
              <a:rPr lang="da-DK" sz="1600" dirty="0" smtClean="0"/>
              <a:t/>
            </a:r>
            <a:br>
              <a:rPr lang="da-DK" sz="1600" dirty="0" smtClean="0"/>
            </a:br>
            <a:r>
              <a:rPr lang="da-DK" sz="1600" b="1" dirty="0" smtClean="0"/>
              <a:t> </a:t>
            </a:r>
            <a:r>
              <a:rPr lang="da-DK" sz="1600" dirty="0" smtClean="0"/>
              <a:t/>
            </a:r>
            <a:br>
              <a:rPr lang="da-DK" sz="1600" dirty="0" smtClean="0"/>
            </a:br>
            <a:r>
              <a:rPr lang="da-DK" sz="1600" b="1" dirty="0" smtClean="0"/>
              <a:t>Mandag den 9. maj 2011 kl. 9.00 – 15.00 i</a:t>
            </a:r>
            <a:r>
              <a:rPr lang="da-DK" sz="1600" dirty="0" smtClean="0"/>
              <a:t/>
            </a:r>
            <a:br>
              <a:rPr lang="da-DK" sz="1600" dirty="0" smtClean="0"/>
            </a:br>
            <a:r>
              <a:rPr lang="da-DK" sz="1600" b="1" dirty="0" smtClean="0"/>
              <a:t>Sprogcenter Midt - Silkeborg </a:t>
            </a:r>
            <a:br>
              <a:rPr lang="da-DK" sz="1600" b="1" dirty="0" smtClean="0"/>
            </a:br>
            <a:r>
              <a:rPr lang="da-DK" sz="1600" b="1" dirty="0" smtClean="0"/>
              <a:t/>
            </a:r>
            <a:br>
              <a:rPr lang="da-DK" sz="1600" b="1" dirty="0" smtClean="0"/>
            </a:br>
            <a:r>
              <a:rPr lang="da-DK" sz="2800" dirty="0" smtClean="0">
                <a:solidFill>
                  <a:srgbClr val="0000FF"/>
                </a:solidFill>
              </a:rPr>
              <a:t>"Hør lægedansk mens du læser!"</a:t>
            </a:r>
            <a:br>
              <a:rPr lang="da-DK" sz="2800" dirty="0" smtClean="0">
                <a:solidFill>
                  <a:srgbClr val="0000FF"/>
                </a:solidFill>
              </a:rPr>
            </a:br>
            <a:r>
              <a:rPr lang="da-DK" sz="2800" dirty="0" smtClean="0">
                <a:solidFill>
                  <a:srgbClr val="0000FF"/>
                </a:solidFill>
              </a:rPr>
              <a:t>Bogen "Subjektivt og Objektivt" som sprogværktøj</a:t>
            </a:r>
            <a:br>
              <a:rPr lang="da-DK" sz="2800" dirty="0" smtClean="0">
                <a:solidFill>
                  <a:srgbClr val="0000FF"/>
                </a:solidFill>
              </a:rPr>
            </a:br>
            <a:r>
              <a:rPr lang="da-DK" sz="2800" dirty="0" smtClean="0">
                <a:solidFill>
                  <a:srgbClr val="0000FF"/>
                </a:solidFill>
              </a:rPr>
              <a:t>Om funktion, gavn og kontekst</a:t>
            </a:r>
            <a:r>
              <a:rPr lang="da-DK" sz="2800" dirty="0" smtClean="0"/>
              <a:t/>
            </a:r>
            <a:br>
              <a:rPr lang="da-DK" sz="2800" dirty="0" smtClean="0"/>
            </a:br>
            <a:r>
              <a:rPr lang="da-DK" sz="2800" dirty="0" smtClean="0"/>
              <a:t/>
            </a:r>
            <a:br>
              <a:rPr lang="da-DK" sz="2800" dirty="0" smtClean="0"/>
            </a:br>
            <a:r>
              <a:rPr lang="da-DK" sz="2400" b="1" i="1" dirty="0" smtClean="0">
                <a:solidFill>
                  <a:srgbClr val="0000FF"/>
                </a:solidFill>
              </a:rPr>
              <a:t>Speciallæge, Master i Sundhedsinformatik</a:t>
            </a:r>
            <a:br>
              <a:rPr lang="da-DK" sz="2400" b="1" i="1" dirty="0" smtClean="0">
                <a:solidFill>
                  <a:srgbClr val="0000FF"/>
                </a:solidFill>
              </a:rPr>
            </a:br>
            <a:r>
              <a:rPr lang="da-DK" sz="2400" b="1" i="1" dirty="0" smtClean="0">
                <a:solidFill>
                  <a:srgbClr val="0000FF"/>
                </a:solidFill>
              </a:rPr>
              <a:t>Dr.med. Lars Linnet, Holbæk </a:t>
            </a:r>
            <a:br>
              <a:rPr lang="da-DK" sz="2400" b="1" i="1" dirty="0" smtClean="0">
                <a:solidFill>
                  <a:srgbClr val="0000FF"/>
                </a:solidFill>
              </a:rPr>
            </a:br>
            <a:r>
              <a:rPr lang="da-DK" sz="2400" b="1" i="1" dirty="0" smtClean="0">
                <a:solidFill>
                  <a:srgbClr val="0000FF"/>
                </a:solidFill>
              </a:rPr>
              <a:t>&amp;</a:t>
            </a:r>
            <a:br>
              <a:rPr lang="da-DK" sz="2400" b="1" i="1" dirty="0" smtClean="0">
                <a:solidFill>
                  <a:srgbClr val="0000FF"/>
                </a:solidFill>
              </a:rPr>
            </a:br>
            <a:r>
              <a:rPr lang="da-DK" sz="2400" b="1" i="1" dirty="0" smtClean="0">
                <a:solidFill>
                  <a:srgbClr val="0000FF"/>
                </a:solidFill>
              </a:rPr>
              <a:t>Lærer, IT-konsulent Kim Linnet, Svendborg</a:t>
            </a:r>
            <a:r>
              <a:rPr lang="da-DK" sz="2400" i="1" dirty="0" smtClean="0"/>
              <a:t/>
            </a:r>
            <a:br>
              <a:rPr lang="da-DK" sz="2400" i="1" dirty="0" smtClean="0"/>
            </a:br>
            <a:endParaRPr lang="da-DK" sz="2800" dirty="0" smtClean="0"/>
          </a:p>
        </p:txBody>
      </p:sp>
      <p:sp>
        <p:nvSpPr>
          <p:cNvPr id="4" name="Tekstboks 3"/>
          <p:cNvSpPr txBox="1"/>
          <p:nvPr/>
        </p:nvSpPr>
        <p:spPr>
          <a:xfrm>
            <a:off x="2555875" y="5516563"/>
            <a:ext cx="3960813" cy="83185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ctr" fontAlgn="base">
              <a:spcBef>
                <a:spcPct val="0"/>
              </a:spcBef>
              <a:spcAft>
                <a:spcPct val="0"/>
              </a:spcAft>
              <a:defRPr/>
            </a:pPr>
            <a:r>
              <a:rPr lang="da-DK" sz="2400" dirty="0" err="1">
                <a:solidFill>
                  <a:srgbClr val="C00000"/>
                </a:solidFill>
              </a:rPr>
              <a:t>larslink@dadlnet.dk</a:t>
            </a:r>
            <a:endParaRPr lang="da-DK" sz="2400" dirty="0">
              <a:solidFill>
                <a:srgbClr val="C00000"/>
              </a:solidFill>
            </a:endParaRPr>
          </a:p>
          <a:p>
            <a:pPr algn="ctr" fontAlgn="base">
              <a:spcBef>
                <a:spcPct val="0"/>
              </a:spcBef>
              <a:spcAft>
                <a:spcPct val="0"/>
              </a:spcAft>
              <a:defRPr/>
            </a:pPr>
            <a:r>
              <a:rPr lang="da-DK" sz="2400" dirty="0" err="1">
                <a:solidFill>
                  <a:srgbClr val="C00000"/>
                </a:solidFill>
              </a:rPr>
              <a:t>klinnet@gmail.com</a:t>
            </a:r>
            <a:endParaRPr lang="da-DK" sz="2400" dirty="0">
              <a:solidFill>
                <a:srgbClr val="C00000"/>
              </a:solidFill>
            </a:endParaRPr>
          </a:p>
        </p:txBody>
      </p:sp>
    </p:spTree>
    <p:extLst>
      <p:ext uri="{BB962C8B-B14F-4D97-AF65-F5344CB8AC3E}">
        <p14:creationId xmlns:p14="http://schemas.microsoft.com/office/powerpoint/2010/main" val="4029378829"/>
      </p:ext>
    </p:extLst>
  </p:cSld>
  <p:clrMapOvr>
    <a:masterClrMapping/>
  </p:clrMapOvr>
  <p:transition spd="slow">
    <p:blinds/>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39750" y="188913"/>
            <a:ext cx="8991600" cy="1524000"/>
          </a:xfrm>
          <a:noFill/>
        </p:spPr>
        <p:txBody>
          <a:bodyPr lIns="90488" tIns="44450" rIns="90488" bIns="44450"/>
          <a:lstStyle/>
          <a:p>
            <a:r>
              <a:rPr lang="en-US" sz="4800" b="1" smtClean="0">
                <a:solidFill>
                  <a:srgbClr val="C00000"/>
                </a:solidFill>
              </a:rPr>
              <a:t>Biopsi af prostata</a:t>
            </a:r>
          </a:p>
        </p:txBody>
      </p:sp>
      <p:pic>
        <p:nvPicPr>
          <p:cNvPr id="12291" name="Picture 3" descr="tyretrus"/>
          <p:cNvPicPr>
            <a:picLocks noChangeAspect="1" noChangeArrowheads="1"/>
          </p:cNvPicPr>
          <p:nvPr/>
        </p:nvPicPr>
        <p:blipFill>
          <a:blip r:embed="rId2" cstate="print"/>
          <a:srcRect l="15848"/>
          <a:stretch>
            <a:fillRect/>
          </a:stretch>
        </p:blipFill>
        <p:spPr bwMode="auto">
          <a:xfrm>
            <a:off x="1403350" y="1844675"/>
            <a:ext cx="6902450" cy="4656138"/>
          </a:xfrm>
          <a:prstGeom prst="rect">
            <a:avLst/>
          </a:prstGeom>
          <a:noFill/>
          <a:ln w="9525">
            <a:noFill/>
            <a:miter lim="800000"/>
            <a:headEnd/>
            <a:tailEnd/>
          </a:ln>
        </p:spPr>
      </p:pic>
    </p:spTree>
    <p:extLst>
      <p:ext uri="{BB962C8B-B14F-4D97-AF65-F5344CB8AC3E}">
        <p14:creationId xmlns:p14="http://schemas.microsoft.com/office/powerpoint/2010/main" val="4078223981"/>
      </p:ext>
    </p:extLst>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circle(in)">
                                      <p:cBhvr>
                                        <p:cTn id="7" dur="20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1116013" y="1773238"/>
            <a:ext cx="6781800" cy="2438400"/>
          </a:xfrm>
        </p:spPr>
        <p:txBody>
          <a:bodyPr>
            <a:normAutofit fontScale="90000"/>
          </a:bodyPr>
          <a:lstStyle/>
          <a:p>
            <a:pPr algn="l" fontAlgn="auto">
              <a:spcAft>
                <a:spcPts val="0"/>
              </a:spcAft>
              <a:defRPr/>
            </a:pPr>
            <a:r>
              <a:rPr lang="da-DK" sz="3200" dirty="0" smtClean="0">
                <a:solidFill>
                  <a:srgbClr val="000000"/>
                </a:solidFill>
                <a:cs typeface="Times New Roman" pitchFamily="18" charset="0"/>
              </a:rPr>
              <a:t/>
            </a:r>
            <a:br>
              <a:rPr lang="da-DK" sz="3200" dirty="0" smtClean="0">
                <a:solidFill>
                  <a:srgbClr val="000000"/>
                </a:solidFill>
                <a:cs typeface="Times New Roman" pitchFamily="18" charset="0"/>
              </a:rPr>
            </a:br>
            <a:r>
              <a:rPr lang="da-DK" sz="2400" i="1" dirty="0" smtClean="0">
                <a:solidFill>
                  <a:schemeClr val="accent6">
                    <a:lumMod val="50000"/>
                  </a:schemeClr>
                </a:solidFill>
              </a:rPr>
              <a:t>Opgave 5. </a:t>
            </a:r>
            <a:br>
              <a:rPr lang="da-DK" sz="2400" i="1" dirty="0" smtClean="0">
                <a:solidFill>
                  <a:schemeClr val="accent6">
                    <a:lumMod val="50000"/>
                  </a:schemeClr>
                </a:solidFill>
              </a:rPr>
            </a:br>
            <a:r>
              <a:rPr lang="da-DK" sz="2400" i="1" dirty="0" smtClean="0">
                <a:solidFill>
                  <a:schemeClr val="accent6">
                    <a:lumMod val="50000"/>
                  </a:schemeClr>
                </a:solidFill>
              </a:rPr>
              <a:t>Forbered en samtale med en sygeplejerske. </a:t>
            </a:r>
            <a:r>
              <a:rPr lang="da-DK" sz="2400" dirty="0" smtClean="0">
                <a:solidFill>
                  <a:schemeClr val="accent6">
                    <a:lumMod val="50000"/>
                  </a:schemeClr>
                </a:solidFill>
              </a:rPr>
              <a:t/>
            </a:r>
            <a:br>
              <a:rPr lang="da-DK" sz="2400" dirty="0" smtClean="0">
                <a:solidFill>
                  <a:schemeClr val="accent6">
                    <a:lumMod val="50000"/>
                  </a:schemeClr>
                </a:solidFill>
              </a:rPr>
            </a:br>
            <a:r>
              <a:rPr lang="da-DK" sz="2400" i="1" dirty="0" smtClean="0">
                <a:solidFill>
                  <a:schemeClr val="accent6">
                    <a:lumMod val="50000"/>
                  </a:schemeClr>
                </a:solidFill>
              </a:rPr>
              <a:t>Tidligere har du kun lavet GU under supervision. Patienten har det godt, så du venter på blodprøvesvar, før du skal lave GU. Du vil tale med sygeplejersken, som skal hjælpe dig, og vil øve dig i at samtale om ”Den vellykkede GU”. Gør det</a:t>
            </a:r>
            <a:r>
              <a:rPr lang="da-DK" sz="3200" i="1" dirty="0" smtClean="0">
                <a:solidFill>
                  <a:schemeClr val="accent6">
                    <a:lumMod val="50000"/>
                  </a:schemeClr>
                </a:solidFill>
              </a:rPr>
              <a:t>.</a:t>
            </a:r>
            <a:endParaRPr lang="da-DK" sz="3200" dirty="0" smtClean="0">
              <a:solidFill>
                <a:schemeClr val="accent6">
                  <a:lumMod val="50000"/>
                </a:schemeClr>
              </a:solidFill>
            </a:endParaRPr>
          </a:p>
        </p:txBody>
      </p:sp>
      <p:sp>
        <p:nvSpPr>
          <p:cNvPr id="12291" name="Rectangle 3"/>
          <p:cNvSpPr>
            <a:spLocks noGrp="1" noChangeArrowheads="1"/>
          </p:cNvSpPr>
          <p:nvPr>
            <p:ph type="subTitle" idx="1"/>
          </p:nvPr>
        </p:nvSpPr>
        <p:spPr>
          <a:xfrm>
            <a:off x="900113" y="3357563"/>
            <a:ext cx="6392862" cy="2062162"/>
          </a:xfrm>
        </p:spPr>
        <p:txBody>
          <a:bodyPr/>
          <a:lstStyle/>
          <a:p>
            <a:pPr marR="0"/>
            <a:endParaRPr lang="da-DK" sz="1800" b="1" smtClean="0">
              <a:cs typeface="Times New Roman" pitchFamily="18" charset="0"/>
            </a:endParaRPr>
          </a:p>
          <a:p>
            <a:pPr marR="0"/>
            <a:endParaRPr lang="da-DK" sz="1800" b="1" smtClean="0">
              <a:cs typeface="Times New Roman" pitchFamily="18" charset="0"/>
            </a:endParaRPr>
          </a:p>
        </p:txBody>
      </p:sp>
      <p:sp>
        <p:nvSpPr>
          <p:cNvPr id="13316" name="Tekstboks 3"/>
          <p:cNvSpPr txBox="1">
            <a:spLocks noChangeArrowheads="1"/>
          </p:cNvSpPr>
          <p:nvPr/>
        </p:nvSpPr>
        <p:spPr bwMode="auto">
          <a:xfrm>
            <a:off x="1262063" y="692150"/>
            <a:ext cx="39227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defRPr/>
            </a:pPr>
            <a:r>
              <a:rPr lang="da-DK" dirty="0" smtClean="0">
                <a:solidFill>
                  <a:prstClr val="black"/>
                </a:solidFill>
                <a:latin typeface="Calibri"/>
              </a:rPr>
              <a:t>Konkrete idéer til sproglærere</a:t>
            </a:r>
            <a:br>
              <a:rPr lang="da-DK" dirty="0" smtClean="0">
                <a:solidFill>
                  <a:prstClr val="black"/>
                </a:solidFill>
                <a:latin typeface="Calibri"/>
              </a:rPr>
            </a:br>
            <a:r>
              <a:rPr lang="da-DK" dirty="0" smtClean="0">
                <a:solidFill>
                  <a:prstClr val="black"/>
                </a:solidFill>
                <a:latin typeface="Calibri"/>
              </a:rPr>
              <a:t>og elever</a:t>
            </a:r>
          </a:p>
        </p:txBody>
      </p:sp>
      <p:pic>
        <p:nvPicPr>
          <p:cNvPr id="12293" name="Billede 2" descr="l60280j"/>
          <p:cNvPicPr>
            <a:picLocks noChangeAspect="1" noChangeArrowheads="1"/>
          </p:cNvPicPr>
          <p:nvPr/>
        </p:nvPicPr>
        <p:blipFill>
          <a:blip r:embed="rId2" cstate="print"/>
          <a:srcRect/>
          <a:stretch>
            <a:fillRect/>
          </a:stretch>
        </p:blipFill>
        <p:spPr bwMode="auto">
          <a:xfrm>
            <a:off x="3203575" y="4797425"/>
            <a:ext cx="1873250" cy="1495425"/>
          </a:xfrm>
          <a:prstGeom prst="rect">
            <a:avLst/>
          </a:prstGeom>
          <a:noFill/>
          <a:ln w="9525">
            <a:noFill/>
            <a:miter lim="800000"/>
            <a:headEnd/>
            <a:tailEnd/>
          </a:ln>
        </p:spPr>
      </p:pic>
    </p:spTree>
    <p:extLst>
      <p:ext uri="{BB962C8B-B14F-4D97-AF65-F5344CB8AC3E}">
        <p14:creationId xmlns:p14="http://schemas.microsoft.com/office/powerpoint/2010/main" val="4101321598"/>
      </p:ext>
    </p:extLst>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1000"/>
                                        <p:tgtEl>
                                          <p:spTgt spid="13314"/>
                                        </p:tgtEl>
                                      </p:cBhvr>
                                    </p:animEffect>
                                    <p:anim calcmode="lin" valueType="num">
                                      <p:cBhvr>
                                        <p:cTn id="8" dur="1000" fill="hold"/>
                                        <p:tgtEl>
                                          <p:spTgt spid="13314"/>
                                        </p:tgtEl>
                                        <p:attrNameLst>
                                          <p:attrName>ppt_x</p:attrName>
                                        </p:attrNameLst>
                                      </p:cBhvr>
                                      <p:tavLst>
                                        <p:tav tm="0">
                                          <p:val>
                                            <p:strVal val="#ppt_x"/>
                                          </p:val>
                                        </p:tav>
                                        <p:tav tm="100000">
                                          <p:val>
                                            <p:strVal val="#ppt_x"/>
                                          </p:val>
                                        </p:tav>
                                      </p:tavLst>
                                    </p:anim>
                                    <p:anim calcmode="lin" valueType="num">
                                      <p:cBhvr>
                                        <p:cTn id="9" dur="1000" fill="hold"/>
                                        <p:tgtEl>
                                          <p:spTgt spid="133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da-DK" smtClean="0"/>
              <a:t>Master med udtale og usability.</a:t>
            </a:r>
          </a:p>
        </p:txBody>
      </p:sp>
      <p:pic>
        <p:nvPicPr>
          <p:cNvPr id="5" name="Picture 2"/>
          <p:cNvPicPr>
            <a:picLocks noChangeAspect="1" noChangeArrowheads="1"/>
          </p:cNvPicPr>
          <p:nvPr/>
        </p:nvPicPr>
        <p:blipFill>
          <a:blip r:embed="rId2" cstate="print"/>
          <a:srcRect/>
          <a:stretch>
            <a:fillRect/>
          </a:stretch>
        </p:blipFill>
        <p:spPr bwMode="auto">
          <a:xfrm>
            <a:off x="1187450" y="2133600"/>
            <a:ext cx="4232275" cy="3240088"/>
          </a:xfrm>
          <a:prstGeom prst="rect">
            <a:avLst/>
          </a:prstGeom>
          <a:noFill/>
          <a:ln w="9525">
            <a:noFill/>
            <a:miter lim="800000"/>
            <a:headEnd/>
            <a:tailEnd/>
          </a:ln>
        </p:spPr>
      </p:pic>
    </p:spTree>
    <p:extLst>
      <p:ext uri="{BB962C8B-B14F-4D97-AF65-F5344CB8AC3E}">
        <p14:creationId xmlns:p14="http://schemas.microsoft.com/office/powerpoint/2010/main" val="1892344304"/>
      </p:ext>
    </p:extLst>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3"/>
          <p:cNvPicPr>
            <a:picLocks noGrp="1" noChangeAspect="1" noChangeArrowheads="1"/>
          </p:cNvPicPr>
          <p:nvPr>
            <p:ph idx="1"/>
          </p:nvPr>
        </p:nvPicPr>
        <p:blipFill>
          <a:blip r:embed="rId2" cstate="print"/>
          <a:srcRect/>
          <a:stretch>
            <a:fillRect/>
          </a:stretch>
        </p:blipFill>
        <p:spPr>
          <a:xfrm>
            <a:off x="611188" y="1196975"/>
            <a:ext cx="8108950" cy="4222750"/>
          </a:xfrm>
          <a:noFill/>
        </p:spPr>
      </p:pic>
    </p:spTree>
    <p:extLst>
      <p:ext uri="{BB962C8B-B14F-4D97-AF65-F5344CB8AC3E}">
        <p14:creationId xmlns:p14="http://schemas.microsoft.com/office/powerpoint/2010/main" val="319700559"/>
      </p:ext>
    </p:extLst>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fade">
                                      <p:cBhvr>
                                        <p:cTn id="7" dur="1000"/>
                                        <p:tgtEl>
                                          <p:spTgt spid="15363"/>
                                        </p:tgtEl>
                                      </p:cBhvr>
                                    </p:animEffect>
                                    <p:anim calcmode="lin" valueType="num">
                                      <p:cBhvr>
                                        <p:cTn id="8" dur="1000" fill="hold"/>
                                        <p:tgtEl>
                                          <p:spTgt spid="15363"/>
                                        </p:tgtEl>
                                        <p:attrNameLst>
                                          <p:attrName>ppt_x</p:attrName>
                                        </p:attrNameLst>
                                      </p:cBhvr>
                                      <p:tavLst>
                                        <p:tav tm="0">
                                          <p:val>
                                            <p:strVal val="#ppt_x"/>
                                          </p:val>
                                        </p:tav>
                                        <p:tav tm="100000">
                                          <p:val>
                                            <p:strVal val="#ppt_x"/>
                                          </p:val>
                                        </p:tav>
                                      </p:tavLst>
                                    </p:anim>
                                    <p:anim calcmode="lin" valueType="num">
                                      <p:cBhvr>
                                        <p:cTn id="9" dur="1000" fill="hold"/>
                                        <p:tgtEl>
                                          <p:spTgt spid="153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el 1"/>
          <p:cNvSpPr>
            <a:spLocks noGrp="1"/>
          </p:cNvSpPr>
          <p:nvPr>
            <p:ph type="title"/>
          </p:nvPr>
        </p:nvSpPr>
        <p:spPr/>
        <p:txBody>
          <a:bodyPr/>
          <a:lstStyle/>
          <a:p>
            <a:r>
              <a:rPr lang="da-DK" smtClean="0"/>
              <a:t>Feed back</a:t>
            </a:r>
          </a:p>
        </p:txBody>
      </p:sp>
      <p:sp>
        <p:nvSpPr>
          <p:cNvPr id="15363" name="Pladsholder til indhold 2"/>
          <p:cNvSpPr>
            <a:spLocks noGrp="1"/>
          </p:cNvSpPr>
          <p:nvPr>
            <p:ph idx="1"/>
          </p:nvPr>
        </p:nvSpPr>
        <p:spPr/>
        <p:txBody>
          <a:bodyPr/>
          <a:lstStyle/>
          <a:p>
            <a:r>
              <a:rPr lang="da-DK" smtClean="0"/>
              <a:t>Alle jeg har talt med siden, har været glade for at bruge CD´en.</a:t>
            </a:r>
          </a:p>
          <a:p>
            <a:r>
              <a:rPr lang="da-DK" smtClean="0"/>
              <a:t>Mine egne 3LL, den indiske gruppe i RM.</a:t>
            </a:r>
          </a:p>
          <a:p>
            <a:r>
              <a:rPr lang="da-DK" smtClean="0"/>
              <a:t>De polske læger i militæret.</a:t>
            </a:r>
          </a:p>
          <a:p>
            <a:r>
              <a:rPr lang="da-DK" smtClean="0"/>
              <a:t>Etc.</a:t>
            </a:r>
          </a:p>
          <a:p>
            <a:endParaRPr lang="da-DK" smtClean="0"/>
          </a:p>
          <a:p>
            <a:r>
              <a:rPr lang="da-DK" smtClean="0"/>
              <a:t>Adskillige sproglærere.</a:t>
            </a:r>
          </a:p>
        </p:txBody>
      </p:sp>
    </p:spTree>
    <p:extLst>
      <p:ext uri="{BB962C8B-B14F-4D97-AF65-F5344CB8AC3E}">
        <p14:creationId xmlns:p14="http://schemas.microsoft.com/office/powerpoint/2010/main" val="251099914"/>
      </p:ext>
    </p:extLst>
  </p:cSld>
  <p:clrMapOvr>
    <a:masterClrMapping/>
  </p:clrMapOvr>
  <p:transition spd="slow">
    <p:blinds/>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el 1"/>
          <p:cNvSpPr>
            <a:spLocks noGrp="1"/>
          </p:cNvSpPr>
          <p:nvPr>
            <p:ph type="title"/>
          </p:nvPr>
        </p:nvSpPr>
        <p:spPr>
          <a:xfrm>
            <a:off x="611188" y="1628775"/>
            <a:ext cx="7772400" cy="1143000"/>
          </a:xfrm>
        </p:spPr>
        <p:txBody>
          <a:bodyPr>
            <a:normAutofit fontScale="90000"/>
          </a:bodyPr>
          <a:lstStyle/>
          <a:p>
            <a:pPr fontAlgn="auto">
              <a:spcAft>
                <a:spcPts val="0"/>
              </a:spcAft>
              <a:defRPr/>
            </a:pPr>
            <a:r>
              <a:rPr lang="da-DK" sz="2000" dirty="0" smtClean="0"/>
              <a:t>Det er efterhånden længe siden, jeg arbejdede med bogen og cd'en.</a:t>
            </a:r>
            <a:br>
              <a:rPr lang="da-DK" sz="2000" dirty="0" smtClean="0"/>
            </a:br>
            <a:r>
              <a:rPr lang="da-DK" sz="2000" dirty="0" smtClean="0"/>
              <a:t/>
            </a:r>
            <a:br>
              <a:rPr lang="da-DK" sz="2000" dirty="0" smtClean="0"/>
            </a:br>
            <a:r>
              <a:rPr lang="da-DK" sz="2000" dirty="0" smtClean="0"/>
              <a:t>Wojciech og de øvrige polske speciallæger arbejdede overvejende med </a:t>
            </a:r>
            <a:r>
              <a:rPr lang="da-DK" sz="2000" dirty="0" err="1" smtClean="0"/>
              <a:t>CD'en</a:t>
            </a:r>
            <a:r>
              <a:rPr lang="da-DK" sz="2000" dirty="0" smtClean="0"/>
              <a:t> selv.</a:t>
            </a:r>
            <a:br>
              <a:rPr lang="da-DK" sz="2000" dirty="0" smtClean="0"/>
            </a:br>
            <a:r>
              <a:rPr lang="da-DK" sz="2000" dirty="0" smtClean="0"/>
              <a:t>Jeg beskæftigede mig rigtig meget med bogen, og jeg har brugt den i dag, hvor jeg underviser en polsk/kurdisk øjenlæge på K.H. i Århus.</a:t>
            </a:r>
            <a:r>
              <a:rPr lang="da-DK" sz="1200" dirty="0" smtClean="0"/>
              <a:t/>
            </a:r>
            <a:br>
              <a:rPr lang="da-DK" sz="1200" dirty="0" smtClean="0"/>
            </a:br>
            <a:endParaRPr lang="da-DK" sz="1200" dirty="0" smtClean="0"/>
          </a:p>
        </p:txBody>
      </p:sp>
      <p:pic>
        <p:nvPicPr>
          <p:cNvPr id="17411" name="Picture 3"/>
          <p:cNvPicPr>
            <a:picLocks noGrp="1" noChangeAspect="1" noChangeArrowheads="1"/>
          </p:cNvPicPr>
          <p:nvPr>
            <p:ph idx="1"/>
          </p:nvPr>
        </p:nvPicPr>
        <p:blipFill>
          <a:blip r:embed="rId2" cstate="print"/>
          <a:srcRect/>
          <a:stretch>
            <a:fillRect/>
          </a:stretch>
        </p:blipFill>
        <p:spPr>
          <a:xfrm>
            <a:off x="323850" y="2924175"/>
            <a:ext cx="8229600" cy="1387475"/>
          </a:xfrm>
          <a:noFill/>
        </p:spPr>
      </p:pic>
    </p:spTree>
    <p:extLst>
      <p:ext uri="{BB962C8B-B14F-4D97-AF65-F5344CB8AC3E}">
        <p14:creationId xmlns:p14="http://schemas.microsoft.com/office/powerpoint/2010/main" val="2779966189"/>
      </p:ext>
    </p:extLst>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7411"/>
                                        </p:tgtEl>
                                        <p:attrNameLst>
                                          <p:attrName>style.visibility</p:attrName>
                                        </p:attrNameLst>
                                      </p:cBhvr>
                                      <p:to>
                                        <p:strVal val="visible"/>
                                      </p:to>
                                    </p:set>
                                    <p:animEffect transition="in" filter="fade">
                                      <p:cBhvr>
                                        <p:cTn id="7" dur="1000"/>
                                        <p:tgtEl>
                                          <p:spTgt spid="17411"/>
                                        </p:tgtEl>
                                      </p:cBhvr>
                                    </p:animEffect>
                                    <p:anim calcmode="lin" valueType="num">
                                      <p:cBhvr>
                                        <p:cTn id="8" dur="1000" fill="hold"/>
                                        <p:tgtEl>
                                          <p:spTgt spid="17411"/>
                                        </p:tgtEl>
                                        <p:attrNameLst>
                                          <p:attrName>ppt_x</p:attrName>
                                        </p:attrNameLst>
                                      </p:cBhvr>
                                      <p:tavLst>
                                        <p:tav tm="0">
                                          <p:val>
                                            <p:strVal val="#ppt_x"/>
                                          </p:val>
                                        </p:tav>
                                        <p:tav tm="100000">
                                          <p:val>
                                            <p:strVal val="#ppt_x"/>
                                          </p:val>
                                        </p:tav>
                                      </p:tavLst>
                                    </p:anim>
                                    <p:anim calcmode="lin" valueType="num">
                                      <p:cBhvr>
                                        <p:cTn id="9" dur="1000" fill="hold"/>
                                        <p:tgtEl>
                                          <p:spTgt spid="174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el 1"/>
          <p:cNvSpPr>
            <a:spLocks noGrp="1"/>
          </p:cNvSpPr>
          <p:nvPr>
            <p:ph type="title"/>
          </p:nvPr>
        </p:nvSpPr>
        <p:spPr>
          <a:xfrm>
            <a:off x="539750" y="620713"/>
            <a:ext cx="7772400" cy="1143000"/>
          </a:xfrm>
        </p:spPr>
        <p:txBody>
          <a:bodyPr>
            <a:normAutofit fontScale="90000"/>
          </a:bodyPr>
          <a:lstStyle/>
          <a:p>
            <a:pPr fontAlgn="auto">
              <a:spcAft>
                <a:spcPts val="0"/>
              </a:spcAft>
              <a:defRPr/>
            </a:pPr>
            <a:r>
              <a:rPr lang="da-DK" smtClean="0"/>
              <a:t>CD blev lagt på Nettet hos INM</a:t>
            </a:r>
          </a:p>
        </p:txBody>
      </p:sp>
      <p:pic>
        <p:nvPicPr>
          <p:cNvPr id="18435" name="Picture 3"/>
          <p:cNvPicPr>
            <a:picLocks noGrp="1" noChangeAspect="1" noChangeArrowheads="1"/>
          </p:cNvPicPr>
          <p:nvPr>
            <p:ph idx="1"/>
          </p:nvPr>
        </p:nvPicPr>
        <p:blipFill>
          <a:blip r:embed="rId2" cstate="print"/>
          <a:srcRect/>
          <a:stretch>
            <a:fillRect/>
          </a:stretch>
        </p:blipFill>
        <p:spPr>
          <a:xfrm>
            <a:off x="468313" y="2420938"/>
            <a:ext cx="8229600" cy="2557462"/>
          </a:xfrm>
          <a:noFill/>
        </p:spPr>
      </p:pic>
    </p:spTree>
    <p:extLst>
      <p:ext uri="{BB962C8B-B14F-4D97-AF65-F5344CB8AC3E}">
        <p14:creationId xmlns:p14="http://schemas.microsoft.com/office/powerpoint/2010/main" val="1037273106"/>
      </p:ext>
    </p:extLst>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8435"/>
                                        </p:tgtEl>
                                        <p:attrNameLst>
                                          <p:attrName>style.visibility</p:attrName>
                                        </p:attrNameLst>
                                      </p:cBhvr>
                                      <p:to>
                                        <p:strVal val="visible"/>
                                      </p:to>
                                    </p:set>
                                    <p:animEffect transition="in" filter="fade">
                                      <p:cBhvr>
                                        <p:cTn id="7" dur="1000"/>
                                        <p:tgtEl>
                                          <p:spTgt spid="18435"/>
                                        </p:tgtEl>
                                      </p:cBhvr>
                                    </p:animEffect>
                                    <p:anim calcmode="lin" valueType="num">
                                      <p:cBhvr>
                                        <p:cTn id="8" dur="1000" fill="hold"/>
                                        <p:tgtEl>
                                          <p:spTgt spid="18435"/>
                                        </p:tgtEl>
                                        <p:attrNameLst>
                                          <p:attrName>ppt_x</p:attrName>
                                        </p:attrNameLst>
                                      </p:cBhvr>
                                      <p:tavLst>
                                        <p:tav tm="0">
                                          <p:val>
                                            <p:strVal val="#ppt_x"/>
                                          </p:val>
                                        </p:tav>
                                        <p:tav tm="100000">
                                          <p:val>
                                            <p:strVal val="#ppt_x"/>
                                          </p:val>
                                        </p:tav>
                                      </p:tavLst>
                                    </p:anim>
                                    <p:anim calcmode="lin" valueType="num">
                                      <p:cBhvr>
                                        <p:cTn id="9" dur="1000" fill="hold"/>
                                        <p:tgtEl>
                                          <p:spTgt spid="184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27584" y="2996952"/>
            <a:ext cx="7772400" cy="1143000"/>
          </a:xfrm>
        </p:spPr>
        <p:txBody>
          <a:bodyPr>
            <a:normAutofit fontScale="90000"/>
          </a:bodyPr>
          <a:lstStyle/>
          <a:p>
            <a:pPr fontAlgn="auto">
              <a:spcAft>
                <a:spcPts val="0"/>
              </a:spcAft>
              <a:defRPr/>
            </a:pPr>
            <a:r>
              <a:rPr lang="en-US" sz="1800" b="1" dirty="0" smtClean="0"/>
              <a:t>Fra “Work in Denmark”, 2011.</a:t>
            </a:r>
            <a:br>
              <a:rPr lang="en-US" sz="1800" b="1" dirty="0" smtClean="0"/>
            </a:br>
            <a:r>
              <a:rPr lang="da-DK" sz="1800" dirty="0" smtClean="0"/>
              <a:t/>
            </a:r>
            <a:br>
              <a:rPr lang="da-DK" sz="1800" dirty="0" smtClean="0"/>
            </a:br>
            <a:r>
              <a:rPr lang="en-US" sz="1800" b="1" u="sng" dirty="0" smtClean="0">
                <a:hlinkClick r:id="rId2"/>
              </a:rPr>
              <a:t>Read more about Danish language tuition</a:t>
            </a:r>
            <a:r>
              <a:rPr lang="en-US" sz="1800" b="1" dirty="0" smtClean="0"/>
              <a:t> </a:t>
            </a:r>
            <a:r>
              <a:rPr lang="da-DK" sz="1800" dirty="0" smtClean="0"/>
              <a:t/>
            </a:r>
            <a:br>
              <a:rPr lang="da-DK" sz="1800" dirty="0" smtClean="0"/>
            </a:br>
            <a:r>
              <a:rPr lang="en-US" sz="1800" dirty="0" smtClean="0"/>
              <a:t>If you want to begin learning Danish yourself before you apply for or get a job in Denmark, </a:t>
            </a:r>
            <a:r>
              <a:rPr lang="en-US" sz="1800" b="1" u="sng" dirty="0" smtClean="0"/>
              <a:t>there are several different Danish language courses on the Internet.</a:t>
            </a:r>
            <a:r>
              <a:rPr lang="en-US" sz="1800" dirty="0" smtClean="0"/>
              <a:t> Here, you can get an introduction to the Danish language, but you cannot expect to learn to speak fluent Danish.</a:t>
            </a:r>
            <a:br>
              <a:rPr lang="en-US" sz="1800" dirty="0" smtClean="0"/>
            </a:br>
            <a:r>
              <a:rPr lang="da-DK" sz="1800" dirty="0" smtClean="0"/>
              <a:t/>
            </a:r>
            <a:br>
              <a:rPr lang="da-DK" sz="1800" dirty="0" smtClean="0"/>
            </a:br>
            <a:r>
              <a:rPr lang="en-US" sz="1800" b="1" dirty="0" smtClean="0">
                <a:solidFill>
                  <a:srgbClr val="FFFFFF"/>
                </a:solidFill>
              </a:rPr>
              <a:t> </a:t>
            </a:r>
            <a:r>
              <a:rPr lang="en-US" sz="1800" b="1" u="sng" dirty="0" err="1" smtClean="0">
                <a:solidFill>
                  <a:srgbClr val="FFFFFF"/>
                </a:solidFill>
                <a:hlinkClick r:id="rId3"/>
              </a:rPr>
              <a:t>Lægedansk</a:t>
            </a:r>
            <a:r>
              <a:rPr lang="en-US" sz="1800" b="1" dirty="0" smtClean="0">
                <a:solidFill>
                  <a:srgbClr val="FFFFFF"/>
                </a:solidFill>
              </a:rPr>
              <a:t> (Danish for Doctors)</a:t>
            </a:r>
            <a:r>
              <a:rPr lang="da-DK" sz="1800" b="1" dirty="0" smtClean="0"/>
              <a:t/>
            </a:r>
            <a:br>
              <a:rPr lang="da-DK" sz="1800" b="1" dirty="0" smtClean="0"/>
            </a:br>
            <a:r>
              <a:rPr lang="en-US" sz="1800" dirty="0" smtClean="0"/>
              <a:t>Danish background to use it as a pronunciation guide while working with the printed edition. The spoken edition is therefore recommended to be used as a work of reference rather than for reading from page one to the end, i.e. listening while reading, alternating with sequences of LISTEN AND READ – STOP AND SPEAK.</a:t>
            </a:r>
            <a:r>
              <a:rPr lang="da-DK" sz="1800" dirty="0" smtClean="0"/>
              <a:t/>
            </a:r>
            <a:br>
              <a:rPr lang="da-DK" sz="1800" dirty="0" smtClean="0"/>
            </a:br>
            <a:r>
              <a:rPr lang="en-US" sz="1800" dirty="0" smtClean="0"/>
              <a:t>Price: Free</a:t>
            </a:r>
            <a:endParaRPr lang="da-DK" sz="2400" dirty="0" smtClean="0">
              <a:solidFill>
                <a:srgbClr val="FFFFFF"/>
              </a:solidFill>
            </a:endParaRPr>
          </a:p>
        </p:txBody>
      </p:sp>
    </p:spTree>
    <p:extLst>
      <p:ext uri="{BB962C8B-B14F-4D97-AF65-F5344CB8AC3E}">
        <p14:creationId xmlns:p14="http://schemas.microsoft.com/office/powerpoint/2010/main" val="1294123350"/>
      </p:ext>
    </p:extLst>
  </p:cSld>
  <p:clrMapOvr>
    <a:masterClrMapping/>
  </p:clrMapOvr>
  <p:transition spd="slow">
    <p:blinds/>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a:xfrm>
            <a:off x="658811" y="692696"/>
            <a:ext cx="7772400" cy="1143000"/>
          </a:xfrm>
        </p:spPr>
        <p:txBody>
          <a:bodyPr/>
          <a:lstStyle/>
          <a:p>
            <a:pPr fontAlgn="auto">
              <a:spcAft>
                <a:spcPts val="0"/>
              </a:spcAft>
              <a:defRPr/>
            </a:pPr>
            <a:r>
              <a:rPr lang="da-DK" dirty="0" smtClean="0"/>
              <a:t>Perspektivering</a:t>
            </a:r>
          </a:p>
        </p:txBody>
      </p:sp>
      <p:pic>
        <p:nvPicPr>
          <p:cNvPr id="19459" name="Picture 4"/>
          <p:cNvPicPr>
            <a:picLocks noChangeAspect="1" noChangeArrowheads="1"/>
          </p:cNvPicPr>
          <p:nvPr/>
        </p:nvPicPr>
        <p:blipFill>
          <a:blip r:embed="rId2" cstate="print"/>
          <a:srcRect/>
          <a:stretch>
            <a:fillRect/>
          </a:stretch>
        </p:blipFill>
        <p:spPr bwMode="auto">
          <a:xfrm>
            <a:off x="250825" y="2997200"/>
            <a:ext cx="8588375" cy="1800225"/>
          </a:xfrm>
          <a:prstGeom prst="rect">
            <a:avLst/>
          </a:prstGeom>
          <a:noFill/>
          <a:ln w="9525">
            <a:noFill/>
            <a:miter lim="800000"/>
            <a:headEnd/>
            <a:tailEnd/>
          </a:ln>
        </p:spPr>
      </p:pic>
    </p:spTree>
    <p:extLst>
      <p:ext uri="{BB962C8B-B14F-4D97-AF65-F5344CB8AC3E}">
        <p14:creationId xmlns:p14="http://schemas.microsoft.com/office/powerpoint/2010/main" val="3907245167"/>
      </p:ext>
    </p:extLst>
  </p:cSld>
  <p:clrMapOvr>
    <a:masterClrMapping/>
  </p:clrMapOvr>
  <p:transition spd="slow">
    <p:blinds/>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el 1"/>
          <p:cNvSpPr>
            <a:spLocks noGrp="1"/>
          </p:cNvSpPr>
          <p:nvPr>
            <p:ph type="title"/>
          </p:nvPr>
        </p:nvSpPr>
        <p:spPr>
          <a:xfrm>
            <a:off x="827088" y="1628775"/>
            <a:ext cx="8229600" cy="1143000"/>
          </a:xfrm>
        </p:spPr>
        <p:txBody>
          <a:bodyPr>
            <a:normAutofit fontScale="90000"/>
          </a:bodyPr>
          <a:lstStyle/>
          <a:p>
            <a:pPr fontAlgn="auto">
              <a:spcAft>
                <a:spcPts val="0"/>
              </a:spcAft>
              <a:defRPr/>
            </a:pPr>
            <a:r>
              <a:rPr lang="da-DK" dirty="0" smtClean="0"/>
              <a:t/>
            </a:r>
            <a:br>
              <a:rPr lang="da-DK" dirty="0" smtClean="0"/>
            </a:br>
            <a:r>
              <a:rPr lang="da-DK" dirty="0" smtClean="0"/>
              <a:t>Vi har nu fået tekst og figurer frigivet til at lægge op i Web 2.0 udgave.</a:t>
            </a:r>
          </a:p>
        </p:txBody>
      </p:sp>
      <p:sp>
        <p:nvSpPr>
          <p:cNvPr id="20483" name="Pladsholder til indhold 2"/>
          <p:cNvSpPr>
            <a:spLocks noGrp="1"/>
          </p:cNvSpPr>
          <p:nvPr>
            <p:ph idx="1"/>
          </p:nvPr>
        </p:nvSpPr>
        <p:spPr/>
        <p:txBody>
          <a:bodyPr/>
          <a:lstStyle/>
          <a:p>
            <a:pPr algn="ctr">
              <a:buFontTx/>
              <a:buNone/>
            </a:pPr>
            <a:endParaRPr lang="da-DK" smtClean="0"/>
          </a:p>
          <a:p>
            <a:pPr algn="ctr">
              <a:buFontTx/>
              <a:buNone/>
            </a:pPr>
            <a:endParaRPr lang="da-DK" smtClean="0"/>
          </a:p>
          <a:p>
            <a:pPr algn="ctr">
              <a:buFontTx/>
              <a:buNone/>
            </a:pPr>
            <a:r>
              <a:rPr lang="da-DK" smtClean="0"/>
              <a:t>Prototype kan ses her:</a:t>
            </a:r>
          </a:p>
          <a:p>
            <a:pPr algn="ctr">
              <a:buFontTx/>
              <a:buNone/>
            </a:pPr>
            <a:r>
              <a:rPr lang="da-DK" sz="4400" u="sng" smtClean="0">
                <a:hlinkClick r:id="rId2"/>
              </a:rPr>
              <a:t>www.subjektivtogobjektivt.dk</a:t>
            </a:r>
            <a:r>
              <a:rPr lang="da-DK" sz="4400" smtClean="0"/>
              <a:t> </a:t>
            </a:r>
          </a:p>
          <a:p>
            <a:pPr algn="ctr">
              <a:buFontTx/>
              <a:buNone/>
            </a:pPr>
            <a:r>
              <a:rPr lang="da-DK" sz="4400" smtClean="0"/>
              <a:t>Herefter kan der arbejdes med lægedansk i Tarm, Zagreb, Kabul og Tanzania.</a:t>
            </a:r>
          </a:p>
        </p:txBody>
      </p:sp>
    </p:spTree>
    <p:extLst>
      <p:ext uri="{BB962C8B-B14F-4D97-AF65-F5344CB8AC3E}">
        <p14:creationId xmlns:p14="http://schemas.microsoft.com/office/powerpoint/2010/main" val="2552089658"/>
      </p:ext>
    </p:extLst>
  </p:cSld>
  <p:clrMapOvr>
    <a:masterClrMapping/>
  </p:clrMapOvr>
  <p:transition spd="slow">
    <p:blind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3" descr="C:\Documents and Settings\Lars Linnet\My Documents\A MIHI ALL\MIHI 3Y\Rapport\Dokumenter\Mortenfigs\sundt-dansk-metro01-1.bmp"/>
          <p:cNvPicPr>
            <a:picLocks noChangeAspect="1" noChangeArrowheads="1"/>
          </p:cNvPicPr>
          <p:nvPr/>
        </p:nvPicPr>
        <p:blipFill>
          <a:blip r:embed="rId2" cstate="print"/>
          <a:srcRect/>
          <a:stretch>
            <a:fillRect/>
          </a:stretch>
        </p:blipFill>
        <p:spPr bwMode="auto">
          <a:xfrm>
            <a:off x="611188" y="895350"/>
            <a:ext cx="8137525" cy="5584825"/>
          </a:xfrm>
          <a:prstGeom prst="rect">
            <a:avLst/>
          </a:prstGeom>
          <a:noFill/>
          <a:ln w="9525">
            <a:noFill/>
            <a:miter lim="800000"/>
            <a:headEnd/>
            <a:tailEnd/>
          </a:ln>
        </p:spPr>
      </p:pic>
    </p:spTree>
    <p:extLst>
      <p:ext uri="{BB962C8B-B14F-4D97-AF65-F5344CB8AC3E}">
        <p14:creationId xmlns:p14="http://schemas.microsoft.com/office/powerpoint/2010/main" val="2146038613"/>
      </p:ext>
    </p:extLst>
  </p:cSld>
  <p:clrMapOvr>
    <a:masterClrMapping/>
  </p:clrMapOvr>
  <p:transition spd="slow">
    <p:blinds/>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el 1"/>
          <p:cNvSpPr>
            <a:spLocks noGrp="1"/>
          </p:cNvSpPr>
          <p:nvPr>
            <p:ph type="title"/>
          </p:nvPr>
        </p:nvSpPr>
        <p:spPr>
          <a:xfrm>
            <a:off x="468313" y="1052513"/>
            <a:ext cx="8229600" cy="1143000"/>
          </a:xfrm>
        </p:spPr>
        <p:txBody>
          <a:bodyPr>
            <a:normAutofit fontScale="90000"/>
          </a:bodyPr>
          <a:lstStyle/>
          <a:p>
            <a:pPr fontAlgn="auto">
              <a:spcAft>
                <a:spcPts val="0"/>
              </a:spcAft>
              <a:defRPr/>
            </a:pPr>
            <a:r>
              <a:rPr lang="da-DK" b="1" dirty="0" smtClean="0"/>
              <a:t>Vi har lovning på en del af udgifterne</a:t>
            </a:r>
          </a:p>
        </p:txBody>
      </p:sp>
      <p:sp>
        <p:nvSpPr>
          <p:cNvPr id="21507" name="Pladsholder til indhold 2"/>
          <p:cNvSpPr>
            <a:spLocks noGrp="1"/>
          </p:cNvSpPr>
          <p:nvPr>
            <p:ph idx="1"/>
          </p:nvPr>
        </p:nvSpPr>
        <p:spPr>
          <a:xfrm>
            <a:off x="468313" y="2205038"/>
            <a:ext cx="8229600" cy="4389437"/>
          </a:xfrm>
        </p:spPr>
        <p:txBody>
          <a:bodyPr/>
          <a:lstStyle/>
          <a:p>
            <a:r>
              <a:rPr lang="da-DK" b="1" smtClean="0">
                <a:solidFill>
                  <a:schemeClr val="tx2"/>
                </a:solidFill>
              </a:rPr>
              <a:t>Vi mangler et endeligt Web-hotel</a:t>
            </a:r>
            <a:endParaRPr lang="da-DK" smtClean="0"/>
          </a:p>
          <a:p>
            <a:r>
              <a:rPr lang="da-DK" smtClean="0"/>
              <a:t>Perspektiv:</a:t>
            </a:r>
          </a:p>
          <a:p>
            <a:r>
              <a:rPr lang="da-DK" smtClean="0"/>
              <a:t>Spørgsmål: Hvor er forankringen?</a:t>
            </a:r>
          </a:p>
          <a:p>
            <a:r>
              <a:rPr lang="da-DK" smtClean="0"/>
              <a:t>Spørgsmål: Hvor forskes der? Det universitære? PhD-opgaver?</a:t>
            </a:r>
          </a:p>
          <a:p>
            <a:r>
              <a:rPr lang="da-DK" smtClean="0"/>
              <a:t>DK  ikke eneste land med vocational L2. </a:t>
            </a:r>
            <a:br>
              <a:rPr lang="da-DK" smtClean="0"/>
            </a:br>
            <a:r>
              <a:rPr lang="da-DK" smtClean="0"/>
              <a:t>EU?</a:t>
            </a:r>
            <a:br>
              <a:rPr lang="da-DK" smtClean="0"/>
            </a:br>
            <a:r>
              <a:rPr lang="da-DK" smtClean="0"/>
              <a:t>WHO?</a:t>
            </a:r>
          </a:p>
        </p:txBody>
      </p:sp>
    </p:spTree>
    <p:extLst>
      <p:ext uri="{BB962C8B-B14F-4D97-AF65-F5344CB8AC3E}">
        <p14:creationId xmlns:p14="http://schemas.microsoft.com/office/powerpoint/2010/main" val="553837139"/>
      </p:ext>
    </p:extLst>
  </p:cSld>
  <p:clrMapOvr>
    <a:masterClrMapping/>
  </p:clrMapOvr>
  <p:transition spd="slow">
    <p:blinds/>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4213" y="908050"/>
            <a:ext cx="7772400" cy="2881313"/>
          </a:xfrm>
        </p:spPr>
        <p:txBody>
          <a:bodyPr/>
          <a:lstStyle/>
          <a:p>
            <a:pPr algn="l" fontAlgn="auto">
              <a:spcAft>
                <a:spcPts val="0"/>
              </a:spcAft>
              <a:defRPr/>
            </a:pPr>
            <a:r>
              <a:rPr lang="da-DK" sz="2000" dirty="0" smtClean="0">
                <a:solidFill>
                  <a:srgbClr val="990033"/>
                </a:solidFill>
                <a:effectLst/>
                <a:ea typeface="Arial Unicode MS" pitchFamily="34" charset="-128"/>
                <a:cs typeface="Arial Unicode MS" pitchFamily="34" charset="-128"/>
              </a:rPr>
              <a:t>”…fordi sproget er lægernes vigtigste værktøj, og fordi udtalen er helt afgørende for forståelsen.”</a:t>
            </a:r>
            <a:br>
              <a:rPr lang="da-DK" sz="2000" dirty="0" smtClean="0">
                <a:solidFill>
                  <a:srgbClr val="990033"/>
                </a:solidFill>
                <a:effectLst/>
                <a:ea typeface="Arial Unicode MS" pitchFamily="34" charset="-128"/>
                <a:cs typeface="Arial Unicode MS" pitchFamily="34" charset="-128"/>
              </a:rPr>
            </a:br>
            <a:r>
              <a:rPr lang="da-DK" sz="2000" dirty="0" smtClean="0">
                <a:solidFill>
                  <a:srgbClr val="990033"/>
                </a:solidFill>
                <a:effectLst/>
                <a:ea typeface="Arial Unicode MS" pitchFamily="34" charset="-128"/>
                <a:cs typeface="Arial Unicode MS" pitchFamily="34" charset="-128"/>
              </a:rPr>
              <a:t>…</a:t>
            </a:r>
            <a:br>
              <a:rPr lang="da-DK" sz="2000" dirty="0" smtClean="0">
                <a:solidFill>
                  <a:srgbClr val="990033"/>
                </a:solidFill>
                <a:effectLst/>
                <a:ea typeface="Arial Unicode MS" pitchFamily="34" charset="-128"/>
                <a:cs typeface="Arial Unicode MS" pitchFamily="34" charset="-128"/>
              </a:rPr>
            </a:br>
            <a:r>
              <a:rPr lang="da-DK" sz="2000" dirty="0" smtClean="0">
                <a:solidFill>
                  <a:srgbClr val="990033"/>
                </a:solidFill>
                <a:effectLst/>
                <a:ea typeface="Arial Unicode MS" pitchFamily="34" charset="-128"/>
                <a:cs typeface="Arial Unicode MS" pitchFamily="34" charset="-128"/>
              </a:rPr>
              <a:t>”…ikke kun i patient-læge forholdet, men efter min erfaring også</a:t>
            </a:r>
            <a:br>
              <a:rPr lang="da-DK" sz="2000" dirty="0" smtClean="0">
                <a:solidFill>
                  <a:srgbClr val="990033"/>
                </a:solidFill>
                <a:effectLst/>
                <a:ea typeface="Arial Unicode MS" pitchFamily="34" charset="-128"/>
                <a:cs typeface="Arial Unicode MS" pitchFamily="34" charset="-128"/>
              </a:rPr>
            </a:br>
            <a:r>
              <a:rPr lang="da-DK" sz="2000" dirty="0" smtClean="0">
                <a:solidFill>
                  <a:srgbClr val="990033"/>
                </a:solidFill>
                <a:effectLst/>
                <a:ea typeface="Arial Unicode MS" pitchFamily="34" charset="-128"/>
                <a:cs typeface="Arial Unicode MS" pitchFamily="34" charset="-128"/>
              </a:rPr>
              <a:t>ved udenlandske lægers kontakt med sygeplejersker og danske læger</a:t>
            </a:r>
            <a:br>
              <a:rPr lang="da-DK" sz="2000" dirty="0" smtClean="0">
                <a:solidFill>
                  <a:srgbClr val="990033"/>
                </a:solidFill>
                <a:effectLst/>
                <a:ea typeface="Arial Unicode MS" pitchFamily="34" charset="-128"/>
                <a:cs typeface="Arial Unicode MS" pitchFamily="34" charset="-128"/>
              </a:rPr>
            </a:br>
            <a:r>
              <a:rPr lang="da-DK" sz="2000" dirty="0" smtClean="0">
                <a:solidFill>
                  <a:srgbClr val="990033"/>
                </a:solidFill>
                <a:effectLst/>
                <a:ea typeface="Arial Unicode MS" pitchFamily="34" charset="-128"/>
                <a:cs typeface="Arial Unicode MS" pitchFamily="34" charset="-128"/>
              </a:rPr>
              <a:t>- så det er en brobygning, som er helt afgørende, hvis den situation skal fungere”</a:t>
            </a:r>
            <a:br>
              <a:rPr lang="da-DK" sz="2000" dirty="0" smtClean="0">
                <a:solidFill>
                  <a:srgbClr val="990033"/>
                </a:solidFill>
                <a:effectLst/>
                <a:ea typeface="Arial Unicode MS" pitchFamily="34" charset="-128"/>
                <a:cs typeface="Arial Unicode MS" pitchFamily="34" charset="-128"/>
              </a:rPr>
            </a:br>
            <a:r>
              <a:rPr lang="da-DK" sz="2200" dirty="0" smtClean="0">
                <a:solidFill>
                  <a:srgbClr val="990033"/>
                </a:solidFill>
                <a:effectLst/>
                <a:ea typeface="Arial Unicode MS" pitchFamily="34" charset="-128"/>
                <a:cs typeface="Arial Unicode MS" pitchFamily="34" charset="-128"/>
              </a:rPr>
              <a:t>Povl Riis, professor.</a:t>
            </a:r>
            <a:r>
              <a:rPr lang="da-DK" sz="2200" dirty="0" smtClean="0">
                <a:solidFill>
                  <a:srgbClr val="990033"/>
                </a:solidFill>
                <a:effectLst/>
                <a:cs typeface="Times New Roman" pitchFamily="18" charset="0"/>
              </a:rPr>
              <a:t>                                                                           </a:t>
            </a:r>
            <a:r>
              <a:rPr lang="da-DK" sz="2200" dirty="0" smtClean="0">
                <a:ea typeface="Arial Unicode MS" pitchFamily="34" charset="-128"/>
                <a:cs typeface="Arial Unicode MS" pitchFamily="34" charset="-128"/>
              </a:rPr>
              <a:t/>
            </a:r>
            <a:br>
              <a:rPr lang="da-DK" sz="2200" dirty="0" smtClean="0">
                <a:ea typeface="Arial Unicode MS" pitchFamily="34" charset="-128"/>
                <a:cs typeface="Arial Unicode MS" pitchFamily="34" charset="-128"/>
              </a:rPr>
            </a:br>
            <a:endParaRPr lang="da-DK" sz="2200" dirty="0" smtClean="0">
              <a:ea typeface="Arial Unicode MS" pitchFamily="34" charset="-128"/>
              <a:cs typeface="Arial Unicode MS" pitchFamily="34" charset="-128"/>
            </a:endParaRPr>
          </a:p>
        </p:txBody>
      </p:sp>
      <p:sp>
        <p:nvSpPr>
          <p:cNvPr id="9219" name="Rectangle 3"/>
          <p:cNvSpPr>
            <a:spLocks noGrp="1" noChangeArrowheads="1"/>
          </p:cNvSpPr>
          <p:nvPr>
            <p:ph type="subTitle" idx="1"/>
          </p:nvPr>
        </p:nvSpPr>
        <p:spPr>
          <a:xfrm>
            <a:off x="468313" y="3500438"/>
            <a:ext cx="8229600" cy="2446337"/>
          </a:xfrm>
        </p:spPr>
        <p:txBody>
          <a:bodyPr>
            <a:normAutofit/>
          </a:bodyPr>
          <a:lstStyle/>
          <a:p>
            <a:pPr marR="0" algn="ctr">
              <a:lnSpc>
                <a:spcPct val="80000"/>
              </a:lnSpc>
            </a:pPr>
            <a:r>
              <a:rPr lang="da-DK" sz="2000" b="1" smtClean="0">
                <a:effectLst>
                  <a:outerShdw blurRad="38100" dist="38100" dir="2700000" algn="tl">
                    <a:srgbClr val="C0C0C0"/>
                  </a:outerShdw>
                </a:effectLst>
              </a:rPr>
              <a:t>Det ”lægedanske” niveau, hos udenlandske læger, har stor betydning for  </a:t>
            </a:r>
            <a:r>
              <a:rPr lang="da-DK" sz="2000" b="1" smtClean="0">
                <a:sym typeface="Symbol" pitchFamily="18" charset="2"/>
              </a:rPr>
              <a:t></a:t>
            </a:r>
          </a:p>
          <a:p>
            <a:pPr marR="0" algn="ctr">
              <a:lnSpc>
                <a:spcPct val="80000"/>
              </a:lnSpc>
            </a:pPr>
            <a:r>
              <a:rPr lang="da-DK" sz="2000" b="1" i="1" smtClean="0">
                <a:sym typeface="Symbol" pitchFamily="18" charset="2"/>
              </a:rPr>
              <a:t> </a:t>
            </a:r>
            <a:r>
              <a:rPr lang="da-DK" sz="2000" b="1" i="1" smtClean="0">
                <a:solidFill>
                  <a:srgbClr val="0000FF"/>
                </a:solidFill>
                <a:sym typeface="Symbol" pitchFamily="18" charset="2"/>
              </a:rPr>
              <a:t>Patienttilfredsheden</a:t>
            </a:r>
          </a:p>
          <a:p>
            <a:pPr marR="0" algn="ctr">
              <a:lnSpc>
                <a:spcPct val="80000"/>
              </a:lnSpc>
            </a:pPr>
            <a:r>
              <a:rPr lang="da-DK" sz="2000" b="1" i="1" smtClean="0">
                <a:solidFill>
                  <a:srgbClr val="0000FF"/>
                </a:solidFill>
                <a:sym typeface="Symbol" pitchFamily="18" charset="2"/>
              </a:rPr>
              <a:t>Personalesamarbejdet</a:t>
            </a:r>
          </a:p>
          <a:p>
            <a:pPr marR="0" algn="ctr">
              <a:lnSpc>
                <a:spcPct val="80000"/>
              </a:lnSpc>
            </a:pPr>
            <a:r>
              <a:rPr lang="da-DK" sz="2000" b="1" i="1" smtClean="0">
                <a:solidFill>
                  <a:srgbClr val="0000FF"/>
                </a:solidFill>
                <a:sym typeface="Symbol" pitchFamily="18" charset="2"/>
              </a:rPr>
              <a:t>Behandlingstiden</a:t>
            </a:r>
          </a:p>
          <a:p>
            <a:pPr marR="0" algn="ctr">
              <a:lnSpc>
                <a:spcPct val="80000"/>
              </a:lnSpc>
            </a:pPr>
            <a:r>
              <a:rPr lang="da-DK" sz="2000" b="1" i="1" smtClean="0">
                <a:solidFill>
                  <a:srgbClr val="0000FF"/>
                </a:solidFill>
                <a:sym typeface="Symbol" pitchFamily="18" charset="2"/>
              </a:rPr>
              <a:t>Behandlingsresultatet (?)</a:t>
            </a:r>
          </a:p>
          <a:p>
            <a:pPr marR="0" algn="ctr">
              <a:lnSpc>
                <a:spcPct val="80000"/>
              </a:lnSpc>
            </a:pPr>
            <a:r>
              <a:rPr lang="da-DK" sz="2000" b="1" i="1" smtClean="0">
                <a:solidFill>
                  <a:srgbClr val="0000FF"/>
                </a:solidFill>
                <a:sym typeface="Symbol" pitchFamily="18" charset="2"/>
              </a:rPr>
              <a:t>Risikoen for fejl</a:t>
            </a:r>
          </a:p>
          <a:p>
            <a:pPr marR="0" algn="ctr">
              <a:lnSpc>
                <a:spcPct val="80000"/>
              </a:lnSpc>
            </a:pPr>
            <a:r>
              <a:rPr lang="da-DK" sz="1700" b="1" smtClean="0">
                <a:solidFill>
                  <a:srgbClr val="990033"/>
                </a:solidFill>
                <a:sym typeface="Symbol" pitchFamily="18" charset="2"/>
              </a:rPr>
              <a:t>Ergo: centralt emne for hele konceptet omkring kvalitetsudvikling</a:t>
            </a:r>
          </a:p>
        </p:txBody>
      </p:sp>
    </p:spTree>
    <p:extLst>
      <p:ext uri="{BB962C8B-B14F-4D97-AF65-F5344CB8AC3E}">
        <p14:creationId xmlns:p14="http://schemas.microsoft.com/office/powerpoint/2010/main" val="587095715"/>
      </p:ext>
    </p:extLst>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1000"/>
                                        <p:tgtEl>
                                          <p:spTgt spid="9219">
                                            <p:txEl>
                                              <p:pRg st="0" end="0"/>
                                            </p:txEl>
                                          </p:spTgt>
                                        </p:tgtEl>
                                      </p:cBhvr>
                                    </p:animEffect>
                                    <p:anim calcmode="lin" valueType="num">
                                      <p:cBhvr>
                                        <p:cTn id="8"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2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219">
                                            <p:txEl>
                                              <p:pRg st="1" end="1"/>
                                            </p:txEl>
                                          </p:spTgt>
                                        </p:tgtEl>
                                        <p:attrNameLst>
                                          <p:attrName>style.visibility</p:attrName>
                                        </p:attrNameLst>
                                      </p:cBhvr>
                                      <p:to>
                                        <p:strVal val="visible"/>
                                      </p:to>
                                    </p:set>
                                    <p:animEffect transition="in" filter="fade">
                                      <p:cBhvr>
                                        <p:cTn id="14" dur="1000"/>
                                        <p:tgtEl>
                                          <p:spTgt spid="9219">
                                            <p:txEl>
                                              <p:pRg st="1" end="1"/>
                                            </p:txEl>
                                          </p:spTgt>
                                        </p:tgtEl>
                                      </p:cBhvr>
                                    </p:animEffect>
                                    <p:anim calcmode="lin" valueType="num">
                                      <p:cBhvr>
                                        <p:cTn id="15"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219">
                                            <p:txEl>
                                              <p:pRg st="2" end="2"/>
                                            </p:txEl>
                                          </p:spTgt>
                                        </p:tgtEl>
                                        <p:attrNameLst>
                                          <p:attrName>style.visibility</p:attrName>
                                        </p:attrNameLst>
                                      </p:cBhvr>
                                      <p:to>
                                        <p:strVal val="visible"/>
                                      </p:to>
                                    </p:set>
                                    <p:animEffect transition="in" filter="fade">
                                      <p:cBhvr>
                                        <p:cTn id="21" dur="1000"/>
                                        <p:tgtEl>
                                          <p:spTgt spid="9219">
                                            <p:txEl>
                                              <p:pRg st="2" end="2"/>
                                            </p:txEl>
                                          </p:spTgt>
                                        </p:tgtEl>
                                      </p:cBhvr>
                                    </p:animEffect>
                                    <p:anim calcmode="lin" valueType="num">
                                      <p:cBhvr>
                                        <p:cTn id="22"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92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219">
                                            <p:txEl>
                                              <p:pRg st="3" end="3"/>
                                            </p:txEl>
                                          </p:spTgt>
                                        </p:tgtEl>
                                        <p:attrNameLst>
                                          <p:attrName>style.visibility</p:attrName>
                                        </p:attrNameLst>
                                      </p:cBhvr>
                                      <p:to>
                                        <p:strVal val="visible"/>
                                      </p:to>
                                    </p:set>
                                    <p:animEffect transition="in" filter="fade">
                                      <p:cBhvr>
                                        <p:cTn id="28" dur="1000"/>
                                        <p:tgtEl>
                                          <p:spTgt spid="9219">
                                            <p:txEl>
                                              <p:pRg st="3" end="3"/>
                                            </p:txEl>
                                          </p:spTgt>
                                        </p:tgtEl>
                                      </p:cBhvr>
                                    </p:animEffect>
                                    <p:anim calcmode="lin" valueType="num">
                                      <p:cBhvr>
                                        <p:cTn id="29" dur="1000" fill="hold"/>
                                        <p:tgtEl>
                                          <p:spTgt spid="921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921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219">
                                            <p:txEl>
                                              <p:pRg st="4" end="4"/>
                                            </p:txEl>
                                          </p:spTgt>
                                        </p:tgtEl>
                                        <p:attrNameLst>
                                          <p:attrName>style.visibility</p:attrName>
                                        </p:attrNameLst>
                                      </p:cBhvr>
                                      <p:to>
                                        <p:strVal val="visible"/>
                                      </p:to>
                                    </p:set>
                                    <p:animEffect transition="in" filter="fade">
                                      <p:cBhvr>
                                        <p:cTn id="35" dur="1000"/>
                                        <p:tgtEl>
                                          <p:spTgt spid="9219">
                                            <p:txEl>
                                              <p:pRg st="4" end="4"/>
                                            </p:txEl>
                                          </p:spTgt>
                                        </p:tgtEl>
                                      </p:cBhvr>
                                    </p:animEffect>
                                    <p:anim calcmode="lin" valueType="num">
                                      <p:cBhvr>
                                        <p:cTn id="36" dur="1000" fill="hold"/>
                                        <p:tgtEl>
                                          <p:spTgt spid="9219">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921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9219">
                                            <p:txEl>
                                              <p:pRg st="5" end="5"/>
                                            </p:txEl>
                                          </p:spTgt>
                                        </p:tgtEl>
                                        <p:attrNameLst>
                                          <p:attrName>style.visibility</p:attrName>
                                        </p:attrNameLst>
                                      </p:cBhvr>
                                      <p:to>
                                        <p:strVal val="visible"/>
                                      </p:to>
                                    </p:set>
                                    <p:animEffect transition="in" filter="fade">
                                      <p:cBhvr>
                                        <p:cTn id="42" dur="1000"/>
                                        <p:tgtEl>
                                          <p:spTgt spid="9219">
                                            <p:txEl>
                                              <p:pRg st="5" end="5"/>
                                            </p:txEl>
                                          </p:spTgt>
                                        </p:tgtEl>
                                      </p:cBhvr>
                                    </p:animEffect>
                                    <p:anim calcmode="lin" valueType="num">
                                      <p:cBhvr>
                                        <p:cTn id="43" dur="1000" fill="hold"/>
                                        <p:tgtEl>
                                          <p:spTgt spid="9219">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921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9219">
                                            <p:txEl>
                                              <p:pRg st="6" end="6"/>
                                            </p:txEl>
                                          </p:spTgt>
                                        </p:tgtEl>
                                        <p:attrNameLst>
                                          <p:attrName>style.visibility</p:attrName>
                                        </p:attrNameLst>
                                      </p:cBhvr>
                                      <p:to>
                                        <p:strVal val="visible"/>
                                      </p:to>
                                    </p:set>
                                    <p:animEffect transition="in" filter="fade">
                                      <p:cBhvr>
                                        <p:cTn id="49" dur="1000"/>
                                        <p:tgtEl>
                                          <p:spTgt spid="9219">
                                            <p:txEl>
                                              <p:pRg st="6" end="6"/>
                                            </p:txEl>
                                          </p:spTgt>
                                        </p:tgtEl>
                                      </p:cBhvr>
                                    </p:animEffect>
                                    <p:anim calcmode="lin" valueType="num">
                                      <p:cBhvr>
                                        <p:cTn id="50" dur="1000" fill="hold"/>
                                        <p:tgtEl>
                                          <p:spTgt spid="9219">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921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403648" y="908720"/>
            <a:ext cx="4296916" cy="1152128"/>
          </a:xfrm>
        </p:spPr>
        <p:txBody>
          <a:bodyPr>
            <a:normAutofit fontScale="90000"/>
          </a:bodyPr>
          <a:lstStyle/>
          <a:p>
            <a:pPr fontAlgn="auto">
              <a:spcAft>
                <a:spcPts val="0"/>
              </a:spcAft>
              <a:defRPr/>
            </a:pPr>
            <a:r>
              <a:rPr lang="da-DK" sz="1800" dirty="0" smtClean="0">
                <a:latin typeface="Verdana" pitchFamily="34" charset="0"/>
              </a:rPr>
              <a:t/>
            </a:r>
            <a:br>
              <a:rPr lang="da-DK" sz="1800" dirty="0" smtClean="0">
                <a:latin typeface="Verdana" pitchFamily="34" charset="0"/>
              </a:rPr>
            </a:br>
            <a:r>
              <a:rPr lang="da-DK" sz="2800" b="1" dirty="0" smtClean="0">
                <a:latin typeface="Haettenschweiler" pitchFamily="34" charset="0"/>
                <a:cs typeface="Times New Roman" pitchFamily="18" charset="0"/>
              </a:rPr>
              <a:t>”Hør lægedansk – mens du læser!”</a:t>
            </a:r>
            <a:br>
              <a:rPr lang="da-DK" sz="2800" b="1" dirty="0" smtClean="0">
                <a:latin typeface="Haettenschweiler" pitchFamily="34" charset="0"/>
                <a:cs typeface="Times New Roman" pitchFamily="18" charset="0"/>
              </a:rPr>
            </a:br>
            <a:r>
              <a:rPr lang="da-DK" sz="2800" dirty="0" smtClean="0">
                <a:latin typeface="Haettenschweiler" pitchFamily="34" charset="0"/>
                <a:cs typeface="Times New Roman" pitchFamily="18" charset="0"/>
              </a:rPr>
              <a:t>- et </a:t>
            </a:r>
            <a:r>
              <a:rPr lang="da-DK" sz="2800" dirty="0" smtClean="0">
                <a:solidFill>
                  <a:srgbClr val="800000"/>
                </a:solidFill>
                <a:latin typeface="Haettenschweiler" pitchFamily="34" charset="0"/>
                <a:cs typeface="Times New Roman" pitchFamily="18" charset="0"/>
              </a:rPr>
              <a:t>e</a:t>
            </a:r>
            <a:r>
              <a:rPr lang="da-DK" sz="2800" dirty="0" smtClean="0">
                <a:latin typeface="Haettenschweiler" pitchFamily="34" charset="0"/>
                <a:cs typeface="Times New Roman" pitchFamily="18" charset="0"/>
              </a:rPr>
              <a:t>-sprogredskab</a:t>
            </a:r>
            <a:r>
              <a:rPr lang="da-DK" sz="2800" dirty="0" smtClean="0">
                <a:latin typeface="Arial Unicode MS" pitchFamily="34" charset="-128"/>
                <a:cs typeface="Times New Roman" pitchFamily="18" charset="0"/>
              </a:rPr>
              <a:t/>
            </a:r>
            <a:br>
              <a:rPr lang="da-DK" sz="2800" dirty="0" smtClean="0">
                <a:latin typeface="Arial Unicode MS" pitchFamily="34" charset="-128"/>
                <a:cs typeface="Times New Roman" pitchFamily="18" charset="0"/>
              </a:rPr>
            </a:br>
            <a:endParaRPr lang="da-DK" sz="2800" dirty="0" smtClean="0">
              <a:latin typeface="Arial Unicode MS" pitchFamily="34" charset="-128"/>
              <a:cs typeface="Times New Roman" pitchFamily="18" charset="0"/>
            </a:endParaRPr>
          </a:p>
        </p:txBody>
      </p:sp>
      <p:sp>
        <p:nvSpPr>
          <p:cNvPr id="6147" name="Rectangle 4"/>
          <p:cNvSpPr>
            <a:spLocks noChangeArrowheads="1"/>
          </p:cNvSpPr>
          <p:nvPr/>
        </p:nvSpPr>
        <p:spPr bwMode="auto">
          <a:xfrm>
            <a:off x="2514600" y="1371600"/>
            <a:ext cx="9144000" cy="0"/>
          </a:xfrm>
          <a:prstGeom prst="rect">
            <a:avLst/>
          </a:prstGeom>
          <a:noFill/>
          <a:ln w="9525">
            <a:noFill/>
            <a:miter lim="800000"/>
            <a:headEnd/>
            <a:tailEnd/>
          </a:ln>
        </p:spPr>
        <p:txBody>
          <a:bodyPr>
            <a:spAutoFit/>
          </a:bodyPr>
          <a:lstStyle/>
          <a:p>
            <a:pPr fontAlgn="base">
              <a:spcBef>
                <a:spcPct val="0"/>
              </a:spcBef>
              <a:spcAft>
                <a:spcPct val="0"/>
              </a:spcAft>
            </a:pPr>
            <a:endParaRPr lang="da-DK" sz="2400">
              <a:solidFill>
                <a:prstClr val="black"/>
              </a:solidFill>
              <a:latin typeface="Times New Roman" pitchFamily="18" charset="0"/>
            </a:endParaRPr>
          </a:p>
        </p:txBody>
      </p:sp>
      <p:pic>
        <p:nvPicPr>
          <p:cNvPr id="6148" name="Picture 3" descr="cd-web-afl"/>
          <p:cNvPicPr>
            <a:picLocks noChangeAspect="1" noChangeArrowheads="1"/>
          </p:cNvPicPr>
          <p:nvPr/>
        </p:nvPicPr>
        <p:blipFill>
          <a:blip r:embed="rId2" cstate="print"/>
          <a:srcRect/>
          <a:stretch>
            <a:fillRect/>
          </a:stretch>
        </p:blipFill>
        <p:spPr bwMode="auto">
          <a:xfrm>
            <a:off x="3132138" y="1887538"/>
            <a:ext cx="4114800" cy="4114800"/>
          </a:xfrm>
          <a:prstGeom prst="rect">
            <a:avLst/>
          </a:prstGeom>
          <a:solidFill>
            <a:schemeClr val="bg1"/>
          </a:solidFill>
          <a:ln w="9525">
            <a:noFill/>
            <a:miter lim="800000"/>
            <a:headEnd/>
            <a:tailEnd/>
          </a:ln>
        </p:spPr>
      </p:pic>
    </p:spTree>
    <p:extLst>
      <p:ext uri="{BB962C8B-B14F-4D97-AF65-F5344CB8AC3E}">
        <p14:creationId xmlns:p14="http://schemas.microsoft.com/office/powerpoint/2010/main" val="1141045976"/>
      </p:ext>
    </p:extLst>
  </p:cSld>
  <p:clrMapOvr>
    <a:masterClrMapping/>
  </p:clrMapOvr>
  <p:transition spd="slow">
    <p:blinds/>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1115616" y="1196752"/>
            <a:ext cx="6781800" cy="2438400"/>
          </a:xfrm>
        </p:spPr>
        <p:txBody>
          <a:bodyPr>
            <a:normAutofit fontScale="90000"/>
          </a:bodyPr>
          <a:lstStyle/>
          <a:p>
            <a:pPr fontAlgn="auto">
              <a:spcAft>
                <a:spcPts val="0"/>
              </a:spcAft>
              <a:defRPr/>
            </a:pPr>
            <a:r>
              <a:rPr lang="da-DK" sz="3200" dirty="0" smtClean="0">
                <a:solidFill>
                  <a:srgbClr val="000000"/>
                </a:solidFill>
                <a:cs typeface="Times New Roman" pitchFamily="18" charset="0"/>
              </a:rPr>
              <a:t/>
            </a:r>
            <a:br>
              <a:rPr lang="da-DK" sz="3200" dirty="0" smtClean="0">
                <a:solidFill>
                  <a:srgbClr val="000000"/>
                </a:solidFill>
                <a:cs typeface="Times New Roman" pitchFamily="18" charset="0"/>
              </a:rPr>
            </a:br>
            <a:r>
              <a:rPr lang="da-DK" sz="3200" dirty="0" smtClean="0">
                <a:solidFill>
                  <a:srgbClr val="000000"/>
                </a:solidFill>
                <a:cs typeface="Times New Roman" pitchFamily="18" charset="0"/>
              </a:rPr>
              <a:t>Fremme af tredjelandslægers </a:t>
            </a:r>
            <a:r>
              <a:rPr lang="da-DK" sz="3200" dirty="0" smtClean="0">
                <a:cs typeface="Times New Roman" pitchFamily="18" charset="0"/>
              </a:rPr>
              <a:t/>
            </a:r>
            <a:br>
              <a:rPr lang="da-DK" sz="3200" dirty="0" smtClean="0">
                <a:cs typeface="Times New Roman" pitchFamily="18" charset="0"/>
              </a:rPr>
            </a:br>
            <a:r>
              <a:rPr lang="da-DK" sz="3200" dirty="0" smtClean="0">
                <a:solidFill>
                  <a:srgbClr val="000000"/>
                </a:solidFill>
                <a:cs typeface="Times New Roman" pitchFamily="18" charset="0"/>
              </a:rPr>
              <a:t>integration og ansættelse </a:t>
            </a:r>
            <a:r>
              <a:rPr lang="da-DK" sz="3200" dirty="0" smtClean="0">
                <a:cs typeface="Times New Roman" pitchFamily="18" charset="0"/>
              </a:rPr>
              <a:t/>
            </a:r>
            <a:br>
              <a:rPr lang="da-DK" sz="3200" dirty="0" smtClean="0">
                <a:cs typeface="Times New Roman" pitchFamily="18" charset="0"/>
              </a:rPr>
            </a:br>
            <a:r>
              <a:rPr lang="da-DK" sz="3200" dirty="0" smtClean="0">
                <a:solidFill>
                  <a:srgbClr val="000000"/>
                </a:solidFill>
                <a:cs typeface="Times New Roman" pitchFamily="18" charset="0"/>
              </a:rPr>
              <a:t>i Nordjyllands Amt</a:t>
            </a:r>
            <a:br>
              <a:rPr lang="da-DK" sz="3200" dirty="0" smtClean="0">
                <a:solidFill>
                  <a:srgbClr val="000000"/>
                </a:solidFill>
                <a:cs typeface="Times New Roman" pitchFamily="18" charset="0"/>
              </a:rPr>
            </a:br>
            <a:r>
              <a:rPr lang="da-DK" sz="3200" dirty="0" smtClean="0">
                <a:solidFill>
                  <a:srgbClr val="000000"/>
                </a:solidFill>
                <a:cs typeface="Times New Roman" pitchFamily="18" charset="0"/>
              </a:rPr>
              <a:t/>
            </a:r>
            <a:br>
              <a:rPr lang="da-DK" sz="3200" dirty="0" smtClean="0">
                <a:solidFill>
                  <a:srgbClr val="000000"/>
                </a:solidFill>
                <a:cs typeface="Times New Roman" pitchFamily="18" charset="0"/>
              </a:rPr>
            </a:br>
            <a:r>
              <a:rPr lang="da-DK" sz="1800" dirty="0" smtClean="0">
                <a:solidFill>
                  <a:srgbClr val="000000"/>
                </a:solidFill>
                <a:cs typeface="Times New Roman" pitchFamily="18" charset="0"/>
              </a:rPr>
              <a:t>Konsulenter Kirsten Ring Sørensen og Lars Linnet</a:t>
            </a:r>
            <a:r>
              <a:rPr lang="da-DK" sz="2400" dirty="0" smtClean="0">
                <a:cs typeface="Times New Roman" pitchFamily="18" charset="0"/>
              </a:rPr>
              <a:t/>
            </a:r>
            <a:br>
              <a:rPr lang="da-DK" sz="2400" dirty="0" smtClean="0">
                <a:cs typeface="Times New Roman" pitchFamily="18" charset="0"/>
              </a:rPr>
            </a:br>
            <a:r>
              <a:rPr lang="da-DK" sz="3200" dirty="0" smtClean="0">
                <a:cs typeface="Times New Roman" pitchFamily="18" charset="0"/>
              </a:rPr>
              <a:t>           </a:t>
            </a:r>
            <a:r>
              <a:rPr lang="da-DK" sz="2400" i="1" dirty="0" smtClean="0">
                <a:solidFill>
                  <a:srgbClr val="000000"/>
                </a:solidFill>
                <a:cs typeface="Times New Roman" pitchFamily="18" charset="0"/>
              </a:rPr>
              <a:t>60 tredjelandslæger - februar 2003</a:t>
            </a:r>
            <a:r>
              <a:rPr lang="da-DK" sz="6000" dirty="0" smtClean="0"/>
              <a:t> 	</a:t>
            </a:r>
          </a:p>
        </p:txBody>
      </p:sp>
      <p:sp>
        <p:nvSpPr>
          <p:cNvPr id="7171" name="Rectangle 3"/>
          <p:cNvSpPr>
            <a:spLocks noGrp="1" noChangeArrowheads="1"/>
          </p:cNvSpPr>
          <p:nvPr>
            <p:ph type="subTitle" idx="1"/>
          </p:nvPr>
        </p:nvSpPr>
        <p:spPr>
          <a:xfrm>
            <a:off x="1331913" y="3357563"/>
            <a:ext cx="6248400" cy="2133600"/>
          </a:xfrm>
        </p:spPr>
        <p:txBody>
          <a:bodyPr>
            <a:normAutofit/>
          </a:bodyPr>
          <a:lstStyle/>
          <a:p>
            <a:pPr marR="0">
              <a:lnSpc>
                <a:spcPct val="90000"/>
              </a:lnSpc>
            </a:pPr>
            <a:endParaRPr lang="da-DK" sz="1800" b="1" smtClean="0">
              <a:cs typeface="Times New Roman" pitchFamily="18" charset="0"/>
            </a:endParaRPr>
          </a:p>
          <a:p>
            <a:pPr marR="0">
              <a:lnSpc>
                <a:spcPct val="90000"/>
              </a:lnSpc>
            </a:pPr>
            <a:endParaRPr lang="da-DK" sz="1800" b="1" smtClean="0">
              <a:cs typeface="Times New Roman" pitchFamily="18" charset="0"/>
            </a:endParaRPr>
          </a:p>
          <a:p>
            <a:pPr marR="0">
              <a:lnSpc>
                <a:spcPct val="90000"/>
              </a:lnSpc>
            </a:pPr>
            <a:r>
              <a:rPr lang="da-DK" sz="2400" b="1" i="1" smtClean="0">
                <a:cs typeface="Times New Roman" pitchFamily="18" charset="0"/>
              </a:rPr>
              <a:t>Sprogskolen - Kursus i lægedansk</a:t>
            </a:r>
          </a:p>
          <a:p>
            <a:pPr marR="0">
              <a:lnSpc>
                <a:spcPct val="90000"/>
              </a:lnSpc>
            </a:pPr>
            <a:endParaRPr lang="da-DK" sz="2400" b="1" i="1" smtClean="0">
              <a:cs typeface="Times New Roman" pitchFamily="18" charset="0"/>
            </a:endParaRPr>
          </a:p>
          <a:p>
            <a:pPr marR="0">
              <a:lnSpc>
                <a:spcPct val="90000"/>
              </a:lnSpc>
            </a:pPr>
            <a:r>
              <a:rPr lang="da-DK" sz="2000" b="1" smtClean="0">
                <a:cs typeface="Times New Roman" pitchFamily="18" charset="0"/>
              </a:rPr>
              <a:t>CD udviklet her, i herligt samarbejde </a:t>
            </a:r>
          </a:p>
          <a:p>
            <a:pPr marR="0">
              <a:lnSpc>
                <a:spcPct val="90000"/>
              </a:lnSpc>
            </a:pPr>
            <a:r>
              <a:rPr lang="da-DK" sz="2000" b="1" smtClean="0">
                <a:cs typeface="Times New Roman" pitchFamily="18" charset="0"/>
              </a:rPr>
              <a:t>med professor Povl Riis</a:t>
            </a:r>
          </a:p>
          <a:p>
            <a:pPr marR="0">
              <a:lnSpc>
                <a:spcPct val="90000"/>
              </a:lnSpc>
            </a:pPr>
            <a:endParaRPr lang="da-DK" sz="1600" smtClean="0"/>
          </a:p>
          <a:p>
            <a:pPr marR="0">
              <a:lnSpc>
                <a:spcPct val="90000"/>
              </a:lnSpc>
            </a:pPr>
            <a:endParaRPr lang="da-DK" smtClean="0"/>
          </a:p>
        </p:txBody>
      </p:sp>
    </p:spTree>
    <p:extLst>
      <p:ext uri="{BB962C8B-B14F-4D97-AF65-F5344CB8AC3E}">
        <p14:creationId xmlns:p14="http://schemas.microsoft.com/office/powerpoint/2010/main" val="539294737"/>
      </p:ext>
    </p:extLst>
  </p:cSld>
  <p:clrMapOvr>
    <a:masterClrMapping/>
  </p:clrMapOvr>
  <p:transition spd="slow">
    <p:blind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755650" y="620713"/>
            <a:ext cx="7772400" cy="1143000"/>
          </a:xfrm>
        </p:spPr>
        <p:txBody>
          <a:bodyPr/>
          <a:lstStyle/>
          <a:p>
            <a:pPr fontAlgn="auto">
              <a:spcAft>
                <a:spcPts val="0"/>
              </a:spcAft>
              <a:defRPr/>
            </a:pPr>
            <a:r>
              <a:rPr lang="da-DK" sz="2800" dirty="0" smtClean="0"/>
              <a:t>Udtalen af dansk er svær!</a:t>
            </a:r>
          </a:p>
        </p:txBody>
      </p:sp>
      <p:sp>
        <p:nvSpPr>
          <p:cNvPr id="8195" name="Rectangle 3"/>
          <p:cNvSpPr>
            <a:spLocks noGrp="1" noChangeArrowheads="1"/>
          </p:cNvSpPr>
          <p:nvPr>
            <p:ph type="subTitle" idx="1"/>
          </p:nvPr>
        </p:nvSpPr>
        <p:spPr>
          <a:xfrm>
            <a:off x="1403350" y="2060575"/>
            <a:ext cx="7192963" cy="1752600"/>
          </a:xfrm>
        </p:spPr>
        <p:txBody>
          <a:bodyPr>
            <a:normAutofit/>
          </a:bodyPr>
          <a:lstStyle/>
          <a:p>
            <a:pPr marR="0">
              <a:lnSpc>
                <a:spcPct val="80000"/>
              </a:lnSpc>
            </a:pPr>
            <a:r>
              <a:rPr lang="da-DK" sz="1800" smtClean="0"/>
              <a:t>Afstanden fra det skrevne til det talte sprog, gør at selvstudium vedrørende udtale umulig.</a:t>
            </a:r>
          </a:p>
          <a:p>
            <a:pPr marR="0">
              <a:lnSpc>
                <a:spcPct val="80000"/>
              </a:lnSpc>
            </a:pPr>
            <a:endParaRPr lang="da-DK" sz="1800" b="1" smtClean="0">
              <a:solidFill>
                <a:schemeClr val="bg1"/>
              </a:solidFill>
            </a:endParaRPr>
          </a:p>
          <a:p>
            <a:pPr marR="0">
              <a:lnSpc>
                <a:spcPct val="80000"/>
              </a:lnSpc>
            </a:pPr>
            <a:r>
              <a:rPr lang="da-DK" sz="1800" b="1" smtClean="0">
                <a:solidFill>
                  <a:schemeClr val="tx2"/>
                </a:solidFill>
              </a:rPr>
              <a:t>Lærebog i lægedansk findes – S&amp;O</a:t>
            </a:r>
          </a:p>
          <a:p>
            <a:pPr marR="0">
              <a:lnSpc>
                <a:spcPct val="80000"/>
              </a:lnSpc>
            </a:pPr>
            <a:r>
              <a:rPr lang="da-DK" sz="1800" b="1" smtClean="0">
                <a:solidFill>
                  <a:schemeClr val="tx2"/>
                </a:solidFill>
              </a:rPr>
              <a:t>Ved selvstudium kunne den nok læses </a:t>
            </a:r>
          </a:p>
          <a:p>
            <a:pPr marR="0">
              <a:lnSpc>
                <a:spcPct val="80000"/>
              </a:lnSpc>
            </a:pPr>
            <a:r>
              <a:rPr lang="da-DK" sz="2500" b="1" i="1" smtClean="0">
                <a:solidFill>
                  <a:schemeClr val="tx2"/>
                </a:solidFill>
              </a:rPr>
              <a:t>…men udtale ikke øves</a:t>
            </a:r>
          </a:p>
        </p:txBody>
      </p:sp>
    </p:spTree>
    <p:extLst>
      <p:ext uri="{BB962C8B-B14F-4D97-AF65-F5344CB8AC3E}">
        <p14:creationId xmlns:p14="http://schemas.microsoft.com/office/powerpoint/2010/main" val="262434144"/>
      </p:ext>
    </p:extLst>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1000"/>
                                        <p:tgtEl>
                                          <p:spTgt spid="8195">
                                            <p:txEl>
                                              <p:pRg st="0" end="0"/>
                                            </p:txEl>
                                          </p:spTgt>
                                        </p:tgtEl>
                                      </p:cBhvr>
                                    </p:animEffect>
                                    <p:anim calcmode="lin" valueType="num">
                                      <p:cBhvr>
                                        <p:cTn id="8" dur="1000" fill="hold"/>
                                        <p:tgtEl>
                                          <p:spTgt spid="819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animEffect transition="in" filter="fade">
                                      <p:cBhvr>
                                        <p:cTn id="13" dur="1000"/>
                                        <p:tgtEl>
                                          <p:spTgt spid="8195">
                                            <p:txEl>
                                              <p:pRg st="2" end="2"/>
                                            </p:txEl>
                                          </p:spTgt>
                                        </p:tgtEl>
                                      </p:cBhvr>
                                    </p:animEffect>
                                    <p:anim calcmode="lin" valueType="num">
                                      <p:cBhvr>
                                        <p:cTn id="14"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8195">
                                            <p:txEl>
                                              <p:pRg st="3" end="3"/>
                                            </p:txEl>
                                          </p:spTgt>
                                        </p:tgtEl>
                                        <p:attrNameLst>
                                          <p:attrName>style.visibility</p:attrName>
                                        </p:attrNameLst>
                                      </p:cBhvr>
                                      <p:to>
                                        <p:strVal val="visible"/>
                                      </p:to>
                                    </p:set>
                                    <p:animEffect transition="in" filter="fade">
                                      <p:cBhvr>
                                        <p:cTn id="18" dur="1000"/>
                                        <p:tgtEl>
                                          <p:spTgt spid="8195">
                                            <p:txEl>
                                              <p:pRg st="3" end="3"/>
                                            </p:txEl>
                                          </p:spTgt>
                                        </p:tgtEl>
                                      </p:cBhvr>
                                    </p:animEffect>
                                    <p:anim calcmode="lin" valueType="num">
                                      <p:cBhvr>
                                        <p:cTn id="19"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0" dur="1000" fill="hold"/>
                                        <p:tgtEl>
                                          <p:spTgt spid="8195">
                                            <p:txEl>
                                              <p:pRg st="3" end="3"/>
                                            </p:txEl>
                                          </p:spTgt>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8195">
                                            <p:txEl>
                                              <p:pRg st="4" end="4"/>
                                            </p:txEl>
                                          </p:spTgt>
                                        </p:tgtEl>
                                        <p:attrNameLst>
                                          <p:attrName>style.visibility</p:attrName>
                                        </p:attrNameLst>
                                      </p:cBhvr>
                                      <p:to>
                                        <p:strVal val="visible"/>
                                      </p:to>
                                    </p:set>
                                    <p:animEffect transition="in" filter="fade">
                                      <p:cBhvr>
                                        <p:cTn id="24" dur="1000"/>
                                        <p:tgtEl>
                                          <p:spTgt spid="8195">
                                            <p:txEl>
                                              <p:pRg st="4" end="4"/>
                                            </p:txEl>
                                          </p:spTgt>
                                        </p:tgtEl>
                                      </p:cBhvr>
                                    </p:animEffect>
                                    <p:anim calcmode="lin" valueType="num">
                                      <p:cBhvr>
                                        <p:cTn id="25"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819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p:txBody>
          <a:bodyPr/>
          <a:lstStyle/>
          <a:p>
            <a:pPr eaLnBrk="1" hangingPunct="1"/>
            <a:endParaRPr lang="da-DK" smtClean="0"/>
          </a:p>
        </p:txBody>
      </p:sp>
      <p:pic>
        <p:nvPicPr>
          <p:cNvPr id="921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76375" y="620713"/>
            <a:ext cx="6286500" cy="5330825"/>
          </a:xfrm>
          <a:noFill/>
        </p:spPr>
      </p:pic>
    </p:spTree>
    <p:extLst>
      <p:ext uri="{BB962C8B-B14F-4D97-AF65-F5344CB8AC3E}">
        <p14:creationId xmlns:p14="http://schemas.microsoft.com/office/powerpoint/2010/main" val="4126609246"/>
      </p:ext>
    </p:extLst>
  </p:cSld>
  <p:clrMapOvr>
    <a:masterClrMapping/>
  </p:clrMapOvr>
  <p:transition spd="slow">
    <p:blinds/>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p:cNvSpPr>
            <a:spLocks noChangeArrowheads="1"/>
          </p:cNvSpPr>
          <p:nvPr/>
        </p:nvSpPr>
        <p:spPr bwMode="auto">
          <a:xfrm>
            <a:off x="3424238" y="2233613"/>
            <a:ext cx="9144000" cy="0"/>
          </a:xfrm>
          <a:prstGeom prst="rect">
            <a:avLst/>
          </a:prstGeom>
          <a:noFill/>
          <a:ln w="9525">
            <a:noFill/>
            <a:miter lim="800000"/>
            <a:headEnd/>
            <a:tailEnd/>
          </a:ln>
        </p:spPr>
        <p:txBody>
          <a:bodyPr>
            <a:spAutoFit/>
          </a:bodyPr>
          <a:lstStyle/>
          <a:p>
            <a:pPr fontAlgn="base">
              <a:spcBef>
                <a:spcPct val="0"/>
              </a:spcBef>
              <a:spcAft>
                <a:spcPct val="0"/>
              </a:spcAft>
            </a:pPr>
            <a:endParaRPr lang="da-DK" sz="2400">
              <a:solidFill>
                <a:prstClr val="black"/>
              </a:solidFill>
              <a:latin typeface="Times New Roman" pitchFamily="18" charset="0"/>
            </a:endParaRPr>
          </a:p>
        </p:txBody>
      </p:sp>
      <p:pic>
        <p:nvPicPr>
          <p:cNvPr id="9219" name="Picture 4"/>
          <p:cNvPicPr>
            <a:picLocks noChangeAspect="1" noChangeArrowheads="1"/>
          </p:cNvPicPr>
          <p:nvPr/>
        </p:nvPicPr>
        <p:blipFill>
          <a:blip r:embed="rId2" cstate="print"/>
          <a:srcRect l="33543" t="21417" r="28819" b="26457"/>
          <a:stretch>
            <a:fillRect/>
          </a:stretch>
        </p:blipFill>
        <p:spPr bwMode="auto">
          <a:xfrm>
            <a:off x="755650" y="836613"/>
            <a:ext cx="4908550" cy="5111750"/>
          </a:xfrm>
          <a:prstGeom prst="rect">
            <a:avLst/>
          </a:prstGeom>
          <a:noFill/>
          <a:ln w="9525">
            <a:noFill/>
            <a:miter lim="800000"/>
            <a:headEnd/>
            <a:tailEnd/>
          </a:ln>
        </p:spPr>
      </p:pic>
    </p:spTree>
    <p:extLst>
      <p:ext uri="{BB962C8B-B14F-4D97-AF65-F5344CB8AC3E}">
        <p14:creationId xmlns:p14="http://schemas.microsoft.com/office/powerpoint/2010/main" val="1173890366"/>
      </p:ext>
    </p:extLst>
  </p:cSld>
  <p:clrMapOvr>
    <a:masterClrMapping/>
  </p:clrMapOvr>
  <p:transition spd="slow">
    <p:blinds/>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3"/>
          <p:cNvSpPr txBox="1">
            <a:spLocks noChangeArrowheads="1"/>
          </p:cNvSpPr>
          <p:nvPr/>
        </p:nvSpPr>
        <p:spPr bwMode="auto">
          <a:xfrm>
            <a:off x="1524000" y="685800"/>
            <a:ext cx="6797675"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fontAlgn="base" hangingPunct="1">
              <a:spcBef>
                <a:spcPct val="0"/>
              </a:spcBef>
              <a:spcAft>
                <a:spcPct val="0"/>
              </a:spcAft>
              <a:defRPr/>
            </a:pPr>
            <a:r>
              <a:rPr lang="en-GB" b="1" dirty="0" smtClean="0">
                <a:solidFill>
                  <a:srgbClr val="A5C249">
                    <a:lumMod val="50000"/>
                  </a:srgbClr>
                </a:solidFill>
                <a:latin typeface="Calibri"/>
                <a:cs typeface="Times New Roman" pitchFamily="18" charset="0"/>
              </a:rPr>
              <a:t>Ten Usability Heuristics </a:t>
            </a:r>
          </a:p>
          <a:p>
            <a:pPr algn="ctr" eaLnBrk="1" fontAlgn="base" hangingPunct="1">
              <a:spcBef>
                <a:spcPct val="0"/>
              </a:spcBef>
              <a:spcAft>
                <a:spcPct val="0"/>
              </a:spcAft>
              <a:defRPr/>
            </a:pPr>
            <a:endParaRPr lang="da-DK" b="1" dirty="0" smtClean="0">
              <a:solidFill>
                <a:srgbClr val="A5C249">
                  <a:lumMod val="50000"/>
                </a:srgbClr>
              </a:solidFill>
              <a:latin typeface="Calibri"/>
              <a:cs typeface="Times New Roman" pitchFamily="18" charset="0"/>
            </a:endParaRPr>
          </a:p>
          <a:p>
            <a:pPr eaLnBrk="1" fontAlgn="base" hangingPunct="1">
              <a:spcBef>
                <a:spcPct val="0"/>
              </a:spcBef>
              <a:spcAft>
                <a:spcPct val="0"/>
              </a:spcAft>
              <a:buFontTx/>
              <a:buAutoNum type="arabicPeriod"/>
              <a:defRPr/>
            </a:pPr>
            <a:r>
              <a:rPr lang="en-GB" b="1" i="1" dirty="0" smtClean="0">
                <a:solidFill>
                  <a:srgbClr val="A5C249">
                    <a:lumMod val="50000"/>
                  </a:srgbClr>
                </a:solidFill>
                <a:latin typeface="Calibri"/>
              </a:rPr>
              <a:t>Visibility of system status </a:t>
            </a:r>
            <a:endParaRPr lang="da-DK" b="1" dirty="0" smtClean="0">
              <a:solidFill>
                <a:srgbClr val="A5C249">
                  <a:lumMod val="50000"/>
                </a:srgbClr>
              </a:solidFill>
              <a:latin typeface="Calibri"/>
            </a:endParaRPr>
          </a:p>
          <a:p>
            <a:pPr eaLnBrk="1" fontAlgn="base" hangingPunct="1">
              <a:spcBef>
                <a:spcPct val="0"/>
              </a:spcBef>
              <a:spcAft>
                <a:spcPct val="0"/>
              </a:spcAft>
              <a:buFontTx/>
              <a:buAutoNum type="arabicPeriod"/>
              <a:defRPr/>
            </a:pPr>
            <a:r>
              <a:rPr lang="en-GB" b="1" i="1" dirty="0" smtClean="0">
                <a:solidFill>
                  <a:srgbClr val="A5C249">
                    <a:lumMod val="50000"/>
                  </a:srgbClr>
                </a:solidFill>
                <a:latin typeface="Calibri"/>
              </a:rPr>
              <a:t>Match between system and the real world </a:t>
            </a:r>
            <a:endParaRPr lang="da-DK" b="1" dirty="0" smtClean="0">
              <a:solidFill>
                <a:srgbClr val="A5C249">
                  <a:lumMod val="50000"/>
                </a:srgbClr>
              </a:solidFill>
              <a:latin typeface="Calibri"/>
            </a:endParaRPr>
          </a:p>
          <a:p>
            <a:pPr eaLnBrk="1" fontAlgn="base" hangingPunct="1">
              <a:spcBef>
                <a:spcPct val="0"/>
              </a:spcBef>
              <a:spcAft>
                <a:spcPct val="0"/>
              </a:spcAft>
              <a:buFontTx/>
              <a:buAutoNum type="arabicPeriod"/>
              <a:defRPr/>
            </a:pPr>
            <a:r>
              <a:rPr lang="en-GB" b="1" i="1" dirty="0" smtClean="0">
                <a:solidFill>
                  <a:srgbClr val="A5C249">
                    <a:lumMod val="50000"/>
                  </a:srgbClr>
                </a:solidFill>
                <a:latin typeface="Calibri"/>
              </a:rPr>
              <a:t>User control and freedom </a:t>
            </a:r>
            <a:endParaRPr lang="da-DK" b="1" dirty="0" smtClean="0">
              <a:solidFill>
                <a:srgbClr val="A5C249">
                  <a:lumMod val="50000"/>
                </a:srgbClr>
              </a:solidFill>
              <a:latin typeface="Calibri"/>
            </a:endParaRPr>
          </a:p>
          <a:p>
            <a:pPr eaLnBrk="1" fontAlgn="base" hangingPunct="1">
              <a:spcBef>
                <a:spcPct val="0"/>
              </a:spcBef>
              <a:spcAft>
                <a:spcPct val="0"/>
              </a:spcAft>
              <a:buFontTx/>
              <a:buAutoNum type="arabicPeriod"/>
              <a:defRPr/>
            </a:pPr>
            <a:r>
              <a:rPr lang="en-GB" b="1" i="1" dirty="0" smtClean="0">
                <a:solidFill>
                  <a:srgbClr val="A5C249">
                    <a:lumMod val="50000"/>
                  </a:srgbClr>
                </a:solidFill>
                <a:latin typeface="Calibri"/>
              </a:rPr>
              <a:t>Consistency and standards </a:t>
            </a:r>
            <a:endParaRPr lang="da-DK" b="1" dirty="0" smtClean="0">
              <a:solidFill>
                <a:srgbClr val="A5C249">
                  <a:lumMod val="50000"/>
                </a:srgbClr>
              </a:solidFill>
              <a:latin typeface="Calibri"/>
            </a:endParaRPr>
          </a:p>
          <a:p>
            <a:pPr eaLnBrk="1" fontAlgn="base" hangingPunct="1">
              <a:spcBef>
                <a:spcPct val="0"/>
              </a:spcBef>
              <a:spcAft>
                <a:spcPct val="0"/>
              </a:spcAft>
              <a:buFontTx/>
              <a:buAutoNum type="arabicPeriod"/>
              <a:defRPr/>
            </a:pPr>
            <a:r>
              <a:rPr lang="en-GB" b="1" i="1" dirty="0" smtClean="0">
                <a:solidFill>
                  <a:srgbClr val="A5C249">
                    <a:lumMod val="50000"/>
                  </a:srgbClr>
                </a:solidFill>
                <a:latin typeface="Calibri"/>
              </a:rPr>
              <a:t>Error prevention </a:t>
            </a:r>
            <a:endParaRPr lang="da-DK" b="1" dirty="0" smtClean="0">
              <a:solidFill>
                <a:srgbClr val="A5C249">
                  <a:lumMod val="50000"/>
                </a:srgbClr>
              </a:solidFill>
              <a:latin typeface="Calibri"/>
            </a:endParaRPr>
          </a:p>
          <a:p>
            <a:pPr eaLnBrk="1" fontAlgn="base" hangingPunct="1">
              <a:spcBef>
                <a:spcPct val="0"/>
              </a:spcBef>
              <a:spcAft>
                <a:spcPct val="0"/>
              </a:spcAft>
              <a:buFontTx/>
              <a:buAutoNum type="arabicPeriod"/>
              <a:defRPr/>
            </a:pPr>
            <a:r>
              <a:rPr lang="en-GB" b="1" i="1" dirty="0" smtClean="0">
                <a:solidFill>
                  <a:srgbClr val="A5C249">
                    <a:lumMod val="50000"/>
                  </a:srgbClr>
                </a:solidFill>
                <a:latin typeface="Calibri"/>
              </a:rPr>
              <a:t>Recognition rather than recall </a:t>
            </a:r>
            <a:endParaRPr lang="da-DK" b="1" dirty="0" smtClean="0">
              <a:solidFill>
                <a:srgbClr val="A5C249">
                  <a:lumMod val="50000"/>
                </a:srgbClr>
              </a:solidFill>
              <a:latin typeface="Calibri"/>
            </a:endParaRPr>
          </a:p>
          <a:p>
            <a:pPr eaLnBrk="1" fontAlgn="base" hangingPunct="1">
              <a:spcBef>
                <a:spcPct val="0"/>
              </a:spcBef>
              <a:spcAft>
                <a:spcPct val="0"/>
              </a:spcAft>
              <a:buFontTx/>
              <a:buAutoNum type="arabicPeriod"/>
              <a:defRPr/>
            </a:pPr>
            <a:r>
              <a:rPr lang="en-GB" b="1" i="1" dirty="0" smtClean="0">
                <a:solidFill>
                  <a:srgbClr val="A5C249">
                    <a:lumMod val="50000"/>
                  </a:srgbClr>
                </a:solidFill>
                <a:latin typeface="Calibri"/>
              </a:rPr>
              <a:t>Flexibility and efficiency of use </a:t>
            </a:r>
            <a:endParaRPr lang="da-DK" b="1" dirty="0" smtClean="0">
              <a:solidFill>
                <a:srgbClr val="A5C249">
                  <a:lumMod val="50000"/>
                </a:srgbClr>
              </a:solidFill>
              <a:latin typeface="Calibri"/>
            </a:endParaRPr>
          </a:p>
          <a:p>
            <a:pPr eaLnBrk="1" fontAlgn="base" hangingPunct="1">
              <a:spcBef>
                <a:spcPct val="0"/>
              </a:spcBef>
              <a:spcAft>
                <a:spcPct val="0"/>
              </a:spcAft>
              <a:buFontTx/>
              <a:buAutoNum type="arabicPeriod"/>
              <a:defRPr/>
            </a:pPr>
            <a:r>
              <a:rPr lang="en-GB" b="1" i="1" dirty="0" smtClean="0">
                <a:solidFill>
                  <a:srgbClr val="A5C249">
                    <a:lumMod val="50000"/>
                  </a:srgbClr>
                </a:solidFill>
                <a:latin typeface="Calibri"/>
              </a:rPr>
              <a:t>Aesthetic and minimalist design </a:t>
            </a:r>
            <a:endParaRPr lang="da-DK" b="1" dirty="0" smtClean="0">
              <a:solidFill>
                <a:srgbClr val="A5C249">
                  <a:lumMod val="50000"/>
                </a:srgbClr>
              </a:solidFill>
              <a:latin typeface="Calibri"/>
            </a:endParaRPr>
          </a:p>
          <a:p>
            <a:pPr eaLnBrk="1" fontAlgn="base" hangingPunct="1">
              <a:spcBef>
                <a:spcPct val="0"/>
              </a:spcBef>
              <a:spcAft>
                <a:spcPct val="0"/>
              </a:spcAft>
              <a:buFontTx/>
              <a:buAutoNum type="arabicPeriod"/>
              <a:defRPr/>
            </a:pPr>
            <a:r>
              <a:rPr lang="en-GB" b="1" i="1" dirty="0" smtClean="0">
                <a:solidFill>
                  <a:srgbClr val="A5C249">
                    <a:lumMod val="50000"/>
                  </a:srgbClr>
                </a:solidFill>
                <a:latin typeface="Calibri"/>
              </a:rPr>
              <a:t>Help users recognize, diagnose, and recover from errors</a:t>
            </a:r>
            <a:endParaRPr lang="da-DK" b="1" dirty="0" smtClean="0">
              <a:solidFill>
                <a:srgbClr val="A5C249">
                  <a:lumMod val="50000"/>
                </a:srgbClr>
              </a:solidFill>
              <a:latin typeface="Calibri"/>
            </a:endParaRPr>
          </a:p>
          <a:p>
            <a:pPr eaLnBrk="1" fontAlgn="base" hangingPunct="1">
              <a:spcBef>
                <a:spcPct val="0"/>
              </a:spcBef>
              <a:spcAft>
                <a:spcPct val="0"/>
              </a:spcAft>
              <a:buFontTx/>
              <a:buAutoNum type="arabicPeriod"/>
              <a:defRPr/>
            </a:pPr>
            <a:r>
              <a:rPr lang="da-DK" b="1" i="1" dirty="0" smtClean="0">
                <a:solidFill>
                  <a:srgbClr val="A5C249">
                    <a:lumMod val="50000"/>
                  </a:srgbClr>
                </a:solidFill>
                <a:latin typeface="Calibri"/>
              </a:rPr>
              <a:t>Help and </a:t>
            </a:r>
            <a:r>
              <a:rPr lang="da-DK" b="1" i="1" dirty="0" err="1" smtClean="0">
                <a:solidFill>
                  <a:srgbClr val="A5C249">
                    <a:lumMod val="50000"/>
                  </a:srgbClr>
                </a:solidFill>
                <a:latin typeface="Calibri"/>
              </a:rPr>
              <a:t>documentation</a:t>
            </a:r>
            <a:r>
              <a:rPr lang="da-DK" b="1" i="1" dirty="0" smtClean="0">
                <a:solidFill>
                  <a:srgbClr val="A5C249">
                    <a:lumMod val="50000"/>
                  </a:srgbClr>
                </a:solidFill>
                <a:latin typeface="Calibri"/>
              </a:rPr>
              <a:t> </a:t>
            </a:r>
          </a:p>
          <a:p>
            <a:pPr eaLnBrk="1" fontAlgn="base" hangingPunct="1">
              <a:spcBef>
                <a:spcPct val="0"/>
              </a:spcBef>
              <a:spcAft>
                <a:spcPct val="0"/>
              </a:spcAft>
              <a:buFontTx/>
              <a:buAutoNum type="arabicPeriod"/>
              <a:defRPr/>
            </a:pPr>
            <a:endParaRPr lang="da-DK" b="1" i="1" dirty="0" smtClean="0">
              <a:solidFill>
                <a:prstClr val="black"/>
              </a:solidFill>
            </a:endParaRPr>
          </a:p>
        </p:txBody>
      </p:sp>
    </p:spTree>
    <p:extLst>
      <p:ext uri="{BB962C8B-B14F-4D97-AF65-F5344CB8AC3E}">
        <p14:creationId xmlns:p14="http://schemas.microsoft.com/office/powerpoint/2010/main" val="1250108204"/>
      </p:ext>
    </p:extLst>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Effect transition="in" filter="fade">
                                      <p:cBhvr>
                                        <p:cTn id="7" dur="1000"/>
                                        <p:tgtEl>
                                          <p:spTgt spid="11266">
                                            <p:txEl>
                                              <p:pRg st="0" end="0"/>
                                            </p:txEl>
                                          </p:spTgt>
                                        </p:tgtEl>
                                      </p:cBhvr>
                                    </p:animEffect>
                                    <p:anim calcmode="lin" valueType="num">
                                      <p:cBhvr>
                                        <p:cTn id="8" dur="10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26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1266">
                                            <p:txEl>
                                              <p:pRg st="2" end="2"/>
                                            </p:txEl>
                                          </p:spTgt>
                                        </p:tgtEl>
                                        <p:attrNameLst>
                                          <p:attrName>style.visibility</p:attrName>
                                        </p:attrNameLst>
                                      </p:cBhvr>
                                      <p:to>
                                        <p:strVal val="visible"/>
                                      </p:to>
                                    </p:set>
                                    <p:animEffect transition="in" filter="fade">
                                      <p:cBhvr>
                                        <p:cTn id="13" dur="1000"/>
                                        <p:tgtEl>
                                          <p:spTgt spid="11266">
                                            <p:txEl>
                                              <p:pRg st="2" end="2"/>
                                            </p:txEl>
                                          </p:spTgt>
                                        </p:tgtEl>
                                      </p:cBhvr>
                                    </p:animEffect>
                                    <p:anim calcmode="lin" valueType="num">
                                      <p:cBhvr>
                                        <p:cTn id="14" dur="1000" fill="hold"/>
                                        <p:tgtEl>
                                          <p:spTgt spid="11266">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11266">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1266">
                                            <p:txEl>
                                              <p:pRg st="3" end="3"/>
                                            </p:txEl>
                                          </p:spTgt>
                                        </p:tgtEl>
                                        <p:attrNameLst>
                                          <p:attrName>style.visibility</p:attrName>
                                        </p:attrNameLst>
                                      </p:cBhvr>
                                      <p:to>
                                        <p:strVal val="visible"/>
                                      </p:to>
                                    </p:set>
                                    <p:animEffect transition="in" filter="fade">
                                      <p:cBhvr>
                                        <p:cTn id="19" dur="1000"/>
                                        <p:tgtEl>
                                          <p:spTgt spid="11266">
                                            <p:txEl>
                                              <p:pRg st="3" end="3"/>
                                            </p:txEl>
                                          </p:spTgt>
                                        </p:tgtEl>
                                      </p:cBhvr>
                                    </p:animEffect>
                                    <p:anim calcmode="lin" valueType="num">
                                      <p:cBhvr>
                                        <p:cTn id="20" dur="1000" fill="hold"/>
                                        <p:tgtEl>
                                          <p:spTgt spid="11266">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1266">
                                            <p:txEl>
                                              <p:pRg st="3" end="3"/>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11266">
                                            <p:txEl>
                                              <p:pRg st="4" end="4"/>
                                            </p:txEl>
                                          </p:spTgt>
                                        </p:tgtEl>
                                        <p:attrNameLst>
                                          <p:attrName>style.visibility</p:attrName>
                                        </p:attrNameLst>
                                      </p:cBhvr>
                                      <p:to>
                                        <p:strVal val="visible"/>
                                      </p:to>
                                    </p:set>
                                    <p:animEffect transition="in" filter="fade">
                                      <p:cBhvr>
                                        <p:cTn id="25" dur="1000"/>
                                        <p:tgtEl>
                                          <p:spTgt spid="11266">
                                            <p:txEl>
                                              <p:pRg st="4" end="4"/>
                                            </p:txEl>
                                          </p:spTgt>
                                        </p:tgtEl>
                                      </p:cBhvr>
                                    </p:animEffect>
                                    <p:anim calcmode="lin" valueType="num">
                                      <p:cBhvr>
                                        <p:cTn id="26" dur="1000" fill="hold"/>
                                        <p:tgtEl>
                                          <p:spTgt spid="11266">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11266">
                                            <p:txEl>
                                              <p:pRg st="4" end="4"/>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11266">
                                            <p:txEl>
                                              <p:pRg st="5" end="5"/>
                                            </p:txEl>
                                          </p:spTgt>
                                        </p:tgtEl>
                                        <p:attrNameLst>
                                          <p:attrName>style.visibility</p:attrName>
                                        </p:attrNameLst>
                                      </p:cBhvr>
                                      <p:to>
                                        <p:strVal val="visible"/>
                                      </p:to>
                                    </p:set>
                                    <p:animEffect transition="in" filter="fade">
                                      <p:cBhvr>
                                        <p:cTn id="31" dur="1000"/>
                                        <p:tgtEl>
                                          <p:spTgt spid="11266">
                                            <p:txEl>
                                              <p:pRg st="5" end="5"/>
                                            </p:txEl>
                                          </p:spTgt>
                                        </p:tgtEl>
                                      </p:cBhvr>
                                    </p:animEffect>
                                    <p:anim calcmode="lin" valueType="num">
                                      <p:cBhvr>
                                        <p:cTn id="32" dur="1000" fill="hold"/>
                                        <p:tgtEl>
                                          <p:spTgt spid="11266">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11266">
                                            <p:txEl>
                                              <p:pRg st="5" end="5"/>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11266">
                                            <p:txEl>
                                              <p:pRg st="6" end="6"/>
                                            </p:txEl>
                                          </p:spTgt>
                                        </p:tgtEl>
                                        <p:attrNameLst>
                                          <p:attrName>style.visibility</p:attrName>
                                        </p:attrNameLst>
                                      </p:cBhvr>
                                      <p:to>
                                        <p:strVal val="visible"/>
                                      </p:to>
                                    </p:set>
                                    <p:animEffect transition="in" filter="fade">
                                      <p:cBhvr>
                                        <p:cTn id="37" dur="1000"/>
                                        <p:tgtEl>
                                          <p:spTgt spid="11266">
                                            <p:txEl>
                                              <p:pRg st="6" end="6"/>
                                            </p:txEl>
                                          </p:spTgt>
                                        </p:tgtEl>
                                      </p:cBhvr>
                                    </p:animEffect>
                                    <p:anim calcmode="lin" valueType="num">
                                      <p:cBhvr>
                                        <p:cTn id="38" dur="1000" fill="hold"/>
                                        <p:tgtEl>
                                          <p:spTgt spid="11266">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11266">
                                            <p:txEl>
                                              <p:pRg st="6" end="6"/>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11266">
                                            <p:txEl>
                                              <p:pRg st="7" end="7"/>
                                            </p:txEl>
                                          </p:spTgt>
                                        </p:tgtEl>
                                        <p:attrNameLst>
                                          <p:attrName>style.visibility</p:attrName>
                                        </p:attrNameLst>
                                      </p:cBhvr>
                                      <p:to>
                                        <p:strVal val="visible"/>
                                      </p:to>
                                    </p:set>
                                    <p:animEffect transition="in" filter="fade">
                                      <p:cBhvr>
                                        <p:cTn id="43" dur="1000"/>
                                        <p:tgtEl>
                                          <p:spTgt spid="11266">
                                            <p:txEl>
                                              <p:pRg st="7" end="7"/>
                                            </p:txEl>
                                          </p:spTgt>
                                        </p:tgtEl>
                                      </p:cBhvr>
                                    </p:animEffect>
                                    <p:anim calcmode="lin" valueType="num">
                                      <p:cBhvr>
                                        <p:cTn id="44" dur="1000" fill="hold"/>
                                        <p:tgtEl>
                                          <p:spTgt spid="11266">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11266">
                                            <p:txEl>
                                              <p:pRg st="7" end="7"/>
                                            </p:tx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nodeType="afterEffect">
                                  <p:stCondLst>
                                    <p:cond delay="0"/>
                                  </p:stCondLst>
                                  <p:childTnLst>
                                    <p:set>
                                      <p:cBhvr>
                                        <p:cTn id="48" dur="1" fill="hold">
                                          <p:stCondLst>
                                            <p:cond delay="0"/>
                                          </p:stCondLst>
                                        </p:cTn>
                                        <p:tgtEl>
                                          <p:spTgt spid="11266">
                                            <p:txEl>
                                              <p:pRg st="8" end="8"/>
                                            </p:txEl>
                                          </p:spTgt>
                                        </p:tgtEl>
                                        <p:attrNameLst>
                                          <p:attrName>style.visibility</p:attrName>
                                        </p:attrNameLst>
                                      </p:cBhvr>
                                      <p:to>
                                        <p:strVal val="visible"/>
                                      </p:to>
                                    </p:set>
                                    <p:animEffect transition="in" filter="fade">
                                      <p:cBhvr>
                                        <p:cTn id="49" dur="1000"/>
                                        <p:tgtEl>
                                          <p:spTgt spid="11266">
                                            <p:txEl>
                                              <p:pRg st="8" end="8"/>
                                            </p:txEl>
                                          </p:spTgt>
                                        </p:tgtEl>
                                      </p:cBhvr>
                                    </p:animEffect>
                                    <p:anim calcmode="lin" valueType="num">
                                      <p:cBhvr>
                                        <p:cTn id="50" dur="1000" fill="hold"/>
                                        <p:tgtEl>
                                          <p:spTgt spid="11266">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11266">
                                            <p:txEl>
                                              <p:pRg st="8" end="8"/>
                                            </p:tx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nodeType="afterEffect">
                                  <p:stCondLst>
                                    <p:cond delay="0"/>
                                  </p:stCondLst>
                                  <p:childTnLst>
                                    <p:set>
                                      <p:cBhvr>
                                        <p:cTn id="54" dur="1" fill="hold">
                                          <p:stCondLst>
                                            <p:cond delay="0"/>
                                          </p:stCondLst>
                                        </p:cTn>
                                        <p:tgtEl>
                                          <p:spTgt spid="11266">
                                            <p:txEl>
                                              <p:pRg st="9" end="9"/>
                                            </p:txEl>
                                          </p:spTgt>
                                        </p:tgtEl>
                                        <p:attrNameLst>
                                          <p:attrName>style.visibility</p:attrName>
                                        </p:attrNameLst>
                                      </p:cBhvr>
                                      <p:to>
                                        <p:strVal val="visible"/>
                                      </p:to>
                                    </p:set>
                                    <p:animEffect transition="in" filter="fade">
                                      <p:cBhvr>
                                        <p:cTn id="55" dur="1000"/>
                                        <p:tgtEl>
                                          <p:spTgt spid="11266">
                                            <p:txEl>
                                              <p:pRg st="9" end="9"/>
                                            </p:txEl>
                                          </p:spTgt>
                                        </p:tgtEl>
                                      </p:cBhvr>
                                    </p:animEffect>
                                    <p:anim calcmode="lin" valueType="num">
                                      <p:cBhvr>
                                        <p:cTn id="56" dur="1000" fill="hold"/>
                                        <p:tgtEl>
                                          <p:spTgt spid="11266">
                                            <p:txEl>
                                              <p:pRg st="9" end="9"/>
                                            </p:txEl>
                                          </p:spTgt>
                                        </p:tgtEl>
                                        <p:attrNameLst>
                                          <p:attrName>ppt_x</p:attrName>
                                        </p:attrNameLst>
                                      </p:cBhvr>
                                      <p:tavLst>
                                        <p:tav tm="0">
                                          <p:val>
                                            <p:strVal val="#ppt_x"/>
                                          </p:val>
                                        </p:tav>
                                        <p:tav tm="100000">
                                          <p:val>
                                            <p:strVal val="#ppt_x"/>
                                          </p:val>
                                        </p:tav>
                                      </p:tavLst>
                                    </p:anim>
                                    <p:anim calcmode="lin" valueType="num">
                                      <p:cBhvr>
                                        <p:cTn id="57" dur="1000" fill="hold"/>
                                        <p:tgtEl>
                                          <p:spTgt spid="11266">
                                            <p:txEl>
                                              <p:pRg st="9" end="9"/>
                                            </p:txEl>
                                          </p:spTgt>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nodeType="afterEffect">
                                  <p:stCondLst>
                                    <p:cond delay="0"/>
                                  </p:stCondLst>
                                  <p:childTnLst>
                                    <p:set>
                                      <p:cBhvr>
                                        <p:cTn id="60" dur="1" fill="hold">
                                          <p:stCondLst>
                                            <p:cond delay="0"/>
                                          </p:stCondLst>
                                        </p:cTn>
                                        <p:tgtEl>
                                          <p:spTgt spid="11266">
                                            <p:txEl>
                                              <p:pRg st="10" end="10"/>
                                            </p:txEl>
                                          </p:spTgt>
                                        </p:tgtEl>
                                        <p:attrNameLst>
                                          <p:attrName>style.visibility</p:attrName>
                                        </p:attrNameLst>
                                      </p:cBhvr>
                                      <p:to>
                                        <p:strVal val="visible"/>
                                      </p:to>
                                    </p:set>
                                    <p:animEffect transition="in" filter="fade">
                                      <p:cBhvr>
                                        <p:cTn id="61" dur="1000"/>
                                        <p:tgtEl>
                                          <p:spTgt spid="11266">
                                            <p:txEl>
                                              <p:pRg st="10" end="10"/>
                                            </p:txEl>
                                          </p:spTgt>
                                        </p:tgtEl>
                                      </p:cBhvr>
                                    </p:animEffect>
                                    <p:anim calcmode="lin" valueType="num">
                                      <p:cBhvr>
                                        <p:cTn id="62" dur="1000" fill="hold"/>
                                        <p:tgtEl>
                                          <p:spTgt spid="11266">
                                            <p:txEl>
                                              <p:pRg st="10" end="10"/>
                                            </p:txEl>
                                          </p:spTgt>
                                        </p:tgtEl>
                                        <p:attrNameLst>
                                          <p:attrName>ppt_x</p:attrName>
                                        </p:attrNameLst>
                                      </p:cBhvr>
                                      <p:tavLst>
                                        <p:tav tm="0">
                                          <p:val>
                                            <p:strVal val="#ppt_x"/>
                                          </p:val>
                                        </p:tav>
                                        <p:tav tm="100000">
                                          <p:val>
                                            <p:strVal val="#ppt_x"/>
                                          </p:val>
                                        </p:tav>
                                      </p:tavLst>
                                    </p:anim>
                                    <p:anim calcmode="lin" valueType="num">
                                      <p:cBhvr>
                                        <p:cTn id="63" dur="1000" fill="hold"/>
                                        <p:tgtEl>
                                          <p:spTgt spid="11266">
                                            <p:txEl>
                                              <p:pRg st="10" end="10"/>
                                            </p:txEl>
                                          </p:spTgt>
                                        </p:tgtEl>
                                        <p:attrNameLst>
                                          <p:attrName>ppt_y</p:attrName>
                                        </p:attrNameLst>
                                      </p:cBhvr>
                                      <p:tavLst>
                                        <p:tav tm="0">
                                          <p:val>
                                            <p:strVal val="#ppt_y+.1"/>
                                          </p:val>
                                        </p:tav>
                                        <p:tav tm="100000">
                                          <p:val>
                                            <p:strVal val="#ppt_y"/>
                                          </p:val>
                                        </p:tav>
                                      </p:tavLst>
                                    </p:anim>
                                  </p:childTnLst>
                                </p:cTn>
                              </p:par>
                            </p:childTnLst>
                          </p:cTn>
                        </p:par>
                        <p:par>
                          <p:cTn id="64" fill="hold">
                            <p:stCondLst>
                              <p:cond delay="10000"/>
                            </p:stCondLst>
                            <p:childTnLst>
                              <p:par>
                                <p:cTn id="65" presetID="42" presetClass="entr" presetSubtype="0" fill="hold" nodeType="afterEffect">
                                  <p:stCondLst>
                                    <p:cond delay="0"/>
                                  </p:stCondLst>
                                  <p:childTnLst>
                                    <p:set>
                                      <p:cBhvr>
                                        <p:cTn id="66" dur="1" fill="hold">
                                          <p:stCondLst>
                                            <p:cond delay="0"/>
                                          </p:stCondLst>
                                        </p:cTn>
                                        <p:tgtEl>
                                          <p:spTgt spid="11266">
                                            <p:txEl>
                                              <p:pRg st="11" end="11"/>
                                            </p:txEl>
                                          </p:spTgt>
                                        </p:tgtEl>
                                        <p:attrNameLst>
                                          <p:attrName>style.visibility</p:attrName>
                                        </p:attrNameLst>
                                      </p:cBhvr>
                                      <p:to>
                                        <p:strVal val="visible"/>
                                      </p:to>
                                    </p:set>
                                    <p:animEffect transition="in" filter="fade">
                                      <p:cBhvr>
                                        <p:cTn id="67" dur="1000"/>
                                        <p:tgtEl>
                                          <p:spTgt spid="11266">
                                            <p:txEl>
                                              <p:pRg st="11" end="11"/>
                                            </p:txEl>
                                          </p:spTgt>
                                        </p:tgtEl>
                                      </p:cBhvr>
                                    </p:animEffect>
                                    <p:anim calcmode="lin" valueType="num">
                                      <p:cBhvr>
                                        <p:cTn id="68" dur="1000" fill="hold"/>
                                        <p:tgtEl>
                                          <p:spTgt spid="11266">
                                            <p:txEl>
                                              <p:pRg st="11" end="11"/>
                                            </p:txEl>
                                          </p:spTgt>
                                        </p:tgtEl>
                                        <p:attrNameLst>
                                          <p:attrName>ppt_x</p:attrName>
                                        </p:attrNameLst>
                                      </p:cBhvr>
                                      <p:tavLst>
                                        <p:tav tm="0">
                                          <p:val>
                                            <p:strVal val="#ppt_x"/>
                                          </p:val>
                                        </p:tav>
                                        <p:tav tm="100000">
                                          <p:val>
                                            <p:strVal val="#ppt_x"/>
                                          </p:val>
                                        </p:tav>
                                      </p:tavLst>
                                    </p:anim>
                                    <p:anim calcmode="lin" valueType="num">
                                      <p:cBhvr>
                                        <p:cTn id="69" dur="1000" fill="hold"/>
                                        <p:tgtEl>
                                          <p:spTgt spid="11266">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løb">
  <a:themeElements>
    <a:clrScheme name="Forløb">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orløb">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rløb">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304</Words>
  <Application>Microsoft Office PowerPoint</Application>
  <PresentationFormat>Bildspel på skärmen (4:3)</PresentationFormat>
  <Paragraphs>65</Paragraphs>
  <Slides>20</Slides>
  <Notes>1</Notes>
  <HiddenSlides>0</HiddenSlides>
  <MMClips>0</MMClips>
  <ScaleCrop>false</ScaleCrop>
  <HeadingPairs>
    <vt:vector size="4" baseType="variant">
      <vt:variant>
        <vt:lpstr>Tema</vt:lpstr>
      </vt:variant>
      <vt:variant>
        <vt:i4>1</vt:i4>
      </vt:variant>
      <vt:variant>
        <vt:lpstr>Bildrubriker</vt:lpstr>
      </vt:variant>
      <vt:variant>
        <vt:i4>20</vt:i4>
      </vt:variant>
    </vt:vector>
  </HeadingPairs>
  <TitlesOfParts>
    <vt:vector size="21" baseType="lpstr">
      <vt:lpstr>Forløb</vt:lpstr>
      <vt:lpstr>SEMINAR: Metoder i danskundervisningen for  udenlandske ansatte i sundhedsvæsenet   Mandag den 9. maj 2011 kl. 9.00 – 15.00 i Sprogcenter Midt - Silkeborg   "Hør lægedansk mens du læser!" Bogen "Subjektivt og Objektivt" som sprogværktøj Om funktion, gavn og kontekst  Speciallæge, Master i Sundhedsinformatik Dr.med. Lars Linnet, Holbæk  &amp; Lærer, IT-konsulent Kim Linnet, Svendborg </vt:lpstr>
      <vt:lpstr>PowerPoint-presentation</vt:lpstr>
      <vt:lpstr>”…fordi sproget er lægernes vigtigste værktøj, og fordi udtalen er helt afgørende for forståelsen.” … ”…ikke kun i patient-læge forholdet, men efter min erfaring også ved udenlandske lægers kontakt med sygeplejersker og danske læger - så det er en brobygning, som er helt afgørende, hvis den situation skal fungere” Povl Riis, professor.                                                                            </vt:lpstr>
      <vt:lpstr> ”Hør lægedansk – mens du læser!” - et e-sprogredskab </vt:lpstr>
      <vt:lpstr> Fremme af tredjelandslægers  integration og ansættelse  i Nordjyllands Amt  Konsulenter Kirsten Ring Sørensen og Lars Linnet            60 tredjelandslæger - februar 2003  </vt:lpstr>
      <vt:lpstr>Udtalen af dansk er svær!</vt:lpstr>
      <vt:lpstr>PowerPoint-presentation</vt:lpstr>
      <vt:lpstr>PowerPoint-presentation</vt:lpstr>
      <vt:lpstr>PowerPoint-presentation</vt:lpstr>
      <vt:lpstr>Biopsi af prostata</vt:lpstr>
      <vt:lpstr> Opgave 5.  Forbered en samtale med en sygeplejerske.  Tidligere har du kun lavet GU under supervision. Patienten har det godt, så du venter på blodprøvesvar, før du skal lave GU. Du vil tale med sygeplejersken, som skal hjælpe dig, og vil øve dig i at samtale om ”Den vellykkede GU”. Gør det.</vt:lpstr>
      <vt:lpstr>Master med udtale og usability.</vt:lpstr>
      <vt:lpstr>PowerPoint-presentation</vt:lpstr>
      <vt:lpstr>Feed back</vt:lpstr>
      <vt:lpstr>Det er efterhånden længe siden, jeg arbejdede med bogen og cd'en.  Wojciech og de øvrige polske speciallæger arbejdede overvejende med CD'en selv. Jeg beskæftigede mig rigtig meget med bogen, og jeg har brugt den i dag, hvor jeg underviser en polsk/kurdisk øjenlæge på K.H. i Århus. </vt:lpstr>
      <vt:lpstr>CD blev lagt på Nettet hos INM</vt:lpstr>
      <vt:lpstr>Fra “Work in Denmark”, 2011.  Read more about Danish language tuition  If you want to begin learning Danish yourself before you apply for or get a job in Denmark, there are several different Danish language courses on the Internet. Here, you can get an introduction to the Danish language, but you cannot expect to learn to speak fluent Danish.   Lægedansk (Danish for Doctors) Danish background to use it as a pronunciation guide while working with the printed edition. The spoken edition is therefore recommended to be used as a work of reference rather than for reading from page one to the end, i.e. listening while reading, alternating with sequences of LISTEN AND READ – STOP AND SPEAK. Price: Free</vt:lpstr>
      <vt:lpstr>Perspektivering</vt:lpstr>
      <vt:lpstr> Vi har nu fået tekst og figurer frigivet til at lægge op i Web 2.0 udgave.</vt:lpstr>
      <vt:lpstr>Vi har lovning på en del af udgifterne</vt:lpstr>
    </vt:vector>
  </TitlesOfParts>
  <Company>Region Skåne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Metoder i danskundervisningen for  udenlandske ansatte i sundhedsvæsenet   Mandag den 9. maj 2011 kl. 9.00 – 15.00 i Sprogcenter Midt - Silkeborg   "Hør lægedansk mens du læser!" Bogen "Subjektivt og Objektivt" som sprogværktøj Om funktion, gavn og kontekst  Speciallæge, Master i Sundhedsinformatik Dr.med. Lars Linnet, Holbæk  &amp; Lærer, IT-konsulent Kim Linnet, Svendborg</dc:title>
  <dc:creator>Lars Linnet</dc:creator>
  <cp:lastModifiedBy>Lars Linnet</cp:lastModifiedBy>
  <cp:revision>2</cp:revision>
  <dcterms:created xsi:type="dcterms:W3CDTF">2014-05-09T14:58:06Z</dcterms:created>
  <dcterms:modified xsi:type="dcterms:W3CDTF">2014-05-09T15:00:20Z</dcterms:modified>
</cp:coreProperties>
</file>