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7" r:id="rId6"/>
    <p:sldId id="279" r:id="rId7"/>
    <p:sldId id="273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Liu" initials="TL" lastIdx="1" clrIdx="0">
    <p:extLst>
      <p:ext uri="{19B8F6BF-5375-455C-9EA6-DF929625EA0E}">
        <p15:presenceInfo xmlns:p15="http://schemas.microsoft.com/office/powerpoint/2012/main" userId="S::tliu2@uw.edu::3ca25400-f280-4df1-ac1e-e4c4965d3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43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B460-8CC1-4EBF-B663-3083FD19CB4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69FF-AC89-4F12-A847-8501413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trauma has two types: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Blunt</a:t>
            </a:r>
            <a:r>
              <a:rPr lang="en-US" dirty="0"/>
              <a:t> </a:t>
            </a:r>
            <a:r>
              <a:rPr lang="en-US" b="1" dirty="0"/>
              <a:t>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or force that strikes the body without piercing skin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Penetrating</a:t>
            </a:r>
            <a:r>
              <a:rPr lang="en-US" dirty="0"/>
              <a:t> 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piercing the skin or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C69FF-AC89-4F12-A847-8501413C4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3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2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st.org/resources/trauma-fa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1BD4-195A-4CFE-947A-069F18F0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Immune Response in Trauma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01E4-31FD-4DA9-A6DD-B5184AE0C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Liu</a:t>
            </a:r>
          </a:p>
        </p:txBody>
      </p:sp>
    </p:spTree>
    <p:extLst>
      <p:ext uri="{BB962C8B-B14F-4D97-AF65-F5344CB8AC3E}">
        <p14:creationId xmlns:p14="http://schemas.microsoft.com/office/powerpoint/2010/main" val="12635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FE8D-3442-40C2-B168-8076FAE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Blunt injury has higher incidence of death by 30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7F78-BC21-4E5C-A69F-F801F1539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Relative Risk Ratio:</a:t>
            </a:r>
          </a:p>
          <a:p>
            <a:r>
              <a:rPr lang="en-US" dirty="0"/>
              <a:t>Groups: Blunt / Penetrating Injury</a:t>
            </a:r>
          </a:p>
          <a:p>
            <a:r>
              <a:rPr lang="en-US" dirty="0"/>
              <a:t>Outcomes: Living / Death</a:t>
            </a:r>
          </a:p>
          <a:p>
            <a:endParaRPr lang="en-US" dirty="0"/>
          </a:p>
          <a:p>
            <a:r>
              <a:rPr lang="en-US" dirty="0"/>
              <a:t>Blunt / Pen RR = 2.1287 : CI = 1.52 to 2.97</a:t>
            </a:r>
          </a:p>
          <a:p>
            <a:r>
              <a:rPr lang="en-US" dirty="0"/>
              <a:t>P value &lt; 0.0001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6241E-A6AB-49CE-9EC6-EC9197F4A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RR &gt; 1 means that the risk of the outcome (death) is increased by the exposure (blunt injury)</a:t>
            </a:r>
          </a:p>
        </p:txBody>
      </p:sp>
    </p:spTree>
    <p:extLst>
      <p:ext uri="{BB962C8B-B14F-4D97-AF65-F5344CB8AC3E}">
        <p14:creationId xmlns:p14="http://schemas.microsoft.com/office/powerpoint/2010/main" val="260899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6F6-D8C7-4FD6-B534-2BFFEC25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Cytokine profile of blunt injury in ARDS and no ARDS is different than penetrating injury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777ED-0185-4E55-A22D-28CCDE18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46" y="1846263"/>
            <a:ext cx="1871034" cy="4022725"/>
          </a:xfrm>
        </p:spPr>
      </p:pic>
    </p:spTree>
    <p:extLst>
      <p:ext uri="{BB962C8B-B14F-4D97-AF65-F5344CB8AC3E}">
        <p14:creationId xmlns:p14="http://schemas.microsoft.com/office/powerpoint/2010/main" val="253398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C5AA-8418-448F-AF7A-B8DDDCA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0AFE-0D6B-4946-9D0E-AA842302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17388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157-1290-411D-BEF6-0DFB565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Physical trauma is the fourth leading cause of death in all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71D2-702E-405F-A6D2-13E2AC83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the US, trauma accounts for ~150,000 deaths per 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Trauma accounts for 10% of the worlds deaths.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Differences in the protein expressions in blunt and penetrating trauma and how they influence outcomes are not well described.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 trauma patients with blunt injury have a different immune response compared to those with penetrating injury?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Immune response in blunt patients will be higher than their penetrating injury counterparts.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3CFD1-A074-4B5B-B51C-8E76210A2A56}"/>
              </a:ext>
            </a:extLst>
          </p:cNvPr>
          <p:cNvSpPr txBox="1"/>
          <p:nvPr/>
        </p:nvSpPr>
        <p:spPr>
          <a:xfrm>
            <a:off x="6096000" y="578520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</a:rPr>
              <a:t>Physical trauma [Internet]. [cited 2021May10]. Available from: https://www.nigms.nih.gov/education/fact-sheets/Pages/physical-trauma.aspx </a:t>
            </a:r>
          </a:p>
          <a:p>
            <a:r>
              <a:rPr lang="en-US" sz="800" dirty="0">
                <a:effectLst/>
              </a:rPr>
              <a:t>Trauma facts and links [Internet]. 2020 [cited 2021May10]. Available from: </a:t>
            </a:r>
            <a:r>
              <a:rPr lang="en-US" sz="800" dirty="0">
                <a:effectLst/>
                <a:hlinkClick r:id="rId3"/>
              </a:rPr>
              <a:t>https://www.aast.org/resources/trauma-facts</a:t>
            </a:r>
            <a:endParaRPr lang="en-US" sz="800" dirty="0">
              <a:effectLst/>
            </a:endParaRPr>
          </a:p>
          <a:p>
            <a:r>
              <a:rPr lang="en-US" sz="800" dirty="0">
                <a:effectLst/>
              </a:rPr>
              <a:t>Injuries and violence: the facts [Internet]. World Health Organization. World Health Organization; 2012 [cited 2021Jun7]. Available from: https://www.who.int/violence_injury_prevention/key_facts/en/ </a:t>
            </a:r>
          </a:p>
        </p:txBody>
      </p:sp>
    </p:spTree>
    <p:extLst>
      <p:ext uri="{BB962C8B-B14F-4D97-AF65-F5344CB8AC3E}">
        <p14:creationId xmlns:p14="http://schemas.microsoft.com/office/powerpoint/2010/main" val="23985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10C-6DA7-4AB8-8388-5F53F7C0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863-2FD3-45B4-B20E-D932D49D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PROPPR Dataset – Original study was a blood transfusion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Principal Component Analysis, K-Means Clustering, Random Forest Regression, Heatmaps.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2376BD-3B56-4A55-A639-BBDD89EE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96966"/>
              </p:ext>
            </p:extLst>
          </p:nvPr>
        </p:nvGraphicFramePr>
        <p:xfrm>
          <a:off x="2032000" y="2472965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5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Blunt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Penetrating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4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F1A-C203-4819-A979-BED8DD1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PCA suggests potential differential immune response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0B4F4-0AAD-48AE-88D2-2B651C6241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49" y="1888362"/>
            <a:ext cx="4287462" cy="4022725"/>
          </a:xfrm>
        </p:spPr>
      </p:pic>
    </p:spTree>
    <p:extLst>
      <p:ext uri="{BB962C8B-B14F-4D97-AF65-F5344CB8AC3E}">
        <p14:creationId xmlns:p14="http://schemas.microsoft.com/office/powerpoint/2010/main" val="199217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FA35-2ADA-4EB9-A16D-38BC383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Cytokine profile is different between blunt and penetrating injury patients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7631-0BFE-4174-8E07-835500CC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514490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Grouped by Injury Mechanism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F1B5C-C17F-45F5-ABBF-35BE9509C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520739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Grouped by Injury Mechanism and death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786C280-5DFE-4695-89BB-C763F73A0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0253" y="2058627"/>
            <a:ext cx="1755344" cy="4010599"/>
          </a:xfrm>
        </p:spPr>
      </p:pic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E4B61727-7255-46E5-B891-40E431FD0F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2371" y="2031298"/>
            <a:ext cx="1831760" cy="392976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DE919-8B9E-40A5-A451-DE16C8E3B800}"/>
              </a:ext>
            </a:extLst>
          </p:cNvPr>
          <p:cNvSpPr txBox="1"/>
          <p:nvPr/>
        </p:nvSpPr>
        <p:spPr>
          <a:xfrm>
            <a:off x="3812316" y="1966294"/>
            <a:ext cx="429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Z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6B9BF-30C6-489A-9537-5FD2D754BB91}"/>
              </a:ext>
            </a:extLst>
          </p:cNvPr>
          <p:cNvSpPr txBox="1"/>
          <p:nvPr/>
        </p:nvSpPr>
        <p:spPr>
          <a:xfrm>
            <a:off x="9044248" y="1901733"/>
            <a:ext cx="429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Z Score</a:t>
            </a:r>
          </a:p>
        </p:txBody>
      </p:sp>
    </p:spTree>
    <p:extLst>
      <p:ext uri="{BB962C8B-B14F-4D97-AF65-F5344CB8AC3E}">
        <p14:creationId xmlns:p14="http://schemas.microsoft.com/office/powerpoint/2010/main" val="154138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2B3F-089D-4A14-A755-0CC073F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926D-8EE2-45BF-B454-26A1083E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Blunt injury possessed higher overall biomarker presence than penetrating injury.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Patients who survived had lower inflammatory biomarkers and higher anti-inflammatory markers.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7E53-388B-4113-B393-80796C15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Poor outcomes in trauma are due to an imbalanced immune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67223-C2A4-406C-B5B7-F91A4FD6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98" y="1846263"/>
            <a:ext cx="6069530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55B35-90C9-47FC-9DA8-7DBF6296239D}"/>
              </a:ext>
            </a:extLst>
          </p:cNvPr>
          <p:cNvSpPr txBox="1"/>
          <p:nvPr/>
        </p:nvSpPr>
        <p:spPr>
          <a:xfrm>
            <a:off x="5687736" y="5977891"/>
            <a:ext cx="7902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Huber-Lang, M., </a:t>
            </a:r>
            <a:r>
              <a:rPr lang="en-US" sz="1050" dirty="0" err="1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Lambris</a:t>
            </a:r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, J.D. &amp; Ward, P.A. Innate immune responses to trauma. </a:t>
            </a:r>
            <a:r>
              <a:rPr lang="en-US" sz="1050" i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Nat Immunol</a:t>
            </a:r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19, </a:t>
            </a:r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327–341 (2018). https://doi.org/10.1038/s41590-018-0064-8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8233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DC6F-F1CD-4185-9DB2-16101EF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4090-A08B-42A8-86EB-19DF7E77D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1163</TotalTime>
  <Words>459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Retrospect</vt:lpstr>
      <vt:lpstr>Immune Response in Trauma Patients</vt:lpstr>
      <vt:lpstr>Overview</vt:lpstr>
      <vt:lpstr>Physical trauma is the fourth leading cause of death in all ages</vt:lpstr>
      <vt:lpstr>Methods</vt:lpstr>
      <vt:lpstr>PCA suggests potential differential immune response</vt:lpstr>
      <vt:lpstr>Cytokine profile is different between blunt and penetrating injury patients</vt:lpstr>
      <vt:lpstr>Summary</vt:lpstr>
      <vt:lpstr>Poor outcomes in trauma are due to an imbalanced immune response</vt:lpstr>
      <vt:lpstr>Additional Slides</vt:lpstr>
      <vt:lpstr>Blunt injury has higher incidence of death by 30 days</vt:lpstr>
      <vt:lpstr>Cytokine profile of blunt injury in ARDS and no ARDS is different than penetrating injury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Response in Trauma Patients</dc:title>
  <dc:creator>Ted Liu</dc:creator>
  <cp:lastModifiedBy>Ted Liu</cp:lastModifiedBy>
  <cp:revision>40</cp:revision>
  <dcterms:created xsi:type="dcterms:W3CDTF">2021-06-07T05:07:32Z</dcterms:created>
  <dcterms:modified xsi:type="dcterms:W3CDTF">2021-06-08T00:30:55Z</dcterms:modified>
</cp:coreProperties>
</file>