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5" r:id="rId1"/>
  </p:sldMasterIdLst>
  <p:notesMasterIdLst>
    <p:notesMasterId r:id="rId14"/>
  </p:notesMasterIdLst>
  <p:sldIdLst>
    <p:sldId id="256" r:id="rId2"/>
    <p:sldId id="259" r:id="rId3"/>
    <p:sldId id="258" r:id="rId4"/>
    <p:sldId id="261" r:id="rId5"/>
    <p:sldId id="280" r:id="rId6"/>
    <p:sldId id="283" r:id="rId7"/>
    <p:sldId id="286" r:id="rId8"/>
    <p:sldId id="287" r:id="rId9"/>
    <p:sldId id="284" r:id="rId10"/>
    <p:sldId id="288" r:id="rId11"/>
    <p:sldId id="282" r:id="rId12"/>
    <p:sldId id="28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Liu" initials="TL" lastIdx="1" clrIdx="0">
    <p:extLst>
      <p:ext uri="{19B8F6BF-5375-455C-9EA6-DF929625EA0E}">
        <p15:presenceInfo xmlns:p15="http://schemas.microsoft.com/office/powerpoint/2012/main" userId="S::tliu2@uw.edu::3ca25400-f280-4df1-ac1e-e4c4965d380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75B460-8CC1-4EBF-B663-3083FD19CB40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C69FF-AC89-4F12-A847-8501413C4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146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Physical trauma has two types: </a:t>
            </a:r>
            <a:endParaRPr lang="en-US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Blunt</a:t>
            </a:r>
            <a:r>
              <a:rPr lang="en-US" dirty="0"/>
              <a:t> </a:t>
            </a:r>
            <a:r>
              <a:rPr lang="en-US" b="1" dirty="0"/>
              <a:t>trauma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An object or force that strikes the body without piercing skin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Penetrating</a:t>
            </a:r>
            <a:r>
              <a:rPr lang="en-US" dirty="0"/>
              <a:t> trauma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An object piercing the skin or body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C69FF-AC89-4F12-A847-8501413C4C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28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A939D-0C8A-4566-82BE-6F7D4E50B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F9E9E-4BD9-4818-B30D-9F0E3D8A1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A960C-FCED-4004-9C5E-F972FB82F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3945-F34F-4DBC-9A75-9B940B695032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A7A43-1312-4C1D-BA5E-021969084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30E73-808C-4832-9DA8-94188572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04A-CB5D-43FC-8B82-9F55CA4F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7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80B5E-38A8-46F9-AACE-62B316C53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3B214-3AC1-4A6D-92AB-66C5E78BC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28FDE-D676-4B5E-9606-990E0A6D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3945-F34F-4DBC-9A75-9B940B695032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43384-288F-40DB-943A-76D005EB0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EBB3C-9F58-4255-9C83-53E1F0BA8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04A-CB5D-43FC-8B82-9F55CA4F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72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84D7B4-0F7E-4E47-80E6-F7F1C82692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27387B-8FA4-467B-B9DE-83F66956B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C1123-B82C-47B3-ACDD-6E85829E9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3945-F34F-4DBC-9A75-9B940B695032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09834-8C5C-4352-9540-C127FC1AC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77111-9751-49C3-BB49-63AC7A23D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04A-CB5D-43FC-8B82-9F55CA4F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35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05293-2D61-4D7B-BAF4-D5242B30F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6004F-95DF-4C41-B3AB-502A25EA5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31091-2BC9-4734-94DF-85E1D4C20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3945-F34F-4DBC-9A75-9B940B695032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30FB7-D828-4E8D-99AC-3793D0C42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61E1D-3357-411B-AF1A-9470128BA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04A-CB5D-43FC-8B82-9F55CA4F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22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F6C85-5200-4C1B-8198-CA2CBE4FC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B3119-AC40-429F-A359-60E43310A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3DAD-DE67-4BAB-836C-0BFB25978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3945-F34F-4DBC-9A75-9B940B695032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8498B-360C-4D63-A5DC-C680980F6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2C769-6ED0-4FDD-A749-EF73BFF20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04A-CB5D-43FC-8B82-9F55CA4F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3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7CF70-0972-4E01-A559-E5C1232E5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6B384-6907-4868-B187-DBCD2EC84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33215-5BC6-4C02-A0D4-0217E1ECC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C4B80-5117-43A9-96F1-1D38FB70D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3945-F34F-4DBC-9A75-9B940B695032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1C322-CCEF-4FE0-85FD-F77183B95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6C0D30-9B28-4209-B033-F7C1BC1DC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04A-CB5D-43FC-8B82-9F55CA4F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23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D0452-A9BE-4CFF-A84B-1C276961D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1F025-5178-40E9-BD3B-CBD4F8E83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5B2D3B-EC60-4D64-BA81-046A13F9B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FD1DE4-66FA-43FD-A141-E60F0B099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909F72-0DB8-4739-A85E-FFE8D9325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89B5D6-57CA-44A1-9CAB-95C6AE5EB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3945-F34F-4DBC-9A75-9B940B695032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24EB81-A2BC-42A2-9CDE-0C53DAED1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282659-9AE2-4D64-B1B1-8E8946242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04A-CB5D-43FC-8B82-9F55CA4F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691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E4EA9-A660-4457-BA36-75896FF3A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944B38-1FBC-4895-A44D-B707AD2FE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3945-F34F-4DBC-9A75-9B940B695032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BD24C9-929C-4BA4-893C-7C573CBD6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D3378-0066-4631-ADF1-F2CD1A90C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04A-CB5D-43FC-8B82-9F55CA4F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861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748B56-5FF4-425F-95DD-9705F213E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3945-F34F-4DBC-9A75-9B940B695032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E8EAED-3BDE-4338-A757-C10A5E2C6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78E17-5183-47D4-AF6F-6617E536D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04A-CB5D-43FC-8B82-9F55CA4F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21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D84C1-9D8F-4313-80A7-0C5D61787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9311B-9216-4582-929D-48977DB26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7B4273-A59B-4EA2-BF9D-25885071A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C4E8A-6C10-4A9A-BAD0-3F40D0D2E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3945-F34F-4DBC-9A75-9B940B695032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10074-87CE-42CB-9246-09B57039F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AA7844-EAE6-4BDC-8A5D-CC3A69B53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04A-CB5D-43FC-8B82-9F55CA4F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51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DBA67-95B3-4D94-959E-7E291FA64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8CA4F8-92AE-4D8C-BD55-08AB553D63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0FD611-4E1F-48EA-B598-2F25C4A1D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E4756-6C37-4209-81ED-605D72B0B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3945-F34F-4DBC-9A75-9B940B695032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C954F-399D-47CE-B580-30D3BAC6A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E9C09-3CF5-4B2D-A2A8-488EDB844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04A-CB5D-43FC-8B82-9F55CA4F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66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14499-A1C4-4B95-A415-E0677F113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AB86D-7EFD-4EF8-AA2B-C604BA225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82D71-6415-4A41-AC53-42A00EEA79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03945-F34F-4DBC-9A75-9B940B695032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21B6-E675-433E-B0F5-C52264D234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D03DD-7CCF-4584-9B28-658FD3191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8104A-CB5D-43FC-8B82-9F55CA4F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09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6" r:id="rId1"/>
    <p:sldLayoutId id="2147484017" r:id="rId2"/>
    <p:sldLayoutId id="2147484018" r:id="rId3"/>
    <p:sldLayoutId id="2147484019" r:id="rId4"/>
    <p:sldLayoutId id="2147484020" r:id="rId5"/>
    <p:sldLayoutId id="2147484021" r:id="rId6"/>
    <p:sldLayoutId id="2147484022" r:id="rId7"/>
    <p:sldLayoutId id="2147484023" r:id="rId8"/>
    <p:sldLayoutId id="2147484024" r:id="rId9"/>
    <p:sldLayoutId id="2147484025" r:id="rId10"/>
    <p:sldLayoutId id="214748402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ast.org/resources/trauma-fact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41BD4-195A-4CFE-947A-069F18F01B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 of PROPPR Biomarkers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D001E4-31FD-4DA9-A6DD-B5184AE0CA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Ted Liu</a:t>
            </a:r>
          </a:p>
        </p:txBody>
      </p:sp>
    </p:spTree>
    <p:extLst>
      <p:ext uri="{BB962C8B-B14F-4D97-AF65-F5344CB8AC3E}">
        <p14:creationId xmlns:p14="http://schemas.microsoft.com/office/powerpoint/2010/main" val="1263510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8C05E-58B1-4881-BD93-FA273A1D8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endParaRPr lang="en-US" sz="3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B7FE2-7C5A-4583-9CDA-B46547B11C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Hierarchical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BBB7DB9-6AA4-4A37-92EE-20FB1CC719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73821" y="2505075"/>
            <a:ext cx="4289720" cy="368458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678C2F-0F87-4E77-B166-681C3E536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EB9FC15-40EF-4275-8E93-678C7192ACD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18934" y="2505075"/>
            <a:ext cx="4289720" cy="3684587"/>
          </a:xfrm>
        </p:spPr>
      </p:pic>
    </p:spTree>
    <p:extLst>
      <p:ext uri="{BB962C8B-B14F-4D97-AF65-F5344CB8AC3E}">
        <p14:creationId xmlns:p14="http://schemas.microsoft.com/office/powerpoint/2010/main" val="758584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8FBE1-8118-4339-A8EC-EE8A9B569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Hierarchical and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Kmeans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clustering suggest separation in trauma patient population based on magnitude of overall response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A3CAB-2224-4744-ABF0-7F09287F58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Hierarchical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BE915E4-9E13-46F6-8370-572C52BFFD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9788" y="3347944"/>
            <a:ext cx="5157787" cy="1365764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69E0CE-33DA-413A-8C53-C29B968D4E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695404"/>
            <a:ext cx="5183188" cy="823912"/>
          </a:xfrm>
        </p:spPr>
        <p:txBody>
          <a:bodyPr/>
          <a:lstStyle/>
          <a:p>
            <a:r>
              <a:rPr lang="en-US" dirty="0"/>
              <a:t>K-Means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677AE8F-4598-4807-8694-6CD38D8B4AF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94429" y="3347944"/>
            <a:ext cx="5183184" cy="1241940"/>
          </a:xfrm>
        </p:spPr>
      </p:pic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09981174-BA7A-4E82-B268-BE1EDC5AAD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071652"/>
              </p:ext>
            </p:extLst>
          </p:nvPr>
        </p:nvGraphicFramePr>
        <p:xfrm>
          <a:off x="2949575" y="5191161"/>
          <a:ext cx="6096000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238099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493797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22961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Cluster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Cluster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916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Hclust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739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K-Means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973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Overlap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741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2730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133FC-DDA6-4242-A2FB-F09667E65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dirty="0"/>
              <a:t>Subjects in ‘high’ clusters see higher rates of complications </a:t>
            </a:r>
            <a:r>
              <a:rPr lang="en-US" sz="3000"/>
              <a:t>and worse outcomes</a:t>
            </a:r>
            <a:endParaRPr lang="en-US" sz="3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D658A-E82B-4404-A043-6C765E5931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Hierarchical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16B6AAF-1BFD-43F0-9D3A-A1BD5F15E6D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67429533"/>
              </p:ext>
            </p:extLst>
          </p:nvPr>
        </p:nvGraphicFramePr>
        <p:xfrm>
          <a:off x="839788" y="2505075"/>
          <a:ext cx="515778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2">
                  <a:extLst>
                    <a:ext uri="{9D8B030D-6E8A-4147-A177-3AD203B41FA5}">
                      <a16:colId xmlns:a16="http://schemas.microsoft.com/office/drawing/2014/main" val="1094714763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1156671690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3848373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Cluster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Cluster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247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28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451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Sepsis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364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667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070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668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RBC_10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84842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4C8B6-FFBB-4721-B40E-851E00366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53B30352-D934-4C69-9291-016E26CDBCBA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580300133"/>
              </p:ext>
            </p:extLst>
          </p:nvPr>
        </p:nvGraphicFramePr>
        <p:xfrm>
          <a:off x="6172200" y="2505075"/>
          <a:ext cx="518318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729">
                  <a:extLst>
                    <a:ext uri="{9D8B030D-6E8A-4147-A177-3AD203B41FA5}">
                      <a16:colId xmlns:a16="http://schemas.microsoft.com/office/drawing/2014/main" val="2459071229"/>
                    </a:ext>
                  </a:extLst>
                </a:gridCol>
                <a:gridCol w="1727729">
                  <a:extLst>
                    <a:ext uri="{9D8B030D-6E8A-4147-A177-3AD203B41FA5}">
                      <a16:colId xmlns:a16="http://schemas.microsoft.com/office/drawing/2014/main" val="498598022"/>
                    </a:ext>
                  </a:extLst>
                </a:gridCol>
                <a:gridCol w="1727729">
                  <a:extLst>
                    <a:ext uri="{9D8B030D-6E8A-4147-A177-3AD203B41FA5}">
                      <a16:colId xmlns:a16="http://schemas.microsoft.com/office/drawing/2014/main" val="654330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Cluster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Cluster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01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41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998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Sepsis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873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05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380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03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RBC_10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8311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258DFA5-A74E-4CB6-897D-76CE2AFD74BF}"/>
              </a:ext>
            </a:extLst>
          </p:cNvPr>
          <p:cNvSpPr txBox="1"/>
          <p:nvPr/>
        </p:nvSpPr>
        <p:spPr>
          <a:xfrm>
            <a:off x="839788" y="5733419"/>
            <a:ext cx="10515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RBC_10 = 10 or more units of RBC received in first 24 hours after ED admission</a:t>
            </a:r>
          </a:p>
        </p:txBody>
      </p:sp>
    </p:spTree>
    <p:extLst>
      <p:ext uri="{BB962C8B-B14F-4D97-AF65-F5344CB8AC3E}">
        <p14:creationId xmlns:p14="http://schemas.microsoft.com/office/powerpoint/2010/main" val="796020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F1157-1290-411D-BEF6-0DFB565B1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dirty="0"/>
              <a:t>Physical trauma is the fourth leading cause of death in all 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171D2-702E-405F-A6D2-13E2AC83D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the US, trauma accounts for ~150,000 deaths per year</a:t>
            </a:r>
          </a:p>
          <a:p>
            <a:r>
              <a:rPr lang="en-US" sz="2400" dirty="0"/>
              <a:t>Deaths as a result from injury accounts for 10% of the worlds deaths.</a:t>
            </a:r>
          </a:p>
          <a:p>
            <a:r>
              <a:rPr lang="en-US" sz="2400" dirty="0"/>
              <a:t>Trauma injury can lead to life-threatening complications throughout a hospital course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93CFD1-A074-4B5B-B51C-8E76210A2A56}"/>
              </a:ext>
            </a:extLst>
          </p:cNvPr>
          <p:cNvSpPr txBox="1"/>
          <p:nvPr/>
        </p:nvSpPr>
        <p:spPr>
          <a:xfrm>
            <a:off x="5848982" y="6118895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effectLst/>
              </a:rPr>
              <a:t>Physical trauma [Internet]. [cited 2021May10]. Available from: https://www.nigms.nih.gov/education/fact-sheets/Pages/physical-trauma.aspx </a:t>
            </a:r>
          </a:p>
          <a:p>
            <a:r>
              <a:rPr lang="en-US" sz="800" dirty="0">
                <a:effectLst/>
              </a:rPr>
              <a:t>Trauma facts and links [Internet]. 2020 [cited 2021May10]. Available from: </a:t>
            </a:r>
            <a:r>
              <a:rPr lang="en-US" sz="800" dirty="0">
                <a:effectLst/>
                <a:hlinkClick r:id="rId3"/>
              </a:rPr>
              <a:t>https://www.aast.org/resources/trauma-facts</a:t>
            </a:r>
            <a:endParaRPr lang="en-US" sz="800" dirty="0">
              <a:effectLst/>
            </a:endParaRPr>
          </a:p>
          <a:p>
            <a:r>
              <a:rPr lang="en-US" sz="800" dirty="0">
                <a:effectLst/>
              </a:rPr>
              <a:t>Injuries and violence: the facts [Internet]. World Health Organization. World Health Organization; 2012 [cited 2021Jun7]. Available from: https://www.who.int/violence_injury_prevention/key_facts/en/ </a:t>
            </a:r>
          </a:p>
        </p:txBody>
      </p:sp>
    </p:spTree>
    <p:extLst>
      <p:ext uri="{BB962C8B-B14F-4D97-AF65-F5344CB8AC3E}">
        <p14:creationId xmlns:p14="http://schemas.microsoft.com/office/powerpoint/2010/main" val="2398522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4C5AA-8418-448F-AF7A-B8DDDCA12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F0AFE-0D6B-4946-9D0E-AA8423025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set characteristics</a:t>
            </a:r>
          </a:p>
          <a:p>
            <a:r>
              <a:rPr lang="en-US" dirty="0"/>
              <a:t>Data Cleaning</a:t>
            </a:r>
          </a:p>
          <a:p>
            <a:r>
              <a:rPr lang="en-US" dirty="0"/>
              <a:t>Clustering and Heatmaps</a:t>
            </a:r>
          </a:p>
          <a:p>
            <a:r>
              <a:rPr lang="en-US" dirty="0"/>
              <a:t>PCA Plots</a:t>
            </a:r>
          </a:p>
          <a:p>
            <a:r>
              <a:rPr lang="en-US" dirty="0"/>
              <a:t>Outcomes</a:t>
            </a:r>
          </a:p>
        </p:txBody>
      </p:sp>
    </p:spTree>
    <p:extLst>
      <p:ext uri="{BB962C8B-B14F-4D97-AF65-F5344CB8AC3E}">
        <p14:creationId xmlns:p14="http://schemas.microsoft.com/office/powerpoint/2010/main" val="1738877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1210C-6DA7-4AB8-8388-5F53F7C04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17863-2FD3-45B4-B20E-D932D49D3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PROPPR Dataset – Original study was a blood transfusion study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E2376BD-3B56-4A55-A639-BBDD89EEE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996966"/>
              </p:ext>
            </p:extLst>
          </p:nvPr>
        </p:nvGraphicFramePr>
        <p:xfrm>
          <a:off x="2032000" y="2472965"/>
          <a:ext cx="8128000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238099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493797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2296168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655198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Blunt Injury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Penetrating Injury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916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739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973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741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7426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1250D-D448-446B-BE16-99038F13F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CE5E3-99BE-4204-ADB0-D8A313831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Removed biomarker columns that are missing more than 20% of their values</a:t>
            </a:r>
          </a:p>
          <a:p>
            <a:r>
              <a:rPr lang="en-US" sz="2400" dirty="0"/>
              <a:t>Removed any subjects with missing more than 10% of biomarker measurements</a:t>
            </a:r>
          </a:p>
          <a:p>
            <a:r>
              <a:rPr lang="en-US" sz="2400" dirty="0"/>
              <a:t>Imputed any missing values for k-means</a:t>
            </a:r>
          </a:p>
        </p:txBody>
      </p:sp>
    </p:spTree>
    <p:extLst>
      <p:ext uri="{BB962C8B-B14F-4D97-AF65-F5344CB8AC3E}">
        <p14:creationId xmlns:p14="http://schemas.microsoft.com/office/powerpoint/2010/main" val="2127122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55B64-96F0-46AF-9163-9CB79C7F9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dirty="0"/>
              <a:t>Four outliers greatly impact hierarchical clustering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F7756-2838-486E-9A9D-F995BE2C9A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With 4 ‘outliers’</a:t>
            </a:r>
          </a:p>
        </p:txBody>
      </p:sp>
      <p:pic>
        <p:nvPicPr>
          <p:cNvPr id="8" name="Content Placeholder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B53D8E1E-F165-455A-9BB2-764FE31503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02" y="3006726"/>
            <a:ext cx="5755773" cy="2428936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0D44B2-59ED-4058-8186-553F0F1F21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Without ‘outliers’</a:t>
            </a:r>
          </a:p>
        </p:txBody>
      </p:sp>
      <p:pic>
        <p:nvPicPr>
          <p:cNvPr id="10" name="Content Placeholder 9" descr="A picture containing table&#10;&#10;Description automatically generated">
            <a:extLst>
              <a:ext uri="{FF2B5EF4-FFF2-40B4-BE49-F238E27FC236}">
                <a16:creationId xmlns:a16="http://schemas.microsoft.com/office/drawing/2014/main" id="{BE6C5742-8586-45AE-81F6-48F1E404778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06726"/>
            <a:ext cx="5784119" cy="2457610"/>
          </a:xfrm>
        </p:spPr>
      </p:pic>
    </p:spTree>
    <p:extLst>
      <p:ext uri="{BB962C8B-B14F-4D97-AF65-F5344CB8AC3E}">
        <p14:creationId xmlns:p14="http://schemas.microsoft.com/office/powerpoint/2010/main" val="629274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7A47F-7BC9-4345-8033-A1AF749B6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Four outliers have little impact on k-means clustering</a:t>
            </a:r>
            <a:endParaRPr 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951007FF-C385-4C17-A231-DCA7BFC3DD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57417"/>
              </p:ext>
            </p:extLst>
          </p:nvPr>
        </p:nvGraphicFramePr>
        <p:xfrm>
          <a:off x="2715558" y="2482630"/>
          <a:ext cx="6096000" cy="2021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238099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493797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22961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Cluster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Cluster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916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K-Means No Outliers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739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K-Means w/ Outliers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973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Overlap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741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966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70BCB-05B2-4490-8DB6-B79D92B20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dirty="0"/>
              <a:t>Silhouette scores suggest optimal number of clusters of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5DF6E-952D-44C9-826B-C83F271C45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Hierarchical</a:t>
            </a:r>
          </a:p>
        </p:txBody>
      </p:sp>
      <p:pic>
        <p:nvPicPr>
          <p:cNvPr id="10" name="Content Placeholder 9" descr="Chart, line chart&#10;&#10;Description automatically generated">
            <a:extLst>
              <a:ext uri="{FF2B5EF4-FFF2-40B4-BE49-F238E27FC236}">
                <a16:creationId xmlns:a16="http://schemas.microsoft.com/office/drawing/2014/main" id="{3CA9D289-EEB8-4114-ACCF-2AF2F39CBB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821" y="2505075"/>
            <a:ext cx="4289720" cy="368458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74ECB9-C86A-4DEC-BCDE-F34750EA20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685FBE6B-E3E3-4D87-80DF-046B5567ACD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934" y="2505075"/>
            <a:ext cx="4289720" cy="3684588"/>
          </a:xfrm>
        </p:spPr>
      </p:pic>
    </p:spTree>
    <p:extLst>
      <p:ext uri="{BB962C8B-B14F-4D97-AF65-F5344CB8AC3E}">
        <p14:creationId xmlns:p14="http://schemas.microsoft.com/office/powerpoint/2010/main" val="3334714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B6DE2-9247-4A70-B2FC-C561FB6D6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PCA plot shows clustering based on magnitude principal component 1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45124-6680-4948-BA9E-346302BFE6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Hierarchical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9A77204-65E8-4288-8684-FC6934B4AB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73821" y="2505075"/>
            <a:ext cx="4289720" cy="368458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5D2D8D-3A04-4679-B50C-2A4A887C53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4F407D3-0597-4088-8388-E07A44B843E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18934" y="2505075"/>
            <a:ext cx="4289719" cy="3684587"/>
          </a:xfrm>
        </p:spPr>
      </p:pic>
    </p:spTree>
    <p:extLst>
      <p:ext uri="{BB962C8B-B14F-4D97-AF65-F5344CB8AC3E}">
        <p14:creationId xmlns:p14="http://schemas.microsoft.com/office/powerpoint/2010/main" val="177966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3452</TotalTime>
  <Words>447</Words>
  <Application>Microsoft Office PowerPoint</Application>
  <PresentationFormat>Widescreen</PresentationFormat>
  <Paragraphs>133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Wingdings</vt:lpstr>
      <vt:lpstr>Office Theme</vt:lpstr>
      <vt:lpstr>Analysis of PROPPR Biomarkers</vt:lpstr>
      <vt:lpstr>Physical trauma is the fourth leading cause of death in all ages</vt:lpstr>
      <vt:lpstr>Overview</vt:lpstr>
      <vt:lpstr>Methods</vt:lpstr>
      <vt:lpstr>Data Cleaning</vt:lpstr>
      <vt:lpstr>Four outliers greatly impact hierarchical clustering</vt:lpstr>
      <vt:lpstr>Four outliers have little impact on k-means clustering</vt:lpstr>
      <vt:lpstr>Silhouette scores suggest optimal number of clusters of 2</vt:lpstr>
      <vt:lpstr>PCA plot shows clustering based on magnitude principal component 1</vt:lpstr>
      <vt:lpstr>PowerPoint Presentation</vt:lpstr>
      <vt:lpstr>Hierarchical and Kmeans clustering suggest separation in trauma patient population based on magnitude of overall response</vt:lpstr>
      <vt:lpstr>Subjects in ‘high’ clusters see higher rates of complications and worse outcomes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Immune Response in Trauma Patients</dc:title>
  <dc:creator>Ted Liu</dc:creator>
  <cp:lastModifiedBy>Ted Liu</cp:lastModifiedBy>
  <cp:revision>74</cp:revision>
  <dcterms:created xsi:type="dcterms:W3CDTF">2021-06-07T05:07:32Z</dcterms:created>
  <dcterms:modified xsi:type="dcterms:W3CDTF">2021-07-30T15:58:14Z</dcterms:modified>
</cp:coreProperties>
</file>