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5" r:id="rId1"/>
  </p:sldMasterIdLst>
  <p:notesMasterIdLst>
    <p:notesMasterId r:id="rId14"/>
  </p:notesMasterIdLst>
  <p:sldIdLst>
    <p:sldId id="256" r:id="rId2"/>
    <p:sldId id="259" r:id="rId3"/>
    <p:sldId id="258" r:id="rId4"/>
    <p:sldId id="261" r:id="rId5"/>
    <p:sldId id="289" r:id="rId6"/>
    <p:sldId id="280" r:id="rId7"/>
    <p:sldId id="287" r:id="rId8"/>
    <p:sldId id="284" r:id="rId9"/>
    <p:sldId id="290" r:id="rId10"/>
    <p:sldId id="288" r:id="rId11"/>
    <p:sldId id="282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Liu" initials="TL" lastIdx="1" clrIdx="0">
    <p:extLst>
      <p:ext uri="{19B8F6BF-5375-455C-9EA6-DF929625EA0E}">
        <p15:presenceInfo xmlns:p15="http://schemas.microsoft.com/office/powerpoint/2012/main" userId="S::tliu2@uw.edu::3ca25400-f280-4df1-ac1e-e4c4965d38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5B460-8CC1-4EBF-B663-3083FD19CB4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C69FF-AC89-4F12-A847-8501413C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4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trauma has two types: 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Blunt</a:t>
            </a:r>
            <a:r>
              <a:rPr lang="en-US" dirty="0"/>
              <a:t> </a:t>
            </a:r>
            <a:r>
              <a:rPr lang="en-US" b="1" dirty="0"/>
              <a:t>trauma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An object or force that strikes the body without piercing skin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Penetrating</a:t>
            </a:r>
            <a:r>
              <a:rPr lang="en-US" dirty="0"/>
              <a:t> trauma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An object piercing the skin or body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C69FF-AC89-4F12-A847-8501413C4C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2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939D-0C8A-4566-82BE-6F7D4E50B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F9E9E-4BD9-4818-B30D-9F0E3D8A1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960C-FCED-4004-9C5E-F972FB82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7A43-1312-4C1D-BA5E-02196908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30E73-808C-4832-9DA8-94188572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0B5E-38A8-46F9-AACE-62B316C5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3B214-3AC1-4A6D-92AB-66C5E78BC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8FDE-D676-4B5E-9606-990E0A6D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43384-288F-40DB-943A-76D005EB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EBB3C-9F58-4255-9C83-53E1F0BA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7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4D7B4-0F7E-4E47-80E6-F7F1C8269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7387B-8FA4-467B-B9DE-83F66956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C1123-B82C-47B3-ACDD-6E85829E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09834-8C5C-4352-9540-C127FC1A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7111-9751-49C3-BB49-63AC7A23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3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5293-2D61-4D7B-BAF4-D5242B30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004F-95DF-4C41-B3AB-502A25EA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31091-2BC9-4734-94DF-85E1D4C2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30FB7-D828-4E8D-99AC-3793D0C4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61E1D-3357-411B-AF1A-9470128B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2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6C85-5200-4C1B-8198-CA2CBE4F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B3119-AC40-429F-A359-60E43310A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3DAD-DE67-4BAB-836C-0BFB2597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498B-360C-4D63-A5DC-C680980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C769-6ED0-4FDD-A749-EF73BFF2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CF70-0972-4E01-A559-E5C1232E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6B384-6907-4868-B187-DBCD2EC84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3215-5BC6-4C02-A0D4-0217E1ECC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C4B80-5117-43A9-96F1-1D38FB70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1C322-CCEF-4FE0-85FD-F77183B9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C0D30-9B28-4209-B033-F7C1BC1D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2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0452-A9BE-4CFF-A84B-1C276961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1F025-5178-40E9-BD3B-CBD4F8E8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B2D3B-EC60-4D64-BA81-046A13F9B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D1DE4-66FA-43FD-A141-E60F0B099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09F72-0DB8-4739-A85E-FFE8D9325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9B5D6-57CA-44A1-9CAB-95C6AE5E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4EB81-A2BC-42A2-9CDE-0C53DAED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82659-9AE2-4D64-B1B1-8E894624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9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4EA9-A660-4457-BA36-75896FF3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44B38-1FBC-4895-A44D-B707AD2F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D24C9-929C-4BA4-893C-7C573CBD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D3378-0066-4631-ADF1-F2CD1A90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6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48B56-5FF4-425F-95DD-9705F213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8EAED-3BDE-4338-A757-C10A5E2C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78E17-5183-47D4-AF6F-6617E536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2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4C1-9D8F-4313-80A7-0C5D6178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311B-9216-4582-929D-48977DB2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B4273-A59B-4EA2-BF9D-25885071A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C4E8A-6C10-4A9A-BAD0-3F40D0D2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10074-87CE-42CB-9246-09B57039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A7844-EAE6-4BDC-8A5D-CC3A69B5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BA67-95B3-4D94-959E-7E291FA6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CA4F8-92AE-4D8C-BD55-08AB553D6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FD611-4E1F-48EA-B598-2F25C4A1D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E4756-6C37-4209-81ED-605D72B0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C954F-399D-47CE-B580-30D3BAC6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E9C09-3CF5-4B2D-A2A8-488EDB84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6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14499-A1C4-4B95-A415-E0677F11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AB86D-7EFD-4EF8-AA2B-C604BA225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82D71-6415-4A41-AC53-42A00EEA7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3945-F34F-4DBC-9A75-9B940B69503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21B6-E675-433E-B0F5-C52264D23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D03DD-7CCF-4584-9B28-658FD319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st.org/resources/trauma-fac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1BD4-195A-4CFE-947A-069F18F01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PROPPR Biomarkers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001E4-31FD-4DA9-A6DD-B5184AE0C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Liu</a:t>
            </a:r>
          </a:p>
        </p:txBody>
      </p:sp>
    </p:spTree>
    <p:extLst>
      <p:ext uri="{BB962C8B-B14F-4D97-AF65-F5344CB8AC3E}">
        <p14:creationId xmlns:p14="http://schemas.microsoft.com/office/powerpoint/2010/main" val="126351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C05E-58B1-4881-BD93-FA273A1D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Variable contributions in principal component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B7FE2-7C5A-4583-9CDA-B46547B11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BBB7DB9-6AA4-4A37-92EE-20FB1CC719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3821" y="2505075"/>
            <a:ext cx="4289720" cy="36845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78C2F-0F87-4E77-B166-681C3E536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B9FC15-40EF-4275-8E93-678C7192ACD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8934" y="2505075"/>
            <a:ext cx="4289720" cy="3684587"/>
          </a:xfrm>
        </p:spPr>
      </p:pic>
    </p:spTree>
    <p:extLst>
      <p:ext uri="{BB962C8B-B14F-4D97-AF65-F5344CB8AC3E}">
        <p14:creationId xmlns:p14="http://schemas.microsoft.com/office/powerpoint/2010/main" val="75858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FBE1-8118-4339-A8EC-EE8A9B56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Hierarchical and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Kmeans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clustering suggest separation in trauma patient population based on magnitude of overall response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A3CAB-2224-4744-ABF0-7F09287F5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E915E4-9E13-46F6-8370-572C52BFFD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788" y="3347944"/>
            <a:ext cx="5157786" cy="136576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9E0CE-33DA-413A-8C53-C29B968D4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695404"/>
            <a:ext cx="5183188" cy="823912"/>
          </a:xfrm>
        </p:spPr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677AE8F-4598-4807-8694-6CD38D8B4A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4429" y="3347944"/>
            <a:ext cx="5183184" cy="1241939"/>
          </a:xfrm>
        </p:spPr>
      </p:pic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09981174-BA7A-4E82-B268-BE1EDC5AA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71652"/>
              </p:ext>
            </p:extLst>
          </p:nvPr>
        </p:nvGraphicFramePr>
        <p:xfrm>
          <a:off x="2949575" y="5191161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3809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9379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296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1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Hclust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Overlap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4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73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33FC-DDA6-4242-A2FB-F09667E6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Subjects in ‘high’ clusters see higher rates of complications </a:t>
            </a:r>
            <a:r>
              <a:rPr lang="en-US" sz="3000"/>
              <a:t>and worse outcomes</a:t>
            </a:r>
            <a:endParaRPr lang="en-US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D658A-E82B-4404-A043-6C765E593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16B6AAF-1BFD-43F0-9D3A-A1BD5F15E6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4059278"/>
              </p:ext>
            </p:extLst>
          </p:nvPr>
        </p:nvGraphicFramePr>
        <p:xfrm>
          <a:off x="839788" y="2505075"/>
          <a:ext cx="515778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1094714763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156671690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848373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24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8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5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Sepsis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36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6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07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66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RBC_10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484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4C8B6-FFBB-4721-B40E-851E00366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3B30352-D934-4C69-9291-016E26CDBCB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576167"/>
              </p:ext>
            </p:extLst>
          </p:nvPr>
        </p:nvGraphicFramePr>
        <p:xfrm>
          <a:off x="6172200" y="2505075"/>
          <a:ext cx="518318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2459071229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498598022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654330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01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4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99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Sepsis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87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05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8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03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RBC_10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31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258DFA5-A74E-4CB6-897D-76CE2AFD74BF}"/>
              </a:ext>
            </a:extLst>
          </p:cNvPr>
          <p:cNvSpPr txBox="1"/>
          <p:nvPr/>
        </p:nvSpPr>
        <p:spPr>
          <a:xfrm>
            <a:off x="839788" y="5733419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RBC_10 = 10 or more units of RBC received in first 24 hours after ED admission</a:t>
            </a:r>
          </a:p>
        </p:txBody>
      </p:sp>
    </p:spTree>
    <p:extLst>
      <p:ext uri="{BB962C8B-B14F-4D97-AF65-F5344CB8AC3E}">
        <p14:creationId xmlns:p14="http://schemas.microsoft.com/office/powerpoint/2010/main" val="79602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1157-1290-411D-BEF6-0DFB565B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Physical trauma is the fourth leading cause of death in all 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171D2-702E-405F-A6D2-13E2AC83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US, trauma accounts for ~150,000 deaths per year</a:t>
            </a:r>
          </a:p>
          <a:p>
            <a:r>
              <a:rPr lang="en-US" sz="2400" dirty="0"/>
              <a:t>Deaths as a result from injury accounts for 10% of the worlds deaths.</a:t>
            </a:r>
          </a:p>
          <a:p>
            <a:r>
              <a:rPr lang="en-US" sz="2400" dirty="0"/>
              <a:t>Trauma injury can lead to life-threatening complications throughout hospitalization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3CFD1-A074-4B5B-B51C-8E76210A2A56}"/>
              </a:ext>
            </a:extLst>
          </p:cNvPr>
          <p:cNvSpPr txBox="1"/>
          <p:nvPr/>
        </p:nvSpPr>
        <p:spPr>
          <a:xfrm>
            <a:off x="5848982" y="6118895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effectLst/>
              </a:rPr>
              <a:t>Physical trauma [Internet]. [cited 2021May10]. Available from: https://www.nigms.nih.gov/education/fact-sheets/Pages/physical-trauma.aspx </a:t>
            </a:r>
          </a:p>
          <a:p>
            <a:r>
              <a:rPr lang="en-US" sz="800" dirty="0">
                <a:effectLst/>
              </a:rPr>
              <a:t>Trauma facts and links [Internet]. 2020 [cited 2021May10]. Available from: </a:t>
            </a:r>
            <a:r>
              <a:rPr lang="en-US" sz="800" dirty="0">
                <a:effectLst/>
                <a:hlinkClick r:id="rId3"/>
              </a:rPr>
              <a:t>https://www.aast.org/resources/trauma-facts</a:t>
            </a:r>
            <a:endParaRPr lang="en-US" sz="800" dirty="0">
              <a:effectLst/>
            </a:endParaRPr>
          </a:p>
          <a:p>
            <a:r>
              <a:rPr lang="en-US" sz="800" dirty="0">
                <a:effectLst/>
              </a:rPr>
              <a:t>Injuries and violence: the facts [Internet]. World Health Organization. World Health Organization; 2012 [cited 2021Jun7]. Available from: https://www.who.int/violence_injury_prevention/key_facts/en/ </a:t>
            </a:r>
          </a:p>
        </p:txBody>
      </p:sp>
    </p:spTree>
    <p:extLst>
      <p:ext uri="{BB962C8B-B14F-4D97-AF65-F5344CB8AC3E}">
        <p14:creationId xmlns:p14="http://schemas.microsoft.com/office/powerpoint/2010/main" val="239852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C5AA-8418-448F-AF7A-B8DDDCA1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0AFE-0D6B-4946-9D0E-AA842302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characteristics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Clustering and heatmaps</a:t>
            </a:r>
          </a:p>
          <a:p>
            <a:r>
              <a:rPr lang="en-US" dirty="0"/>
              <a:t>PCA plots</a:t>
            </a:r>
          </a:p>
          <a:p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173887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210C-6DA7-4AB8-8388-5F53F7C0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7863-2FD3-45B4-B20E-D932D49D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Dataset from PROPPR (Pragmatic, Randomized, Optimal Platelet and Plasma Ratios) Trial at timepoint 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2376BD-3B56-4A55-A639-BBDD89EEE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457033"/>
              </p:ext>
            </p:extLst>
          </p:nvPr>
        </p:nvGraphicFramePr>
        <p:xfrm>
          <a:off x="2032000" y="2472965"/>
          <a:ext cx="8128000" cy="17526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38099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493797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29616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546672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519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Blunt Injury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Penetrating Injury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 Types of Injury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1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4141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1D59D2-83BE-4ECC-9677-91044DFC8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530360"/>
              </p:ext>
            </p:extLst>
          </p:nvPr>
        </p:nvGraphicFramePr>
        <p:xfrm>
          <a:off x="2032000" y="4504605"/>
          <a:ext cx="8128000" cy="10109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290924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97662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306574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43598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Blunt Injury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Penetrating Injury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 Types of Injury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9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42.7 ± 18.9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34.3 ± 15.5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42.7 ± 18.9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8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42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9E1D-76B6-451E-A707-276EA5BD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3331-9119-4F3B-B1BC-C8DF4A5C3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manipulation:</a:t>
            </a:r>
          </a:p>
          <a:p>
            <a:pPr lvl="1"/>
            <a:r>
              <a:rPr lang="en-US" dirty="0" err="1"/>
              <a:t>Tidyverse</a:t>
            </a:r>
            <a:endParaRPr lang="en-US" dirty="0"/>
          </a:p>
          <a:p>
            <a:pPr lvl="1"/>
            <a:r>
              <a:rPr lang="en-US" dirty="0" err="1"/>
              <a:t>Hmisc</a:t>
            </a:r>
            <a:endParaRPr lang="en-US" dirty="0"/>
          </a:p>
          <a:p>
            <a:pPr lvl="1"/>
            <a:r>
              <a:rPr lang="en-US" dirty="0" err="1"/>
              <a:t>data.table</a:t>
            </a:r>
            <a:endParaRPr lang="en-US" dirty="0"/>
          </a:p>
          <a:p>
            <a:r>
              <a:rPr lang="en-US" dirty="0"/>
              <a:t>Visualization &amp; Clustering</a:t>
            </a:r>
          </a:p>
          <a:p>
            <a:pPr lvl="1"/>
            <a:r>
              <a:rPr lang="en-US" dirty="0" err="1"/>
              <a:t>Pheatmap</a:t>
            </a:r>
            <a:endParaRPr lang="en-US" dirty="0"/>
          </a:p>
          <a:p>
            <a:pPr lvl="1"/>
            <a:r>
              <a:rPr lang="en-US" dirty="0" err="1"/>
              <a:t>Factoextra</a:t>
            </a:r>
            <a:endParaRPr lang="en-US" dirty="0"/>
          </a:p>
          <a:p>
            <a:pPr lvl="1"/>
            <a:r>
              <a:rPr lang="en-US" dirty="0"/>
              <a:t>ggplot2</a:t>
            </a:r>
          </a:p>
          <a:p>
            <a:pPr lvl="1"/>
            <a:r>
              <a:rPr lang="en-US" dirty="0" err="1"/>
              <a:t>Viridis</a:t>
            </a:r>
            <a:endParaRPr lang="en-US" dirty="0"/>
          </a:p>
          <a:p>
            <a:pPr lvl="1"/>
            <a:r>
              <a:rPr lang="en-US" dirty="0" err="1"/>
              <a:t>Rgl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1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250D-D448-446B-BE16-99038F13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E5E3-99BE-4204-ADB0-D8A313831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Removed biomarker columns that are missing more than 20% of their values</a:t>
            </a:r>
          </a:p>
          <a:p>
            <a:r>
              <a:rPr lang="en-US" sz="2400" dirty="0"/>
              <a:t>Removed any subjects missing more than 10% of biomarker measurements</a:t>
            </a:r>
          </a:p>
          <a:p>
            <a:r>
              <a:rPr lang="en-US" sz="2400" dirty="0"/>
              <a:t>Imputed any missing values for k-means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After cleaning:</a:t>
            </a:r>
          </a:p>
          <a:p>
            <a:pPr lvl="1"/>
            <a:r>
              <a:rPr lang="en-US" sz="2000" dirty="0"/>
              <a:t>Dataset size: 476</a:t>
            </a:r>
          </a:p>
        </p:txBody>
      </p:sp>
    </p:spTree>
    <p:extLst>
      <p:ext uri="{BB962C8B-B14F-4D97-AF65-F5344CB8AC3E}">
        <p14:creationId xmlns:p14="http://schemas.microsoft.com/office/powerpoint/2010/main" val="212712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0BCB-05B2-4490-8DB6-B79D92B2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Silhouette scores shows optimal number of clusters of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5DF6E-952D-44C9-826B-C83F271C4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3CA9D289-EEB8-4114-ACCF-2AF2F39CBB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21" y="2505075"/>
            <a:ext cx="4289720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4ECB9-C86A-4DEC-BCDE-F34750EA2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685FBE6B-E3E3-4D87-80DF-046B5567ACD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34" y="2505075"/>
            <a:ext cx="4289720" cy="3684588"/>
          </a:xfrm>
        </p:spPr>
      </p:pic>
    </p:spTree>
    <p:extLst>
      <p:ext uri="{BB962C8B-B14F-4D97-AF65-F5344CB8AC3E}">
        <p14:creationId xmlns:p14="http://schemas.microsoft.com/office/powerpoint/2010/main" val="333471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6DE2-9247-4A70-B2FC-C561FB6D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PCA plot shows clustering based on magnitude of principal component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45124-6680-4948-BA9E-346302BFE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A77204-65E8-4288-8684-FC6934B4AB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3821" y="2505075"/>
            <a:ext cx="4289720" cy="36845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D2D8D-3A04-4679-B50C-2A4A887C5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4F407D3-0597-4088-8388-E07A44B843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8934" y="2505075"/>
            <a:ext cx="4289719" cy="3684587"/>
          </a:xfrm>
        </p:spPr>
      </p:pic>
    </p:spTree>
    <p:extLst>
      <p:ext uri="{BB962C8B-B14F-4D97-AF65-F5344CB8AC3E}">
        <p14:creationId xmlns:p14="http://schemas.microsoft.com/office/powerpoint/2010/main" val="17796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944A-78EF-4A2E-B269-130CF050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Clustering differs from grouping by injury mechanism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4FC96-64AF-4F8B-ACDB-E5D215A1F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130AFD-4B1C-418C-91B1-B1CB7AACFE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3821" y="2505075"/>
            <a:ext cx="4289720" cy="36845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7FAF9-E194-45DD-909D-6F609A5BD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Injury Mechanism</a:t>
            </a:r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F6B286B5-AE7B-4A76-AA83-CA4020325BC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34" y="2505075"/>
            <a:ext cx="4289720" cy="3684588"/>
          </a:xfrm>
        </p:spPr>
      </p:pic>
    </p:spTree>
    <p:extLst>
      <p:ext uri="{BB962C8B-B14F-4D97-AF65-F5344CB8AC3E}">
        <p14:creationId xmlns:p14="http://schemas.microsoft.com/office/powerpoint/2010/main" val="2261589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3984</TotalTime>
  <Words>479</Words>
  <Application>Microsoft Office PowerPoint</Application>
  <PresentationFormat>Widescreen</PresentationFormat>
  <Paragraphs>147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Office Theme</vt:lpstr>
      <vt:lpstr>Analysis of PROPPR Biomarkers</vt:lpstr>
      <vt:lpstr>Physical trauma is the fourth leading cause of death in all ages</vt:lpstr>
      <vt:lpstr>Overview</vt:lpstr>
      <vt:lpstr>Methods</vt:lpstr>
      <vt:lpstr>R Libraries</vt:lpstr>
      <vt:lpstr>Data Cleaning</vt:lpstr>
      <vt:lpstr>Silhouette scores shows optimal number of clusters of 2</vt:lpstr>
      <vt:lpstr>PCA plot shows clustering based on magnitude of principal component 1</vt:lpstr>
      <vt:lpstr>Clustering differs from grouping by injury mechanism</vt:lpstr>
      <vt:lpstr>Variable contributions in principal component 1</vt:lpstr>
      <vt:lpstr>Hierarchical and Kmeans clustering suggest separation in trauma patient population based on magnitude of overall response</vt:lpstr>
      <vt:lpstr>Subjects in ‘high’ clusters see higher rates of complications and worse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Immune Response in Trauma Patients</dc:title>
  <dc:creator>Ted Liu</dc:creator>
  <cp:lastModifiedBy>Ted Liu</cp:lastModifiedBy>
  <cp:revision>90</cp:revision>
  <dcterms:created xsi:type="dcterms:W3CDTF">2021-06-07T05:07:32Z</dcterms:created>
  <dcterms:modified xsi:type="dcterms:W3CDTF">2021-07-31T01:02:10Z</dcterms:modified>
</cp:coreProperties>
</file>