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90" d="100"/>
          <a:sy n="90" d="100"/>
        </p:scale>
        <p:origin x="32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ammyliu\Desktop\BTS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[BTS Dataset.xlsx]Sheet4!PivotTable5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4728692434542426E-2"/>
          <c:y val="0.11826036213743965"/>
          <c:w val="0.9505426151309152"/>
          <c:h val="0.72119059111040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286-DC49-B960-25BDA19AE7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Sheet4!$B$4:$B$13</c:f>
              <c:multiLvlStrCache>
                <c:ptCount val="5"/>
                <c:lvl>
                  <c:pt idx="0">
                    <c:v>Fall</c:v>
                  </c:pt>
                  <c:pt idx="1">
                    <c:v>Fall</c:v>
                  </c:pt>
                  <c:pt idx="2">
                    <c:v>Fall</c:v>
                  </c:pt>
                  <c:pt idx="3">
                    <c:v>Fall</c:v>
                  </c:pt>
                  <c:pt idx="4">
                    <c:v>Spring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  <c:pt idx="3">
                    <c:v>2021</c:v>
                  </c:pt>
                </c:lvl>
              </c:multiLvlStrCache>
            </c:multiLvlStrRef>
          </c:cat>
          <c:val>
            <c:numRef>
              <c:f>Sheet4!$C$4:$C$13</c:f>
              <c:numCache>
                <c:formatCode>#,##0</c:formatCode>
                <c:ptCount val="5"/>
                <c:pt idx="0">
                  <c:v>13066819</c:v>
                </c:pt>
                <c:pt idx="1">
                  <c:v>9942760</c:v>
                </c:pt>
                <c:pt idx="2">
                  <c:v>18365508.5</c:v>
                </c:pt>
                <c:pt idx="3">
                  <c:v>3294820</c:v>
                </c:pt>
                <c:pt idx="4">
                  <c:v>469521514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F-CA44-90DA-F5F79C2C5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3115151"/>
        <c:axId val="1199197919"/>
      </c:barChart>
      <c:catAx>
        <c:axId val="65311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199197919"/>
        <c:crosses val="autoZero"/>
        <c:auto val="1"/>
        <c:lblAlgn val="ctr"/>
        <c:lblOffset val="100"/>
        <c:noMultiLvlLbl val="0"/>
      </c:catAx>
      <c:valAx>
        <c:axId val="119919791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53115151"/>
        <c:crosses val="autoZero"/>
        <c:crossBetween val="between"/>
        <c:majorUnit val="100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" pitchFamily="2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0E31-3778-D238-B080-127EF734B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4D674-920E-E6F9-1E15-3B74B2B53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FA20-10DA-C27F-DF38-251CD972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9ED3-1941-E8D0-AA11-583A1149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D77F-B0DE-A85C-8E32-F68DB84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70E-3BA1-847C-C317-57B6C8E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7BE5-F85B-3D2B-33EF-48AAC28D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45B7-10C8-DB8E-AAF0-6C97A40D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738D-BB58-BAE7-C19F-BF3B58E8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3C5C-561A-F52B-DB57-EFBE3106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0D357-2D79-F2A5-4ACA-5D69DCCA6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62146-48F6-8830-E930-D0822BBD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6ECC-CB33-7A35-4FAC-9AFAC9BA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4F65-9345-603D-2B43-7FCE707D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6023-2787-B869-0885-C6F14371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320-D342-2E16-175B-B1BB5887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9F90-98B6-CF0C-678A-EEAC6D07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E27E-E1AA-D5C5-EB46-C96A1B6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889B-3FDD-2BFC-B435-F2DB6E44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9686-6ED1-94BE-EF69-00F6C4F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65F-01E9-449B-16B9-FDE5AFDD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92394-C069-1503-A950-B70F312E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D882-5337-AFD5-8CBA-40037650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4894-178E-ACED-A331-C2AF7185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8740-E7E3-2120-F4CA-038AED1B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C0EC-5FFA-5D7B-C9D2-65EC57AC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7FF1-77F6-242F-0651-1633A58F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1123-F4E3-860C-4DE3-EEA09492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CF37-EF04-B42D-D446-0A473E9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0040-4223-DE48-EFB5-5CCB112D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EC25-687A-F823-D167-61BFEC86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355-CFCB-4EDB-F2B5-464D00B1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67BB6-E11D-7E91-16AE-0648E144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41DC7-3C17-C0A1-4B51-9D5A56EFF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B92E0-F711-1B16-2DAA-8A9D817F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7B75-D621-9980-0CAE-CFB8B7062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818F3-1E74-E410-2D44-565A639A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B481-1581-A674-B1D2-9B47732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27D13-1B80-1068-8771-64101BF7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3CC8-1461-CC06-8851-4675DD4E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17ABB-A623-078F-B256-1AECBD0A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547D2-8789-17AC-2101-2F34E38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CCAFB-F24E-2EAA-7F9E-807CBB4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692AF-FA22-8948-E9FE-38662B78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A23F4-00EB-4919-82B6-15499E10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AAAF-DC8F-20CD-00A9-2844BBA9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021-F9C9-4DC3-7D74-4A43FF90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DF31-2AA7-3194-72FB-D21E7C81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2816-0984-7CDF-6666-C6549E2E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531A-89E5-01DE-97FF-D7CCE45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91F3-A266-555F-FD1F-1CBD4CC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9BA0-230D-7201-A0DA-8B4DA01E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324D-C151-EAD7-CC33-51FFF88D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1CE1E-AF13-B5F2-29F8-8729E206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69E2-0EC3-C1B1-4814-6D12C787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75AA-F956-F692-E69F-72B93D6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47AE-3C60-3594-430D-3EEB99C8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9ED61-DA53-1D5F-68E7-D707BAA6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B1964-8A8A-A5EC-F3D4-FF77BA36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7CED-8F32-441C-D87A-829B448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DB40-6FE4-388B-98FA-1744CCE5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33B6-26EF-7240-BEA8-5EC43DDBBC0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C0AF-0189-87DF-7A2D-0997FD14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2DA5-BF9C-94C8-0F36-7C40EB90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836-998F-1B42-B170-FEEE692B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A0E0-5787-0E5A-1B04-8345B5DB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5" y="606564"/>
            <a:ext cx="10190251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Surges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en-US" altLang="zh-CN" b="1" dirty="0"/>
              <a:t>25x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KSU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37EB43A3-57AB-067A-1047-1847FF824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66381"/>
              </p:ext>
            </p:extLst>
          </p:nvPr>
        </p:nvGraphicFramePr>
        <p:xfrm>
          <a:off x="1021277" y="2682302"/>
          <a:ext cx="5173580" cy="326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2B66BB-CF95-3856-F03D-AF19152F31C6}"/>
              </a:ext>
            </a:extLst>
          </p:cNvPr>
          <p:cNvSpPr txBox="1"/>
          <p:nvPr/>
        </p:nvSpPr>
        <p:spPr>
          <a:xfrm>
            <a:off x="7065818" y="2353319"/>
            <a:ext cx="412530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Top</a:t>
            </a:r>
            <a:r>
              <a:rPr lang="zh-CN" altLang="en-US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Applications</a:t>
            </a:r>
            <a:r>
              <a:rPr lang="zh-CN" altLang="en-US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by</a:t>
            </a:r>
            <a:r>
              <a:rPr lang="zh-CN" altLang="en-US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Usage</a:t>
            </a:r>
            <a:r>
              <a:rPr lang="zh-CN" altLang="en-US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in</a:t>
            </a:r>
            <a:r>
              <a:rPr lang="zh-CN" altLang="en-US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2021</a:t>
            </a:r>
            <a:endParaRPr lang="en-US" sz="1680" b="1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404A2-D1AE-8D22-D083-378F249A98D5}"/>
              </a:ext>
            </a:extLst>
          </p:cNvPr>
          <p:cNvSpPr txBox="1"/>
          <p:nvPr/>
        </p:nvSpPr>
        <p:spPr>
          <a:xfrm>
            <a:off x="7065818" y="3168411"/>
            <a:ext cx="196252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b="1" dirty="0">
                <a:solidFill>
                  <a:srgbClr val="0070C0"/>
                </a:solidFill>
                <a:latin typeface="Helvetica" pitchFamily="2" charset="0"/>
              </a:rPr>
              <a:t>Microsoft</a:t>
            </a:r>
            <a:r>
              <a:rPr lang="zh-CN" altLang="en-US" sz="168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altLang="zh-CN" sz="1680" b="1" dirty="0">
                <a:solidFill>
                  <a:srgbClr val="0070C0"/>
                </a:solidFill>
                <a:latin typeface="Helvetica" pitchFamily="2" charset="0"/>
              </a:rPr>
              <a:t>Teams</a:t>
            </a:r>
            <a:r>
              <a:rPr lang="en-US" altLang="zh-CN" sz="1680" b="1" baseline="30000" dirty="0">
                <a:solidFill>
                  <a:srgbClr val="0070C0"/>
                </a:solidFill>
                <a:latin typeface="Helvetica" pitchFamily="2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Screensharing</a:t>
            </a:r>
            <a:r>
              <a:rPr lang="zh-CN" altLang="en-US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05326-151D-34B2-FD0E-2399DCC1F2F9}"/>
              </a:ext>
            </a:extLst>
          </p:cNvPr>
          <p:cNvSpPr txBox="1"/>
          <p:nvPr/>
        </p:nvSpPr>
        <p:spPr>
          <a:xfrm>
            <a:off x="7065818" y="4284109"/>
            <a:ext cx="155202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Authentication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4DC88-E1AA-5493-AE80-18A01A8B6454}"/>
              </a:ext>
            </a:extLst>
          </p:cNvPr>
          <p:cNvSpPr txBox="1"/>
          <p:nvPr/>
        </p:nvSpPr>
        <p:spPr>
          <a:xfrm>
            <a:off x="7065818" y="4624210"/>
            <a:ext cx="13805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Out systems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6CB94-B164-196C-790E-1655F65E3168}"/>
              </a:ext>
            </a:extLst>
          </p:cNvPr>
          <p:cNvSpPr txBox="1"/>
          <p:nvPr/>
        </p:nvSpPr>
        <p:spPr>
          <a:xfrm>
            <a:off x="7065818" y="4964312"/>
            <a:ext cx="72487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Email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55664-2927-BD2E-C536-FEB5E0CDC666}"/>
              </a:ext>
            </a:extLst>
          </p:cNvPr>
          <p:cNvSpPr txBox="1"/>
          <p:nvPr/>
        </p:nvSpPr>
        <p:spPr>
          <a:xfrm>
            <a:off x="9830631" y="3168411"/>
            <a:ext cx="849913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b="1" dirty="0">
                <a:solidFill>
                  <a:srgbClr val="0070C0"/>
                </a:solidFill>
                <a:latin typeface="Helvetica" pitchFamily="2" charset="0"/>
              </a:rPr>
              <a:t>~460M</a:t>
            </a:r>
          </a:p>
          <a:p>
            <a:pPr algn="r"/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230M</a:t>
            </a:r>
          </a:p>
          <a:p>
            <a:pPr algn="r"/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200M</a:t>
            </a:r>
          </a:p>
          <a:p>
            <a:pPr algn="r"/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30M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35946F-B753-0FA8-8AF3-D3A1A7787C5E}"/>
              </a:ext>
            </a:extLst>
          </p:cNvPr>
          <p:cNvSpPr txBox="1"/>
          <p:nvPr/>
        </p:nvSpPr>
        <p:spPr>
          <a:xfrm>
            <a:off x="10071082" y="4284109"/>
            <a:ext cx="6094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~3M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EB2C8-356A-C23C-53C6-123137C359BE}"/>
              </a:ext>
            </a:extLst>
          </p:cNvPr>
          <p:cNvSpPr txBox="1"/>
          <p:nvPr/>
        </p:nvSpPr>
        <p:spPr>
          <a:xfrm>
            <a:off x="10071082" y="4624210"/>
            <a:ext cx="6094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~3M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9640C-7B10-6FB1-054E-31C575CCCA2E}"/>
              </a:ext>
            </a:extLst>
          </p:cNvPr>
          <p:cNvSpPr txBox="1"/>
          <p:nvPr/>
        </p:nvSpPr>
        <p:spPr>
          <a:xfrm>
            <a:off x="10071082" y="4964312"/>
            <a:ext cx="6094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8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~3M</a:t>
            </a:r>
            <a:endParaRPr lang="en-US" sz="168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FC224-1418-68B2-737A-D61D2FCD840E}"/>
              </a:ext>
            </a:extLst>
          </p:cNvPr>
          <p:cNvSpPr txBox="1"/>
          <p:nvPr/>
        </p:nvSpPr>
        <p:spPr>
          <a:xfrm>
            <a:off x="967671" y="2353319"/>
            <a:ext cx="485318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8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b="1" dirty="0"/>
              <a:t>Total</a:t>
            </a:r>
            <a:r>
              <a:rPr lang="zh-CN" b="1" dirty="0"/>
              <a:t> </a:t>
            </a:r>
            <a:r>
              <a:rPr lang="en-US" b="1" dirty="0"/>
              <a:t>usage</a:t>
            </a:r>
            <a:r>
              <a:rPr lang="en-US" altLang="zh-CN" b="1" baseline="30000" dirty="0"/>
              <a:t>1</a:t>
            </a:r>
            <a:r>
              <a:rPr lang="zh-CN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Millions</a:t>
            </a:r>
            <a:r>
              <a:rPr lang="zh-CN" altLang="en-US" b="1" dirty="0"/>
              <a:t> </a:t>
            </a:r>
            <a:r>
              <a:rPr lang="en-US" b="1" dirty="0"/>
              <a:t>by</a:t>
            </a:r>
            <a:r>
              <a:rPr lang="zh-CN" b="1" dirty="0"/>
              <a:t> </a:t>
            </a:r>
            <a:r>
              <a:rPr lang="en-US" altLang="zh-CN" b="1" dirty="0"/>
              <a:t>Y</a:t>
            </a:r>
            <a:r>
              <a:rPr lang="en-US" b="1" dirty="0"/>
              <a:t>ear</a:t>
            </a:r>
            <a:r>
              <a:rPr lang="zh-CN" b="1" dirty="0"/>
              <a:t> </a:t>
            </a:r>
            <a:r>
              <a:rPr lang="en-US" b="1" dirty="0"/>
              <a:t>and</a:t>
            </a:r>
            <a:r>
              <a:rPr lang="zh-CN" b="1" dirty="0"/>
              <a:t> </a:t>
            </a:r>
            <a:r>
              <a:rPr lang="en-US" altLang="zh-CN" b="1" dirty="0"/>
              <a:t>S</a:t>
            </a:r>
            <a:r>
              <a:rPr lang="en-US" b="1" dirty="0"/>
              <a:t>emester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57051-8EF1-5FEE-6725-1AC3D21524EE}"/>
              </a:ext>
            </a:extLst>
          </p:cNvPr>
          <p:cNvSpPr txBox="1"/>
          <p:nvPr/>
        </p:nvSpPr>
        <p:spPr>
          <a:xfrm>
            <a:off x="1025365" y="6350169"/>
            <a:ext cx="102903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1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Usage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was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calculated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to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reflect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overall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system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activity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including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number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of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sessions,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number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of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unique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visitors,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number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of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call/chat/video/emails/API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calls/logins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sent/read/received/viewed,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excluding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the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time/peak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users/network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GB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and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best/worst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performed.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The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usage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does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reflect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org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changes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or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misspelled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such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teams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and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Microsoft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teams,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authentication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and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MFA,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etc.</a:t>
            </a:r>
          </a:p>
          <a:p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Microsoft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Teams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was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adopted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in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Fall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2020,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had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no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data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in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Fall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2021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and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had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surging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data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in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Spring</a:t>
            </a:r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 </a:t>
            </a: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 pitchFamily="2" charset="0"/>
              </a:rPr>
              <a:t>2021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Helvetica" pitchFamily="2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15EFFE-8BB5-A9B8-3F3C-D19F9E663EF6}"/>
              </a:ext>
            </a:extLst>
          </p:cNvPr>
          <p:cNvCxnSpPr/>
          <p:nvPr/>
        </p:nvCxnSpPr>
        <p:spPr>
          <a:xfrm>
            <a:off x="6415088" y="2400300"/>
            <a:ext cx="0" cy="354719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3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Total System Usage Surges by ~25x due to Microsoft Teams at KSU During Spring 2021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jumped ~x30 times as KSU adopted Microsoft Teams in Spring 2021 </dc:title>
  <dc:creator>Liu, Tammy</dc:creator>
  <cp:lastModifiedBy>Liu, Tammy</cp:lastModifiedBy>
  <cp:revision>7</cp:revision>
  <dcterms:created xsi:type="dcterms:W3CDTF">2023-03-01T20:26:44Z</dcterms:created>
  <dcterms:modified xsi:type="dcterms:W3CDTF">2023-03-01T21:06:12Z</dcterms:modified>
</cp:coreProperties>
</file>