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3"/>
    <p:restoredTop sz="94830"/>
  </p:normalViewPr>
  <p:slideViewPr>
    <p:cSldViewPr snapToGrid="0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1600" b="0" dirty="0"/>
              <a:t>Revenue vs Account distribution (in percentage)</a:t>
            </a:r>
            <a:r>
              <a:rPr lang="en-US" sz="1600" b="0" baseline="0" dirty="0"/>
              <a:t> </a:t>
            </a:r>
            <a:r>
              <a:rPr lang="en-US" sz="1600" b="0" dirty="0"/>
              <a:t>across tiers</a:t>
            </a:r>
          </a:p>
        </c:rich>
      </c:tx>
      <c:layout>
        <c:manualLayout>
          <c:xMode val="edge"/>
          <c:yMode val="edge"/>
          <c:x val="0.16160905452622248"/>
          <c:y val="4.5450872839899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8BC-044A-82E2-2D8D7FCD47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8E-8740-B308-C0D4391757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E8E-8740-B308-C0D4391757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8E-8740-B308-C0D4391757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3-EA47-A78C-A12023934A8E}"/>
              </c:ext>
            </c:extLst>
          </c:dPt>
          <c:dLbls>
            <c:dLbl>
              <c:idx val="4"/>
              <c:layout>
                <c:manualLayout>
                  <c:x val="-2.8576092678343789E-3"/>
                  <c:y val="-1.4159708989007579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13-EA47-A78C-A12023934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26</c:v>
                </c:pt>
                <c:pt idx="2">
                  <c:v>22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3-EA47-A78C-A12023934A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Accounts (%)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8E-8740-B308-C0D4391757EA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E8E-8740-B308-C0D4391757EA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E8E-8740-B308-C0D4391757E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8E-8740-B308-C0D4391757EA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E8E-8740-B308-C0D4391757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</c:v>
                </c:pt>
                <c:pt idx="1">
                  <c:v>9</c:v>
                </c:pt>
                <c:pt idx="2">
                  <c:v>2</c:v>
                </c:pt>
                <c:pt idx="3">
                  <c:v>48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3-EA47-A78C-A12023934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999936"/>
        <c:axId val="173218384"/>
      </c:barChart>
      <c:catAx>
        <c:axId val="161999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r>
                  <a:rPr lang="en-US" dirty="0"/>
                  <a:t>Client Tier Rating</a:t>
                </a:r>
              </a:p>
            </c:rich>
          </c:tx>
          <c:layout>
            <c:manualLayout>
              <c:xMode val="edge"/>
              <c:yMode val="edge"/>
              <c:x val="4.3586754148511757E-2"/>
              <c:y val="0.922125854807119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73218384"/>
        <c:crosses val="autoZero"/>
        <c:auto val="1"/>
        <c:lblAlgn val="ctr"/>
        <c:lblOffset val="100"/>
        <c:noMultiLvlLbl val="0"/>
      </c:catAx>
      <c:valAx>
        <c:axId val="173218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99993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Helvetica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Account vs Revenue distribution (100%) across tiers</a:t>
            </a:r>
          </a:p>
        </c:rich>
      </c:tx>
      <c:layout>
        <c:manualLayout>
          <c:xMode val="edge"/>
          <c:yMode val="edge"/>
          <c:x val="0.1968872351234483"/>
          <c:y val="2.21973897511675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2516624618533"/>
          <c:y val="0.19468385930983251"/>
          <c:w val="0.77393632351498132"/>
          <c:h val="0.642043520509750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A+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Number of Accounts</c:v>
                </c:pt>
                <c:pt idx="1">
                  <c:v>Revenue</c:v>
                </c:pt>
              </c:strCache>
            </c:strRef>
          </c:cat>
          <c:val>
            <c:numRef>
              <c:f>Sheet1!$B$3:$B$4</c:f>
              <c:numCache>
                <c:formatCode>0</c:formatCode>
                <c:ptCount val="2"/>
                <c:pt idx="0">
                  <c:v>38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3-EA47-A78C-A12023934A8E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Number of Accounts</c:v>
                </c:pt>
                <c:pt idx="1">
                  <c:v>Revenue</c:v>
                </c:pt>
              </c:strCache>
            </c:strRef>
          </c:cat>
          <c:val>
            <c:numRef>
              <c:f>Sheet1!$C$3:$C$4</c:f>
              <c:numCache>
                <c:formatCode>0</c:formatCode>
                <c:ptCount val="2"/>
                <c:pt idx="0">
                  <c:v>9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3-EA47-A78C-A12023934A8E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Number of Accounts</c:v>
                </c:pt>
                <c:pt idx="1">
                  <c:v>Revenue</c:v>
                </c:pt>
              </c:strCache>
            </c:strRef>
          </c:cat>
          <c:val>
            <c:numRef>
              <c:f>Sheet1!$D$3:$D$4</c:f>
              <c:numCache>
                <c:formatCode>0</c:formatCode>
                <c:ptCount val="2"/>
                <c:pt idx="0">
                  <c:v>2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A13-1642-BFEF-E7EDCB4B7023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Number of Accounts</c:v>
                </c:pt>
                <c:pt idx="1">
                  <c:v>Revenue</c:v>
                </c:pt>
              </c:strCache>
            </c:strRef>
          </c:cat>
          <c:val>
            <c:numRef>
              <c:f>Sheet1!$E$3:$E$4</c:f>
              <c:numCache>
                <c:formatCode>0</c:formatCode>
                <c:ptCount val="2"/>
                <c:pt idx="0">
                  <c:v>48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A13-1642-BFEF-E7EDCB4B7023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Number of Accounts</c:v>
                </c:pt>
                <c:pt idx="1">
                  <c:v>Revenue</c:v>
                </c:pt>
              </c:strCache>
            </c:strRef>
          </c:cat>
          <c:val>
            <c:numRef>
              <c:f>Sheet1!$F$3:$F$4</c:f>
              <c:numCache>
                <c:formatCode>0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A13-1642-BFEF-E7EDCB4B702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61999936"/>
        <c:axId val="173218384"/>
      </c:barChart>
      <c:catAx>
        <c:axId val="16199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18384"/>
        <c:crosses val="autoZero"/>
        <c:auto val="1"/>
        <c:lblAlgn val="ctr"/>
        <c:lblOffset val="100"/>
        <c:noMultiLvlLbl val="0"/>
      </c:catAx>
      <c:valAx>
        <c:axId val="173218384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cap="all" baseline="0" dirty="0">
                    <a:effectLst/>
                  </a:rPr>
                  <a:t>client tier </a:t>
                </a:r>
                <a:r>
                  <a:rPr lang="en-US" sz="1400" dirty="0"/>
                  <a:t>Percentage</a:t>
                </a:r>
                <a:r>
                  <a:rPr lang="en-US" sz="1400" baseline="0" dirty="0"/>
                  <a:t> contribution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19844346309290017"/>
              <c:y val="0.91312581376272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99936"/>
        <c:crosses val="autoZero"/>
        <c:crossBetween val="between"/>
        <c:majorUnit val="1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735336751576968"/>
          <c:y val="9.8747091147921864E-2"/>
          <c:w val="0.18005947522110832"/>
          <c:h val="7.00241996280423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97AC2-6C2B-3B40-AE43-ED3386DDE074}" type="doc">
      <dgm:prSet loTypeId="urn:microsoft.com/office/officeart/2005/8/layout/pyramid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6FF190-2A42-6A4C-955D-FC76BA5D14A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 sz="2400" dirty="0">
            <a:solidFill>
              <a:schemeClr val="tx1"/>
            </a:solidFill>
          </a:endParaRPr>
        </a:p>
      </dgm:t>
    </dgm:pt>
    <dgm:pt modelId="{0DB5C0B9-9155-FD4A-9427-E4336D16962A}" type="parTrans" cxnId="{4A5AE493-B23C-F440-9F90-F5598B62E6E5}">
      <dgm:prSet/>
      <dgm:spPr/>
      <dgm:t>
        <a:bodyPr/>
        <a:lstStyle/>
        <a:p>
          <a:endParaRPr lang="en-US" sz="2400"/>
        </a:p>
      </dgm:t>
    </dgm:pt>
    <dgm:pt modelId="{3D0B169A-718A-454D-A786-B995911BBA52}" type="sibTrans" cxnId="{4A5AE493-B23C-F440-9F90-F5598B62E6E5}">
      <dgm:prSet/>
      <dgm:spPr/>
      <dgm:t>
        <a:bodyPr/>
        <a:lstStyle/>
        <a:p>
          <a:endParaRPr lang="en-US" sz="2400"/>
        </a:p>
      </dgm:t>
    </dgm:pt>
    <dgm:pt modelId="{E86241E9-7316-804B-BCB0-769FE4E9F8CA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sz="2400" dirty="0"/>
        </a:p>
      </dgm:t>
    </dgm:pt>
    <dgm:pt modelId="{56438737-36A8-C243-8ED5-43F72FE8454A}" type="parTrans" cxnId="{D13A4DC9-C53A-8D4B-BE91-5E554BCFEF36}">
      <dgm:prSet/>
      <dgm:spPr/>
      <dgm:t>
        <a:bodyPr/>
        <a:lstStyle/>
        <a:p>
          <a:endParaRPr lang="en-US" sz="2400"/>
        </a:p>
      </dgm:t>
    </dgm:pt>
    <dgm:pt modelId="{30C8BD25-BB4B-394A-A75F-2544E94EBBD7}" type="sibTrans" cxnId="{D13A4DC9-C53A-8D4B-BE91-5E554BCFEF36}">
      <dgm:prSet/>
      <dgm:spPr/>
      <dgm:t>
        <a:bodyPr/>
        <a:lstStyle/>
        <a:p>
          <a:endParaRPr lang="en-US" sz="2400"/>
        </a:p>
      </dgm:t>
    </dgm:pt>
    <dgm:pt modelId="{055BD0E9-DC43-B845-A020-CAD5A09A0305}">
      <dgm:prSet phldrT="[Text]" custT="1"/>
      <dgm:spPr>
        <a:solidFill>
          <a:srgbClr val="FFC000"/>
        </a:solidFill>
      </dgm:spPr>
      <dgm:t>
        <a:bodyPr/>
        <a:lstStyle/>
        <a:p>
          <a:endParaRPr lang="en-US" sz="2400" dirty="0"/>
        </a:p>
      </dgm:t>
    </dgm:pt>
    <dgm:pt modelId="{68A42AB2-6F12-C04F-A0BC-8F3FE32EF822}" type="parTrans" cxnId="{70597005-F5C3-8241-A407-D116850918E9}">
      <dgm:prSet/>
      <dgm:spPr/>
      <dgm:t>
        <a:bodyPr/>
        <a:lstStyle/>
        <a:p>
          <a:endParaRPr lang="en-US" sz="2400"/>
        </a:p>
      </dgm:t>
    </dgm:pt>
    <dgm:pt modelId="{A4AE6096-11C7-6C4B-9B6B-320D3D6AC135}" type="sibTrans" cxnId="{70597005-F5C3-8241-A407-D116850918E9}">
      <dgm:prSet/>
      <dgm:spPr/>
      <dgm:t>
        <a:bodyPr/>
        <a:lstStyle/>
        <a:p>
          <a:endParaRPr lang="en-US" sz="2400"/>
        </a:p>
      </dgm:t>
    </dgm:pt>
    <dgm:pt modelId="{E2FBA2FE-1943-2F44-A73D-6D63702F32E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 sz="2400" dirty="0"/>
        </a:p>
      </dgm:t>
    </dgm:pt>
    <dgm:pt modelId="{D0B8EE30-466F-1343-866F-43C2179651DB}" type="parTrans" cxnId="{E9A8CC3F-DB8E-B34E-9106-316FB7F9D7B9}">
      <dgm:prSet/>
      <dgm:spPr/>
      <dgm:t>
        <a:bodyPr/>
        <a:lstStyle/>
        <a:p>
          <a:endParaRPr lang="en-US" sz="2400"/>
        </a:p>
      </dgm:t>
    </dgm:pt>
    <dgm:pt modelId="{3EBAC4BF-8DC1-FE45-8D5E-5A8722B8127A}" type="sibTrans" cxnId="{E9A8CC3F-DB8E-B34E-9106-316FB7F9D7B9}">
      <dgm:prSet/>
      <dgm:spPr/>
      <dgm:t>
        <a:bodyPr/>
        <a:lstStyle/>
        <a:p>
          <a:endParaRPr lang="en-US" sz="2400"/>
        </a:p>
      </dgm:t>
    </dgm:pt>
    <dgm:pt modelId="{9E06AE00-907D-424D-A2D7-C05DFB49028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sz="2400" dirty="0"/>
        </a:p>
      </dgm:t>
    </dgm:pt>
    <dgm:pt modelId="{4D28098B-2F51-FD4C-908A-34758A0152B1}" type="parTrans" cxnId="{D0810C73-BB76-F34E-9757-1988BEEE9789}">
      <dgm:prSet/>
      <dgm:spPr/>
      <dgm:t>
        <a:bodyPr/>
        <a:lstStyle/>
        <a:p>
          <a:endParaRPr lang="en-US" sz="2400"/>
        </a:p>
      </dgm:t>
    </dgm:pt>
    <dgm:pt modelId="{C8693CD5-4B54-7D48-AB7B-1DB071BE05DA}" type="sibTrans" cxnId="{D0810C73-BB76-F34E-9757-1988BEEE9789}">
      <dgm:prSet/>
      <dgm:spPr/>
      <dgm:t>
        <a:bodyPr/>
        <a:lstStyle/>
        <a:p>
          <a:endParaRPr lang="en-US" sz="2400"/>
        </a:p>
      </dgm:t>
    </dgm:pt>
    <dgm:pt modelId="{7298D0D3-E38D-A248-9A7C-4428EB8552F8}" type="pres">
      <dgm:prSet presAssocID="{68A97AC2-6C2B-3B40-AE43-ED3386DDE074}" presName="Name0" presStyleCnt="0">
        <dgm:presLayoutVars>
          <dgm:dir/>
          <dgm:animLvl val="lvl"/>
          <dgm:resizeHandles val="exact"/>
        </dgm:presLayoutVars>
      </dgm:prSet>
      <dgm:spPr/>
    </dgm:pt>
    <dgm:pt modelId="{1B6E5176-6F06-3347-975E-2AC6970070D8}" type="pres">
      <dgm:prSet presAssocID="{CA6FF190-2A42-6A4C-955D-FC76BA5D14AC}" presName="Name8" presStyleCnt="0"/>
      <dgm:spPr/>
    </dgm:pt>
    <dgm:pt modelId="{D240E57F-9E38-4048-B726-C420A647687E}" type="pres">
      <dgm:prSet presAssocID="{CA6FF190-2A42-6A4C-955D-FC76BA5D14AC}" presName="level" presStyleLbl="node1" presStyleIdx="0" presStyleCnt="5">
        <dgm:presLayoutVars>
          <dgm:chMax val="1"/>
          <dgm:bulletEnabled val="1"/>
        </dgm:presLayoutVars>
      </dgm:prSet>
      <dgm:spPr/>
    </dgm:pt>
    <dgm:pt modelId="{CEE2DD05-5BA3-E549-9521-51D963C2E6E5}" type="pres">
      <dgm:prSet presAssocID="{CA6FF190-2A42-6A4C-955D-FC76BA5D14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0747AE-C6FC-FE43-A7CB-C0E309B7E0D7}" type="pres">
      <dgm:prSet presAssocID="{E86241E9-7316-804B-BCB0-769FE4E9F8CA}" presName="Name8" presStyleCnt="0"/>
      <dgm:spPr/>
    </dgm:pt>
    <dgm:pt modelId="{474543FD-0424-D14C-A01E-93C1C335A750}" type="pres">
      <dgm:prSet presAssocID="{E86241E9-7316-804B-BCB0-769FE4E9F8CA}" presName="level" presStyleLbl="node1" presStyleIdx="1" presStyleCnt="5">
        <dgm:presLayoutVars>
          <dgm:chMax val="1"/>
          <dgm:bulletEnabled val="1"/>
        </dgm:presLayoutVars>
      </dgm:prSet>
      <dgm:spPr/>
    </dgm:pt>
    <dgm:pt modelId="{90F3C8E9-8F11-204D-9F82-8110979F1BEC}" type="pres">
      <dgm:prSet presAssocID="{E86241E9-7316-804B-BCB0-769FE4E9F8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D90703-66B9-624F-B272-6A033A744334}" type="pres">
      <dgm:prSet presAssocID="{055BD0E9-DC43-B845-A020-CAD5A09A0305}" presName="Name8" presStyleCnt="0"/>
      <dgm:spPr/>
    </dgm:pt>
    <dgm:pt modelId="{4DE95300-A8D0-D547-8592-E02DB3D08719}" type="pres">
      <dgm:prSet presAssocID="{055BD0E9-DC43-B845-A020-CAD5A09A0305}" presName="level" presStyleLbl="node1" presStyleIdx="2" presStyleCnt="5">
        <dgm:presLayoutVars>
          <dgm:chMax val="1"/>
          <dgm:bulletEnabled val="1"/>
        </dgm:presLayoutVars>
      </dgm:prSet>
      <dgm:spPr/>
    </dgm:pt>
    <dgm:pt modelId="{4F1822D4-B7E4-5D40-B742-4BDD48E8CFCB}" type="pres">
      <dgm:prSet presAssocID="{055BD0E9-DC43-B845-A020-CAD5A09A03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B88B5D3-1C5D-C849-8FEA-B4DDA4B241DB}" type="pres">
      <dgm:prSet presAssocID="{E2FBA2FE-1943-2F44-A73D-6D63702F32E6}" presName="Name8" presStyleCnt="0"/>
      <dgm:spPr/>
    </dgm:pt>
    <dgm:pt modelId="{6C568883-D80E-7643-BF48-CF11F429D94B}" type="pres">
      <dgm:prSet presAssocID="{E2FBA2FE-1943-2F44-A73D-6D63702F32E6}" presName="level" presStyleLbl="node1" presStyleIdx="3" presStyleCnt="5">
        <dgm:presLayoutVars>
          <dgm:chMax val="1"/>
          <dgm:bulletEnabled val="1"/>
        </dgm:presLayoutVars>
      </dgm:prSet>
      <dgm:spPr/>
    </dgm:pt>
    <dgm:pt modelId="{F84AAAF4-8BE6-2D4D-A373-4F4474DAE80D}" type="pres">
      <dgm:prSet presAssocID="{E2FBA2FE-1943-2F44-A73D-6D63702F32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E1C9AAA-2CF2-E94A-BB08-43323D47C046}" type="pres">
      <dgm:prSet presAssocID="{9E06AE00-907D-424D-A2D7-C05DFB49028B}" presName="Name8" presStyleCnt="0"/>
      <dgm:spPr/>
    </dgm:pt>
    <dgm:pt modelId="{99A7FD00-2BA6-2648-8CCC-AC07EEB18360}" type="pres">
      <dgm:prSet presAssocID="{9E06AE00-907D-424D-A2D7-C05DFB49028B}" presName="level" presStyleLbl="node1" presStyleIdx="4" presStyleCnt="5" custLinFactX="2817" custLinFactNeighborX="100000" custLinFactNeighborY="11547">
        <dgm:presLayoutVars>
          <dgm:chMax val="1"/>
          <dgm:bulletEnabled val="1"/>
        </dgm:presLayoutVars>
      </dgm:prSet>
      <dgm:spPr/>
    </dgm:pt>
    <dgm:pt modelId="{64BD833B-37BA-4D4B-9E35-453C26D14DB1}" type="pres">
      <dgm:prSet presAssocID="{9E06AE00-907D-424D-A2D7-C05DFB49028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DBA2A00-581A-7645-A6CE-B6CBC8CAD1EB}" type="presOf" srcId="{055BD0E9-DC43-B845-A020-CAD5A09A0305}" destId="{4F1822D4-B7E4-5D40-B742-4BDD48E8CFCB}" srcOrd="1" destOrd="0" presId="urn:microsoft.com/office/officeart/2005/8/layout/pyramid1"/>
    <dgm:cxn modelId="{70597005-F5C3-8241-A407-D116850918E9}" srcId="{68A97AC2-6C2B-3B40-AE43-ED3386DDE074}" destId="{055BD0E9-DC43-B845-A020-CAD5A09A0305}" srcOrd="2" destOrd="0" parTransId="{68A42AB2-6F12-C04F-A0BC-8F3FE32EF822}" sibTransId="{A4AE6096-11C7-6C4B-9B6B-320D3D6AC135}"/>
    <dgm:cxn modelId="{3B5DED11-7FE6-B348-AEA0-B928A94257DF}" type="presOf" srcId="{CA6FF190-2A42-6A4C-955D-FC76BA5D14AC}" destId="{D240E57F-9E38-4048-B726-C420A647687E}" srcOrd="0" destOrd="0" presId="urn:microsoft.com/office/officeart/2005/8/layout/pyramid1"/>
    <dgm:cxn modelId="{32150520-0D04-1E48-95B8-A29C7DE9172F}" type="presOf" srcId="{E86241E9-7316-804B-BCB0-769FE4E9F8CA}" destId="{90F3C8E9-8F11-204D-9F82-8110979F1BEC}" srcOrd="1" destOrd="0" presId="urn:microsoft.com/office/officeart/2005/8/layout/pyramid1"/>
    <dgm:cxn modelId="{43C9B425-40A0-3B4E-B479-208A527665A9}" type="presOf" srcId="{E2FBA2FE-1943-2F44-A73D-6D63702F32E6}" destId="{6C568883-D80E-7643-BF48-CF11F429D94B}" srcOrd="0" destOrd="0" presId="urn:microsoft.com/office/officeart/2005/8/layout/pyramid1"/>
    <dgm:cxn modelId="{E9A8CC3F-DB8E-B34E-9106-316FB7F9D7B9}" srcId="{68A97AC2-6C2B-3B40-AE43-ED3386DDE074}" destId="{E2FBA2FE-1943-2F44-A73D-6D63702F32E6}" srcOrd="3" destOrd="0" parTransId="{D0B8EE30-466F-1343-866F-43C2179651DB}" sibTransId="{3EBAC4BF-8DC1-FE45-8D5E-5A8722B8127A}"/>
    <dgm:cxn modelId="{7558BD53-9795-FA4F-92E1-F2017B9CFCB4}" type="presOf" srcId="{9E06AE00-907D-424D-A2D7-C05DFB49028B}" destId="{99A7FD00-2BA6-2648-8CCC-AC07EEB18360}" srcOrd="0" destOrd="0" presId="urn:microsoft.com/office/officeart/2005/8/layout/pyramid1"/>
    <dgm:cxn modelId="{D0810C73-BB76-F34E-9757-1988BEEE9789}" srcId="{68A97AC2-6C2B-3B40-AE43-ED3386DDE074}" destId="{9E06AE00-907D-424D-A2D7-C05DFB49028B}" srcOrd="4" destOrd="0" parTransId="{4D28098B-2F51-FD4C-908A-34758A0152B1}" sibTransId="{C8693CD5-4B54-7D48-AB7B-1DB071BE05DA}"/>
    <dgm:cxn modelId="{BCB7A78A-9DBC-4540-AABC-94E36FC36E58}" type="presOf" srcId="{E86241E9-7316-804B-BCB0-769FE4E9F8CA}" destId="{474543FD-0424-D14C-A01E-93C1C335A750}" srcOrd="0" destOrd="0" presId="urn:microsoft.com/office/officeart/2005/8/layout/pyramid1"/>
    <dgm:cxn modelId="{4A5AE493-B23C-F440-9F90-F5598B62E6E5}" srcId="{68A97AC2-6C2B-3B40-AE43-ED3386DDE074}" destId="{CA6FF190-2A42-6A4C-955D-FC76BA5D14AC}" srcOrd="0" destOrd="0" parTransId="{0DB5C0B9-9155-FD4A-9427-E4336D16962A}" sibTransId="{3D0B169A-718A-454D-A786-B995911BBA52}"/>
    <dgm:cxn modelId="{CB22E7C2-99C6-C74A-811F-6BA8293D13CC}" type="presOf" srcId="{CA6FF190-2A42-6A4C-955D-FC76BA5D14AC}" destId="{CEE2DD05-5BA3-E549-9521-51D963C2E6E5}" srcOrd="1" destOrd="0" presId="urn:microsoft.com/office/officeart/2005/8/layout/pyramid1"/>
    <dgm:cxn modelId="{D13A4DC9-C53A-8D4B-BE91-5E554BCFEF36}" srcId="{68A97AC2-6C2B-3B40-AE43-ED3386DDE074}" destId="{E86241E9-7316-804B-BCB0-769FE4E9F8CA}" srcOrd="1" destOrd="0" parTransId="{56438737-36A8-C243-8ED5-43F72FE8454A}" sibTransId="{30C8BD25-BB4B-394A-A75F-2544E94EBBD7}"/>
    <dgm:cxn modelId="{2AF11EE4-52C0-6248-AD4B-28EC34119AA5}" type="presOf" srcId="{055BD0E9-DC43-B845-A020-CAD5A09A0305}" destId="{4DE95300-A8D0-D547-8592-E02DB3D08719}" srcOrd="0" destOrd="0" presId="urn:microsoft.com/office/officeart/2005/8/layout/pyramid1"/>
    <dgm:cxn modelId="{6CC9C1EB-E781-7244-A364-D242B7F6D4CD}" type="presOf" srcId="{9E06AE00-907D-424D-A2D7-C05DFB49028B}" destId="{64BD833B-37BA-4D4B-9E35-453C26D14DB1}" srcOrd="1" destOrd="0" presId="urn:microsoft.com/office/officeart/2005/8/layout/pyramid1"/>
    <dgm:cxn modelId="{1216DEF7-6BA7-AC4C-AC40-50BEE5DC50EB}" type="presOf" srcId="{E2FBA2FE-1943-2F44-A73D-6D63702F32E6}" destId="{F84AAAF4-8BE6-2D4D-A373-4F4474DAE80D}" srcOrd="1" destOrd="0" presId="urn:microsoft.com/office/officeart/2005/8/layout/pyramid1"/>
    <dgm:cxn modelId="{1F8791FF-67BD-3843-A2DC-C4B01137815A}" type="presOf" srcId="{68A97AC2-6C2B-3B40-AE43-ED3386DDE074}" destId="{7298D0D3-E38D-A248-9A7C-4428EB8552F8}" srcOrd="0" destOrd="0" presId="urn:microsoft.com/office/officeart/2005/8/layout/pyramid1"/>
    <dgm:cxn modelId="{DE937E54-FE41-1345-8E3D-38BC2803E907}" type="presParOf" srcId="{7298D0D3-E38D-A248-9A7C-4428EB8552F8}" destId="{1B6E5176-6F06-3347-975E-2AC6970070D8}" srcOrd="0" destOrd="0" presId="urn:microsoft.com/office/officeart/2005/8/layout/pyramid1"/>
    <dgm:cxn modelId="{EC93E94E-2277-BF4D-BC99-92C62C5F61E0}" type="presParOf" srcId="{1B6E5176-6F06-3347-975E-2AC6970070D8}" destId="{D240E57F-9E38-4048-B726-C420A647687E}" srcOrd="0" destOrd="0" presId="urn:microsoft.com/office/officeart/2005/8/layout/pyramid1"/>
    <dgm:cxn modelId="{3E41D596-7ED3-634F-AF17-A2A795EF4097}" type="presParOf" srcId="{1B6E5176-6F06-3347-975E-2AC6970070D8}" destId="{CEE2DD05-5BA3-E549-9521-51D963C2E6E5}" srcOrd="1" destOrd="0" presId="urn:microsoft.com/office/officeart/2005/8/layout/pyramid1"/>
    <dgm:cxn modelId="{6BE7DF74-BA69-C945-921D-0002C9241D11}" type="presParOf" srcId="{7298D0D3-E38D-A248-9A7C-4428EB8552F8}" destId="{F10747AE-C6FC-FE43-A7CB-C0E309B7E0D7}" srcOrd="1" destOrd="0" presId="urn:microsoft.com/office/officeart/2005/8/layout/pyramid1"/>
    <dgm:cxn modelId="{8DA413CA-A862-8444-A603-2F39AEDC0E60}" type="presParOf" srcId="{F10747AE-C6FC-FE43-A7CB-C0E309B7E0D7}" destId="{474543FD-0424-D14C-A01E-93C1C335A750}" srcOrd="0" destOrd="0" presId="urn:microsoft.com/office/officeart/2005/8/layout/pyramid1"/>
    <dgm:cxn modelId="{3F38D349-2A14-804E-B17E-04C5B8FF1A04}" type="presParOf" srcId="{F10747AE-C6FC-FE43-A7CB-C0E309B7E0D7}" destId="{90F3C8E9-8F11-204D-9F82-8110979F1BEC}" srcOrd="1" destOrd="0" presId="urn:microsoft.com/office/officeart/2005/8/layout/pyramid1"/>
    <dgm:cxn modelId="{D72517AC-9141-AD4B-975E-C6A9DFFE766A}" type="presParOf" srcId="{7298D0D3-E38D-A248-9A7C-4428EB8552F8}" destId="{BBD90703-66B9-624F-B272-6A033A744334}" srcOrd="2" destOrd="0" presId="urn:microsoft.com/office/officeart/2005/8/layout/pyramid1"/>
    <dgm:cxn modelId="{B9D1D35D-A7F3-DF49-8633-BBC0FE663AFA}" type="presParOf" srcId="{BBD90703-66B9-624F-B272-6A033A744334}" destId="{4DE95300-A8D0-D547-8592-E02DB3D08719}" srcOrd="0" destOrd="0" presId="urn:microsoft.com/office/officeart/2005/8/layout/pyramid1"/>
    <dgm:cxn modelId="{E644BE4C-D9B7-7347-9A2F-5B93429F991D}" type="presParOf" srcId="{BBD90703-66B9-624F-B272-6A033A744334}" destId="{4F1822D4-B7E4-5D40-B742-4BDD48E8CFCB}" srcOrd="1" destOrd="0" presId="urn:microsoft.com/office/officeart/2005/8/layout/pyramid1"/>
    <dgm:cxn modelId="{464442FA-DDE2-2843-A05F-78870D0FEFCA}" type="presParOf" srcId="{7298D0D3-E38D-A248-9A7C-4428EB8552F8}" destId="{5B88B5D3-1C5D-C849-8FEA-B4DDA4B241DB}" srcOrd="3" destOrd="0" presId="urn:microsoft.com/office/officeart/2005/8/layout/pyramid1"/>
    <dgm:cxn modelId="{9DBE4A34-8710-0347-9DAF-A4B8E88561BA}" type="presParOf" srcId="{5B88B5D3-1C5D-C849-8FEA-B4DDA4B241DB}" destId="{6C568883-D80E-7643-BF48-CF11F429D94B}" srcOrd="0" destOrd="0" presId="urn:microsoft.com/office/officeart/2005/8/layout/pyramid1"/>
    <dgm:cxn modelId="{E1F364AE-8281-C548-A5C4-FD0AFDAF5ADD}" type="presParOf" srcId="{5B88B5D3-1C5D-C849-8FEA-B4DDA4B241DB}" destId="{F84AAAF4-8BE6-2D4D-A373-4F4474DAE80D}" srcOrd="1" destOrd="0" presId="urn:microsoft.com/office/officeart/2005/8/layout/pyramid1"/>
    <dgm:cxn modelId="{8F1D0DBE-A046-0845-A196-B35D793CBA2B}" type="presParOf" srcId="{7298D0D3-E38D-A248-9A7C-4428EB8552F8}" destId="{9E1C9AAA-2CF2-E94A-BB08-43323D47C046}" srcOrd="4" destOrd="0" presId="urn:microsoft.com/office/officeart/2005/8/layout/pyramid1"/>
    <dgm:cxn modelId="{A04F1976-2B62-9940-8FE8-DC34C79E1BC1}" type="presParOf" srcId="{9E1C9AAA-2CF2-E94A-BB08-43323D47C046}" destId="{99A7FD00-2BA6-2648-8CCC-AC07EEB18360}" srcOrd="0" destOrd="0" presId="urn:microsoft.com/office/officeart/2005/8/layout/pyramid1"/>
    <dgm:cxn modelId="{C64C57C7-4F57-5D43-8F53-FB22DDB86F0B}" type="presParOf" srcId="{9E1C9AAA-2CF2-E94A-BB08-43323D47C046}" destId="{64BD833B-37BA-4D4B-9E35-453C26D14DB1}" srcOrd="1" destOrd="0" presId="urn:microsoft.com/office/officeart/2005/8/layout/pyramid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0E57F-9E38-4048-B726-C420A647687E}">
      <dsp:nvSpPr>
        <dsp:cNvPr id="0" name=""/>
        <dsp:cNvSpPr/>
      </dsp:nvSpPr>
      <dsp:spPr>
        <a:xfrm>
          <a:off x="1443415" y="0"/>
          <a:ext cx="721707" cy="962967"/>
        </a:xfrm>
        <a:prstGeom prst="trapezoid">
          <a:avLst>
            <a:gd name="adj" fmla="val 5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tx1"/>
            </a:solidFill>
          </a:endParaRPr>
        </a:p>
      </dsp:txBody>
      <dsp:txXfrm>
        <a:off x="1443415" y="0"/>
        <a:ext cx="721707" cy="962967"/>
      </dsp:txXfrm>
    </dsp:sp>
    <dsp:sp modelId="{474543FD-0424-D14C-A01E-93C1C335A750}">
      <dsp:nvSpPr>
        <dsp:cNvPr id="0" name=""/>
        <dsp:cNvSpPr/>
      </dsp:nvSpPr>
      <dsp:spPr>
        <a:xfrm>
          <a:off x="1082561" y="962967"/>
          <a:ext cx="1443415" cy="962967"/>
        </a:xfrm>
        <a:prstGeom prst="trapezoid">
          <a:avLst>
            <a:gd name="adj" fmla="val 37473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335159" y="962967"/>
        <a:ext cx="938219" cy="962967"/>
      </dsp:txXfrm>
    </dsp:sp>
    <dsp:sp modelId="{4DE95300-A8D0-D547-8592-E02DB3D08719}">
      <dsp:nvSpPr>
        <dsp:cNvPr id="0" name=""/>
        <dsp:cNvSpPr/>
      </dsp:nvSpPr>
      <dsp:spPr>
        <a:xfrm>
          <a:off x="721707" y="1925934"/>
          <a:ext cx="2165122" cy="962967"/>
        </a:xfrm>
        <a:prstGeom prst="trapezoid">
          <a:avLst>
            <a:gd name="adj" fmla="val 37473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100604" y="1925934"/>
        <a:ext cx="1407329" cy="962967"/>
      </dsp:txXfrm>
    </dsp:sp>
    <dsp:sp modelId="{6C568883-D80E-7643-BF48-CF11F429D94B}">
      <dsp:nvSpPr>
        <dsp:cNvPr id="0" name=""/>
        <dsp:cNvSpPr/>
      </dsp:nvSpPr>
      <dsp:spPr>
        <a:xfrm>
          <a:off x="360853" y="2888902"/>
          <a:ext cx="2886830" cy="962967"/>
        </a:xfrm>
        <a:prstGeom prst="trapezoid">
          <a:avLst>
            <a:gd name="adj" fmla="val 37473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866049" y="2888902"/>
        <a:ext cx="1876439" cy="962967"/>
      </dsp:txXfrm>
    </dsp:sp>
    <dsp:sp modelId="{99A7FD00-2BA6-2648-8CCC-AC07EEB18360}">
      <dsp:nvSpPr>
        <dsp:cNvPr id="0" name=""/>
        <dsp:cNvSpPr/>
      </dsp:nvSpPr>
      <dsp:spPr>
        <a:xfrm>
          <a:off x="0" y="3851869"/>
          <a:ext cx="3608538" cy="962967"/>
        </a:xfrm>
        <a:prstGeom prst="trapezoid">
          <a:avLst>
            <a:gd name="adj" fmla="val 37473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31494" y="3851869"/>
        <a:ext cx="2345549" cy="962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79BF-557C-FE42-A265-E6F8A32725DC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D15-1DB3-7C45-B750-BBB6F4B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997-8146-76D9-2814-19BB5D2DE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DAA56-D229-C7AE-05D9-A1525FCB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EAEF-2AC2-BAD1-477B-8A19F639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7220-DA2A-C547-AA6E-90BCBEC80A01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EF3A-1607-CCE3-CEAA-8603414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56BB-124B-942C-F1F0-8D90485B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CEC9-C550-17F5-B410-1054D888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DB9C2-3E0C-F65F-2C36-0D498167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E669-1BD6-507D-4C65-9766CD43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2BE1-BD5E-FE4C-9945-497A8913F6DA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D8E6-123E-2CA9-C45B-D62A1CA1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FD26B-5A13-F877-C0D0-D085F7B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E81C3-0174-DF2C-AD2A-BE19ABD2D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B5880-31F4-7232-869A-3789746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517B-0717-7B62-5A09-DD1E1CE4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D5E7-8E32-B244-88ED-8C4BD5512913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B20D-0740-0296-138B-78AF1A4A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8136-4ABD-AE46-1571-0BF2E7BB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095-8692-EF0F-4A99-614F2F39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1ED0-C37B-664E-27D4-CA47F31F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B722-836D-F425-60B1-E97AA5C8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CF6E-8AA5-A249-AC7D-943A7523EED1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5957-6749-5699-2A7F-EF090B53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4D94-1E5D-A8E9-D94A-262134D4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3B0F-96E6-CF78-8F8A-A2364FB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F74B-0DDF-C82D-15ED-FA15019F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BDC7-0F51-C003-CA82-10ADFF46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776-8030-C54F-B42F-1A8975F14129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B4CE-6043-ADCC-7B59-15EADAB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A852-6AC0-539E-0131-7C2EC7D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8321-5F4C-60A8-4545-34144800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66E6-C2AC-F182-175A-9CFE5C22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1B53-1514-62ED-E43E-47BCE7FB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E5C3-CD22-5468-6F59-4FC89AFE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807A-DCE0-CB4C-922A-953F0C625BB4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6A291-7EAF-144C-0AEB-6FFA4A00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3AD95-6491-33BA-64A9-9D8492C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8CBC-FF3A-4688-D1E5-AB0672A7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2A9F-B58F-FB97-6DF5-F5446056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3513F-A30A-7D6A-A6DE-3D4DDAA8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ACB15-471D-956F-F842-96F30BE5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2E790-384F-CDE0-4424-69BFA8EA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8C64B-3C1D-856D-BB99-22BBA652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C133-3015-EF41-B2A9-9DFB68485788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DCCB1-BA77-8C77-40AE-6CE9A15F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77D74-8BD2-F8E8-7C5D-47840F5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0FB9-E7D0-971F-ABE9-5CBE0B6F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AA07-714C-5A53-D802-822D670A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4860-AE2D-5A47-869A-96BBDA5AE1EC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6969C-EEB8-F06B-BB09-FE3E61EC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CEB1A-B032-41BD-728B-FA96604A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815CA-5937-A5FB-018C-E10DCC0C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383-6E75-6641-938D-746E088D8CA3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9EEF-57FE-C059-FC1D-D55EB6D9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AADC-9688-AEB4-16C9-D8B2A352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0D75-059A-D532-C7C3-3C8DB62B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9A9F-A703-8FF8-592B-3A015CC4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35F4-EE34-16C4-41C5-BC148A9B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9876-E2A6-2724-38D0-92F1A4AA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72B0-E0B6-A54D-AF94-5F919DD8DA04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F140-5AA1-FAE0-BAEF-FA7764B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8DB-01BF-1301-FC94-BB4DD0D7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2F89-62A8-17AA-37C8-0E9D349C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10DF8-826C-5407-E2F7-75E21C6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3DDA2-E2A0-660B-07D7-EAEDD720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9348-7CFB-D172-757D-4623ECC9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3142-0C67-D74B-9A22-ECBA5BD31DA2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662E-E9F7-70A2-01AD-5D848CA8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42AD-0F8F-658A-8DB8-435CCCB1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E9-BC11-AAE9-13D1-819C324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1124D-F9DB-1315-5A64-9CC828F0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D880-7156-4367-C8A3-BC294D69A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68E0-6A7D-4A41-B1D3-031E71563A12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CB4B-7AD8-0FE1-466B-80630046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1F28-2A16-22BA-24DA-62D187ABB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430-9211-2844-A357-1CFD9EA9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9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571C31-DCFB-2B6A-7A87-A6C43776F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89521"/>
              </p:ext>
            </p:extLst>
          </p:nvPr>
        </p:nvGraphicFramePr>
        <p:xfrm>
          <a:off x="1355993" y="1062378"/>
          <a:ext cx="10311288" cy="2346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8911">
                  <a:extLst>
                    <a:ext uri="{9D8B030D-6E8A-4147-A177-3AD203B41FA5}">
                      <a16:colId xmlns:a16="http://schemas.microsoft.com/office/drawing/2014/main" val="2586203358"/>
                    </a:ext>
                  </a:extLst>
                </a:gridCol>
                <a:gridCol w="1288911">
                  <a:extLst>
                    <a:ext uri="{9D8B030D-6E8A-4147-A177-3AD203B41FA5}">
                      <a16:colId xmlns:a16="http://schemas.microsoft.com/office/drawing/2014/main" val="848045157"/>
                    </a:ext>
                  </a:extLst>
                </a:gridCol>
                <a:gridCol w="1288911">
                  <a:extLst>
                    <a:ext uri="{9D8B030D-6E8A-4147-A177-3AD203B41FA5}">
                      <a16:colId xmlns:a16="http://schemas.microsoft.com/office/drawing/2014/main" val="2927545163"/>
                    </a:ext>
                  </a:extLst>
                </a:gridCol>
                <a:gridCol w="1288911">
                  <a:extLst>
                    <a:ext uri="{9D8B030D-6E8A-4147-A177-3AD203B41FA5}">
                      <a16:colId xmlns:a16="http://schemas.microsoft.com/office/drawing/2014/main" val="2250028211"/>
                    </a:ext>
                  </a:extLst>
                </a:gridCol>
                <a:gridCol w="1288911">
                  <a:extLst>
                    <a:ext uri="{9D8B030D-6E8A-4147-A177-3AD203B41FA5}">
                      <a16:colId xmlns:a16="http://schemas.microsoft.com/office/drawing/2014/main" val="4096230072"/>
                    </a:ext>
                  </a:extLst>
                </a:gridCol>
                <a:gridCol w="1154138">
                  <a:extLst>
                    <a:ext uri="{9D8B030D-6E8A-4147-A177-3AD203B41FA5}">
                      <a16:colId xmlns:a16="http://schemas.microsoft.com/office/drawing/2014/main" val="2309330444"/>
                    </a:ext>
                  </a:extLst>
                </a:gridCol>
                <a:gridCol w="1423684">
                  <a:extLst>
                    <a:ext uri="{9D8B030D-6E8A-4147-A177-3AD203B41FA5}">
                      <a16:colId xmlns:a16="http://schemas.microsoft.com/office/drawing/2014/main" val="975894169"/>
                    </a:ext>
                  </a:extLst>
                </a:gridCol>
                <a:gridCol w="1288911">
                  <a:extLst>
                    <a:ext uri="{9D8B030D-6E8A-4147-A177-3AD203B41FA5}">
                      <a16:colId xmlns:a16="http://schemas.microsoft.com/office/drawing/2014/main" val="2778407027"/>
                    </a:ext>
                  </a:extLst>
                </a:gridCol>
              </a:tblGrid>
              <a:tr h="22571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Helvetica" pitchFamily="2" charset="0"/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Helvetica" pitchFamily="2" charset="0"/>
                        </a:rPr>
                        <a:t># of Accts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Helvetica" pitchFamily="2" charset="0"/>
                        </a:rPr>
                        <a:t>% of Accts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Helvetica" pitchFamily="2" charset="0"/>
                        </a:rPr>
                        <a:t>Revenue ($M)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Helvetica" pitchFamily="2" charset="0"/>
                        </a:rPr>
                        <a:t>% of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Rev/Acct</a:t>
                      </a:r>
                    </a:p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New % of Accts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New % of 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98200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1.75%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$3.93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28884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$4.68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54551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31.07%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$5.98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209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39.06%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$2.81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61159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2.21%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$0.37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72562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81.17%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17.77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Helvetica" pitchFamily="2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293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08F43B-3867-186E-A90C-D2CD8C932AED}"/>
              </a:ext>
            </a:extLst>
          </p:cNvPr>
          <p:cNvSpPr txBox="1"/>
          <p:nvPr/>
        </p:nvSpPr>
        <p:spPr>
          <a:xfrm>
            <a:off x="0" y="0"/>
            <a:ext cx="2604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STEP 1 ORIGINAL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717FE-65AA-16F5-7C7A-5C452F2A7290}"/>
              </a:ext>
            </a:extLst>
          </p:cNvPr>
          <p:cNvSpPr txBox="1"/>
          <p:nvPr/>
        </p:nvSpPr>
        <p:spPr>
          <a:xfrm>
            <a:off x="1355994" y="3807111"/>
            <a:ext cx="103112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222222"/>
                </a:solidFill>
                <a:effectLst/>
                <a:latin typeface="Helvetica" pitchFamily="2" charset="0"/>
              </a:rPr>
              <a:t>Observations</a:t>
            </a:r>
            <a:endParaRPr lang="en-US" sz="1400" dirty="0">
              <a:solidFill>
                <a:srgbClr val="222222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22222"/>
                </a:solidFill>
                <a:latin typeface="Helvetica" pitchFamily="2" charset="0"/>
              </a:rPr>
              <a:t>Account value (Rev/Acct) mostly follows a descending order except ascending from Tier C to 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T</a:t>
            </a:r>
            <a:r>
              <a:rPr lang="en-US" sz="1400" dirty="0">
                <a:solidFill>
                  <a:srgbClr val="222222"/>
                </a:solidFill>
                <a:latin typeface="Helvetica" pitchFamily="2" charset="0"/>
              </a:rPr>
              <a:t>here is </a:t>
            </a:r>
            <a:r>
              <a:rPr lang="en-US" sz="1400" b="1" dirty="0">
                <a:solidFill>
                  <a:srgbClr val="222222"/>
                </a:solidFill>
                <a:latin typeface="Helvetica" pitchFamily="2" charset="0"/>
              </a:rPr>
              <a:t>no relationship </a:t>
            </a:r>
            <a:r>
              <a:rPr lang="en-US" sz="1400" dirty="0">
                <a:solidFill>
                  <a:srgbClr val="222222"/>
                </a:solidFill>
                <a:latin typeface="Helvetica" pitchFamily="2" charset="0"/>
              </a:rPr>
              <a:t>between existing tiers and other values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Tier C has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Helvetica" pitchFamily="2" charset="0"/>
              </a:rPr>
              <a:t>max # of accts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(425, 48% of all accounts) while Tier B has the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Helvetica" pitchFamily="2" charset="0"/>
              </a:rPr>
              <a:t>most valuable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clients ($5.98M, 34% of all rev)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22222"/>
                </a:solidFill>
                <a:latin typeface="Helvetica" pitchFamily="2" charset="0"/>
              </a:rPr>
              <a:t>The % of Accts and Revenue are </a:t>
            </a:r>
            <a:r>
              <a:rPr lang="en-US" sz="1400" b="1" dirty="0">
                <a:solidFill>
                  <a:srgbClr val="222222"/>
                </a:solidFill>
                <a:latin typeface="Helvetica" pitchFamily="2" charset="0"/>
              </a:rPr>
              <a:t>miscalculated</a:t>
            </a:r>
            <a:r>
              <a:rPr lang="en-US" sz="1400" dirty="0">
                <a:solidFill>
                  <a:srgbClr val="222222"/>
                </a:solidFill>
                <a:latin typeface="Helvetica" pitchFamily="2" charset="0"/>
              </a:rPr>
              <a:t> and do not total 100%</a:t>
            </a:r>
            <a:endParaRPr lang="en-US" sz="1400" b="0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algn="l"/>
            <a:endParaRPr lang="en-US" sz="1400" b="1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400" b="1" i="0" dirty="0">
                <a:solidFill>
                  <a:srgbClr val="222222"/>
                </a:solidFill>
                <a:effectLst/>
                <a:latin typeface="Helvetica" pitchFamily="2" charset="0"/>
              </a:rPr>
              <a:t>Assumptions</a:t>
            </a:r>
            <a:endParaRPr lang="en-US" sz="1400" b="0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Tier ranking could indicate value of clientele (e.g.</a:t>
            </a:r>
            <a:r>
              <a:rPr lang="en-US" sz="1400" dirty="0">
                <a:solidFill>
                  <a:srgbClr val="222222"/>
                </a:solidFill>
                <a:latin typeface="Helvetica" pitchFamily="2" charset="0"/>
              </a:rPr>
              <a:t>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Tier A+ clientele has highest overall revenue)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We want to distinguish between major accounts vs small accounts to better assign customer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The most valuable tier (highest overall revenue) also has the most value per account (Rev/Account)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400" b="1" i="0" dirty="0">
                <a:solidFill>
                  <a:srgbClr val="222222"/>
                </a:solidFill>
                <a:effectLst/>
                <a:latin typeface="Helvetica" pitchFamily="2" charset="0"/>
              </a:rPr>
              <a:t>Questions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 about the data: what is the purpose of splitting clients into tiers? How do we want to segment the clients?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38BFF-8C0F-A0C1-7181-83E4E207343C}"/>
              </a:ext>
            </a:extLst>
          </p:cNvPr>
          <p:cNvSpPr txBox="1"/>
          <p:nvPr/>
        </p:nvSpPr>
        <p:spPr>
          <a:xfrm>
            <a:off x="3715473" y="664605"/>
            <a:ext cx="158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ORIGINAL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E7A17-6ABD-F71F-EBFB-2AC2FB375CF7}"/>
              </a:ext>
            </a:extLst>
          </p:cNvPr>
          <p:cNvSpPr txBox="1"/>
          <p:nvPr/>
        </p:nvSpPr>
        <p:spPr>
          <a:xfrm>
            <a:off x="8439873" y="664605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Helvetica" pitchFamily="2" charset="0"/>
              </a:rPr>
              <a:t>CALCULATED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105A1-363D-59C4-7FA3-C251FCAF7F7E}"/>
              </a:ext>
            </a:extLst>
          </p:cNvPr>
          <p:cNvSpPr txBox="1"/>
          <p:nvPr/>
        </p:nvSpPr>
        <p:spPr>
          <a:xfrm>
            <a:off x="6375792" y="-8263"/>
            <a:ext cx="5816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Helvetica" pitchFamily="2" charset="0"/>
              </a:rPr>
              <a:t>Group M on W - Shefali Gupta, Tammy Liu, Madelynn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Helvetica" pitchFamily="2" charset="0"/>
              </a:rPr>
              <a:t>Tomkos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740B7-CD0B-4186-08B4-20CC7A04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6F9F1-477E-D3E2-980E-00D2D643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65881"/>
              </p:ext>
            </p:extLst>
          </p:nvPr>
        </p:nvGraphicFramePr>
        <p:xfrm>
          <a:off x="1399992" y="1728250"/>
          <a:ext cx="8798108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68495">
                  <a:extLst>
                    <a:ext uri="{9D8B030D-6E8A-4147-A177-3AD203B41FA5}">
                      <a16:colId xmlns:a16="http://schemas.microsoft.com/office/drawing/2014/main" val="2586203358"/>
                    </a:ext>
                  </a:extLst>
                </a:gridCol>
                <a:gridCol w="1966237">
                  <a:extLst>
                    <a:ext uri="{9D8B030D-6E8A-4147-A177-3AD203B41FA5}">
                      <a16:colId xmlns:a16="http://schemas.microsoft.com/office/drawing/2014/main" val="2250028211"/>
                    </a:ext>
                  </a:extLst>
                </a:gridCol>
                <a:gridCol w="1910346">
                  <a:extLst>
                    <a:ext uri="{9D8B030D-6E8A-4147-A177-3AD203B41FA5}">
                      <a16:colId xmlns:a16="http://schemas.microsoft.com/office/drawing/2014/main" val="4096230072"/>
                    </a:ext>
                  </a:extLst>
                </a:gridCol>
                <a:gridCol w="1443579">
                  <a:extLst>
                    <a:ext uri="{9D8B030D-6E8A-4147-A177-3AD203B41FA5}">
                      <a16:colId xmlns:a16="http://schemas.microsoft.com/office/drawing/2014/main" val="3444454597"/>
                    </a:ext>
                  </a:extLst>
                </a:gridCol>
                <a:gridCol w="1509451">
                  <a:extLst>
                    <a:ext uri="{9D8B030D-6E8A-4147-A177-3AD203B41FA5}">
                      <a16:colId xmlns:a16="http://schemas.microsoft.com/office/drawing/2014/main" val="2459367757"/>
                    </a:ext>
                  </a:extLst>
                </a:gridCol>
              </a:tblGrid>
              <a:tr h="225710">
                <a:tc>
                  <a:txBody>
                    <a:bodyPr/>
                    <a:lstStyle/>
                    <a:p>
                      <a:r>
                        <a:rPr lang="en-US" b="1" dirty="0"/>
                        <a:t>Tier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Revenue ($M)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of Revenue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# of Accts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of Accts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298200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8884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554551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209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861159"/>
                  </a:ext>
                </a:extLst>
              </a:tr>
              <a:tr h="22571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3725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A5D946-521E-B50C-8B15-C676591F9A88}"/>
              </a:ext>
            </a:extLst>
          </p:cNvPr>
          <p:cNvSpPr txBox="1"/>
          <p:nvPr/>
        </p:nvSpPr>
        <p:spPr>
          <a:xfrm>
            <a:off x="1399993" y="3959895"/>
            <a:ext cx="8798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Re-assigned Tier letter by sorting the % of Revenue in descending order and assign A+ to the highest % of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Kept the same decimal rounding over %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gray rows to reduce burdens for the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Switched revenue columns with the accounts columns as Tier is assigned to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Highlighted Tier A+ (max revenue) and Tier C (max number of accounts)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0852A-DD94-4D35-050D-ACE3391060AF}"/>
              </a:ext>
            </a:extLst>
          </p:cNvPr>
          <p:cNvSpPr txBox="1"/>
          <p:nvPr/>
        </p:nvSpPr>
        <p:spPr>
          <a:xfrm>
            <a:off x="1399992" y="2118303"/>
            <a:ext cx="5416444" cy="352699"/>
          </a:xfrm>
          <a:prstGeom prst="rect">
            <a:avLst/>
          </a:prstGeom>
          <a:solidFill>
            <a:schemeClr val="accent4">
              <a:alpha val="2848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CD1AD-2907-3CDF-4923-22BEB3E69503}"/>
              </a:ext>
            </a:extLst>
          </p:cNvPr>
          <p:cNvSpPr txBox="1"/>
          <p:nvPr/>
        </p:nvSpPr>
        <p:spPr>
          <a:xfrm>
            <a:off x="6816436" y="3219466"/>
            <a:ext cx="3381664" cy="352699"/>
          </a:xfrm>
          <a:prstGeom prst="rect">
            <a:avLst/>
          </a:prstGeom>
          <a:solidFill>
            <a:schemeClr val="accent4">
              <a:alpha val="2848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4A2A6-6300-1DFC-B28C-6474E6346116}"/>
              </a:ext>
            </a:extLst>
          </p:cNvPr>
          <p:cNvSpPr txBox="1"/>
          <p:nvPr/>
        </p:nvSpPr>
        <p:spPr>
          <a:xfrm>
            <a:off x="0" y="0"/>
            <a:ext cx="272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STEP 2 IMPROVED TABLE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6F4FD9-8BCB-3E57-FF21-05254E14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1" y="422943"/>
            <a:ext cx="10474278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Tier A+ accounts are most valuable while Tier C has mostly small 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551F0-7105-7CC9-57DB-920CC6485208}"/>
              </a:ext>
            </a:extLst>
          </p:cNvPr>
          <p:cNvSpPr txBox="1"/>
          <p:nvPr/>
        </p:nvSpPr>
        <p:spPr>
          <a:xfrm>
            <a:off x="6375792" y="-8263"/>
            <a:ext cx="5816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Helvetica" pitchFamily="2" charset="0"/>
              </a:rPr>
              <a:t>Group M on W - Shefali Gupta, Tammy Liu, Madelynn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Helvetica" pitchFamily="2" charset="0"/>
              </a:rPr>
              <a:t>Tomkos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0F80FF-411B-1816-BE4E-FE99385E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7EE9628-2F23-1372-E7C4-88EFD59A7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999513"/>
              </p:ext>
            </p:extLst>
          </p:nvPr>
        </p:nvGraphicFramePr>
        <p:xfrm>
          <a:off x="1456593" y="1850571"/>
          <a:ext cx="8888549" cy="375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C15C23-A768-781F-5DA8-6CFA9769B52C}"/>
              </a:ext>
            </a:extLst>
          </p:cNvPr>
          <p:cNvSpPr txBox="1"/>
          <p:nvPr/>
        </p:nvSpPr>
        <p:spPr>
          <a:xfrm>
            <a:off x="400551" y="3429000"/>
            <a:ext cx="1446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Helvetica" pitchFamily="2" charset="0"/>
              </a:rPr>
              <a:t>Tier A+ has over one third of revenue and ~40% of total number of accts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A90302-4390-9F7B-4ACC-E3099F15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1" y="422943"/>
            <a:ext cx="10474278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Tier A+ accounts are most valuable while Tier C has mostly small accounts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66D9C-094C-526E-EA50-C95CED896EA7}"/>
              </a:ext>
            </a:extLst>
          </p:cNvPr>
          <p:cNvSpPr txBox="1"/>
          <p:nvPr/>
        </p:nvSpPr>
        <p:spPr>
          <a:xfrm>
            <a:off x="8328383" y="2535197"/>
            <a:ext cx="2546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Tier C has almost half of the total number of clients and &lt;20% of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5C0F1-95E3-7047-620A-F74DD6FDBB2C}"/>
              </a:ext>
            </a:extLst>
          </p:cNvPr>
          <p:cNvSpPr txBox="1"/>
          <p:nvPr/>
        </p:nvSpPr>
        <p:spPr>
          <a:xfrm>
            <a:off x="0" y="0"/>
            <a:ext cx="2656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STEP 3 NEW CHART (1/3)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528BB-0A17-6EF0-A349-602B306F8680}"/>
              </a:ext>
            </a:extLst>
          </p:cNvPr>
          <p:cNvSpPr txBox="1"/>
          <p:nvPr/>
        </p:nvSpPr>
        <p:spPr>
          <a:xfrm>
            <a:off x="6375792" y="-8263"/>
            <a:ext cx="5816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Helvetica" pitchFamily="2" charset="0"/>
              </a:rPr>
              <a:t>Group M on W - Shefali Gupta, Tammy Liu, Madelynn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Helvetica" pitchFamily="2" charset="0"/>
              </a:rPr>
              <a:t>Tomkos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D36D0-0D57-ECF7-80C4-7F487B75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7EE9628-2F23-1372-E7C4-88EFD59A7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842877"/>
              </p:ext>
            </p:extLst>
          </p:nvPr>
        </p:nvGraphicFramePr>
        <p:xfrm>
          <a:off x="400552" y="1748506"/>
          <a:ext cx="10474278" cy="415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36AF74F-5B3F-DAFC-06F1-636CD89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1" y="422943"/>
            <a:ext cx="10474278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Tier A+ accounts are most valuable while Tier C has mostly small accounts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ADA06-90D9-4269-30DA-D1FBC37D9765}"/>
              </a:ext>
            </a:extLst>
          </p:cNvPr>
          <p:cNvSpPr txBox="1"/>
          <p:nvPr/>
        </p:nvSpPr>
        <p:spPr>
          <a:xfrm>
            <a:off x="0" y="0"/>
            <a:ext cx="2656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STEP 3 NEW CHART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A2818-3179-739A-752B-B9C832C22291}"/>
              </a:ext>
            </a:extLst>
          </p:cNvPr>
          <p:cNvSpPr txBox="1"/>
          <p:nvPr/>
        </p:nvSpPr>
        <p:spPr>
          <a:xfrm>
            <a:off x="6375792" y="-8263"/>
            <a:ext cx="5816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Helvetica" pitchFamily="2" charset="0"/>
              </a:rPr>
              <a:t>Group M on W - Shefali Gupta, Tammy Liu, Madelynn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Helvetica" pitchFamily="2" charset="0"/>
              </a:rPr>
              <a:t>Tomkos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43BA-7CB1-CDF4-8D0D-2143252F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42F-7DCA-B16D-CC22-A95631DC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766631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VIP (Tier A+) and premium clients (Tier A, B) provides &gt;80% revenues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945713-7CA6-A96B-1E54-D0563E125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331999"/>
              </p:ext>
            </p:extLst>
          </p:nvPr>
        </p:nvGraphicFramePr>
        <p:xfrm>
          <a:off x="5753176" y="1671823"/>
          <a:ext cx="3608538" cy="481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850F3B47-6CFE-62FF-FD5A-8E17371499CE}"/>
              </a:ext>
            </a:extLst>
          </p:cNvPr>
          <p:cNvSpPr/>
          <p:nvPr/>
        </p:nvSpPr>
        <p:spPr>
          <a:xfrm flipV="1">
            <a:off x="838199" y="1711123"/>
            <a:ext cx="6738258" cy="91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9168A-E9A4-E00F-BC8C-F784997BE389}"/>
              </a:ext>
            </a:extLst>
          </p:cNvPr>
          <p:cNvSpPr txBox="1"/>
          <p:nvPr/>
        </p:nvSpPr>
        <p:spPr>
          <a:xfrm>
            <a:off x="838200" y="1343969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Tier A+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876F4-B37E-7868-6FC4-13E79782BC87}"/>
              </a:ext>
            </a:extLst>
          </p:cNvPr>
          <p:cNvSpPr txBox="1"/>
          <p:nvPr/>
        </p:nvSpPr>
        <p:spPr>
          <a:xfrm>
            <a:off x="838200" y="1839584"/>
            <a:ext cx="535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Most important accounts </a:t>
            </a:r>
            <a:r>
              <a:rPr lang="en-US" sz="1000" dirty="0">
                <a:latin typeface="Helvetica" pitchFamily="2" charset="0"/>
              </a:rPr>
              <a:t>that comprise most of the revenue</a:t>
            </a:r>
          </a:p>
          <a:p>
            <a:r>
              <a:rPr lang="en-US" sz="1000" dirty="0">
                <a:latin typeface="Helvetica" pitchFamily="2" charset="0"/>
              </a:rPr>
              <a:t>Tier A+ contains </a:t>
            </a:r>
            <a:r>
              <a:rPr lang="en-US" sz="1000" b="1" dirty="0">
                <a:latin typeface="Helvetica" pitchFamily="2" charset="0"/>
              </a:rPr>
              <a:t>38%</a:t>
            </a:r>
            <a:r>
              <a:rPr lang="en-US" sz="1000" dirty="0">
                <a:latin typeface="Helvetica" pitchFamily="2" charset="0"/>
              </a:rPr>
              <a:t> of the total number of accounts and </a:t>
            </a:r>
            <a:r>
              <a:rPr lang="en-US" sz="1000" b="1" dirty="0">
                <a:latin typeface="Helvetica" pitchFamily="2" charset="0"/>
              </a:rPr>
              <a:t>34%</a:t>
            </a:r>
            <a:r>
              <a:rPr lang="en-US" sz="1000" dirty="0">
                <a:latin typeface="Helvetica" pitchFamily="2" charset="0"/>
              </a:rPr>
              <a:t> of the revenue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6F04B-F11A-99FA-BA7E-F9C195567E27}"/>
              </a:ext>
            </a:extLst>
          </p:cNvPr>
          <p:cNvSpPr/>
          <p:nvPr/>
        </p:nvSpPr>
        <p:spPr>
          <a:xfrm flipV="1">
            <a:off x="838200" y="2647916"/>
            <a:ext cx="6379029" cy="91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A8CA8-9D83-D37B-6CD4-268F1CE75ACF}"/>
              </a:ext>
            </a:extLst>
          </p:cNvPr>
          <p:cNvSpPr txBox="1"/>
          <p:nvPr/>
        </p:nvSpPr>
        <p:spPr>
          <a:xfrm>
            <a:off x="838200" y="2281855"/>
            <a:ext cx="535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Tier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659D0-BFE3-5A06-056B-D7BE258FE2DB}"/>
              </a:ext>
            </a:extLst>
          </p:cNvPr>
          <p:cNvSpPr txBox="1"/>
          <p:nvPr/>
        </p:nvSpPr>
        <p:spPr>
          <a:xfrm>
            <a:off x="838200" y="2758955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important accounts </a:t>
            </a:r>
            <a:r>
              <a:rPr lang="en-US" sz="1000" dirty="0">
                <a:latin typeface="Helvetica" pitchFamily="2" charset="0"/>
              </a:rPr>
              <a:t>that comprise significant share of the revenue</a:t>
            </a:r>
          </a:p>
          <a:p>
            <a:r>
              <a:rPr lang="en-US" sz="1000" dirty="0">
                <a:latin typeface="Helvetica" pitchFamily="2" charset="0"/>
              </a:rPr>
              <a:t>Tier A contains </a:t>
            </a:r>
            <a:r>
              <a:rPr lang="en-US" sz="1000" b="1" dirty="0">
                <a:latin typeface="Helvetica" pitchFamily="2" charset="0"/>
              </a:rPr>
              <a:t>9%</a:t>
            </a:r>
            <a:r>
              <a:rPr lang="en-US" sz="1000" dirty="0">
                <a:latin typeface="Helvetica" pitchFamily="2" charset="0"/>
              </a:rPr>
              <a:t> of the total number of accounts and </a:t>
            </a:r>
            <a:r>
              <a:rPr lang="en-US" sz="1000" b="1" dirty="0">
                <a:latin typeface="Helvetica" pitchFamily="2" charset="0"/>
              </a:rPr>
              <a:t>26%</a:t>
            </a:r>
            <a:r>
              <a:rPr lang="en-US" sz="1000" dirty="0">
                <a:latin typeface="Helvetica" pitchFamily="2" charset="0"/>
              </a:rPr>
              <a:t> of the revenue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D5CD2-B64C-D2BA-976E-BCC1545E07F0}"/>
              </a:ext>
            </a:extLst>
          </p:cNvPr>
          <p:cNvSpPr/>
          <p:nvPr/>
        </p:nvSpPr>
        <p:spPr>
          <a:xfrm flipV="1">
            <a:off x="838199" y="3613701"/>
            <a:ext cx="6025921" cy="91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463AE-085C-975E-1C9E-49A027C1BF1E}"/>
              </a:ext>
            </a:extLst>
          </p:cNvPr>
          <p:cNvSpPr txBox="1"/>
          <p:nvPr/>
        </p:nvSpPr>
        <p:spPr>
          <a:xfrm>
            <a:off x="838200" y="3225867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Tier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CE195-5E5E-5B63-EFDC-133366C83D4D}"/>
              </a:ext>
            </a:extLst>
          </p:cNvPr>
          <p:cNvSpPr txBox="1"/>
          <p:nvPr/>
        </p:nvSpPr>
        <p:spPr>
          <a:xfrm>
            <a:off x="838200" y="3746850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important accounts </a:t>
            </a:r>
            <a:r>
              <a:rPr lang="en-US" sz="1000" dirty="0">
                <a:latin typeface="Helvetica" pitchFamily="2" charset="0"/>
              </a:rPr>
              <a:t>that comprise significant share of the revenue</a:t>
            </a:r>
          </a:p>
          <a:p>
            <a:r>
              <a:rPr lang="en-US" sz="1000" dirty="0">
                <a:latin typeface="Helvetica" pitchFamily="2" charset="0"/>
              </a:rPr>
              <a:t>Tier B contains </a:t>
            </a:r>
            <a:r>
              <a:rPr lang="en-US" sz="1000" b="1" dirty="0">
                <a:latin typeface="Helvetica" pitchFamily="2" charset="0"/>
              </a:rPr>
              <a:t>2%</a:t>
            </a:r>
            <a:r>
              <a:rPr lang="en-US" sz="1000" dirty="0">
                <a:latin typeface="Helvetica" pitchFamily="2" charset="0"/>
              </a:rPr>
              <a:t> of the total number of accounts and </a:t>
            </a:r>
            <a:r>
              <a:rPr lang="en-US" sz="1000" b="1" dirty="0">
                <a:latin typeface="Helvetica" pitchFamily="2" charset="0"/>
              </a:rPr>
              <a:t>22%</a:t>
            </a:r>
            <a:r>
              <a:rPr lang="en-US" sz="1000" dirty="0">
                <a:latin typeface="Helvetica" pitchFamily="2" charset="0"/>
              </a:rPr>
              <a:t> of the revenue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233D2C-268A-6165-A426-688C865B0CBE}"/>
              </a:ext>
            </a:extLst>
          </p:cNvPr>
          <p:cNvSpPr/>
          <p:nvPr/>
        </p:nvSpPr>
        <p:spPr>
          <a:xfrm flipV="1">
            <a:off x="838199" y="4575618"/>
            <a:ext cx="5701391" cy="90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20C162-3430-E3FD-CB20-5CDFE82A3AD5}"/>
              </a:ext>
            </a:extLst>
          </p:cNvPr>
          <p:cNvSpPr txBox="1"/>
          <p:nvPr/>
        </p:nvSpPr>
        <p:spPr>
          <a:xfrm>
            <a:off x="838200" y="4155127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Tier 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1AEA9-20DD-B8F7-0A04-218B0DAEADE4}"/>
              </a:ext>
            </a:extLst>
          </p:cNvPr>
          <p:cNvSpPr txBox="1"/>
          <p:nvPr/>
        </p:nvSpPr>
        <p:spPr>
          <a:xfrm>
            <a:off x="838200" y="4677543"/>
            <a:ext cx="535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Small accounts </a:t>
            </a:r>
            <a:r>
              <a:rPr lang="en-US" sz="1000" dirty="0">
                <a:latin typeface="Helvetica" pitchFamily="2" charset="0"/>
              </a:rPr>
              <a:t>that comprise relatively small share of the revenue</a:t>
            </a:r>
          </a:p>
          <a:p>
            <a:r>
              <a:rPr lang="en-US" sz="1000" dirty="0">
                <a:latin typeface="Helvetica" pitchFamily="2" charset="0"/>
              </a:rPr>
              <a:t>Tier C contains </a:t>
            </a:r>
            <a:r>
              <a:rPr lang="en-US" sz="1000" b="1" dirty="0">
                <a:latin typeface="Helvetica" pitchFamily="2" charset="0"/>
              </a:rPr>
              <a:t>48%</a:t>
            </a:r>
            <a:r>
              <a:rPr lang="en-US" sz="1000" dirty="0">
                <a:latin typeface="Helvetica" pitchFamily="2" charset="0"/>
              </a:rPr>
              <a:t> of the total number of accounts and </a:t>
            </a:r>
            <a:r>
              <a:rPr lang="en-US" sz="1000" b="1" dirty="0">
                <a:latin typeface="Helvetica" pitchFamily="2" charset="0"/>
              </a:rPr>
              <a:t>16%</a:t>
            </a:r>
            <a:r>
              <a:rPr lang="en-US" sz="1000" dirty="0">
                <a:latin typeface="Helvetica" pitchFamily="2" charset="0"/>
              </a:rPr>
              <a:t> of the revenue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1F6432-846F-A42A-ED26-3093B0D2CDC6}"/>
              </a:ext>
            </a:extLst>
          </p:cNvPr>
          <p:cNvSpPr/>
          <p:nvPr/>
        </p:nvSpPr>
        <p:spPr>
          <a:xfrm flipV="1">
            <a:off x="838200" y="5528581"/>
            <a:ext cx="5355772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E6F23-BEBC-51B3-9D25-841581FE8BF6}"/>
              </a:ext>
            </a:extLst>
          </p:cNvPr>
          <p:cNvSpPr txBox="1"/>
          <p:nvPr/>
        </p:nvSpPr>
        <p:spPr>
          <a:xfrm>
            <a:off x="838200" y="5118974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Tier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62B69-36CF-5152-A4BE-40B0EFC12316}"/>
              </a:ext>
            </a:extLst>
          </p:cNvPr>
          <p:cNvSpPr txBox="1"/>
          <p:nvPr/>
        </p:nvSpPr>
        <p:spPr>
          <a:xfrm>
            <a:off x="838200" y="5670102"/>
            <a:ext cx="535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Small accounts </a:t>
            </a:r>
            <a:r>
              <a:rPr lang="en-US" sz="1000" dirty="0">
                <a:latin typeface="Helvetica" pitchFamily="2" charset="0"/>
              </a:rPr>
              <a:t>that comprise relatively small of the revenue</a:t>
            </a:r>
          </a:p>
          <a:p>
            <a:r>
              <a:rPr lang="en-US" sz="1000" dirty="0">
                <a:latin typeface="Helvetica" pitchFamily="2" charset="0"/>
              </a:rPr>
              <a:t>Tier D contains </a:t>
            </a:r>
            <a:r>
              <a:rPr lang="en-US" sz="1000" b="1" dirty="0">
                <a:latin typeface="Helvetica" pitchFamily="2" charset="0"/>
              </a:rPr>
              <a:t>3%</a:t>
            </a:r>
            <a:r>
              <a:rPr lang="en-US" sz="1000" dirty="0">
                <a:latin typeface="Helvetica" pitchFamily="2" charset="0"/>
              </a:rPr>
              <a:t> of the total number of accounts and </a:t>
            </a:r>
            <a:r>
              <a:rPr lang="en-US" sz="1000" b="1" dirty="0">
                <a:latin typeface="Helvetica" pitchFamily="2" charset="0"/>
              </a:rPr>
              <a:t>2%</a:t>
            </a:r>
            <a:r>
              <a:rPr lang="en-US" sz="1000" dirty="0">
                <a:latin typeface="Helvetica" pitchFamily="2" charset="0"/>
              </a:rPr>
              <a:t> of the revenue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F4BCCA-5D84-2F08-39D0-B5E23E4CCD70}"/>
              </a:ext>
            </a:extLst>
          </p:cNvPr>
          <p:cNvSpPr txBox="1"/>
          <p:nvPr/>
        </p:nvSpPr>
        <p:spPr>
          <a:xfrm>
            <a:off x="9911437" y="1938476"/>
            <a:ext cx="2035631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VIP accounts </a:t>
            </a:r>
          </a:p>
          <a:p>
            <a:r>
              <a:rPr lang="en-US" sz="1000" dirty="0">
                <a:latin typeface="Helvetica" pitchFamily="2" charset="0"/>
              </a:rPr>
              <a:t>~40% of the number of accounts</a:t>
            </a:r>
          </a:p>
          <a:p>
            <a:r>
              <a:rPr lang="en-US" sz="1000" dirty="0">
                <a:latin typeface="Helvetica" pitchFamily="2" charset="0"/>
              </a:rPr>
              <a:t>&gt;1/3 of the revenue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0C7A2C-3124-8F42-6941-40AB5D2CD0A1}"/>
              </a:ext>
            </a:extLst>
          </p:cNvPr>
          <p:cNvSpPr txBox="1"/>
          <p:nvPr/>
        </p:nvSpPr>
        <p:spPr>
          <a:xfrm>
            <a:off x="9911439" y="3361615"/>
            <a:ext cx="2035629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Premium accounts </a:t>
            </a:r>
          </a:p>
          <a:p>
            <a:r>
              <a:rPr lang="en-US" sz="1000" dirty="0">
                <a:latin typeface="Helvetica" pitchFamily="2" charset="0"/>
              </a:rPr>
              <a:t>~10% of the number of accounts</a:t>
            </a:r>
            <a:endParaRPr lang="en-US" sz="1000" b="1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~50</a:t>
            </a:r>
            <a:r>
              <a:rPr lang="en-US" sz="1000" b="1" dirty="0">
                <a:latin typeface="Helvetica" pitchFamily="2" charset="0"/>
              </a:rPr>
              <a:t>%</a:t>
            </a:r>
            <a:r>
              <a:rPr lang="en-US" sz="1000" dirty="0">
                <a:latin typeface="Helvetica" pitchFamily="2" charset="0"/>
              </a:rPr>
              <a:t> of the revenue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426596-051B-0BF1-8872-00BB6C14561C}"/>
              </a:ext>
            </a:extLst>
          </p:cNvPr>
          <p:cNvSpPr txBox="1"/>
          <p:nvPr/>
        </p:nvSpPr>
        <p:spPr>
          <a:xfrm>
            <a:off x="9911439" y="5254261"/>
            <a:ext cx="2035632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Small accounts </a:t>
            </a:r>
          </a:p>
          <a:p>
            <a:r>
              <a:rPr lang="en-US" sz="1000" b="1" dirty="0">
                <a:latin typeface="Helvetica" pitchFamily="2" charset="0"/>
              </a:rPr>
              <a:t>~</a:t>
            </a:r>
            <a:r>
              <a:rPr lang="en-US" sz="1000" dirty="0">
                <a:latin typeface="Helvetica" pitchFamily="2" charset="0"/>
              </a:rPr>
              <a:t>50%</a:t>
            </a:r>
            <a:r>
              <a:rPr lang="en-US" sz="1000" b="1" dirty="0">
                <a:latin typeface="Helvetica" pitchFamily="2" charset="0"/>
              </a:rPr>
              <a:t> </a:t>
            </a:r>
            <a:r>
              <a:rPr lang="en-US" sz="1000" dirty="0">
                <a:latin typeface="Helvetica" pitchFamily="2" charset="0"/>
              </a:rPr>
              <a:t>of the number of accounts &lt;20%</a:t>
            </a:r>
            <a:r>
              <a:rPr lang="en-US" sz="1000" b="1" dirty="0">
                <a:latin typeface="Helvetica" pitchFamily="2" charset="0"/>
              </a:rPr>
              <a:t> </a:t>
            </a:r>
            <a:r>
              <a:rPr lang="en-US" sz="1000" dirty="0">
                <a:latin typeface="Helvetica" pitchFamily="2" charset="0"/>
              </a:rPr>
              <a:t>of the revenue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959A75-C1D1-0D29-FDE4-2FE0732AA0F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738621" y="2184086"/>
            <a:ext cx="2172816" cy="2871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9E67B6-C83D-E041-9453-2C4B1FD74EFC}"/>
              </a:ext>
            </a:extLst>
          </p:cNvPr>
          <p:cNvCxnSpPr>
            <a:cxnSpLocks/>
          </p:cNvCxnSpPr>
          <p:nvPr/>
        </p:nvCxnSpPr>
        <p:spPr>
          <a:xfrm>
            <a:off x="8050557" y="3063404"/>
            <a:ext cx="129577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8F1F51-AC1C-F096-6785-A84AD83826F8}"/>
              </a:ext>
            </a:extLst>
          </p:cNvPr>
          <p:cNvCxnSpPr>
            <a:cxnSpLocks/>
          </p:cNvCxnSpPr>
          <p:nvPr/>
        </p:nvCxnSpPr>
        <p:spPr>
          <a:xfrm>
            <a:off x="8458200" y="4086065"/>
            <a:ext cx="930728" cy="995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5EFC98-E847-67C0-9F5E-4F263318A6AD}"/>
              </a:ext>
            </a:extLst>
          </p:cNvPr>
          <p:cNvCxnSpPr>
            <a:cxnSpLocks/>
          </p:cNvCxnSpPr>
          <p:nvPr/>
        </p:nvCxnSpPr>
        <p:spPr>
          <a:xfrm>
            <a:off x="9361714" y="3063404"/>
            <a:ext cx="27214" cy="10326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C0945E-E410-DBB2-CEBD-4F7A78CA773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88928" y="3635935"/>
            <a:ext cx="52251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23A5476-48D2-E6E9-F235-BB20E01E6A33}"/>
              </a:ext>
            </a:extLst>
          </p:cNvPr>
          <p:cNvCxnSpPr>
            <a:cxnSpLocks/>
          </p:cNvCxnSpPr>
          <p:nvPr/>
        </p:nvCxnSpPr>
        <p:spPr>
          <a:xfrm flipV="1">
            <a:off x="8806541" y="4987540"/>
            <a:ext cx="631372" cy="13012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0B464B-5544-14C7-4BCE-9419FA583300}"/>
              </a:ext>
            </a:extLst>
          </p:cNvPr>
          <p:cNvCxnSpPr>
            <a:cxnSpLocks/>
          </p:cNvCxnSpPr>
          <p:nvPr/>
        </p:nvCxnSpPr>
        <p:spPr>
          <a:xfrm>
            <a:off x="9187543" y="6044768"/>
            <a:ext cx="25037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719A60-9F9F-F72A-947D-2BB5A90B3518}"/>
              </a:ext>
            </a:extLst>
          </p:cNvPr>
          <p:cNvCxnSpPr>
            <a:cxnSpLocks/>
          </p:cNvCxnSpPr>
          <p:nvPr/>
        </p:nvCxnSpPr>
        <p:spPr>
          <a:xfrm>
            <a:off x="9437913" y="4987540"/>
            <a:ext cx="0" cy="1035902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D627E9-F95A-EC94-121C-19519160CE4B}"/>
              </a:ext>
            </a:extLst>
          </p:cNvPr>
          <p:cNvCxnSpPr>
            <a:cxnSpLocks/>
          </p:cNvCxnSpPr>
          <p:nvPr/>
        </p:nvCxnSpPr>
        <p:spPr>
          <a:xfrm>
            <a:off x="9437913" y="5534577"/>
            <a:ext cx="47352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1E839616-BE66-3D4A-9D2D-EB36087C7A39}"/>
              </a:ext>
            </a:extLst>
          </p:cNvPr>
          <p:cNvSpPr/>
          <p:nvPr/>
        </p:nvSpPr>
        <p:spPr>
          <a:xfrm>
            <a:off x="9869873" y="2173989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EE65E2A-231E-20CF-A8FE-9E0E3CA5A933}"/>
              </a:ext>
            </a:extLst>
          </p:cNvPr>
          <p:cNvSpPr/>
          <p:nvPr/>
        </p:nvSpPr>
        <p:spPr>
          <a:xfrm>
            <a:off x="9869873" y="3587170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0FDB60-14AA-1DBA-079D-904C4261BBD7}"/>
              </a:ext>
            </a:extLst>
          </p:cNvPr>
          <p:cNvSpPr/>
          <p:nvPr/>
        </p:nvSpPr>
        <p:spPr>
          <a:xfrm>
            <a:off x="9869873" y="5489774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7EA397-4F36-6F00-80C6-F5E3762DDE90}"/>
              </a:ext>
            </a:extLst>
          </p:cNvPr>
          <p:cNvSpPr/>
          <p:nvPr/>
        </p:nvSpPr>
        <p:spPr>
          <a:xfrm>
            <a:off x="7708354" y="2145141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7EE258-87AF-6331-6EDC-F797021DCC90}"/>
              </a:ext>
            </a:extLst>
          </p:cNvPr>
          <p:cNvSpPr/>
          <p:nvPr/>
        </p:nvSpPr>
        <p:spPr>
          <a:xfrm>
            <a:off x="8029790" y="3033011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D846B63-F123-62F5-4015-ADE97FF7CF98}"/>
              </a:ext>
            </a:extLst>
          </p:cNvPr>
          <p:cNvSpPr/>
          <p:nvPr/>
        </p:nvSpPr>
        <p:spPr>
          <a:xfrm>
            <a:off x="8416636" y="4057216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42D068-160A-06C9-B251-23B3AD079FFB}"/>
              </a:ext>
            </a:extLst>
          </p:cNvPr>
          <p:cNvSpPr/>
          <p:nvPr/>
        </p:nvSpPr>
        <p:spPr>
          <a:xfrm>
            <a:off x="8741902" y="4968078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5B2FED4-9C45-5489-AFEB-98DF475AC28D}"/>
              </a:ext>
            </a:extLst>
          </p:cNvPr>
          <p:cNvSpPr/>
          <p:nvPr/>
        </p:nvSpPr>
        <p:spPr>
          <a:xfrm>
            <a:off x="9132426" y="6013475"/>
            <a:ext cx="83127" cy="77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D76FE4-7618-A825-8507-BDE181F6600E}"/>
              </a:ext>
            </a:extLst>
          </p:cNvPr>
          <p:cNvSpPr txBox="1"/>
          <p:nvPr/>
        </p:nvSpPr>
        <p:spPr>
          <a:xfrm>
            <a:off x="0" y="0"/>
            <a:ext cx="2656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STEP 3 NEW CHART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1597-6496-D693-D606-D09C4806A02E}"/>
              </a:ext>
            </a:extLst>
          </p:cNvPr>
          <p:cNvSpPr txBox="1"/>
          <p:nvPr/>
        </p:nvSpPr>
        <p:spPr>
          <a:xfrm>
            <a:off x="6375792" y="-8263"/>
            <a:ext cx="5816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Helvetica" pitchFamily="2" charset="0"/>
              </a:rPr>
              <a:t>Group M on W - Shefali Gupta, Tammy Liu, Madelynn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Helvetica" pitchFamily="2" charset="0"/>
              </a:rPr>
              <a:t>Tomkos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6B551-5D65-5779-D7DC-4D8ADA0D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5430-9211-2844-A357-1CFD9EA9DA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792</Words>
  <Application>Microsoft Macintosh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Tier A+ accounts are most valuable while Tier C has mostly small accounts</vt:lpstr>
      <vt:lpstr>Tier A+ accounts are most valuable while Tier C has mostly small accounts</vt:lpstr>
      <vt:lpstr>Tier A+ accounts are most valuable while Tier C has mostly small accounts</vt:lpstr>
      <vt:lpstr>VIP (Tier A+) and premium clients (Tier A, B) provides &gt;80% revenues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Tammy</dc:creator>
  <cp:lastModifiedBy>Liu, Tammy</cp:lastModifiedBy>
  <cp:revision>22</cp:revision>
  <dcterms:created xsi:type="dcterms:W3CDTF">2023-02-02T02:02:27Z</dcterms:created>
  <dcterms:modified xsi:type="dcterms:W3CDTF">2023-02-09T16:54:57Z</dcterms:modified>
</cp:coreProperties>
</file>