
<file path=[Content_Types].xml><?xml version="1.0" encoding="utf-8"?>
<Types xmlns="http://schemas.openxmlformats.org/package/2006/content-types">
  <Default Extension="jpeg" ContentType="image/jpeg"/>
  <Default Extension="JPG" ContentType="image/.jpg"/>
  <Default Extension="png" ContentType="image/png"/>
  <Default Extension="tiff" ContentType="image/tif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7" r:id="rId3"/>
  </p:sldMasterIdLst>
  <p:notesMasterIdLst>
    <p:notesMasterId r:id="rId8"/>
  </p:notesMasterIdLst>
  <p:sldIdLst>
    <p:sldId id="256" r:id="rId4"/>
    <p:sldId id="257" r:id="rId5"/>
    <p:sldId id="259" r:id="rId6"/>
    <p:sldId id="265" r:id="rId7"/>
    <p:sldId id="322" r:id="rId9"/>
    <p:sldId id="321" r:id="rId10"/>
    <p:sldId id="323" r:id="rId11"/>
    <p:sldId id="324" r:id="rId12"/>
    <p:sldId id="325" r:id="rId13"/>
    <p:sldId id="326" r:id="rId14"/>
    <p:sldId id="327" r:id="rId15"/>
    <p:sldId id="329" r:id="rId16"/>
    <p:sldId id="328" r:id="rId17"/>
    <p:sldId id="330" r:id="rId18"/>
    <p:sldId id="340" r:id="rId19"/>
    <p:sldId id="331" r:id="rId20"/>
    <p:sldId id="332" r:id="rId21"/>
    <p:sldId id="333" r:id="rId22"/>
    <p:sldId id="334" r:id="rId23"/>
    <p:sldId id="336" r:id="rId24"/>
    <p:sldId id="337" r:id="rId25"/>
    <p:sldId id="338" r:id="rId26"/>
    <p:sldId id="339" r:id="rId27"/>
    <p:sldId id="295" r:id="rId28"/>
  </p:sldIdLst>
  <p:sldSz cx="12192000" cy="6858000"/>
  <p:notesSz cx="6858000" cy="9144000"/>
  <p:custDataLst>
    <p:tags r:id="rId3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69" userDrawn="1">
          <p15:clr>
            <a:srgbClr val="A4A3A4"/>
          </p15:clr>
        </p15:guide>
        <p15:guide id="2" pos="377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Animation="0">
    <p:present/>
    <p:sldAll/>
  </p:showPr>
  <p:clrMru>
    <a:srgbClr val="666E8A"/>
    <a:srgbClr val="444D57"/>
    <a:srgbClr val="FCFBF7"/>
    <a:srgbClr val="F8FAF7"/>
    <a:srgbClr val="3C4750"/>
    <a:srgbClr val="433D3C"/>
    <a:srgbClr val="76592F"/>
    <a:srgbClr val="D7B76E"/>
    <a:srgbClr val="211E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22" autoAdjust="0"/>
    <p:restoredTop sz="94660"/>
  </p:normalViewPr>
  <p:slideViewPr>
    <p:cSldViewPr snapToGrid="0" showGuides="1">
      <p:cViewPr>
        <p:scale>
          <a:sx n="75" d="100"/>
          <a:sy n="75" d="100"/>
        </p:scale>
        <p:origin x="2046" y="690"/>
      </p:cViewPr>
      <p:guideLst>
        <p:guide orient="horz" pos="2369"/>
        <p:guide pos="3771"/>
      </p:guideLst>
    </p:cSldViewPr>
  </p:slideViewPr>
  <p:notesTextViewPr>
    <p:cViewPr>
      <p:scale>
        <a:sx n="1" d="1"/>
        <a:sy n="1" d="1"/>
      </p:scale>
      <p:origin x="0" y="0"/>
    </p:cViewPr>
  </p:notesTextViewPr>
  <p:sorterViewPr>
    <p:cViewPr>
      <p:scale>
        <a:sx n="74" d="100"/>
        <a:sy n="74"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notesMaster" Target="notesMasters/notesMaster1.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2" Type="http://schemas.openxmlformats.org/officeDocument/2006/relationships/tags" Target="tags/tag19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Master" Target="slideMasters/slideMaster2.xml"/><Relationship Id="rId29" Type="http://schemas.openxmlformats.org/officeDocument/2006/relationships/presProps" Target="presProps.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B03C77-A78C-4252-8C67-1586AC059AB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589E83-3291-442D-B23D-7491AF5F72D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由于一致性分析设计流程繁琐且涉及到两种编程语言和环境的使用，转换非常的不便，同时也有多个文件的输出与输入，需要一个统一接口的较自动化的使用平台。将上述流程进行了</a:t>
            </a:r>
            <a:r>
              <a:rPr lang="zh-CN" altLang="en-US"/>
              <a:t>整合。</a:t>
            </a:r>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为了比较放在一起排版</a:t>
            </a:r>
            <a:r>
              <a:rPr lang="zh-CN" altLang="en-US"/>
              <a:t>的</a:t>
            </a:r>
            <a:endParaRPr lang="zh-CN" altLang="en-US"/>
          </a:p>
          <a:p>
            <a:r>
              <a:rPr lang="zh-CN" altLang="en-US"/>
              <a:t>而 GO 和 KEGG 因为每套数据对 p 值和 q 值的敏感性差别很大，</a:t>
            </a:r>
            <a:endParaRPr lang="zh-CN" altLang="en-US"/>
          </a:p>
          <a:p>
            <a:r>
              <a:rPr lang="zh-CN" altLang="en-US"/>
              <a:t>相同参数下找到的通路数及通路里的基因数千差万别，所以每套扩增的数量在</a:t>
            </a:r>
            <a:endParaRPr lang="zh-CN" altLang="en-US"/>
          </a:p>
          <a:p>
            <a:r>
              <a:rPr lang="zh-CN" altLang="en-US"/>
              <a:t>200-2100 间。尤其是 KEGG，大部分数据 p 值和 q 值需设置在 0.1-1 间才能找到通路，</a:t>
            </a:r>
            <a:endParaRPr lang="zh-CN" altLang="en-US"/>
          </a:p>
          <a:p>
            <a:r>
              <a:rPr lang="zh-CN" altLang="en-US"/>
              <a:t>且扩增到的基因数大多在 200-700 间，导致找到的通路和基因的相关性很低。</a:t>
            </a:r>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在这里顺便交代各自的</a:t>
            </a:r>
            <a:r>
              <a:rPr lang="zh-CN" altLang="en-US"/>
              <a:t>分工</a:t>
            </a:r>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由于一致性分析设计流程繁琐且涉及到两种编程语言和环境的使用，转换非常的不便，同时也有多个文件的输出与输入，需要一个统一接口的较自动化的使用平台。将上述流程进行了</a:t>
            </a:r>
            <a:r>
              <a:rPr lang="zh-CN" altLang="en-US"/>
              <a:t>整合。</a:t>
            </a:r>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由于一致性分析设计流程繁琐且涉及到两种编程语言和环境的使用，转换非常的不便，同时也有多个文件的输出与输入，需要一个统一接口的较自动化的使用平台。将上述流程进行了</a:t>
            </a:r>
            <a:r>
              <a:rPr lang="zh-CN" altLang="en-US"/>
              <a:t>整合。</a:t>
            </a:r>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由于一致性分析设计流程繁琐且涉及到两种编程语言和环境的使用，转换非常的不便，同时也有多个文件的输出与输入，需要一个统一接口的较自动化的使用平台。将上述流程进行了</a:t>
            </a:r>
            <a:r>
              <a:rPr lang="zh-CN" altLang="en-US"/>
              <a:t>整合。</a:t>
            </a:r>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4" name="TextBox 9"/>
          <p:cNvSpPr txBox="1"/>
          <p:nvPr userDrawn="1"/>
        </p:nvSpPr>
        <p:spPr>
          <a:xfrm>
            <a:off x="838200" y="6374445"/>
            <a:ext cx="1224136" cy="118430"/>
          </a:xfrm>
          <a:prstGeom prst="rect">
            <a:avLst/>
          </a:prstGeom>
          <a:noFill/>
        </p:spPr>
        <p:txBody>
          <a:bodyPr wrap="square" rtlCol="0">
            <a:spAutoFit/>
          </a:bodyPr>
          <a:lstStyle/>
          <a:p>
            <a:pPr>
              <a:lnSpc>
                <a:spcPct val="200000"/>
              </a:lnSpc>
            </a:pPr>
            <a:r>
              <a:rPr lang="en-US" altLang="zh-CN" sz="100" dirty="0">
                <a:solidFill>
                  <a:prstClr val="black"/>
                </a:solidFill>
                <a:latin typeface="微软雅黑" panose="020B0503020204020204" pitchFamily="34" charset="-122"/>
                <a:ea typeface="微软雅黑" panose="020B0503020204020204" pitchFamily="34" charset="-122"/>
                <a:hlinkClick r:id="rId2"/>
              </a:rPr>
              <a:t>PPT</a:t>
            </a:r>
            <a:r>
              <a:rPr lang="zh-CN" altLang="en-US" sz="100" dirty="0">
                <a:solidFill>
                  <a:prstClr val="black"/>
                </a:solidFill>
                <a:latin typeface="微软雅黑" panose="020B0503020204020204" pitchFamily="34" charset="-122"/>
                <a:ea typeface="微软雅黑" panose="020B0503020204020204" pitchFamily="34" charset="-122"/>
                <a:hlinkClick r:id="rId2"/>
              </a:rPr>
              <a:t>下载</a:t>
            </a:r>
            <a:r>
              <a:rPr lang="zh-CN" altLang="en-US" sz="100" dirty="0">
                <a:solidFill>
                  <a:prstClr val="black"/>
                </a:solidFill>
                <a:latin typeface="微软雅黑" panose="020B0503020204020204" pitchFamily="34" charset="-122"/>
                <a:ea typeface="微软雅黑" panose="020B0503020204020204" pitchFamily="34" charset="-122"/>
              </a:rPr>
              <a:t> </a:t>
            </a:r>
            <a:r>
              <a:rPr lang="en-US" altLang="zh-CN" sz="100" dirty="0">
                <a:solidFill>
                  <a:prstClr val="black"/>
                </a:solidFill>
                <a:latin typeface="微软雅黑" panose="020B0503020204020204" pitchFamily="34" charset="-122"/>
                <a:ea typeface="微软雅黑" panose="020B0503020204020204" pitchFamily="34" charset="-122"/>
              </a:rPr>
              <a:t>http://www.1ppt.com/xiazai/</a:t>
            </a:r>
            <a:endParaRPr lang="en-US" altLang="zh-CN" sz="100"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4" name="矩形 3"/>
          <p:cNvSpPr/>
          <p:nvPr userDrawn="1"/>
        </p:nvSpPr>
        <p:spPr>
          <a:xfrm>
            <a:off x="493634" y="0"/>
            <a:ext cx="714526" cy="1179982"/>
          </a:xfrm>
          <a:prstGeom prst="rect">
            <a:avLst/>
          </a:prstGeom>
          <a:solidFill>
            <a:srgbClr val="444D57"/>
          </a:solidFill>
          <a:ln>
            <a:noFill/>
          </a:ln>
          <a:effectLst>
            <a:outerShdw blurRad="101600" dist="381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标题 1"/>
          <p:cNvSpPr>
            <a:spLocks noGrp="1"/>
          </p:cNvSpPr>
          <p:nvPr>
            <p:ph type="title" hasCustomPrompt="1"/>
          </p:nvPr>
        </p:nvSpPr>
        <p:spPr>
          <a:xfrm>
            <a:off x="1457698" y="551761"/>
            <a:ext cx="3629564" cy="456129"/>
          </a:xfrm>
          <a:prstGeom prst="rect">
            <a:avLst/>
          </a:prstGeom>
        </p:spPr>
        <p:txBody>
          <a:bodyPr>
            <a:noAutofit/>
          </a:bodyPr>
          <a:lstStyle>
            <a:lvl1pPr>
              <a:defRPr sz="2400" b="1">
                <a:solidFill>
                  <a:srgbClr val="211E20"/>
                </a:solidFill>
                <a:ea typeface="思源黑体" panose="020B0500000000000000" pitchFamily="34" charset="-122"/>
              </a:defRPr>
            </a:lvl1pPr>
          </a:lstStyle>
          <a:p>
            <a:r>
              <a:rPr lang="zh-CN" altLang="en-US" dirty="0"/>
              <a:t>单击编辑标题</a:t>
            </a:r>
            <a:endParaRPr lang="zh-CN" altLang="en-US" dirty="0"/>
          </a:p>
        </p:txBody>
      </p:sp>
      <p:sp>
        <p:nvSpPr>
          <p:cNvPr id="9" name="Freeform 5"/>
          <p:cNvSpPr>
            <a:spLocks noEditPoints="1"/>
          </p:cNvSpPr>
          <p:nvPr userDrawn="1"/>
        </p:nvSpPr>
        <p:spPr bwMode="auto">
          <a:xfrm>
            <a:off x="635500" y="530700"/>
            <a:ext cx="441095" cy="525190"/>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392" tIns="45696" rIns="91392" bIns="45696" numCol="1" anchor="t" anchorCtr="0" compatLnSpc="1"/>
          <a:lstStyle/>
          <a:p>
            <a:endParaRPr lang="zh-CN" altLang="en-US" sz="1800">
              <a:solidFill>
                <a:schemeClr val="bg1"/>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矩形 3"/>
          <p:cNvSpPr/>
          <p:nvPr userDrawn="1"/>
        </p:nvSpPr>
        <p:spPr>
          <a:xfrm>
            <a:off x="0" y="0"/>
            <a:ext cx="12192000" cy="6858000"/>
          </a:xfrm>
          <a:prstGeom prst="rect">
            <a:avLst/>
          </a:prstGeom>
          <a:solidFill>
            <a:srgbClr val="FCFB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image" Target="../media/image1.png"/><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84.xml"/><Relationship Id="rId7" Type="http://schemas.openxmlformats.org/officeDocument/2006/relationships/tags" Target="../tags/tag83.xml"/><Relationship Id="rId6" Type="http://schemas.openxmlformats.org/officeDocument/2006/relationships/tags" Target="../tags/tag82.xml"/><Relationship Id="rId5" Type="http://schemas.openxmlformats.org/officeDocument/2006/relationships/tags" Target="../tags/tag81.xml"/><Relationship Id="rId4" Type="http://schemas.openxmlformats.org/officeDocument/2006/relationships/tags" Target="../tags/tag80.xml"/><Relationship Id="rId3" Type="http://schemas.openxmlformats.org/officeDocument/2006/relationships/image" Target="../media/image2.jpeg"/><Relationship Id="rId2" Type="http://schemas.openxmlformats.org/officeDocument/2006/relationships/tags" Target="../tags/tag79.xml"/><Relationship Id="rId10" Type="http://schemas.openxmlformats.org/officeDocument/2006/relationships/notesSlide" Target="../notesSlides/notesSlide4.xml"/><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4.png"/><Relationship Id="rId7" Type="http://schemas.openxmlformats.org/officeDocument/2006/relationships/tags" Target="../tags/tag90.xml"/><Relationship Id="rId6" Type="http://schemas.openxmlformats.org/officeDocument/2006/relationships/tags" Target="../tags/tag89.xml"/><Relationship Id="rId5" Type="http://schemas.openxmlformats.org/officeDocument/2006/relationships/tags" Target="../tags/tag88.xml"/><Relationship Id="rId4" Type="http://schemas.openxmlformats.org/officeDocument/2006/relationships/tags" Target="../tags/tag87.xml"/><Relationship Id="rId3" Type="http://schemas.openxmlformats.org/officeDocument/2006/relationships/tags" Target="../tags/tag86.xml"/><Relationship Id="rId2" Type="http://schemas.openxmlformats.org/officeDocument/2006/relationships/image" Target="../media/image2.jpeg"/><Relationship Id="rId10" Type="http://schemas.openxmlformats.org/officeDocument/2006/relationships/notesSlide" Target="../notesSlides/notesSlide5.xml"/><Relationship Id="rId1" Type="http://schemas.openxmlformats.org/officeDocument/2006/relationships/tags" Target="../tags/tag85.xml"/></Relationships>
</file>

<file path=ppt/slides/_rels/slide12.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97.xml"/><Relationship Id="rId7" Type="http://schemas.openxmlformats.org/officeDocument/2006/relationships/tags" Target="../tags/tag96.xml"/><Relationship Id="rId6" Type="http://schemas.openxmlformats.org/officeDocument/2006/relationships/tags" Target="../tags/tag95.xml"/><Relationship Id="rId5" Type="http://schemas.openxmlformats.org/officeDocument/2006/relationships/tags" Target="../tags/tag94.xml"/><Relationship Id="rId4" Type="http://schemas.openxmlformats.org/officeDocument/2006/relationships/tags" Target="../tags/tag93.xml"/><Relationship Id="rId3" Type="http://schemas.openxmlformats.org/officeDocument/2006/relationships/tags" Target="../tags/tag92.xml"/><Relationship Id="rId2" Type="http://schemas.openxmlformats.org/officeDocument/2006/relationships/image" Target="../media/image2.jpeg"/><Relationship Id="rId10" Type="http://schemas.openxmlformats.org/officeDocument/2006/relationships/notesSlide" Target="../notesSlides/notesSlide6.xml"/><Relationship Id="rId1" Type="http://schemas.openxmlformats.org/officeDocument/2006/relationships/tags" Target="../tags/tag91.xml"/></Relationships>
</file>

<file path=ppt/slides/_rels/slide13.xml.rels><?xml version="1.0" encoding="UTF-8" standalone="yes"?>
<Relationships xmlns="http://schemas.openxmlformats.org/package/2006/relationships"><Relationship Id="rId9" Type="http://schemas.openxmlformats.org/officeDocument/2006/relationships/tags" Target="../tags/tag105.xml"/><Relationship Id="rId8" Type="http://schemas.openxmlformats.org/officeDocument/2006/relationships/tags" Target="../tags/tag104.xml"/><Relationship Id="rId7" Type="http://schemas.openxmlformats.org/officeDocument/2006/relationships/tags" Target="../tags/tag103.xml"/><Relationship Id="rId6" Type="http://schemas.openxmlformats.org/officeDocument/2006/relationships/tags" Target="../tags/tag102.xml"/><Relationship Id="rId5" Type="http://schemas.openxmlformats.org/officeDocument/2006/relationships/tags" Target="../tags/tag101.xml"/><Relationship Id="rId4" Type="http://schemas.openxmlformats.org/officeDocument/2006/relationships/tags" Target="../tags/tag100.xml"/><Relationship Id="rId3" Type="http://schemas.openxmlformats.org/officeDocument/2006/relationships/tags" Target="../tags/tag99.xml"/><Relationship Id="rId2" Type="http://schemas.openxmlformats.org/officeDocument/2006/relationships/image" Target="../media/image2.jpeg"/><Relationship Id="rId12" Type="http://schemas.openxmlformats.org/officeDocument/2006/relationships/notesSlide" Target="../notesSlides/notesSlide7.xml"/><Relationship Id="rId11" Type="http://schemas.openxmlformats.org/officeDocument/2006/relationships/slideLayout" Target="../slideLayouts/slideLayout2.xml"/><Relationship Id="rId10" Type="http://schemas.openxmlformats.org/officeDocument/2006/relationships/image" Target="../media/image5.png"/><Relationship Id="rId1" Type="http://schemas.openxmlformats.org/officeDocument/2006/relationships/tags" Target="../tags/tag98.xml"/></Relationships>
</file>

<file path=ppt/slides/_rels/slide14.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6.png"/><Relationship Id="rId7" Type="http://schemas.openxmlformats.org/officeDocument/2006/relationships/tags" Target="../tags/tag111.xml"/><Relationship Id="rId6" Type="http://schemas.openxmlformats.org/officeDocument/2006/relationships/tags" Target="../tags/tag110.xml"/><Relationship Id="rId5" Type="http://schemas.openxmlformats.org/officeDocument/2006/relationships/tags" Target="../tags/tag109.xml"/><Relationship Id="rId4" Type="http://schemas.openxmlformats.org/officeDocument/2006/relationships/tags" Target="../tags/tag108.xml"/><Relationship Id="rId3" Type="http://schemas.openxmlformats.org/officeDocument/2006/relationships/tags" Target="../tags/tag107.xml"/><Relationship Id="rId2" Type="http://schemas.openxmlformats.org/officeDocument/2006/relationships/image" Target="../media/image2.jpeg"/><Relationship Id="rId10" Type="http://schemas.openxmlformats.org/officeDocument/2006/relationships/notesSlide" Target="../notesSlides/notesSlide8.xml"/><Relationship Id="rId1" Type="http://schemas.openxmlformats.org/officeDocument/2006/relationships/tags" Target="../tags/tag106.xml"/></Relationships>
</file>

<file path=ppt/slides/_rels/slide15.xml.rels><?xml version="1.0" encoding="UTF-8" standalone="yes"?>
<Relationships xmlns="http://schemas.openxmlformats.org/package/2006/relationships"><Relationship Id="rId9" Type="http://schemas.openxmlformats.org/officeDocument/2006/relationships/tags" Target="../tags/tag118.xml"/><Relationship Id="rId8" Type="http://schemas.openxmlformats.org/officeDocument/2006/relationships/image" Target="../media/image7.png"/><Relationship Id="rId7" Type="http://schemas.openxmlformats.org/officeDocument/2006/relationships/tags" Target="../tags/tag117.xml"/><Relationship Id="rId6" Type="http://schemas.openxmlformats.org/officeDocument/2006/relationships/tags" Target="../tags/tag116.xml"/><Relationship Id="rId5" Type="http://schemas.openxmlformats.org/officeDocument/2006/relationships/tags" Target="../tags/tag115.xml"/><Relationship Id="rId4" Type="http://schemas.openxmlformats.org/officeDocument/2006/relationships/tags" Target="../tags/tag114.xml"/><Relationship Id="rId3" Type="http://schemas.openxmlformats.org/officeDocument/2006/relationships/tags" Target="../tags/tag113.xml"/><Relationship Id="rId2" Type="http://schemas.openxmlformats.org/officeDocument/2006/relationships/image" Target="../media/image2.jpeg"/><Relationship Id="rId12" Type="http://schemas.openxmlformats.org/officeDocument/2006/relationships/notesSlide" Target="../notesSlides/notesSlide9.xml"/><Relationship Id="rId11" Type="http://schemas.openxmlformats.org/officeDocument/2006/relationships/slideLayout" Target="../slideLayouts/slideLayout2.xml"/><Relationship Id="rId10" Type="http://schemas.openxmlformats.org/officeDocument/2006/relationships/image" Target="../media/image8.png"/><Relationship Id="rId1" Type="http://schemas.openxmlformats.org/officeDocument/2006/relationships/tags" Target="../tags/tag112.xml"/></Relationships>
</file>

<file path=ppt/slides/_rels/slide16.xml.rels><?xml version="1.0" encoding="UTF-8" standalone="yes"?>
<Relationships xmlns="http://schemas.openxmlformats.org/package/2006/relationships"><Relationship Id="rId9" Type="http://schemas.openxmlformats.org/officeDocument/2006/relationships/tags" Target="../tags/tag125.xml"/><Relationship Id="rId8" Type="http://schemas.openxmlformats.org/officeDocument/2006/relationships/image" Target="../media/image9.png"/><Relationship Id="rId7" Type="http://schemas.openxmlformats.org/officeDocument/2006/relationships/tags" Target="../tags/tag124.xml"/><Relationship Id="rId6" Type="http://schemas.openxmlformats.org/officeDocument/2006/relationships/tags" Target="../tags/tag123.xml"/><Relationship Id="rId5" Type="http://schemas.openxmlformats.org/officeDocument/2006/relationships/tags" Target="../tags/tag122.xml"/><Relationship Id="rId4" Type="http://schemas.openxmlformats.org/officeDocument/2006/relationships/tags" Target="../tags/tag121.xml"/><Relationship Id="rId3" Type="http://schemas.openxmlformats.org/officeDocument/2006/relationships/tags" Target="../tags/tag120.xml"/><Relationship Id="rId2" Type="http://schemas.openxmlformats.org/officeDocument/2006/relationships/image" Target="../media/image2.jpeg"/><Relationship Id="rId12" Type="http://schemas.openxmlformats.org/officeDocument/2006/relationships/notesSlide" Target="../notesSlides/notesSlide10.xml"/><Relationship Id="rId11" Type="http://schemas.openxmlformats.org/officeDocument/2006/relationships/slideLayout" Target="../slideLayouts/slideLayout2.xml"/><Relationship Id="rId10" Type="http://schemas.openxmlformats.org/officeDocument/2006/relationships/image" Target="../media/image10.png"/><Relationship Id="rId1" Type="http://schemas.openxmlformats.org/officeDocument/2006/relationships/tags" Target="../tags/tag1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9" Type="http://schemas.openxmlformats.org/officeDocument/2006/relationships/tags" Target="../tags/tag132.xml"/><Relationship Id="rId8" Type="http://schemas.openxmlformats.org/officeDocument/2006/relationships/image" Target="../media/image11.png"/><Relationship Id="rId7" Type="http://schemas.openxmlformats.org/officeDocument/2006/relationships/tags" Target="../tags/tag131.xml"/><Relationship Id="rId6" Type="http://schemas.openxmlformats.org/officeDocument/2006/relationships/tags" Target="../tags/tag130.xml"/><Relationship Id="rId5" Type="http://schemas.openxmlformats.org/officeDocument/2006/relationships/tags" Target="../tags/tag129.xml"/><Relationship Id="rId4" Type="http://schemas.openxmlformats.org/officeDocument/2006/relationships/tags" Target="../tags/tag128.xml"/><Relationship Id="rId3" Type="http://schemas.openxmlformats.org/officeDocument/2006/relationships/tags" Target="../tags/tag127.xml"/><Relationship Id="rId2" Type="http://schemas.openxmlformats.org/officeDocument/2006/relationships/image" Target="../media/image2.jpeg"/><Relationship Id="rId13" Type="http://schemas.openxmlformats.org/officeDocument/2006/relationships/notesSlide" Target="../notesSlides/notesSlide11.xml"/><Relationship Id="rId12" Type="http://schemas.openxmlformats.org/officeDocument/2006/relationships/slideLayout" Target="../slideLayouts/slideLayout2.xml"/><Relationship Id="rId11" Type="http://schemas.openxmlformats.org/officeDocument/2006/relationships/tags" Target="../tags/tag133.xml"/><Relationship Id="rId10" Type="http://schemas.openxmlformats.org/officeDocument/2006/relationships/image" Target="../media/image12.png"/><Relationship Id="rId1" Type="http://schemas.openxmlformats.org/officeDocument/2006/relationships/tags" Target="../tags/tag126.xml"/></Relationships>
</file>

<file path=ppt/slides/_rels/slide19.xml.rels><?xml version="1.0" encoding="UTF-8" standalone="yes"?>
<Relationships xmlns="http://schemas.openxmlformats.org/package/2006/relationships"><Relationship Id="rId9" Type="http://schemas.openxmlformats.org/officeDocument/2006/relationships/tags" Target="../tags/tag140.xml"/><Relationship Id="rId8" Type="http://schemas.openxmlformats.org/officeDocument/2006/relationships/image" Target="../media/image13.tiff"/><Relationship Id="rId7" Type="http://schemas.openxmlformats.org/officeDocument/2006/relationships/tags" Target="../tags/tag139.xml"/><Relationship Id="rId6" Type="http://schemas.openxmlformats.org/officeDocument/2006/relationships/tags" Target="../tags/tag138.xml"/><Relationship Id="rId5" Type="http://schemas.openxmlformats.org/officeDocument/2006/relationships/tags" Target="../tags/tag137.xml"/><Relationship Id="rId4" Type="http://schemas.openxmlformats.org/officeDocument/2006/relationships/tags" Target="../tags/tag136.xml"/><Relationship Id="rId3" Type="http://schemas.openxmlformats.org/officeDocument/2006/relationships/tags" Target="../tags/tag135.xml"/><Relationship Id="rId2" Type="http://schemas.openxmlformats.org/officeDocument/2006/relationships/image" Target="../media/image2.jpeg"/><Relationship Id="rId14" Type="http://schemas.openxmlformats.org/officeDocument/2006/relationships/notesSlide" Target="../notesSlides/notesSlide12.xml"/><Relationship Id="rId13" Type="http://schemas.openxmlformats.org/officeDocument/2006/relationships/slideLayout" Target="../slideLayouts/slideLayout2.xml"/><Relationship Id="rId12" Type="http://schemas.openxmlformats.org/officeDocument/2006/relationships/tags" Target="../tags/tag142.xml"/><Relationship Id="rId11" Type="http://schemas.openxmlformats.org/officeDocument/2006/relationships/tags" Target="../tags/tag141.xml"/><Relationship Id="rId10" Type="http://schemas.openxmlformats.org/officeDocument/2006/relationships/image" Target="../media/image14.tiff"/><Relationship Id="rId1" Type="http://schemas.openxmlformats.org/officeDocument/2006/relationships/tags" Target="../tags/tag134.xml"/></Relationships>
</file>

<file path=ppt/slides/_rels/slide2.xml.rels><?xml version="1.0" encoding="UTF-8" standalone="yes"?>
<Relationships xmlns="http://schemas.openxmlformats.org/package/2006/relationships"><Relationship Id="rId9" Type="http://schemas.openxmlformats.org/officeDocument/2006/relationships/tags" Target="../tags/tag12.xml"/><Relationship Id="rId8" Type="http://schemas.openxmlformats.org/officeDocument/2006/relationships/tags" Target="../tags/tag11.xml"/><Relationship Id="rId7" Type="http://schemas.openxmlformats.org/officeDocument/2006/relationships/tags" Target="../tags/tag10.xml"/><Relationship Id="rId6" Type="http://schemas.openxmlformats.org/officeDocument/2006/relationships/tags" Target="../tags/tag9.xml"/><Relationship Id="rId5" Type="http://schemas.openxmlformats.org/officeDocument/2006/relationships/tags" Target="../tags/tag8.xml"/><Relationship Id="rId41" Type="http://schemas.openxmlformats.org/officeDocument/2006/relationships/slideLayout" Target="../slideLayouts/slideLayout1.xml"/><Relationship Id="rId40" Type="http://schemas.openxmlformats.org/officeDocument/2006/relationships/tags" Target="../tags/tag43.xml"/><Relationship Id="rId4" Type="http://schemas.openxmlformats.org/officeDocument/2006/relationships/tags" Target="../tags/tag7.xml"/><Relationship Id="rId39" Type="http://schemas.openxmlformats.org/officeDocument/2006/relationships/tags" Target="../tags/tag42.xml"/><Relationship Id="rId38" Type="http://schemas.openxmlformats.org/officeDocument/2006/relationships/tags" Target="../tags/tag41.xml"/><Relationship Id="rId37" Type="http://schemas.openxmlformats.org/officeDocument/2006/relationships/tags" Target="../tags/tag40.xml"/><Relationship Id="rId36" Type="http://schemas.openxmlformats.org/officeDocument/2006/relationships/tags" Target="../tags/tag39.xml"/><Relationship Id="rId35" Type="http://schemas.openxmlformats.org/officeDocument/2006/relationships/tags" Target="../tags/tag38.xml"/><Relationship Id="rId34" Type="http://schemas.openxmlformats.org/officeDocument/2006/relationships/tags" Target="../tags/tag37.xml"/><Relationship Id="rId33" Type="http://schemas.openxmlformats.org/officeDocument/2006/relationships/tags" Target="../tags/tag36.xml"/><Relationship Id="rId32" Type="http://schemas.openxmlformats.org/officeDocument/2006/relationships/tags" Target="../tags/tag35.xml"/><Relationship Id="rId31" Type="http://schemas.openxmlformats.org/officeDocument/2006/relationships/tags" Target="../tags/tag34.xml"/><Relationship Id="rId30" Type="http://schemas.openxmlformats.org/officeDocument/2006/relationships/tags" Target="../tags/tag33.xml"/><Relationship Id="rId3" Type="http://schemas.openxmlformats.org/officeDocument/2006/relationships/tags" Target="../tags/tag6.xml"/><Relationship Id="rId29" Type="http://schemas.openxmlformats.org/officeDocument/2006/relationships/tags" Target="../tags/tag32.xml"/><Relationship Id="rId28" Type="http://schemas.openxmlformats.org/officeDocument/2006/relationships/tags" Target="../tags/tag31.xml"/><Relationship Id="rId27" Type="http://schemas.openxmlformats.org/officeDocument/2006/relationships/tags" Target="../tags/tag30.xml"/><Relationship Id="rId26" Type="http://schemas.openxmlformats.org/officeDocument/2006/relationships/tags" Target="../tags/tag29.xml"/><Relationship Id="rId25" Type="http://schemas.openxmlformats.org/officeDocument/2006/relationships/tags" Target="../tags/tag28.xml"/><Relationship Id="rId24" Type="http://schemas.openxmlformats.org/officeDocument/2006/relationships/tags" Target="../tags/tag27.xml"/><Relationship Id="rId23" Type="http://schemas.openxmlformats.org/officeDocument/2006/relationships/tags" Target="../tags/tag26.xml"/><Relationship Id="rId22" Type="http://schemas.openxmlformats.org/officeDocument/2006/relationships/tags" Target="../tags/tag25.xml"/><Relationship Id="rId21" Type="http://schemas.openxmlformats.org/officeDocument/2006/relationships/tags" Target="../tags/tag24.xml"/><Relationship Id="rId20" Type="http://schemas.openxmlformats.org/officeDocument/2006/relationships/tags" Target="../tags/tag23.xml"/><Relationship Id="rId2" Type="http://schemas.openxmlformats.org/officeDocument/2006/relationships/tags" Target="../tags/tag5.xml"/><Relationship Id="rId19" Type="http://schemas.openxmlformats.org/officeDocument/2006/relationships/tags" Target="../tags/tag22.xml"/><Relationship Id="rId18" Type="http://schemas.openxmlformats.org/officeDocument/2006/relationships/tags" Target="../tags/tag21.xml"/><Relationship Id="rId17" Type="http://schemas.openxmlformats.org/officeDocument/2006/relationships/tags" Target="../tags/tag20.xml"/><Relationship Id="rId16" Type="http://schemas.openxmlformats.org/officeDocument/2006/relationships/tags" Target="../tags/tag19.xml"/><Relationship Id="rId15" Type="http://schemas.openxmlformats.org/officeDocument/2006/relationships/tags" Target="../tags/tag18.xml"/><Relationship Id="rId14" Type="http://schemas.openxmlformats.org/officeDocument/2006/relationships/tags" Target="../tags/tag17.xml"/><Relationship Id="rId13" Type="http://schemas.openxmlformats.org/officeDocument/2006/relationships/tags" Target="../tags/tag16.xml"/><Relationship Id="rId12" Type="http://schemas.openxmlformats.org/officeDocument/2006/relationships/tags" Target="../tags/tag15.xml"/><Relationship Id="rId11" Type="http://schemas.openxmlformats.org/officeDocument/2006/relationships/tags" Target="../tags/tag14.xml"/><Relationship Id="rId10" Type="http://schemas.openxmlformats.org/officeDocument/2006/relationships/tags" Target="../tags/tag13.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9" Type="http://schemas.openxmlformats.org/officeDocument/2006/relationships/tags" Target="../tags/tag149.xml"/><Relationship Id="rId8" Type="http://schemas.openxmlformats.org/officeDocument/2006/relationships/image" Target="../media/image15.tiff"/><Relationship Id="rId7" Type="http://schemas.openxmlformats.org/officeDocument/2006/relationships/tags" Target="../tags/tag148.xml"/><Relationship Id="rId6" Type="http://schemas.openxmlformats.org/officeDocument/2006/relationships/tags" Target="../tags/tag147.xml"/><Relationship Id="rId5" Type="http://schemas.openxmlformats.org/officeDocument/2006/relationships/tags" Target="../tags/tag146.xml"/><Relationship Id="rId4" Type="http://schemas.openxmlformats.org/officeDocument/2006/relationships/tags" Target="../tags/tag145.xml"/><Relationship Id="rId3" Type="http://schemas.openxmlformats.org/officeDocument/2006/relationships/tags" Target="../tags/tag144.xml"/><Relationship Id="rId2" Type="http://schemas.openxmlformats.org/officeDocument/2006/relationships/image" Target="../media/image2.jpeg"/><Relationship Id="rId14" Type="http://schemas.openxmlformats.org/officeDocument/2006/relationships/notesSlide" Target="../notesSlides/notesSlide13.xml"/><Relationship Id="rId13" Type="http://schemas.openxmlformats.org/officeDocument/2006/relationships/slideLayout" Target="../slideLayouts/slideLayout2.xml"/><Relationship Id="rId12" Type="http://schemas.openxmlformats.org/officeDocument/2006/relationships/tags" Target="../tags/tag151.xml"/><Relationship Id="rId11" Type="http://schemas.openxmlformats.org/officeDocument/2006/relationships/tags" Target="../tags/tag150.xml"/><Relationship Id="rId10" Type="http://schemas.openxmlformats.org/officeDocument/2006/relationships/image" Target="../media/image16.tiff"/><Relationship Id="rId1" Type="http://schemas.openxmlformats.org/officeDocument/2006/relationships/tags" Target="../tags/tag143.xml"/></Relationships>
</file>

<file path=ppt/slides/_rels/slide21.xml.rels><?xml version="1.0" encoding="UTF-8" standalone="yes"?>
<Relationships xmlns="http://schemas.openxmlformats.org/package/2006/relationships"><Relationship Id="rId9" Type="http://schemas.openxmlformats.org/officeDocument/2006/relationships/tags" Target="../tags/tag159.xml"/><Relationship Id="rId8" Type="http://schemas.openxmlformats.org/officeDocument/2006/relationships/tags" Target="../tags/tag158.xml"/><Relationship Id="rId7" Type="http://schemas.openxmlformats.org/officeDocument/2006/relationships/tags" Target="../tags/tag157.xml"/><Relationship Id="rId6" Type="http://schemas.openxmlformats.org/officeDocument/2006/relationships/tags" Target="../tags/tag156.xml"/><Relationship Id="rId5" Type="http://schemas.openxmlformats.org/officeDocument/2006/relationships/tags" Target="../tags/tag155.xml"/><Relationship Id="rId4" Type="http://schemas.openxmlformats.org/officeDocument/2006/relationships/tags" Target="../tags/tag154.xml"/><Relationship Id="rId3" Type="http://schemas.openxmlformats.org/officeDocument/2006/relationships/tags" Target="../tags/tag153.xml"/><Relationship Id="rId27" Type="http://schemas.openxmlformats.org/officeDocument/2006/relationships/notesSlide" Target="../notesSlides/notesSlide14.xml"/><Relationship Id="rId26" Type="http://schemas.openxmlformats.org/officeDocument/2006/relationships/slideLayout" Target="../slideLayouts/slideLayout2.xml"/><Relationship Id="rId25" Type="http://schemas.openxmlformats.org/officeDocument/2006/relationships/tags" Target="../tags/tag175.xml"/><Relationship Id="rId24" Type="http://schemas.openxmlformats.org/officeDocument/2006/relationships/tags" Target="../tags/tag174.xml"/><Relationship Id="rId23" Type="http://schemas.openxmlformats.org/officeDocument/2006/relationships/tags" Target="../tags/tag173.xml"/><Relationship Id="rId22" Type="http://schemas.openxmlformats.org/officeDocument/2006/relationships/tags" Target="../tags/tag172.xml"/><Relationship Id="rId21" Type="http://schemas.openxmlformats.org/officeDocument/2006/relationships/tags" Target="../tags/tag171.xml"/><Relationship Id="rId20" Type="http://schemas.openxmlformats.org/officeDocument/2006/relationships/tags" Target="../tags/tag170.xml"/><Relationship Id="rId2" Type="http://schemas.openxmlformats.org/officeDocument/2006/relationships/image" Target="../media/image2.jpeg"/><Relationship Id="rId19" Type="http://schemas.openxmlformats.org/officeDocument/2006/relationships/tags" Target="../tags/tag169.xml"/><Relationship Id="rId18" Type="http://schemas.openxmlformats.org/officeDocument/2006/relationships/tags" Target="../tags/tag168.xml"/><Relationship Id="rId17" Type="http://schemas.openxmlformats.org/officeDocument/2006/relationships/tags" Target="../tags/tag167.xml"/><Relationship Id="rId16" Type="http://schemas.openxmlformats.org/officeDocument/2006/relationships/tags" Target="../tags/tag166.xml"/><Relationship Id="rId15" Type="http://schemas.openxmlformats.org/officeDocument/2006/relationships/tags" Target="../tags/tag165.xml"/><Relationship Id="rId14" Type="http://schemas.openxmlformats.org/officeDocument/2006/relationships/tags" Target="../tags/tag164.xml"/><Relationship Id="rId13" Type="http://schemas.openxmlformats.org/officeDocument/2006/relationships/tags" Target="../tags/tag163.xml"/><Relationship Id="rId12" Type="http://schemas.openxmlformats.org/officeDocument/2006/relationships/tags" Target="../tags/tag162.xml"/><Relationship Id="rId11" Type="http://schemas.openxmlformats.org/officeDocument/2006/relationships/tags" Target="../tags/tag161.xml"/><Relationship Id="rId10" Type="http://schemas.openxmlformats.org/officeDocument/2006/relationships/tags" Target="../tags/tag160.xml"/><Relationship Id="rId1" Type="http://schemas.openxmlformats.org/officeDocument/2006/relationships/tags" Target="../tags/tag15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9" Type="http://schemas.openxmlformats.org/officeDocument/2006/relationships/tags" Target="../tags/tag183.xml"/><Relationship Id="rId8" Type="http://schemas.openxmlformats.org/officeDocument/2006/relationships/tags" Target="../tags/tag182.xml"/><Relationship Id="rId7" Type="http://schemas.openxmlformats.org/officeDocument/2006/relationships/tags" Target="../tags/tag181.xml"/><Relationship Id="rId6" Type="http://schemas.openxmlformats.org/officeDocument/2006/relationships/tags" Target="../tags/tag180.xml"/><Relationship Id="rId5" Type="http://schemas.openxmlformats.org/officeDocument/2006/relationships/tags" Target="../tags/tag179.xml"/><Relationship Id="rId4" Type="http://schemas.openxmlformats.org/officeDocument/2006/relationships/tags" Target="../tags/tag178.xml"/><Relationship Id="rId3" Type="http://schemas.openxmlformats.org/officeDocument/2006/relationships/tags" Target="../tags/tag177.xml"/><Relationship Id="rId2" Type="http://schemas.openxmlformats.org/officeDocument/2006/relationships/image" Target="../media/image2.jpeg"/><Relationship Id="rId19" Type="http://schemas.openxmlformats.org/officeDocument/2006/relationships/notesSlide" Target="../notesSlides/notesSlide15.xml"/><Relationship Id="rId18" Type="http://schemas.openxmlformats.org/officeDocument/2006/relationships/slideLayout" Target="../slideLayouts/slideLayout2.xml"/><Relationship Id="rId17" Type="http://schemas.openxmlformats.org/officeDocument/2006/relationships/tags" Target="../tags/tag191.xml"/><Relationship Id="rId16" Type="http://schemas.openxmlformats.org/officeDocument/2006/relationships/tags" Target="../tags/tag190.xml"/><Relationship Id="rId15" Type="http://schemas.openxmlformats.org/officeDocument/2006/relationships/tags" Target="../tags/tag189.xml"/><Relationship Id="rId14" Type="http://schemas.openxmlformats.org/officeDocument/2006/relationships/tags" Target="../tags/tag188.xml"/><Relationship Id="rId13" Type="http://schemas.openxmlformats.org/officeDocument/2006/relationships/tags" Target="../tags/tag187.xml"/><Relationship Id="rId12" Type="http://schemas.openxmlformats.org/officeDocument/2006/relationships/tags" Target="../tags/tag186.xml"/><Relationship Id="rId11" Type="http://schemas.openxmlformats.org/officeDocument/2006/relationships/tags" Target="../tags/tag185.xml"/><Relationship Id="rId10" Type="http://schemas.openxmlformats.org/officeDocument/2006/relationships/tags" Target="../tags/tag184.xml"/><Relationship Id="rId1" Type="http://schemas.openxmlformats.org/officeDocument/2006/relationships/tags" Target="../tags/tag17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9" Type="http://schemas.openxmlformats.org/officeDocument/2006/relationships/tags" Target="../tags/tag51.xml"/><Relationship Id="rId8" Type="http://schemas.openxmlformats.org/officeDocument/2006/relationships/tags" Target="../tags/tag50.xml"/><Relationship Id="rId7" Type="http://schemas.openxmlformats.org/officeDocument/2006/relationships/tags" Target="../tags/tag49.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 Id="rId3" Type="http://schemas.openxmlformats.org/officeDocument/2006/relationships/tags" Target="../tags/tag45.xml"/><Relationship Id="rId2" Type="http://schemas.openxmlformats.org/officeDocument/2006/relationships/image" Target="../media/image2.jpeg"/><Relationship Id="rId11" Type="http://schemas.openxmlformats.org/officeDocument/2006/relationships/notesSlide" Target="../notesSlides/notesSlide1.xml"/><Relationship Id="rId10" Type="http://schemas.openxmlformats.org/officeDocument/2006/relationships/slideLayout" Target="../slideLayouts/slideLayout2.xml"/><Relationship Id="rId1" Type="http://schemas.openxmlformats.org/officeDocument/2006/relationships/tags" Target="../tags/tag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9" Type="http://schemas.openxmlformats.org/officeDocument/2006/relationships/tags" Target="../tags/tag59.xml"/><Relationship Id="rId8" Type="http://schemas.openxmlformats.org/officeDocument/2006/relationships/tags" Target="../tags/tag58.xml"/><Relationship Id="rId7" Type="http://schemas.openxmlformats.org/officeDocument/2006/relationships/tags" Target="../tags/tag57.xml"/><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image" Target="../media/image2.jpeg"/><Relationship Id="rId11" Type="http://schemas.openxmlformats.org/officeDocument/2006/relationships/notesSlide" Target="../notesSlides/notesSlide2.xml"/><Relationship Id="rId10" Type="http://schemas.openxmlformats.org/officeDocument/2006/relationships/slideLayout" Target="../slideLayouts/slideLayout2.xml"/><Relationship Id="rId1" Type="http://schemas.openxmlformats.org/officeDocument/2006/relationships/tags" Target="../tags/tag5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9" Type="http://schemas.openxmlformats.org/officeDocument/2006/relationships/tags" Target="../tags/tag67.xml"/><Relationship Id="rId8" Type="http://schemas.openxmlformats.org/officeDocument/2006/relationships/tags" Target="../tags/tag66.xml"/><Relationship Id="rId7" Type="http://schemas.openxmlformats.org/officeDocument/2006/relationships/tags" Target="../tags/tag65.xml"/><Relationship Id="rId6" Type="http://schemas.openxmlformats.org/officeDocument/2006/relationships/tags" Target="../tags/tag64.xml"/><Relationship Id="rId5" Type="http://schemas.openxmlformats.org/officeDocument/2006/relationships/tags" Target="../tags/tag63.xml"/><Relationship Id="rId4" Type="http://schemas.openxmlformats.org/officeDocument/2006/relationships/tags" Target="../tags/tag62.xml"/><Relationship Id="rId3" Type="http://schemas.openxmlformats.org/officeDocument/2006/relationships/tags" Target="../tags/tag61.xml"/><Relationship Id="rId22" Type="http://schemas.openxmlformats.org/officeDocument/2006/relationships/notesSlide" Target="../notesSlides/notesSlide3.xml"/><Relationship Id="rId21" Type="http://schemas.openxmlformats.org/officeDocument/2006/relationships/slideLayout" Target="../slideLayouts/slideLayout2.xml"/><Relationship Id="rId20" Type="http://schemas.openxmlformats.org/officeDocument/2006/relationships/tags" Target="../tags/tag78.xml"/><Relationship Id="rId2" Type="http://schemas.openxmlformats.org/officeDocument/2006/relationships/image" Target="../media/image2.jpeg"/><Relationship Id="rId19" Type="http://schemas.openxmlformats.org/officeDocument/2006/relationships/tags" Target="../tags/tag77.xml"/><Relationship Id="rId18" Type="http://schemas.openxmlformats.org/officeDocument/2006/relationships/tags" Target="../tags/tag76.xml"/><Relationship Id="rId17" Type="http://schemas.openxmlformats.org/officeDocument/2006/relationships/tags" Target="../tags/tag75.xml"/><Relationship Id="rId16" Type="http://schemas.openxmlformats.org/officeDocument/2006/relationships/tags" Target="../tags/tag74.xml"/><Relationship Id="rId15" Type="http://schemas.openxmlformats.org/officeDocument/2006/relationships/tags" Target="../tags/tag73.xml"/><Relationship Id="rId14" Type="http://schemas.openxmlformats.org/officeDocument/2006/relationships/tags" Target="../tags/tag72.xml"/><Relationship Id="rId13" Type="http://schemas.openxmlformats.org/officeDocument/2006/relationships/tags" Target="../tags/tag71.xml"/><Relationship Id="rId12" Type="http://schemas.openxmlformats.org/officeDocument/2006/relationships/tags" Target="../tags/tag70.xml"/><Relationship Id="rId11" Type="http://schemas.openxmlformats.org/officeDocument/2006/relationships/tags" Target="../tags/tag69.xml"/><Relationship Id="rId10" Type="http://schemas.openxmlformats.org/officeDocument/2006/relationships/tags" Target="../tags/tag68.xml"/><Relationship Id="rId1" Type="http://schemas.openxmlformats.org/officeDocument/2006/relationships/tags" Target="../tags/tag6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0" y="846651"/>
            <a:ext cx="1997612" cy="562707"/>
          </a:xfrm>
          <a:prstGeom prst="rect">
            <a:avLst/>
          </a:prstGeom>
          <a:solidFill>
            <a:srgbClr val="444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矩形 21"/>
          <p:cNvSpPr/>
          <p:nvPr/>
        </p:nvSpPr>
        <p:spPr>
          <a:xfrm>
            <a:off x="10389476" y="5428903"/>
            <a:ext cx="1802524" cy="442793"/>
          </a:xfrm>
          <a:prstGeom prst="rect">
            <a:avLst/>
          </a:prstGeom>
          <a:solidFill>
            <a:srgbClr val="444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矩形 259"/>
          <p:cNvSpPr>
            <a:spLocks noChangeArrowheads="1"/>
          </p:cNvSpPr>
          <p:nvPr/>
        </p:nvSpPr>
        <p:spPr bwMode="auto">
          <a:xfrm>
            <a:off x="1997816" y="4292802"/>
            <a:ext cx="8335010" cy="442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fontAlgn="base">
              <a:lnSpc>
                <a:spcPct val="120000"/>
              </a:lnSpc>
              <a:spcBef>
                <a:spcPct val="0"/>
              </a:spcBef>
              <a:spcAft>
                <a:spcPct val="0"/>
              </a:spcAft>
              <a:buFont typeface="Arial" panose="020B0604020202020204" pitchFamily="34" charset="0"/>
              <a:buNone/>
            </a:pPr>
            <a:r>
              <a:rPr lang="zh-CN" altLang="en-US" sz="2400" dirty="0">
                <a:solidFill>
                  <a:srgbClr val="433D3C"/>
                </a:solidFill>
                <a:latin typeface="+mn-lt"/>
                <a:ea typeface="+mn-ea"/>
                <a:cs typeface="+mn-ea"/>
                <a:sym typeface="+mn-lt"/>
              </a:rPr>
              <a:t>专业：</a:t>
            </a:r>
            <a:r>
              <a:rPr lang="en-US" altLang="zh-CN" sz="2400" dirty="0">
                <a:solidFill>
                  <a:srgbClr val="433D3C"/>
                </a:solidFill>
                <a:latin typeface="+mn-lt"/>
                <a:ea typeface="+mn-ea"/>
                <a:cs typeface="+mn-ea"/>
                <a:sym typeface="+mn-lt"/>
              </a:rPr>
              <a:t>2019</a:t>
            </a:r>
            <a:r>
              <a:rPr lang="zh-CN" altLang="en-US" sz="2400" dirty="0">
                <a:solidFill>
                  <a:srgbClr val="433D3C"/>
                </a:solidFill>
                <a:latin typeface="+mn-lt"/>
                <a:ea typeface="+mn-ea"/>
                <a:cs typeface="+mn-ea"/>
                <a:sym typeface="+mn-lt"/>
              </a:rPr>
              <a:t>级</a:t>
            </a:r>
            <a:r>
              <a:rPr lang="en-US" altLang="zh-CN" sz="2400" dirty="0">
                <a:solidFill>
                  <a:srgbClr val="433D3C"/>
                </a:solidFill>
                <a:latin typeface="+mn-lt"/>
                <a:ea typeface="+mn-ea"/>
                <a:cs typeface="+mn-ea"/>
                <a:sym typeface="+mn-lt"/>
              </a:rPr>
              <a:t> </a:t>
            </a:r>
            <a:r>
              <a:rPr lang="zh-CN" altLang="en-US" sz="2400" dirty="0">
                <a:solidFill>
                  <a:srgbClr val="433D3C"/>
                </a:solidFill>
                <a:latin typeface="+mn-lt"/>
                <a:ea typeface="+mn-ea"/>
                <a:cs typeface="+mn-ea"/>
                <a:sym typeface="+mn-lt"/>
              </a:rPr>
              <a:t>生物信息</a:t>
            </a:r>
            <a:r>
              <a:rPr lang="zh-CN" altLang="en-US" sz="2400" dirty="0">
                <a:solidFill>
                  <a:srgbClr val="433D3C"/>
                </a:solidFill>
                <a:latin typeface="+mn-lt"/>
                <a:ea typeface="+mn-ea"/>
                <a:cs typeface="+mn-ea"/>
                <a:sym typeface="+mn-lt"/>
              </a:rPr>
              <a:t>学</a:t>
            </a:r>
            <a:endParaRPr lang="zh-CN" altLang="en-US" sz="2400" dirty="0">
              <a:solidFill>
                <a:srgbClr val="433D3C"/>
              </a:solidFill>
              <a:latin typeface="+mn-lt"/>
              <a:ea typeface="+mn-ea"/>
              <a:cs typeface="+mn-ea"/>
              <a:sym typeface="+mn-lt"/>
            </a:endParaRPr>
          </a:p>
        </p:txBody>
      </p:sp>
      <p:grpSp>
        <p:nvGrpSpPr>
          <p:cNvPr id="31" name="组合 30"/>
          <p:cNvGrpSpPr/>
          <p:nvPr/>
        </p:nvGrpSpPr>
        <p:grpSpPr>
          <a:xfrm>
            <a:off x="3919276" y="5184833"/>
            <a:ext cx="2035009" cy="349250"/>
            <a:chOff x="4145217" y="5485094"/>
            <a:chExt cx="2035009" cy="349250"/>
          </a:xfrm>
        </p:grpSpPr>
        <p:grpSp>
          <p:nvGrpSpPr>
            <p:cNvPr id="32" name="组合 31"/>
            <p:cNvGrpSpPr/>
            <p:nvPr/>
          </p:nvGrpSpPr>
          <p:grpSpPr>
            <a:xfrm>
              <a:off x="4145217" y="5485094"/>
              <a:ext cx="2035009" cy="349250"/>
              <a:chOff x="6825277" y="5781148"/>
              <a:chExt cx="3005478" cy="515805"/>
            </a:xfrm>
          </p:grpSpPr>
          <p:sp>
            <p:nvSpPr>
              <p:cNvPr id="39" name="Freeform 9"/>
              <p:cNvSpPr/>
              <p:nvPr/>
            </p:nvSpPr>
            <p:spPr bwMode="auto">
              <a:xfrm>
                <a:off x="6825277" y="5783863"/>
                <a:ext cx="504825" cy="442913"/>
              </a:xfrm>
              <a:custGeom>
                <a:avLst/>
                <a:gdLst>
                  <a:gd name="T0" fmla="*/ 472 w 613"/>
                  <a:gd name="T1" fmla="*/ 18 h 537"/>
                  <a:gd name="T2" fmla="*/ 539 w 613"/>
                  <a:gd name="T3" fmla="*/ 134 h 537"/>
                  <a:gd name="T4" fmla="*/ 605 w 613"/>
                  <a:gd name="T5" fmla="*/ 248 h 537"/>
                  <a:gd name="T6" fmla="*/ 606 w 613"/>
                  <a:gd name="T7" fmla="*/ 287 h 537"/>
                  <a:gd name="T8" fmla="*/ 539 w 613"/>
                  <a:gd name="T9" fmla="*/ 403 h 537"/>
                  <a:gd name="T10" fmla="*/ 473 w 613"/>
                  <a:gd name="T11" fmla="*/ 517 h 537"/>
                  <a:gd name="T12" fmla="*/ 440 w 613"/>
                  <a:gd name="T13" fmla="*/ 537 h 537"/>
                  <a:gd name="T14" fmla="*/ 306 w 613"/>
                  <a:gd name="T15" fmla="*/ 537 h 537"/>
                  <a:gd name="T16" fmla="*/ 175 w 613"/>
                  <a:gd name="T17" fmla="*/ 537 h 537"/>
                  <a:gd name="T18" fmla="*/ 140 w 613"/>
                  <a:gd name="T19" fmla="*/ 519 h 537"/>
                  <a:gd name="T20" fmla="*/ 73 w 613"/>
                  <a:gd name="T21" fmla="*/ 403 h 537"/>
                  <a:gd name="T22" fmla="*/ 7 w 613"/>
                  <a:gd name="T23" fmla="*/ 289 h 537"/>
                  <a:gd name="T24" fmla="*/ 6 w 613"/>
                  <a:gd name="T25" fmla="*/ 250 h 537"/>
                  <a:gd name="T26" fmla="*/ 73 w 613"/>
                  <a:gd name="T27" fmla="*/ 134 h 537"/>
                  <a:gd name="T28" fmla="*/ 139 w 613"/>
                  <a:gd name="T29" fmla="*/ 20 h 537"/>
                  <a:gd name="T30" fmla="*/ 172 w 613"/>
                  <a:gd name="T31" fmla="*/ 0 h 537"/>
                  <a:gd name="T32" fmla="*/ 306 w 613"/>
                  <a:gd name="T33" fmla="*/ 0 h 537"/>
                  <a:gd name="T34" fmla="*/ 437 w 613"/>
                  <a:gd name="T35" fmla="*/ 0 h 537"/>
                  <a:gd name="T36" fmla="*/ 472 w 613"/>
                  <a:gd name="T37" fmla="*/ 1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3" h="537">
                    <a:moveTo>
                      <a:pt x="472" y="18"/>
                    </a:moveTo>
                    <a:lnTo>
                      <a:pt x="539" y="134"/>
                    </a:lnTo>
                    <a:cubicBezTo>
                      <a:pt x="561" y="172"/>
                      <a:pt x="583" y="210"/>
                      <a:pt x="605" y="248"/>
                    </a:cubicBezTo>
                    <a:cubicBezTo>
                      <a:pt x="612" y="260"/>
                      <a:pt x="613" y="273"/>
                      <a:pt x="606" y="287"/>
                    </a:cubicBezTo>
                    <a:lnTo>
                      <a:pt x="539" y="403"/>
                    </a:lnTo>
                    <a:cubicBezTo>
                      <a:pt x="517" y="441"/>
                      <a:pt x="495" y="479"/>
                      <a:pt x="473" y="517"/>
                    </a:cubicBezTo>
                    <a:cubicBezTo>
                      <a:pt x="466" y="529"/>
                      <a:pt x="455" y="536"/>
                      <a:pt x="440" y="537"/>
                    </a:cubicBezTo>
                    <a:lnTo>
                      <a:pt x="306" y="537"/>
                    </a:lnTo>
                    <a:cubicBezTo>
                      <a:pt x="262" y="537"/>
                      <a:pt x="219" y="537"/>
                      <a:pt x="175" y="537"/>
                    </a:cubicBezTo>
                    <a:cubicBezTo>
                      <a:pt x="160" y="537"/>
                      <a:pt x="149" y="532"/>
                      <a:pt x="140" y="519"/>
                    </a:cubicBezTo>
                    <a:lnTo>
                      <a:pt x="73" y="403"/>
                    </a:lnTo>
                    <a:cubicBezTo>
                      <a:pt x="51" y="365"/>
                      <a:pt x="29" y="327"/>
                      <a:pt x="7" y="289"/>
                    </a:cubicBezTo>
                    <a:cubicBezTo>
                      <a:pt x="1" y="277"/>
                      <a:pt x="0" y="264"/>
                      <a:pt x="6" y="250"/>
                    </a:cubicBezTo>
                    <a:lnTo>
                      <a:pt x="73" y="134"/>
                    </a:lnTo>
                    <a:cubicBezTo>
                      <a:pt x="95" y="96"/>
                      <a:pt x="117" y="58"/>
                      <a:pt x="139" y="20"/>
                    </a:cubicBezTo>
                    <a:cubicBezTo>
                      <a:pt x="146" y="8"/>
                      <a:pt x="157" y="1"/>
                      <a:pt x="172" y="0"/>
                    </a:cubicBezTo>
                    <a:lnTo>
                      <a:pt x="306" y="0"/>
                    </a:lnTo>
                    <a:cubicBezTo>
                      <a:pt x="350" y="0"/>
                      <a:pt x="394" y="0"/>
                      <a:pt x="437" y="0"/>
                    </a:cubicBezTo>
                    <a:cubicBezTo>
                      <a:pt x="452" y="0"/>
                      <a:pt x="464" y="5"/>
                      <a:pt x="472" y="18"/>
                    </a:cubicBezTo>
                    <a:close/>
                  </a:path>
                </a:pathLst>
              </a:custGeom>
              <a:solidFill>
                <a:srgbClr val="3C4750"/>
              </a:solidFill>
              <a:ln>
                <a:noFill/>
              </a:ln>
            </p:spPr>
            <p:txBody>
              <a:bodyPr vert="horz" wrap="square" lIns="91392" tIns="45696" rIns="91392" bIns="45696" numCol="1" anchor="t" anchorCtr="0" compatLnSpc="1"/>
              <a:lstStyle/>
              <a:p>
                <a:pPr>
                  <a:lnSpc>
                    <a:spcPct val="120000"/>
                  </a:lnSpc>
                </a:pPr>
                <a:endParaRPr lang="zh-CN" altLang="en-US" sz="1200">
                  <a:solidFill>
                    <a:schemeClr val="bg1">
                      <a:lumMod val="75000"/>
                    </a:schemeClr>
                  </a:solidFill>
                  <a:cs typeface="+mn-ea"/>
                  <a:sym typeface="+mn-lt"/>
                </a:endParaRPr>
              </a:p>
            </p:txBody>
          </p:sp>
          <p:sp>
            <p:nvSpPr>
              <p:cNvPr id="40" name="TextBox 82"/>
              <p:cNvSpPr txBox="1"/>
              <p:nvPr/>
            </p:nvSpPr>
            <p:spPr>
              <a:xfrm>
                <a:off x="7359440" y="5781148"/>
                <a:ext cx="2471315" cy="515805"/>
              </a:xfrm>
              <a:prstGeom prst="rect">
                <a:avLst/>
              </a:prstGeom>
              <a:noFill/>
            </p:spPr>
            <p:txBody>
              <a:bodyPr wrap="square" rtlCol="0">
                <a:spAutoFit/>
              </a:bodyPr>
              <a:lstStyle/>
              <a:p>
                <a:pPr>
                  <a:lnSpc>
                    <a:spcPct val="120000"/>
                  </a:lnSpc>
                </a:pPr>
                <a:r>
                  <a:rPr lang="zh-CN" altLang="en-US" sz="1400" dirty="0">
                    <a:solidFill>
                      <a:srgbClr val="433D3C"/>
                    </a:solidFill>
                    <a:cs typeface="+mn-ea"/>
                    <a:sym typeface="+mn-lt"/>
                  </a:rPr>
                  <a:t>答辩人：</a:t>
                </a:r>
                <a:r>
                  <a:rPr lang="zh-CN" altLang="en-US" sz="1400" b="1" dirty="0">
                    <a:solidFill>
                      <a:srgbClr val="433D3C"/>
                    </a:solidFill>
                    <a:cs typeface="+mn-ea"/>
                    <a:sym typeface="+mn-lt"/>
                  </a:rPr>
                  <a:t>唐柳健</a:t>
                </a:r>
                <a:endParaRPr lang="zh-CN" altLang="en-US" sz="1400" b="1" dirty="0">
                  <a:solidFill>
                    <a:srgbClr val="433D3C"/>
                  </a:solidFill>
                  <a:cs typeface="+mn-ea"/>
                  <a:sym typeface="+mn-lt"/>
                </a:endParaRPr>
              </a:p>
            </p:txBody>
          </p:sp>
        </p:grpSp>
        <p:grpSp>
          <p:nvGrpSpPr>
            <p:cNvPr id="33" name="组合 32"/>
            <p:cNvGrpSpPr/>
            <p:nvPr/>
          </p:nvGrpSpPr>
          <p:grpSpPr>
            <a:xfrm>
              <a:off x="4257905" y="5548937"/>
              <a:ext cx="123972" cy="185092"/>
              <a:chOff x="324355" y="832717"/>
              <a:chExt cx="627063" cy="1065213"/>
            </a:xfrm>
            <a:solidFill>
              <a:srgbClr val="F0F2F4"/>
            </a:solidFill>
          </p:grpSpPr>
          <p:sp>
            <p:nvSpPr>
              <p:cNvPr id="34" name="Freeform 9"/>
              <p:cNvSpPr/>
              <p:nvPr/>
            </p:nvSpPr>
            <p:spPr bwMode="auto">
              <a:xfrm>
                <a:off x="324355" y="1420092"/>
                <a:ext cx="627063" cy="477838"/>
              </a:xfrm>
              <a:custGeom>
                <a:avLst/>
                <a:gdLst>
                  <a:gd name="T0" fmla="*/ 166 w 167"/>
                  <a:gd name="T1" fmla="*/ 39 h 127"/>
                  <a:gd name="T2" fmla="*/ 129 w 167"/>
                  <a:gd name="T3" fmla="*/ 0 h 127"/>
                  <a:gd name="T4" fmla="*/ 93 w 167"/>
                  <a:gd name="T5" fmla="*/ 60 h 127"/>
                  <a:gd name="T6" fmla="*/ 88 w 167"/>
                  <a:gd name="T7" fmla="*/ 33 h 127"/>
                  <a:gd name="T8" fmla="*/ 93 w 167"/>
                  <a:gd name="T9" fmla="*/ 24 h 127"/>
                  <a:gd name="T10" fmla="*/ 83 w 167"/>
                  <a:gd name="T11" fmla="*/ 14 h 127"/>
                  <a:gd name="T12" fmla="*/ 73 w 167"/>
                  <a:gd name="T13" fmla="*/ 24 h 127"/>
                  <a:gd name="T14" fmla="*/ 78 w 167"/>
                  <a:gd name="T15" fmla="*/ 33 h 127"/>
                  <a:gd name="T16" fmla="*/ 73 w 167"/>
                  <a:gd name="T17" fmla="*/ 60 h 127"/>
                  <a:gd name="T18" fmla="*/ 38 w 167"/>
                  <a:gd name="T19" fmla="*/ 0 h 127"/>
                  <a:gd name="T20" fmla="*/ 0 w 167"/>
                  <a:gd name="T21" fmla="*/ 39 h 127"/>
                  <a:gd name="T22" fmla="*/ 0 w 167"/>
                  <a:gd name="T23" fmla="*/ 39 h 127"/>
                  <a:gd name="T24" fmla="*/ 0 w 167"/>
                  <a:gd name="T25" fmla="*/ 127 h 127"/>
                  <a:gd name="T26" fmla="*/ 167 w 167"/>
                  <a:gd name="T27" fmla="*/ 127 h 127"/>
                  <a:gd name="T28" fmla="*/ 167 w 167"/>
                  <a:gd name="T29" fmla="*/ 39 h 127"/>
                  <a:gd name="T30" fmla="*/ 166 w 167"/>
                  <a:gd name="T31" fmla="*/ 39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7" h="127">
                    <a:moveTo>
                      <a:pt x="166" y="39"/>
                    </a:moveTo>
                    <a:cubicBezTo>
                      <a:pt x="163" y="23"/>
                      <a:pt x="149" y="8"/>
                      <a:pt x="129" y="0"/>
                    </a:cubicBezTo>
                    <a:cubicBezTo>
                      <a:pt x="93" y="60"/>
                      <a:pt x="93" y="60"/>
                      <a:pt x="93" y="60"/>
                    </a:cubicBezTo>
                    <a:cubicBezTo>
                      <a:pt x="88" y="33"/>
                      <a:pt x="88" y="33"/>
                      <a:pt x="88" y="33"/>
                    </a:cubicBezTo>
                    <a:cubicBezTo>
                      <a:pt x="91" y="31"/>
                      <a:pt x="93" y="28"/>
                      <a:pt x="93" y="24"/>
                    </a:cubicBezTo>
                    <a:cubicBezTo>
                      <a:pt x="93" y="19"/>
                      <a:pt x="89" y="14"/>
                      <a:pt x="83" y="14"/>
                    </a:cubicBezTo>
                    <a:cubicBezTo>
                      <a:pt x="77" y="14"/>
                      <a:pt x="73" y="19"/>
                      <a:pt x="73" y="24"/>
                    </a:cubicBezTo>
                    <a:cubicBezTo>
                      <a:pt x="73" y="28"/>
                      <a:pt x="75" y="31"/>
                      <a:pt x="78" y="33"/>
                    </a:cubicBezTo>
                    <a:cubicBezTo>
                      <a:pt x="73" y="60"/>
                      <a:pt x="73" y="60"/>
                      <a:pt x="73" y="60"/>
                    </a:cubicBezTo>
                    <a:cubicBezTo>
                      <a:pt x="38" y="0"/>
                      <a:pt x="38" y="0"/>
                      <a:pt x="38" y="0"/>
                    </a:cubicBezTo>
                    <a:cubicBezTo>
                      <a:pt x="17" y="8"/>
                      <a:pt x="3" y="23"/>
                      <a:pt x="0" y="39"/>
                    </a:cubicBezTo>
                    <a:cubicBezTo>
                      <a:pt x="0" y="39"/>
                      <a:pt x="0" y="39"/>
                      <a:pt x="0" y="39"/>
                    </a:cubicBezTo>
                    <a:cubicBezTo>
                      <a:pt x="0" y="127"/>
                      <a:pt x="0" y="127"/>
                      <a:pt x="0" y="127"/>
                    </a:cubicBezTo>
                    <a:cubicBezTo>
                      <a:pt x="167" y="127"/>
                      <a:pt x="167" y="127"/>
                      <a:pt x="167" y="127"/>
                    </a:cubicBezTo>
                    <a:cubicBezTo>
                      <a:pt x="167" y="39"/>
                      <a:pt x="167" y="39"/>
                      <a:pt x="167" y="39"/>
                    </a:cubicBezTo>
                    <a:lnTo>
                      <a:pt x="166" y="39"/>
                    </a:lnTo>
                    <a:close/>
                  </a:path>
                </a:pathLst>
              </a:custGeom>
              <a:grpFill/>
              <a:ln>
                <a:noFill/>
              </a:ln>
            </p:spPr>
            <p:txBody>
              <a:bodyPr vert="horz" wrap="square" lIns="121920" tIns="60960" rIns="121920" bIns="60960" numCol="1" anchor="t" anchorCtr="0" compatLnSpc="1"/>
              <a:lstStyle/>
              <a:p>
                <a:pPr>
                  <a:lnSpc>
                    <a:spcPct val="120000"/>
                  </a:lnSpc>
                </a:pPr>
                <a:endParaRPr lang="zh-CN" altLang="en-US" sz="2400">
                  <a:cs typeface="+mn-ea"/>
                  <a:sym typeface="+mn-lt"/>
                </a:endParaRPr>
              </a:p>
            </p:txBody>
          </p:sp>
          <p:sp>
            <p:nvSpPr>
              <p:cNvPr id="35" name="Freeform 10"/>
              <p:cNvSpPr>
                <a:spLocks noEditPoints="1"/>
              </p:cNvSpPr>
              <p:nvPr/>
            </p:nvSpPr>
            <p:spPr bwMode="auto">
              <a:xfrm>
                <a:off x="443418" y="881929"/>
                <a:ext cx="382588" cy="538163"/>
              </a:xfrm>
              <a:custGeom>
                <a:avLst/>
                <a:gdLst>
                  <a:gd name="T0" fmla="*/ 0 w 102"/>
                  <a:gd name="T1" fmla="*/ 87 h 143"/>
                  <a:gd name="T2" fmla="*/ 10 w 102"/>
                  <a:gd name="T3" fmla="*/ 101 h 143"/>
                  <a:gd name="T4" fmla="*/ 51 w 102"/>
                  <a:gd name="T5" fmla="*/ 143 h 143"/>
                  <a:gd name="T6" fmla="*/ 91 w 102"/>
                  <a:gd name="T7" fmla="*/ 101 h 143"/>
                  <a:gd name="T8" fmla="*/ 92 w 102"/>
                  <a:gd name="T9" fmla="*/ 101 h 143"/>
                  <a:gd name="T10" fmla="*/ 102 w 102"/>
                  <a:gd name="T11" fmla="*/ 87 h 143"/>
                  <a:gd name="T12" fmla="*/ 94 w 102"/>
                  <a:gd name="T13" fmla="*/ 75 h 143"/>
                  <a:gd name="T14" fmla="*/ 95 w 102"/>
                  <a:gd name="T15" fmla="*/ 42 h 143"/>
                  <a:gd name="T16" fmla="*/ 97 w 102"/>
                  <a:gd name="T17" fmla="*/ 42 h 143"/>
                  <a:gd name="T18" fmla="*/ 97 w 102"/>
                  <a:gd name="T19" fmla="*/ 0 h 143"/>
                  <a:gd name="T20" fmla="*/ 3 w 102"/>
                  <a:gd name="T21" fmla="*/ 0 h 143"/>
                  <a:gd name="T22" fmla="*/ 3 w 102"/>
                  <a:gd name="T23" fmla="*/ 42 h 143"/>
                  <a:gd name="T24" fmla="*/ 4 w 102"/>
                  <a:gd name="T25" fmla="*/ 42 h 143"/>
                  <a:gd name="T26" fmla="*/ 6 w 102"/>
                  <a:gd name="T27" fmla="*/ 76 h 143"/>
                  <a:gd name="T28" fmla="*/ 6 w 102"/>
                  <a:gd name="T29" fmla="*/ 76 h 143"/>
                  <a:gd name="T30" fmla="*/ 0 w 102"/>
                  <a:gd name="T31" fmla="*/ 87 h 143"/>
                  <a:gd name="T32" fmla="*/ 11 w 102"/>
                  <a:gd name="T33" fmla="*/ 77 h 143"/>
                  <a:gd name="T34" fmla="*/ 11 w 102"/>
                  <a:gd name="T35" fmla="*/ 77 h 143"/>
                  <a:gd name="T36" fmla="*/ 12 w 102"/>
                  <a:gd name="T37" fmla="*/ 77 h 143"/>
                  <a:gd name="T38" fmla="*/ 12 w 102"/>
                  <a:gd name="T39" fmla="*/ 74 h 143"/>
                  <a:gd name="T40" fmla="*/ 15 w 102"/>
                  <a:gd name="T41" fmla="*/ 57 h 143"/>
                  <a:gd name="T42" fmla="*/ 19 w 102"/>
                  <a:gd name="T43" fmla="*/ 52 h 143"/>
                  <a:gd name="T44" fmla="*/ 61 w 102"/>
                  <a:gd name="T45" fmla="*/ 42 h 143"/>
                  <a:gd name="T46" fmla="*/ 78 w 102"/>
                  <a:gd name="T47" fmla="*/ 42 h 143"/>
                  <a:gd name="T48" fmla="*/ 88 w 102"/>
                  <a:gd name="T49" fmla="*/ 78 h 143"/>
                  <a:gd name="T50" fmla="*/ 88 w 102"/>
                  <a:gd name="T51" fmla="*/ 78 h 143"/>
                  <a:gd name="T52" fmla="*/ 91 w 102"/>
                  <a:gd name="T53" fmla="*/ 77 h 143"/>
                  <a:gd name="T54" fmla="*/ 92 w 102"/>
                  <a:gd name="T55" fmla="*/ 77 h 143"/>
                  <a:gd name="T56" fmla="*/ 97 w 102"/>
                  <a:gd name="T57" fmla="*/ 80 h 143"/>
                  <a:gd name="T58" fmla="*/ 99 w 102"/>
                  <a:gd name="T59" fmla="*/ 87 h 143"/>
                  <a:gd name="T60" fmla="*/ 97 w 102"/>
                  <a:gd name="T61" fmla="*/ 95 h 143"/>
                  <a:gd name="T62" fmla="*/ 92 w 102"/>
                  <a:gd name="T63" fmla="*/ 98 h 143"/>
                  <a:gd name="T64" fmla="*/ 91 w 102"/>
                  <a:gd name="T65" fmla="*/ 98 h 143"/>
                  <a:gd name="T66" fmla="*/ 89 w 102"/>
                  <a:gd name="T67" fmla="*/ 98 h 143"/>
                  <a:gd name="T68" fmla="*/ 88 w 102"/>
                  <a:gd name="T69" fmla="*/ 100 h 143"/>
                  <a:gd name="T70" fmla="*/ 75 w 102"/>
                  <a:gd name="T71" fmla="*/ 129 h 143"/>
                  <a:gd name="T72" fmla="*/ 64 w 102"/>
                  <a:gd name="T73" fmla="*/ 137 h 143"/>
                  <a:gd name="T74" fmla="*/ 51 w 102"/>
                  <a:gd name="T75" fmla="*/ 140 h 143"/>
                  <a:gd name="T76" fmla="*/ 38 w 102"/>
                  <a:gd name="T77" fmla="*/ 137 h 143"/>
                  <a:gd name="T78" fmla="*/ 26 w 102"/>
                  <a:gd name="T79" fmla="*/ 129 h 143"/>
                  <a:gd name="T80" fmla="*/ 13 w 102"/>
                  <a:gd name="T81" fmla="*/ 100 h 143"/>
                  <a:gd name="T82" fmla="*/ 13 w 102"/>
                  <a:gd name="T83" fmla="*/ 98 h 143"/>
                  <a:gd name="T84" fmla="*/ 10 w 102"/>
                  <a:gd name="T85" fmla="*/ 98 h 143"/>
                  <a:gd name="T86" fmla="*/ 3 w 102"/>
                  <a:gd name="T87" fmla="*/ 87 h 143"/>
                  <a:gd name="T88" fmla="*/ 6 w 102"/>
                  <a:gd name="T89" fmla="*/ 80 h 143"/>
                  <a:gd name="T90" fmla="*/ 11 w 102"/>
                  <a:gd name="T91" fmla="*/ 77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2" h="143">
                    <a:moveTo>
                      <a:pt x="0" y="87"/>
                    </a:moveTo>
                    <a:cubicBezTo>
                      <a:pt x="0" y="95"/>
                      <a:pt x="5" y="100"/>
                      <a:pt x="10" y="101"/>
                    </a:cubicBezTo>
                    <a:cubicBezTo>
                      <a:pt x="14" y="125"/>
                      <a:pt x="31" y="143"/>
                      <a:pt x="51" y="143"/>
                    </a:cubicBezTo>
                    <a:cubicBezTo>
                      <a:pt x="71" y="143"/>
                      <a:pt x="87" y="125"/>
                      <a:pt x="91" y="101"/>
                    </a:cubicBezTo>
                    <a:cubicBezTo>
                      <a:pt x="92" y="101"/>
                      <a:pt x="92" y="101"/>
                      <a:pt x="92" y="101"/>
                    </a:cubicBezTo>
                    <a:cubicBezTo>
                      <a:pt x="98" y="101"/>
                      <a:pt x="102" y="95"/>
                      <a:pt x="102" y="87"/>
                    </a:cubicBezTo>
                    <a:cubicBezTo>
                      <a:pt x="102" y="81"/>
                      <a:pt x="99" y="76"/>
                      <a:pt x="94" y="75"/>
                    </a:cubicBezTo>
                    <a:cubicBezTo>
                      <a:pt x="94" y="75"/>
                      <a:pt x="99" y="57"/>
                      <a:pt x="95" y="42"/>
                    </a:cubicBezTo>
                    <a:cubicBezTo>
                      <a:pt x="97" y="42"/>
                      <a:pt x="97" y="42"/>
                      <a:pt x="97" y="42"/>
                    </a:cubicBezTo>
                    <a:cubicBezTo>
                      <a:pt x="97" y="0"/>
                      <a:pt x="97" y="0"/>
                      <a:pt x="97" y="0"/>
                    </a:cubicBezTo>
                    <a:cubicBezTo>
                      <a:pt x="3" y="0"/>
                      <a:pt x="3" y="0"/>
                      <a:pt x="3" y="0"/>
                    </a:cubicBezTo>
                    <a:cubicBezTo>
                      <a:pt x="3" y="42"/>
                      <a:pt x="3" y="42"/>
                      <a:pt x="3" y="42"/>
                    </a:cubicBezTo>
                    <a:cubicBezTo>
                      <a:pt x="4" y="42"/>
                      <a:pt x="4" y="42"/>
                      <a:pt x="4" y="42"/>
                    </a:cubicBezTo>
                    <a:cubicBezTo>
                      <a:pt x="0" y="58"/>
                      <a:pt x="6" y="76"/>
                      <a:pt x="6" y="76"/>
                    </a:cubicBezTo>
                    <a:cubicBezTo>
                      <a:pt x="6" y="76"/>
                      <a:pt x="6" y="76"/>
                      <a:pt x="6" y="76"/>
                    </a:cubicBezTo>
                    <a:cubicBezTo>
                      <a:pt x="3" y="78"/>
                      <a:pt x="0" y="82"/>
                      <a:pt x="0" y="87"/>
                    </a:cubicBezTo>
                    <a:close/>
                    <a:moveTo>
                      <a:pt x="11" y="77"/>
                    </a:moveTo>
                    <a:cubicBezTo>
                      <a:pt x="11" y="77"/>
                      <a:pt x="11" y="77"/>
                      <a:pt x="11" y="77"/>
                    </a:cubicBezTo>
                    <a:cubicBezTo>
                      <a:pt x="12" y="77"/>
                      <a:pt x="12" y="77"/>
                      <a:pt x="12" y="77"/>
                    </a:cubicBezTo>
                    <a:cubicBezTo>
                      <a:pt x="12" y="74"/>
                      <a:pt x="12" y="74"/>
                      <a:pt x="12" y="74"/>
                    </a:cubicBezTo>
                    <a:cubicBezTo>
                      <a:pt x="15" y="57"/>
                      <a:pt x="15" y="57"/>
                      <a:pt x="15" y="57"/>
                    </a:cubicBezTo>
                    <a:cubicBezTo>
                      <a:pt x="17" y="54"/>
                      <a:pt x="19" y="52"/>
                      <a:pt x="19" y="52"/>
                    </a:cubicBezTo>
                    <a:cubicBezTo>
                      <a:pt x="38" y="53"/>
                      <a:pt x="54" y="46"/>
                      <a:pt x="61" y="42"/>
                    </a:cubicBezTo>
                    <a:cubicBezTo>
                      <a:pt x="78" y="42"/>
                      <a:pt x="78" y="42"/>
                      <a:pt x="78" y="42"/>
                    </a:cubicBezTo>
                    <a:cubicBezTo>
                      <a:pt x="85" y="53"/>
                      <a:pt x="88" y="78"/>
                      <a:pt x="88" y="78"/>
                    </a:cubicBezTo>
                    <a:cubicBezTo>
                      <a:pt x="88" y="78"/>
                      <a:pt x="88" y="78"/>
                      <a:pt x="88" y="78"/>
                    </a:cubicBezTo>
                    <a:cubicBezTo>
                      <a:pt x="91" y="77"/>
                      <a:pt x="91" y="77"/>
                      <a:pt x="91" y="77"/>
                    </a:cubicBezTo>
                    <a:cubicBezTo>
                      <a:pt x="91" y="77"/>
                      <a:pt x="91" y="77"/>
                      <a:pt x="92" y="77"/>
                    </a:cubicBezTo>
                    <a:cubicBezTo>
                      <a:pt x="94" y="77"/>
                      <a:pt x="96" y="78"/>
                      <a:pt x="97" y="80"/>
                    </a:cubicBezTo>
                    <a:cubicBezTo>
                      <a:pt x="99" y="82"/>
                      <a:pt x="99" y="85"/>
                      <a:pt x="99" y="87"/>
                    </a:cubicBezTo>
                    <a:cubicBezTo>
                      <a:pt x="99" y="90"/>
                      <a:pt x="99" y="93"/>
                      <a:pt x="97" y="95"/>
                    </a:cubicBezTo>
                    <a:cubicBezTo>
                      <a:pt x="96" y="97"/>
                      <a:pt x="94" y="98"/>
                      <a:pt x="92" y="98"/>
                    </a:cubicBezTo>
                    <a:cubicBezTo>
                      <a:pt x="91" y="98"/>
                      <a:pt x="91" y="98"/>
                      <a:pt x="91" y="98"/>
                    </a:cubicBezTo>
                    <a:cubicBezTo>
                      <a:pt x="89" y="98"/>
                      <a:pt x="89" y="98"/>
                      <a:pt x="89" y="98"/>
                    </a:cubicBezTo>
                    <a:cubicBezTo>
                      <a:pt x="88" y="100"/>
                      <a:pt x="88" y="100"/>
                      <a:pt x="88" y="100"/>
                    </a:cubicBezTo>
                    <a:cubicBezTo>
                      <a:pt x="87" y="111"/>
                      <a:pt x="82" y="122"/>
                      <a:pt x="75" y="129"/>
                    </a:cubicBezTo>
                    <a:cubicBezTo>
                      <a:pt x="72" y="133"/>
                      <a:pt x="68" y="135"/>
                      <a:pt x="64" y="137"/>
                    </a:cubicBezTo>
                    <a:cubicBezTo>
                      <a:pt x="60" y="139"/>
                      <a:pt x="55" y="140"/>
                      <a:pt x="51" y="140"/>
                    </a:cubicBezTo>
                    <a:cubicBezTo>
                      <a:pt x="46" y="140"/>
                      <a:pt x="42" y="139"/>
                      <a:pt x="38" y="137"/>
                    </a:cubicBezTo>
                    <a:cubicBezTo>
                      <a:pt x="34" y="135"/>
                      <a:pt x="30" y="133"/>
                      <a:pt x="26" y="129"/>
                    </a:cubicBezTo>
                    <a:cubicBezTo>
                      <a:pt x="20" y="122"/>
                      <a:pt x="15" y="111"/>
                      <a:pt x="13" y="100"/>
                    </a:cubicBezTo>
                    <a:cubicBezTo>
                      <a:pt x="13" y="98"/>
                      <a:pt x="13" y="98"/>
                      <a:pt x="13" y="98"/>
                    </a:cubicBezTo>
                    <a:cubicBezTo>
                      <a:pt x="10" y="98"/>
                      <a:pt x="10" y="98"/>
                      <a:pt x="10" y="98"/>
                    </a:cubicBezTo>
                    <a:cubicBezTo>
                      <a:pt x="6" y="98"/>
                      <a:pt x="3" y="93"/>
                      <a:pt x="3" y="87"/>
                    </a:cubicBezTo>
                    <a:cubicBezTo>
                      <a:pt x="3" y="85"/>
                      <a:pt x="4" y="82"/>
                      <a:pt x="6" y="80"/>
                    </a:cubicBezTo>
                    <a:cubicBezTo>
                      <a:pt x="7" y="78"/>
                      <a:pt x="9" y="77"/>
                      <a:pt x="11" y="77"/>
                    </a:cubicBezTo>
                    <a:close/>
                  </a:path>
                </a:pathLst>
              </a:custGeom>
              <a:grpFill/>
              <a:ln>
                <a:noFill/>
              </a:ln>
            </p:spPr>
            <p:txBody>
              <a:bodyPr vert="horz" wrap="square" lIns="121920" tIns="60960" rIns="121920" bIns="60960" numCol="1" anchor="t" anchorCtr="0" compatLnSpc="1"/>
              <a:lstStyle/>
              <a:p>
                <a:pPr>
                  <a:lnSpc>
                    <a:spcPct val="120000"/>
                  </a:lnSpc>
                </a:pPr>
                <a:endParaRPr lang="zh-CN" altLang="en-US" sz="2400">
                  <a:cs typeface="+mn-ea"/>
                  <a:sym typeface="+mn-lt"/>
                </a:endParaRPr>
              </a:p>
            </p:txBody>
          </p:sp>
          <p:sp>
            <p:nvSpPr>
              <p:cNvPr id="36" name="Freeform 11"/>
              <p:cNvSpPr>
                <a:spLocks noEditPoints="1"/>
              </p:cNvSpPr>
              <p:nvPr/>
            </p:nvSpPr>
            <p:spPr bwMode="auto">
              <a:xfrm>
                <a:off x="506918" y="1137517"/>
                <a:ext cx="249238" cy="87313"/>
              </a:xfrm>
              <a:custGeom>
                <a:avLst/>
                <a:gdLst>
                  <a:gd name="T0" fmla="*/ 6 w 66"/>
                  <a:gd name="T1" fmla="*/ 23 h 23"/>
                  <a:gd name="T2" fmla="*/ 23 w 66"/>
                  <a:gd name="T3" fmla="*/ 23 h 23"/>
                  <a:gd name="T4" fmla="*/ 30 w 66"/>
                  <a:gd name="T5" fmla="*/ 17 h 23"/>
                  <a:gd name="T6" fmla="*/ 30 w 66"/>
                  <a:gd name="T7" fmla="*/ 11 h 23"/>
                  <a:gd name="T8" fmla="*/ 36 w 66"/>
                  <a:gd name="T9" fmla="*/ 11 h 23"/>
                  <a:gd name="T10" fmla="*/ 36 w 66"/>
                  <a:gd name="T11" fmla="*/ 17 h 23"/>
                  <a:gd name="T12" fmla="*/ 42 w 66"/>
                  <a:gd name="T13" fmla="*/ 23 h 23"/>
                  <a:gd name="T14" fmla="*/ 60 w 66"/>
                  <a:gd name="T15" fmla="*/ 23 h 23"/>
                  <a:gd name="T16" fmla="*/ 66 w 66"/>
                  <a:gd name="T17" fmla="*/ 17 h 23"/>
                  <a:gd name="T18" fmla="*/ 66 w 66"/>
                  <a:gd name="T19" fmla="*/ 6 h 23"/>
                  <a:gd name="T20" fmla="*/ 60 w 66"/>
                  <a:gd name="T21" fmla="*/ 0 h 23"/>
                  <a:gd name="T22" fmla="*/ 42 w 66"/>
                  <a:gd name="T23" fmla="*/ 0 h 23"/>
                  <a:gd name="T24" fmla="*/ 36 w 66"/>
                  <a:gd name="T25" fmla="*/ 6 h 23"/>
                  <a:gd name="T26" fmla="*/ 36 w 66"/>
                  <a:gd name="T27" fmla="*/ 10 h 23"/>
                  <a:gd name="T28" fmla="*/ 30 w 66"/>
                  <a:gd name="T29" fmla="*/ 10 h 23"/>
                  <a:gd name="T30" fmla="*/ 30 w 66"/>
                  <a:gd name="T31" fmla="*/ 6 h 23"/>
                  <a:gd name="T32" fmla="*/ 23 w 66"/>
                  <a:gd name="T33" fmla="*/ 0 h 23"/>
                  <a:gd name="T34" fmla="*/ 6 w 66"/>
                  <a:gd name="T35" fmla="*/ 0 h 23"/>
                  <a:gd name="T36" fmla="*/ 0 w 66"/>
                  <a:gd name="T37" fmla="*/ 6 h 23"/>
                  <a:gd name="T38" fmla="*/ 0 w 66"/>
                  <a:gd name="T39" fmla="*/ 17 h 23"/>
                  <a:gd name="T40" fmla="*/ 6 w 66"/>
                  <a:gd name="T41" fmla="*/ 23 h 23"/>
                  <a:gd name="T42" fmla="*/ 38 w 66"/>
                  <a:gd name="T43" fmla="*/ 6 h 23"/>
                  <a:gd name="T44" fmla="*/ 42 w 66"/>
                  <a:gd name="T45" fmla="*/ 1 h 23"/>
                  <a:gd name="T46" fmla="*/ 60 w 66"/>
                  <a:gd name="T47" fmla="*/ 1 h 23"/>
                  <a:gd name="T48" fmla="*/ 65 w 66"/>
                  <a:gd name="T49" fmla="*/ 6 h 23"/>
                  <a:gd name="T50" fmla="*/ 65 w 66"/>
                  <a:gd name="T51" fmla="*/ 17 h 23"/>
                  <a:gd name="T52" fmla="*/ 60 w 66"/>
                  <a:gd name="T53" fmla="*/ 22 h 23"/>
                  <a:gd name="T54" fmla="*/ 42 w 66"/>
                  <a:gd name="T55" fmla="*/ 22 h 23"/>
                  <a:gd name="T56" fmla="*/ 38 w 66"/>
                  <a:gd name="T57" fmla="*/ 17 h 23"/>
                  <a:gd name="T58" fmla="*/ 38 w 66"/>
                  <a:gd name="T59" fmla="*/ 6 h 23"/>
                  <a:gd name="T60" fmla="*/ 1 w 66"/>
                  <a:gd name="T61" fmla="*/ 6 h 23"/>
                  <a:gd name="T62" fmla="*/ 6 w 66"/>
                  <a:gd name="T63" fmla="*/ 1 h 23"/>
                  <a:gd name="T64" fmla="*/ 23 w 66"/>
                  <a:gd name="T65" fmla="*/ 1 h 23"/>
                  <a:gd name="T66" fmla="*/ 28 w 66"/>
                  <a:gd name="T67" fmla="*/ 6 h 23"/>
                  <a:gd name="T68" fmla="*/ 28 w 66"/>
                  <a:gd name="T69" fmla="*/ 10 h 23"/>
                  <a:gd name="T70" fmla="*/ 28 w 66"/>
                  <a:gd name="T71" fmla="*/ 11 h 23"/>
                  <a:gd name="T72" fmla="*/ 28 w 66"/>
                  <a:gd name="T73" fmla="*/ 17 h 23"/>
                  <a:gd name="T74" fmla="*/ 23 w 66"/>
                  <a:gd name="T75" fmla="*/ 22 h 23"/>
                  <a:gd name="T76" fmla="*/ 6 w 66"/>
                  <a:gd name="T77" fmla="*/ 22 h 23"/>
                  <a:gd name="T78" fmla="*/ 1 w 66"/>
                  <a:gd name="T79" fmla="*/ 17 h 23"/>
                  <a:gd name="T80" fmla="*/ 1 w 66"/>
                  <a:gd name="T81" fmla="*/ 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6" h="23">
                    <a:moveTo>
                      <a:pt x="6" y="23"/>
                    </a:moveTo>
                    <a:cubicBezTo>
                      <a:pt x="23" y="23"/>
                      <a:pt x="23" y="23"/>
                      <a:pt x="23" y="23"/>
                    </a:cubicBezTo>
                    <a:cubicBezTo>
                      <a:pt x="27" y="23"/>
                      <a:pt x="30" y="20"/>
                      <a:pt x="30" y="17"/>
                    </a:cubicBezTo>
                    <a:cubicBezTo>
                      <a:pt x="30" y="11"/>
                      <a:pt x="30" y="11"/>
                      <a:pt x="30" y="11"/>
                    </a:cubicBezTo>
                    <a:cubicBezTo>
                      <a:pt x="36" y="11"/>
                      <a:pt x="36" y="11"/>
                      <a:pt x="36" y="11"/>
                    </a:cubicBezTo>
                    <a:cubicBezTo>
                      <a:pt x="36" y="17"/>
                      <a:pt x="36" y="17"/>
                      <a:pt x="36" y="17"/>
                    </a:cubicBezTo>
                    <a:cubicBezTo>
                      <a:pt x="36" y="20"/>
                      <a:pt x="39" y="23"/>
                      <a:pt x="42" y="23"/>
                    </a:cubicBezTo>
                    <a:cubicBezTo>
                      <a:pt x="60" y="23"/>
                      <a:pt x="60" y="23"/>
                      <a:pt x="60" y="23"/>
                    </a:cubicBezTo>
                    <a:cubicBezTo>
                      <a:pt x="63" y="23"/>
                      <a:pt x="66" y="20"/>
                      <a:pt x="66" y="17"/>
                    </a:cubicBezTo>
                    <a:cubicBezTo>
                      <a:pt x="66" y="6"/>
                      <a:pt x="66" y="6"/>
                      <a:pt x="66" y="6"/>
                    </a:cubicBezTo>
                    <a:cubicBezTo>
                      <a:pt x="66" y="2"/>
                      <a:pt x="63" y="0"/>
                      <a:pt x="60" y="0"/>
                    </a:cubicBezTo>
                    <a:cubicBezTo>
                      <a:pt x="42" y="0"/>
                      <a:pt x="42" y="0"/>
                      <a:pt x="42" y="0"/>
                    </a:cubicBezTo>
                    <a:cubicBezTo>
                      <a:pt x="39" y="0"/>
                      <a:pt x="36" y="2"/>
                      <a:pt x="36" y="6"/>
                    </a:cubicBezTo>
                    <a:cubicBezTo>
                      <a:pt x="36" y="10"/>
                      <a:pt x="36" y="10"/>
                      <a:pt x="36" y="10"/>
                    </a:cubicBezTo>
                    <a:cubicBezTo>
                      <a:pt x="30" y="10"/>
                      <a:pt x="30" y="10"/>
                      <a:pt x="30" y="10"/>
                    </a:cubicBezTo>
                    <a:cubicBezTo>
                      <a:pt x="30" y="6"/>
                      <a:pt x="30" y="6"/>
                      <a:pt x="30" y="6"/>
                    </a:cubicBezTo>
                    <a:cubicBezTo>
                      <a:pt x="30" y="2"/>
                      <a:pt x="27" y="0"/>
                      <a:pt x="23" y="0"/>
                    </a:cubicBezTo>
                    <a:cubicBezTo>
                      <a:pt x="6" y="0"/>
                      <a:pt x="6" y="0"/>
                      <a:pt x="6" y="0"/>
                    </a:cubicBezTo>
                    <a:cubicBezTo>
                      <a:pt x="2" y="0"/>
                      <a:pt x="0" y="2"/>
                      <a:pt x="0" y="6"/>
                    </a:cubicBezTo>
                    <a:cubicBezTo>
                      <a:pt x="0" y="17"/>
                      <a:pt x="0" y="17"/>
                      <a:pt x="0" y="17"/>
                    </a:cubicBezTo>
                    <a:cubicBezTo>
                      <a:pt x="0" y="20"/>
                      <a:pt x="2" y="23"/>
                      <a:pt x="6" y="23"/>
                    </a:cubicBezTo>
                    <a:close/>
                    <a:moveTo>
                      <a:pt x="38" y="6"/>
                    </a:moveTo>
                    <a:cubicBezTo>
                      <a:pt x="38" y="3"/>
                      <a:pt x="40" y="1"/>
                      <a:pt x="42" y="1"/>
                    </a:cubicBezTo>
                    <a:cubicBezTo>
                      <a:pt x="60" y="1"/>
                      <a:pt x="60" y="1"/>
                      <a:pt x="60" y="1"/>
                    </a:cubicBezTo>
                    <a:cubicBezTo>
                      <a:pt x="63" y="1"/>
                      <a:pt x="65" y="3"/>
                      <a:pt x="65" y="6"/>
                    </a:cubicBezTo>
                    <a:cubicBezTo>
                      <a:pt x="65" y="17"/>
                      <a:pt x="65" y="17"/>
                      <a:pt x="65" y="17"/>
                    </a:cubicBezTo>
                    <a:cubicBezTo>
                      <a:pt x="65" y="19"/>
                      <a:pt x="63" y="22"/>
                      <a:pt x="60" y="22"/>
                    </a:cubicBezTo>
                    <a:cubicBezTo>
                      <a:pt x="42" y="22"/>
                      <a:pt x="42" y="22"/>
                      <a:pt x="42" y="22"/>
                    </a:cubicBezTo>
                    <a:cubicBezTo>
                      <a:pt x="40" y="22"/>
                      <a:pt x="38" y="19"/>
                      <a:pt x="38" y="17"/>
                    </a:cubicBezTo>
                    <a:lnTo>
                      <a:pt x="38" y="6"/>
                    </a:lnTo>
                    <a:close/>
                    <a:moveTo>
                      <a:pt x="1" y="6"/>
                    </a:moveTo>
                    <a:cubicBezTo>
                      <a:pt x="1" y="3"/>
                      <a:pt x="3" y="1"/>
                      <a:pt x="6" y="1"/>
                    </a:cubicBezTo>
                    <a:cubicBezTo>
                      <a:pt x="23" y="1"/>
                      <a:pt x="23" y="1"/>
                      <a:pt x="23" y="1"/>
                    </a:cubicBezTo>
                    <a:cubicBezTo>
                      <a:pt x="26" y="1"/>
                      <a:pt x="28" y="3"/>
                      <a:pt x="28" y="6"/>
                    </a:cubicBezTo>
                    <a:cubicBezTo>
                      <a:pt x="28" y="10"/>
                      <a:pt x="28" y="10"/>
                      <a:pt x="28" y="10"/>
                    </a:cubicBezTo>
                    <a:cubicBezTo>
                      <a:pt x="28" y="11"/>
                      <a:pt x="28" y="11"/>
                      <a:pt x="28" y="11"/>
                    </a:cubicBezTo>
                    <a:cubicBezTo>
                      <a:pt x="28" y="17"/>
                      <a:pt x="28" y="17"/>
                      <a:pt x="28" y="17"/>
                    </a:cubicBezTo>
                    <a:cubicBezTo>
                      <a:pt x="28" y="19"/>
                      <a:pt x="26" y="22"/>
                      <a:pt x="23" y="22"/>
                    </a:cubicBezTo>
                    <a:cubicBezTo>
                      <a:pt x="6" y="22"/>
                      <a:pt x="6" y="22"/>
                      <a:pt x="6" y="22"/>
                    </a:cubicBezTo>
                    <a:cubicBezTo>
                      <a:pt x="3" y="22"/>
                      <a:pt x="1" y="19"/>
                      <a:pt x="1" y="17"/>
                    </a:cubicBezTo>
                    <a:lnTo>
                      <a:pt x="1" y="6"/>
                    </a:lnTo>
                    <a:close/>
                  </a:path>
                </a:pathLst>
              </a:custGeom>
              <a:grpFill/>
              <a:ln>
                <a:noFill/>
              </a:ln>
            </p:spPr>
            <p:txBody>
              <a:bodyPr vert="horz" wrap="square" lIns="121920" tIns="60960" rIns="121920" bIns="60960" numCol="1" anchor="t" anchorCtr="0" compatLnSpc="1"/>
              <a:lstStyle/>
              <a:p>
                <a:pPr>
                  <a:lnSpc>
                    <a:spcPct val="120000"/>
                  </a:lnSpc>
                </a:pPr>
                <a:endParaRPr lang="zh-CN" altLang="en-US" sz="2400">
                  <a:cs typeface="+mn-ea"/>
                  <a:sym typeface="+mn-lt"/>
                </a:endParaRPr>
              </a:p>
            </p:txBody>
          </p:sp>
          <p:sp>
            <p:nvSpPr>
              <p:cNvPr id="37" name="Rectangle 12"/>
              <p:cNvSpPr>
                <a:spLocks noChangeArrowheads="1"/>
              </p:cNvSpPr>
              <p:nvPr/>
            </p:nvSpPr>
            <p:spPr bwMode="auto">
              <a:xfrm>
                <a:off x="406905" y="832717"/>
                <a:ext cx="457200" cy="34925"/>
              </a:xfrm>
              <a:prstGeom prst="rect">
                <a:avLst/>
              </a:prstGeom>
              <a:grpFill/>
              <a:ln>
                <a:noFill/>
              </a:ln>
            </p:spPr>
            <p:txBody>
              <a:bodyPr vert="horz" wrap="square" lIns="121920" tIns="60960" rIns="121920" bIns="60960" numCol="1" anchor="t" anchorCtr="0" compatLnSpc="1"/>
              <a:lstStyle/>
              <a:p>
                <a:pPr>
                  <a:lnSpc>
                    <a:spcPct val="120000"/>
                  </a:lnSpc>
                </a:pPr>
                <a:endParaRPr lang="zh-CN" altLang="en-US" sz="2400">
                  <a:cs typeface="+mn-ea"/>
                  <a:sym typeface="+mn-lt"/>
                </a:endParaRPr>
              </a:p>
            </p:txBody>
          </p:sp>
          <p:sp>
            <p:nvSpPr>
              <p:cNvPr id="38" name="Freeform 13"/>
              <p:cNvSpPr/>
              <p:nvPr/>
            </p:nvSpPr>
            <p:spPr bwMode="auto">
              <a:xfrm>
                <a:off x="811718" y="878754"/>
                <a:ext cx="49213" cy="180975"/>
              </a:xfrm>
              <a:custGeom>
                <a:avLst/>
                <a:gdLst>
                  <a:gd name="T0" fmla="*/ 13 w 13"/>
                  <a:gd name="T1" fmla="*/ 42 h 48"/>
                  <a:gd name="T2" fmla="*/ 9 w 13"/>
                  <a:gd name="T3" fmla="*/ 32 h 48"/>
                  <a:gd name="T4" fmla="*/ 9 w 13"/>
                  <a:gd name="T5" fmla="*/ 0 h 48"/>
                  <a:gd name="T6" fmla="*/ 4 w 13"/>
                  <a:gd name="T7" fmla="*/ 0 h 48"/>
                  <a:gd name="T8" fmla="*/ 4 w 13"/>
                  <a:gd name="T9" fmla="*/ 32 h 48"/>
                  <a:gd name="T10" fmla="*/ 0 w 13"/>
                  <a:gd name="T11" fmla="*/ 42 h 48"/>
                  <a:gd name="T12" fmla="*/ 7 w 13"/>
                  <a:gd name="T13" fmla="*/ 48 h 48"/>
                  <a:gd name="T14" fmla="*/ 13 w 13"/>
                  <a:gd name="T15" fmla="*/ 42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48">
                    <a:moveTo>
                      <a:pt x="13" y="42"/>
                    </a:moveTo>
                    <a:cubicBezTo>
                      <a:pt x="13" y="39"/>
                      <a:pt x="11" y="34"/>
                      <a:pt x="9" y="32"/>
                    </a:cubicBezTo>
                    <a:cubicBezTo>
                      <a:pt x="9" y="0"/>
                      <a:pt x="9" y="0"/>
                      <a:pt x="9" y="0"/>
                    </a:cubicBezTo>
                    <a:cubicBezTo>
                      <a:pt x="4" y="0"/>
                      <a:pt x="4" y="0"/>
                      <a:pt x="4" y="0"/>
                    </a:cubicBezTo>
                    <a:cubicBezTo>
                      <a:pt x="4" y="32"/>
                      <a:pt x="4" y="32"/>
                      <a:pt x="4" y="32"/>
                    </a:cubicBezTo>
                    <a:cubicBezTo>
                      <a:pt x="2" y="34"/>
                      <a:pt x="0" y="39"/>
                      <a:pt x="0" y="42"/>
                    </a:cubicBezTo>
                    <a:cubicBezTo>
                      <a:pt x="0" y="46"/>
                      <a:pt x="3" y="48"/>
                      <a:pt x="7" y="48"/>
                    </a:cubicBezTo>
                    <a:cubicBezTo>
                      <a:pt x="10" y="48"/>
                      <a:pt x="13" y="46"/>
                      <a:pt x="13" y="42"/>
                    </a:cubicBezTo>
                    <a:close/>
                  </a:path>
                </a:pathLst>
              </a:custGeom>
              <a:grpFill/>
              <a:ln>
                <a:noFill/>
              </a:ln>
            </p:spPr>
            <p:txBody>
              <a:bodyPr vert="horz" wrap="square" lIns="121920" tIns="60960" rIns="121920" bIns="60960" numCol="1" anchor="t" anchorCtr="0" compatLnSpc="1"/>
              <a:lstStyle/>
              <a:p>
                <a:pPr>
                  <a:lnSpc>
                    <a:spcPct val="120000"/>
                  </a:lnSpc>
                </a:pPr>
                <a:endParaRPr lang="zh-CN" altLang="en-US" sz="2400">
                  <a:cs typeface="+mn-ea"/>
                  <a:sym typeface="+mn-lt"/>
                </a:endParaRPr>
              </a:p>
            </p:txBody>
          </p:sp>
        </p:grpSp>
      </p:grpSp>
      <p:grpSp>
        <p:nvGrpSpPr>
          <p:cNvPr id="41" name="组合 40"/>
          <p:cNvGrpSpPr/>
          <p:nvPr/>
        </p:nvGrpSpPr>
        <p:grpSpPr>
          <a:xfrm>
            <a:off x="6565422" y="5184836"/>
            <a:ext cx="2327399" cy="349250"/>
            <a:chOff x="6791363" y="5485097"/>
            <a:chExt cx="2327399" cy="349250"/>
          </a:xfrm>
        </p:grpSpPr>
        <p:sp>
          <p:nvSpPr>
            <p:cNvPr id="42" name="Freeform 7"/>
            <p:cNvSpPr/>
            <p:nvPr/>
          </p:nvSpPr>
          <p:spPr bwMode="auto">
            <a:xfrm>
              <a:off x="6791363" y="5509147"/>
              <a:ext cx="340742" cy="299895"/>
            </a:xfrm>
            <a:custGeom>
              <a:avLst/>
              <a:gdLst>
                <a:gd name="T0" fmla="*/ 472 w 613"/>
                <a:gd name="T1" fmla="*/ 18 h 537"/>
                <a:gd name="T2" fmla="*/ 539 w 613"/>
                <a:gd name="T3" fmla="*/ 134 h 537"/>
                <a:gd name="T4" fmla="*/ 605 w 613"/>
                <a:gd name="T5" fmla="*/ 248 h 537"/>
                <a:gd name="T6" fmla="*/ 606 w 613"/>
                <a:gd name="T7" fmla="*/ 287 h 537"/>
                <a:gd name="T8" fmla="*/ 539 w 613"/>
                <a:gd name="T9" fmla="*/ 403 h 537"/>
                <a:gd name="T10" fmla="*/ 474 w 613"/>
                <a:gd name="T11" fmla="*/ 517 h 537"/>
                <a:gd name="T12" fmla="*/ 440 w 613"/>
                <a:gd name="T13" fmla="*/ 537 h 537"/>
                <a:gd name="T14" fmla="*/ 307 w 613"/>
                <a:gd name="T15" fmla="*/ 537 h 537"/>
                <a:gd name="T16" fmla="*/ 175 w 613"/>
                <a:gd name="T17" fmla="*/ 537 h 537"/>
                <a:gd name="T18" fmla="*/ 141 w 613"/>
                <a:gd name="T19" fmla="*/ 519 h 537"/>
                <a:gd name="T20" fmla="*/ 74 w 613"/>
                <a:gd name="T21" fmla="*/ 403 h 537"/>
                <a:gd name="T22" fmla="*/ 8 w 613"/>
                <a:gd name="T23" fmla="*/ 289 h 537"/>
                <a:gd name="T24" fmla="*/ 7 w 613"/>
                <a:gd name="T25" fmla="*/ 250 h 537"/>
                <a:gd name="T26" fmla="*/ 74 w 613"/>
                <a:gd name="T27" fmla="*/ 134 h 537"/>
                <a:gd name="T28" fmla="*/ 139 w 613"/>
                <a:gd name="T29" fmla="*/ 20 h 537"/>
                <a:gd name="T30" fmla="*/ 173 w 613"/>
                <a:gd name="T31" fmla="*/ 0 h 537"/>
                <a:gd name="T32" fmla="*/ 307 w 613"/>
                <a:gd name="T33" fmla="*/ 0 h 537"/>
                <a:gd name="T34" fmla="*/ 438 w 613"/>
                <a:gd name="T35" fmla="*/ 0 h 537"/>
                <a:gd name="T36" fmla="*/ 472 w 613"/>
                <a:gd name="T37" fmla="*/ 1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3" h="537">
                  <a:moveTo>
                    <a:pt x="472" y="18"/>
                  </a:moveTo>
                  <a:lnTo>
                    <a:pt x="539" y="134"/>
                  </a:lnTo>
                  <a:cubicBezTo>
                    <a:pt x="561" y="172"/>
                    <a:pt x="583" y="210"/>
                    <a:pt x="605" y="248"/>
                  </a:cubicBezTo>
                  <a:cubicBezTo>
                    <a:pt x="612" y="260"/>
                    <a:pt x="613" y="273"/>
                    <a:pt x="606" y="287"/>
                  </a:cubicBezTo>
                  <a:lnTo>
                    <a:pt x="539" y="403"/>
                  </a:lnTo>
                  <a:cubicBezTo>
                    <a:pt x="518" y="441"/>
                    <a:pt x="496" y="479"/>
                    <a:pt x="474" y="517"/>
                  </a:cubicBezTo>
                  <a:cubicBezTo>
                    <a:pt x="466" y="529"/>
                    <a:pt x="456" y="536"/>
                    <a:pt x="440" y="537"/>
                  </a:cubicBezTo>
                  <a:lnTo>
                    <a:pt x="307" y="537"/>
                  </a:lnTo>
                  <a:cubicBezTo>
                    <a:pt x="263" y="537"/>
                    <a:pt x="219" y="537"/>
                    <a:pt x="175" y="537"/>
                  </a:cubicBezTo>
                  <a:cubicBezTo>
                    <a:pt x="161" y="537"/>
                    <a:pt x="149" y="532"/>
                    <a:pt x="141" y="519"/>
                  </a:cubicBezTo>
                  <a:lnTo>
                    <a:pt x="74" y="403"/>
                  </a:lnTo>
                  <a:cubicBezTo>
                    <a:pt x="52" y="365"/>
                    <a:pt x="30" y="327"/>
                    <a:pt x="8" y="289"/>
                  </a:cubicBezTo>
                  <a:cubicBezTo>
                    <a:pt x="1" y="277"/>
                    <a:pt x="0" y="264"/>
                    <a:pt x="7" y="250"/>
                  </a:cubicBezTo>
                  <a:lnTo>
                    <a:pt x="74" y="134"/>
                  </a:lnTo>
                  <a:cubicBezTo>
                    <a:pt x="96" y="96"/>
                    <a:pt x="117" y="58"/>
                    <a:pt x="139" y="20"/>
                  </a:cubicBezTo>
                  <a:cubicBezTo>
                    <a:pt x="147" y="8"/>
                    <a:pt x="157" y="1"/>
                    <a:pt x="173" y="0"/>
                  </a:cubicBezTo>
                  <a:lnTo>
                    <a:pt x="307" y="0"/>
                  </a:lnTo>
                  <a:cubicBezTo>
                    <a:pt x="350" y="0"/>
                    <a:pt x="394" y="0"/>
                    <a:pt x="438" y="0"/>
                  </a:cubicBezTo>
                  <a:cubicBezTo>
                    <a:pt x="452" y="0"/>
                    <a:pt x="464" y="5"/>
                    <a:pt x="472" y="18"/>
                  </a:cubicBezTo>
                  <a:close/>
                </a:path>
              </a:pathLst>
            </a:custGeom>
            <a:solidFill>
              <a:srgbClr val="666E8A"/>
            </a:solidFill>
            <a:ln>
              <a:noFill/>
            </a:ln>
          </p:spPr>
          <p:txBody>
            <a:bodyPr vert="horz" wrap="square" lIns="91392" tIns="45696" rIns="91392" bIns="45696" numCol="1" anchor="t" anchorCtr="0" compatLnSpc="1"/>
            <a:lstStyle/>
            <a:p>
              <a:pPr>
                <a:lnSpc>
                  <a:spcPct val="120000"/>
                </a:lnSpc>
              </a:pPr>
              <a:endParaRPr lang="zh-CN" altLang="en-US" sz="1200">
                <a:solidFill>
                  <a:schemeClr val="bg1">
                    <a:lumMod val="75000"/>
                  </a:schemeClr>
                </a:solidFill>
                <a:cs typeface="+mn-ea"/>
                <a:sym typeface="+mn-lt"/>
              </a:endParaRPr>
            </a:p>
          </p:txBody>
        </p:sp>
        <p:sp>
          <p:nvSpPr>
            <p:cNvPr id="43" name="TextBox 82"/>
            <p:cNvSpPr txBox="1"/>
            <p:nvPr/>
          </p:nvSpPr>
          <p:spPr>
            <a:xfrm>
              <a:off x="7163819" y="5485097"/>
              <a:ext cx="1954943" cy="349250"/>
            </a:xfrm>
            <a:prstGeom prst="rect">
              <a:avLst/>
            </a:prstGeom>
            <a:noFill/>
          </p:spPr>
          <p:txBody>
            <a:bodyPr wrap="square" rtlCol="0">
              <a:spAutoFit/>
            </a:bodyPr>
            <a:lstStyle/>
            <a:p>
              <a:pPr>
                <a:lnSpc>
                  <a:spcPct val="120000"/>
                </a:lnSpc>
              </a:pPr>
              <a:r>
                <a:rPr lang="zh-CN" altLang="en-US" sz="1400" dirty="0">
                  <a:solidFill>
                    <a:srgbClr val="433D3C"/>
                  </a:solidFill>
                  <a:cs typeface="+mn-ea"/>
                  <a:sym typeface="+mn-lt"/>
                </a:rPr>
                <a:t>指导老师：</a:t>
              </a:r>
              <a:r>
                <a:rPr lang="zh-CN" altLang="en-US" sz="1400" b="1" dirty="0">
                  <a:solidFill>
                    <a:srgbClr val="433D3C"/>
                  </a:solidFill>
                  <a:cs typeface="+mn-ea"/>
                  <a:sym typeface="+mn-lt"/>
                </a:rPr>
                <a:t>杨德印</a:t>
              </a:r>
              <a:endParaRPr lang="zh-CN" altLang="en-US" sz="1400" b="1" dirty="0">
                <a:solidFill>
                  <a:srgbClr val="433D3C"/>
                </a:solidFill>
                <a:cs typeface="+mn-ea"/>
                <a:sym typeface="+mn-lt"/>
              </a:endParaRPr>
            </a:p>
          </p:txBody>
        </p:sp>
        <p:grpSp>
          <p:nvGrpSpPr>
            <p:cNvPr id="44" name="组合 43"/>
            <p:cNvGrpSpPr/>
            <p:nvPr/>
          </p:nvGrpSpPr>
          <p:grpSpPr>
            <a:xfrm>
              <a:off x="6880235" y="5573712"/>
              <a:ext cx="177838" cy="159605"/>
              <a:chOff x="8666233" y="5405502"/>
              <a:chExt cx="796462" cy="714801"/>
            </a:xfrm>
            <a:solidFill>
              <a:schemeClr val="bg1"/>
            </a:solidFill>
          </p:grpSpPr>
          <p:sp>
            <p:nvSpPr>
              <p:cNvPr id="45" name="Freeform 43"/>
              <p:cNvSpPr>
                <a:spLocks noEditPoints="1"/>
              </p:cNvSpPr>
              <p:nvPr/>
            </p:nvSpPr>
            <p:spPr bwMode="auto">
              <a:xfrm>
                <a:off x="8729995" y="5405502"/>
                <a:ext cx="290842" cy="392638"/>
              </a:xfrm>
              <a:custGeom>
                <a:avLst/>
                <a:gdLst>
                  <a:gd name="T0" fmla="*/ 8 w 110"/>
                  <a:gd name="T1" fmla="*/ 92 h 147"/>
                  <a:gd name="T2" fmla="*/ 17 w 110"/>
                  <a:gd name="T3" fmla="*/ 105 h 147"/>
                  <a:gd name="T4" fmla="*/ 57 w 110"/>
                  <a:gd name="T5" fmla="*/ 147 h 147"/>
                  <a:gd name="T6" fmla="*/ 96 w 110"/>
                  <a:gd name="T7" fmla="*/ 105 h 147"/>
                  <a:gd name="T8" fmla="*/ 97 w 110"/>
                  <a:gd name="T9" fmla="*/ 105 h 147"/>
                  <a:gd name="T10" fmla="*/ 107 w 110"/>
                  <a:gd name="T11" fmla="*/ 92 h 147"/>
                  <a:gd name="T12" fmla="*/ 99 w 110"/>
                  <a:gd name="T13" fmla="*/ 80 h 147"/>
                  <a:gd name="T14" fmla="*/ 87 w 110"/>
                  <a:gd name="T15" fmla="*/ 32 h 147"/>
                  <a:gd name="T16" fmla="*/ 28 w 110"/>
                  <a:gd name="T17" fmla="*/ 25 h 147"/>
                  <a:gd name="T18" fmla="*/ 13 w 110"/>
                  <a:gd name="T19" fmla="*/ 81 h 147"/>
                  <a:gd name="T20" fmla="*/ 13 w 110"/>
                  <a:gd name="T21" fmla="*/ 81 h 147"/>
                  <a:gd name="T22" fmla="*/ 8 w 110"/>
                  <a:gd name="T23" fmla="*/ 92 h 147"/>
                  <a:gd name="T24" fmla="*/ 18 w 110"/>
                  <a:gd name="T25" fmla="*/ 82 h 147"/>
                  <a:gd name="T26" fmla="*/ 18 w 110"/>
                  <a:gd name="T27" fmla="*/ 82 h 147"/>
                  <a:gd name="T28" fmla="*/ 19 w 110"/>
                  <a:gd name="T29" fmla="*/ 82 h 147"/>
                  <a:gd name="T30" fmla="*/ 19 w 110"/>
                  <a:gd name="T31" fmla="*/ 79 h 147"/>
                  <a:gd name="T32" fmla="*/ 22 w 110"/>
                  <a:gd name="T33" fmla="*/ 62 h 147"/>
                  <a:gd name="T34" fmla="*/ 26 w 110"/>
                  <a:gd name="T35" fmla="*/ 57 h 147"/>
                  <a:gd name="T36" fmla="*/ 71 w 110"/>
                  <a:gd name="T37" fmla="*/ 46 h 147"/>
                  <a:gd name="T38" fmla="*/ 93 w 110"/>
                  <a:gd name="T39" fmla="*/ 83 h 147"/>
                  <a:gd name="T40" fmla="*/ 94 w 110"/>
                  <a:gd name="T41" fmla="*/ 83 h 147"/>
                  <a:gd name="T42" fmla="*/ 96 w 110"/>
                  <a:gd name="T43" fmla="*/ 82 h 147"/>
                  <a:gd name="T44" fmla="*/ 97 w 110"/>
                  <a:gd name="T45" fmla="*/ 82 h 147"/>
                  <a:gd name="T46" fmla="*/ 102 w 110"/>
                  <a:gd name="T47" fmla="*/ 85 h 147"/>
                  <a:gd name="T48" fmla="*/ 105 w 110"/>
                  <a:gd name="T49" fmla="*/ 92 h 147"/>
                  <a:gd name="T50" fmla="*/ 102 w 110"/>
                  <a:gd name="T51" fmla="*/ 100 h 147"/>
                  <a:gd name="T52" fmla="*/ 97 w 110"/>
                  <a:gd name="T53" fmla="*/ 102 h 147"/>
                  <a:gd name="T54" fmla="*/ 97 w 110"/>
                  <a:gd name="T55" fmla="*/ 102 h 147"/>
                  <a:gd name="T56" fmla="*/ 94 w 110"/>
                  <a:gd name="T57" fmla="*/ 102 h 147"/>
                  <a:gd name="T58" fmla="*/ 94 w 110"/>
                  <a:gd name="T59" fmla="*/ 105 h 147"/>
                  <a:gd name="T60" fmla="*/ 81 w 110"/>
                  <a:gd name="T61" fmla="*/ 133 h 147"/>
                  <a:gd name="T62" fmla="*/ 70 w 110"/>
                  <a:gd name="T63" fmla="*/ 141 h 147"/>
                  <a:gd name="T64" fmla="*/ 57 w 110"/>
                  <a:gd name="T65" fmla="*/ 144 h 147"/>
                  <a:gd name="T66" fmla="*/ 44 w 110"/>
                  <a:gd name="T67" fmla="*/ 141 h 147"/>
                  <a:gd name="T68" fmla="*/ 33 w 110"/>
                  <a:gd name="T69" fmla="*/ 133 h 147"/>
                  <a:gd name="T70" fmla="*/ 20 w 110"/>
                  <a:gd name="T71" fmla="*/ 105 h 147"/>
                  <a:gd name="T72" fmla="*/ 20 w 110"/>
                  <a:gd name="T73" fmla="*/ 103 h 147"/>
                  <a:gd name="T74" fmla="*/ 17 w 110"/>
                  <a:gd name="T75" fmla="*/ 102 h 147"/>
                  <a:gd name="T76" fmla="*/ 10 w 110"/>
                  <a:gd name="T77" fmla="*/ 92 h 147"/>
                  <a:gd name="T78" fmla="*/ 13 w 110"/>
                  <a:gd name="T79" fmla="*/ 85 h 147"/>
                  <a:gd name="T80" fmla="*/ 18 w 110"/>
                  <a:gd name="T81" fmla="*/ 82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0" h="147">
                    <a:moveTo>
                      <a:pt x="8" y="92"/>
                    </a:moveTo>
                    <a:cubicBezTo>
                      <a:pt x="8" y="99"/>
                      <a:pt x="12" y="105"/>
                      <a:pt x="17" y="105"/>
                    </a:cubicBezTo>
                    <a:cubicBezTo>
                      <a:pt x="21" y="129"/>
                      <a:pt x="37" y="147"/>
                      <a:pt x="57" y="147"/>
                    </a:cubicBezTo>
                    <a:cubicBezTo>
                      <a:pt x="76" y="147"/>
                      <a:pt x="93" y="129"/>
                      <a:pt x="96" y="105"/>
                    </a:cubicBezTo>
                    <a:cubicBezTo>
                      <a:pt x="97" y="105"/>
                      <a:pt x="97" y="105"/>
                      <a:pt x="97" y="105"/>
                    </a:cubicBezTo>
                    <a:cubicBezTo>
                      <a:pt x="103" y="105"/>
                      <a:pt x="107" y="99"/>
                      <a:pt x="107" y="92"/>
                    </a:cubicBezTo>
                    <a:cubicBezTo>
                      <a:pt x="107" y="86"/>
                      <a:pt x="104" y="81"/>
                      <a:pt x="99" y="80"/>
                    </a:cubicBezTo>
                    <a:cubicBezTo>
                      <a:pt x="99" y="80"/>
                      <a:pt x="110" y="43"/>
                      <a:pt x="87" y="32"/>
                    </a:cubicBezTo>
                    <a:cubicBezTo>
                      <a:pt x="84" y="0"/>
                      <a:pt x="28" y="25"/>
                      <a:pt x="28" y="25"/>
                    </a:cubicBezTo>
                    <a:cubicBezTo>
                      <a:pt x="0" y="40"/>
                      <a:pt x="13" y="81"/>
                      <a:pt x="13" y="81"/>
                    </a:cubicBezTo>
                    <a:cubicBezTo>
                      <a:pt x="13" y="81"/>
                      <a:pt x="13" y="81"/>
                      <a:pt x="13" y="81"/>
                    </a:cubicBezTo>
                    <a:cubicBezTo>
                      <a:pt x="10" y="83"/>
                      <a:pt x="8" y="87"/>
                      <a:pt x="8" y="92"/>
                    </a:cubicBezTo>
                    <a:close/>
                    <a:moveTo>
                      <a:pt x="18" y="82"/>
                    </a:moveTo>
                    <a:cubicBezTo>
                      <a:pt x="18" y="82"/>
                      <a:pt x="18" y="82"/>
                      <a:pt x="18" y="82"/>
                    </a:cubicBezTo>
                    <a:cubicBezTo>
                      <a:pt x="19" y="82"/>
                      <a:pt x="19" y="82"/>
                      <a:pt x="19" y="82"/>
                    </a:cubicBezTo>
                    <a:cubicBezTo>
                      <a:pt x="19" y="79"/>
                      <a:pt x="19" y="79"/>
                      <a:pt x="19" y="79"/>
                    </a:cubicBezTo>
                    <a:cubicBezTo>
                      <a:pt x="22" y="62"/>
                      <a:pt x="22" y="62"/>
                      <a:pt x="22" y="62"/>
                    </a:cubicBezTo>
                    <a:cubicBezTo>
                      <a:pt x="24" y="59"/>
                      <a:pt x="26" y="57"/>
                      <a:pt x="26" y="57"/>
                    </a:cubicBezTo>
                    <a:cubicBezTo>
                      <a:pt x="51" y="59"/>
                      <a:pt x="71" y="46"/>
                      <a:pt x="71" y="46"/>
                    </a:cubicBezTo>
                    <a:cubicBezTo>
                      <a:pt x="88" y="33"/>
                      <a:pt x="93" y="83"/>
                      <a:pt x="93" y="83"/>
                    </a:cubicBezTo>
                    <a:cubicBezTo>
                      <a:pt x="94" y="83"/>
                      <a:pt x="94" y="83"/>
                      <a:pt x="94" y="83"/>
                    </a:cubicBezTo>
                    <a:cubicBezTo>
                      <a:pt x="96" y="82"/>
                      <a:pt x="96" y="82"/>
                      <a:pt x="96" y="82"/>
                    </a:cubicBezTo>
                    <a:cubicBezTo>
                      <a:pt x="96" y="82"/>
                      <a:pt x="97" y="82"/>
                      <a:pt x="97" y="82"/>
                    </a:cubicBezTo>
                    <a:cubicBezTo>
                      <a:pt x="99" y="82"/>
                      <a:pt x="101" y="83"/>
                      <a:pt x="102" y="85"/>
                    </a:cubicBezTo>
                    <a:cubicBezTo>
                      <a:pt x="104" y="87"/>
                      <a:pt x="105" y="89"/>
                      <a:pt x="105" y="92"/>
                    </a:cubicBezTo>
                    <a:cubicBezTo>
                      <a:pt x="105" y="95"/>
                      <a:pt x="104" y="98"/>
                      <a:pt x="102" y="100"/>
                    </a:cubicBezTo>
                    <a:cubicBezTo>
                      <a:pt x="101" y="101"/>
                      <a:pt x="99" y="102"/>
                      <a:pt x="97" y="102"/>
                    </a:cubicBezTo>
                    <a:cubicBezTo>
                      <a:pt x="97" y="102"/>
                      <a:pt x="97" y="102"/>
                      <a:pt x="97" y="102"/>
                    </a:cubicBezTo>
                    <a:cubicBezTo>
                      <a:pt x="94" y="102"/>
                      <a:pt x="94" y="102"/>
                      <a:pt x="94" y="102"/>
                    </a:cubicBezTo>
                    <a:cubicBezTo>
                      <a:pt x="94" y="105"/>
                      <a:pt x="94" y="105"/>
                      <a:pt x="94" y="105"/>
                    </a:cubicBezTo>
                    <a:cubicBezTo>
                      <a:pt x="92" y="116"/>
                      <a:pt x="87" y="126"/>
                      <a:pt x="81" y="133"/>
                    </a:cubicBezTo>
                    <a:cubicBezTo>
                      <a:pt x="77" y="136"/>
                      <a:pt x="74" y="139"/>
                      <a:pt x="70" y="141"/>
                    </a:cubicBezTo>
                    <a:cubicBezTo>
                      <a:pt x="66" y="143"/>
                      <a:pt x="61" y="144"/>
                      <a:pt x="57" y="144"/>
                    </a:cubicBezTo>
                    <a:cubicBezTo>
                      <a:pt x="53" y="144"/>
                      <a:pt x="48" y="143"/>
                      <a:pt x="44" y="141"/>
                    </a:cubicBezTo>
                    <a:cubicBezTo>
                      <a:pt x="40" y="139"/>
                      <a:pt x="36" y="136"/>
                      <a:pt x="33" y="133"/>
                    </a:cubicBezTo>
                    <a:cubicBezTo>
                      <a:pt x="26" y="126"/>
                      <a:pt x="22" y="116"/>
                      <a:pt x="20" y="105"/>
                    </a:cubicBezTo>
                    <a:cubicBezTo>
                      <a:pt x="20" y="103"/>
                      <a:pt x="20" y="103"/>
                      <a:pt x="20" y="103"/>
                    </a:cubicBezTo>
                    <a:cubicBezTo>
                      <a:pt x="17" y="102"/>
                      <a:pt x="17" y="102"/>
                      <a:pt x="17" y="102"/>
                    </a:cubicBezTo>
                    <a:cubicBezTo>
                      <a:pt x="14" y="102"/>
                      <a:pt x="10" y="98"/>
                      <a:pt x="10" y="92"/>
                    </a:cubicBezTo>
                    <a:cubicBezTo>
                      <a:pt x="10" y="89"/>
                      <a:pt x="11" y="87"/>
                      <a:pt x="13" y="85"/>
                    </a:cubicBezTo>
                    <a:cubicBezTo>
                      <a:pt x="14" y="83"/>
                      <a:pt x="16" y="82"/>
                      <a:pt x="18" y="82"/>
                    </a:cubicBezTo>
                    <a:close/>
                  </a:path>
                </a:pathLst>
              </a:custGeom>
              <a:grpFill/>
              <a:ln>
                <a:noFill/>
              </a:ln>
            </p:spPr>
            <p:txBody>
              <a:bodyPr vert="horz" wrap="square" lIns="121920" tIns="60960" rIns="121920" bIns="60960" numCol="1" anchor="t" anchorCtr="0" compatLnSpc="1"/>
              <a:lstStyle/>
              <a:p>
                <a:pPr>
                  <a:lnSpc>
                    <a:spcPct val="120000"/>
                  </a:lnSpc>
                </a:pPr>
                <a:endParaRPr lang="zh-CN" altLang="en-US" sz="2400">
                  <a:cs typeface="+mn-ea"/>
                  <a:sym typeface="+mn-lt"/>
                </a:endParaRPr>
              </a:p>
            </p:txBody>
          </p:sp>
          <p:sp>
            <p:nvSpPr>
              <p:cNvPr id="46" name="Freeform 44"/>
              <p:cNvSpPr>
                <a:spLocks noEditPoints="1"/>
              </p:cNvSpPr>
              <p:nvPr/>
            </p:nvSpPr>
            <p:spPr bwMode="auto">
              <a:xfrm>
                <a:off x="8792638" y="5601262"/>
                <a:ext cx="172268" cy="60406"/>
              </a:xfrm>
              <a:custGeom>
                <a:avLst/>
                <a:gdLst>
                  <a:gd name="T0" fmla="*/ 6 w 65"/>
                  <a:gd name="T1" fmla="*/ 23 h 23"/>
                  <a:gd name="T2" fmla="*/ 23 w 65"/>
                  <a:gd name="T3" fmla="*/ 23 h 23"/>
                  <a:gd name="T4" fmla="*/ 29 w 65"/>
                  <a:gd name="T5" fmla="*/ 17 h 23"/>
                  <a:gd name="T6" fmla="*/ 29 w 65"/>
                  <a:gd name="T7" fmla="*/ 11 h 23"/>
                  <a:gd name="T8" fmla="*/ 35 w 65"/>
                  <a:gd name="T9" fmla="*/ 11 h 23"/>
                  <a:gd name="T10" fmla="*/ 35 w 65"/>
                  <a:gd name="T11" fmla="*/ 17 h 23"/>
                  <a:gd name="T12" fmla="*/ 41 w 65"/>
                  <a:gd name="T13" fmla="*/ 23 h 23"/>
                  <a:gd name="T14" fmla="*/ 59 w 65"/>
                  <a:gd name="T15" fmla="*/ 23 h 23"/>
                  <a:gd name="T16" fmla="*/ 65 w 65"/>
                  <a:gd name="T17" fmla="*/ 17 h 23"/>
                  <a:gd name="T18" fmla="*/ 65 w 65"/>
                  <a:gd name="T19" fmla="*/ 6 h 23"/>
                  <a:gd name="T20" fmla="*/ 59 w 65"/>
                  <a:gd name="T21" fmla="*/ 0 h 23"/>
                  <a:gd name="T22" fmla="*/ 41 w 65"/>
                  <a:gd name="T23" fmla="*/ 0 h 23"/>
                  <a:gd name="T24" fmla="*/ 35 w 65"/>
                  <a:gd name="T25" fmla="*/ 6 h 23"/>
                  <a:gd name="T26" fmla="*/ 35 w 65"/>
                  <a:gd name="T27" fmla="*/ 10 h 23"/>
                  <a:gd name="T28" fmla="*/ 29 w 65"/>
                  <a:gd name="T29" fmla="*/ 10 h 23"/>
                  <a:gd name="T30" fmla="*/ 29 w 65"/>
                  <a:gd name="T31" fmla="*/ 6 h 23"/>
                  <a:gd name="T32" fmla="*/ 23 w 65"/>
                  <a:gd name="T33" fmla="*/ 0 h 23"/>
                  <a:gd name="T34" fmla="*/ 6 w 65"/>
                  <a:gd name="T35" fmla="*/ 0 h 23"/>
                  <a:gd name="T36" fmla="*/ 0 w 65"/>
                  <a:gd name="T37" fmla="*/ 6 h 23"/>
                  <a:gd name="T38" fmla="*/ 0 w 65"/>
                  <a:gd name="T39" fmla="*/ 17 h 23"/>
                  <a:gd name="T40" fmla="*/ 6 w 65"/>
                  <a:gd name="T41" fmla="*/ 23 h 23"/>
                  <a:gd name="T42" fmla="*/ 37 w 65"/>
                  <a:gd name="T43" fmla="*/ 6 h 23"/>
                  <a:gd name="T44" fmla="*/ 41 w 65"/>
                  <a:gd name="T45" fmla="*/ 1 h 23"/>
                  <a:gd name="T46" fmla="*/ 59 w 65"/>
                  <a:gd name="T47" fmla="*/ 1 h 23"/>
                  <a:gd name="T48" fmla="*/ 63 w 65"/>
                  <a:gd name="T49" fmla="*/ 6 h 23"/>
                  <a:gd name="T50" fmla="*/ 63 w 65"/>
                  <a:gd name="T51" fmla="*/ 17 h 23"/>
                  <a:gd name="T52" fmla="*/ 59 w 65"/>
                  <a:gd name="T53" fmla="*/ 21 h 23"/>
                  <a:gd name="T54" fmla="*/ 41 w 65"/>
                  <a:gd name="T55" fmla="*/ 21 h 23"/>
                  <a:gd name="T56" fmla="*/ 37 w 65"/>
                  <a:gd name="T57" fmla="*/ 17 h 23"/>
                  <a:gd name="T58" fmla="*/ 37 w 65"/>
                  <a:gd name="T59" fmla="*/ 6 h 23"/>
                  <a:gd name="T60" fmla="*/ 1 w 65"/>
                  <a:gd name="T61" fmla="*/ 6 h 23"/>
                  <a:gd name="T62" fmla="*/ 6 w 65"/>
                  <a:gd name="T63" fmla="*/ 1 h 23"/>
                  <a:gd name="T64" fmla="*/ 23 w 65"/>
                  <a:gd name="T65" fmla="*/ 1 h 23"/>
                  <a:gd name="T66" fmla="*/ 28 w 65"/>
                  <a:gd name="T67" fmla="*/ 6 h 23"/>
                  <a:gd name="T68" fmla="*/ 28 w 65"/>
                  <a:gd name="T69" fmla="*/ 10 h 23"/>
                  <a:gd name="T70" fmla="*/ 28 w 65"/>
                  <a:gd name="T71" fmla="*/ 11 h 23"/>
                  <a:gd name="T72" fmla="*/ 28 w 65"/>
                  <a:gd name="T73" fmla="*/ 17 h 23"/>
                  <a:gd name="T74" fmla="*/ 23 w 65"/>
                  <a:gd name="T75" fmla="*/ 21 h 23"/>
                  <a:gd name="T76" fmla="*/ 6 w 65"/>
                  <a:gd name="T77" fmla="*/ 21 h 23"/>
                  <a:gd name="T78" fmla="*/ 1 w 65"/>
                  <a:gd name="T79" fmla="*/ 17 h 23"/>
                  <a:gd name="T80" fmla="*/ 1 w 65"/>
                  <a:gd name="T81" fmla="*/ 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5" h="23">
                    <a:moveTo>
                      <a:pt x="6" y="23"/>
                    </a:moveTo>
                    <a:cubicBezTo>
                      <a:pt x="23" y="23"/>
                      <a:pt x="23" y="23"/>
                      <a:pt x="23" y="23"/>
                    </a:cubicBezTo>
                    <a:cubicBezTo>
                      <a:pt x="26" y="23"/>
                      <a:pt x="29" y="20"/>
                      <a:pt x="29" y="17"/>
                    </a:cubicBezTo>
                    <a:cubicBezTo>
                      <a:pt x="29" y="11"/>
                      <a:pt x="29" y="11"/>
                      <a:pt x="29" y="11"/>
                    </a:cubicBezTo>
                    <a:cubicBezTo>
                      <a:pt x="35" y="11"/>
                      <a:pt x="35" y="11"/>
                      <a:pt x="35" y="11"/>
                    </a:cubicBezTo>
                    <a:cubicBezTo>
                      <a:pt x="35" y="17"/>
                      <a:pt x="35" y="17"/>
                      <a:pt x="35" y="17"/>
                    </a:cubicBezTo>
                    <a:cubicBezTo>
                      <a:pt x="35" y="20"/>
                      <a:pt x="38" y="23"/>
                      <a:pt x="41" y="23"/>
                    </a:cubicBezTo>
                    <a:cubicBezTo>
                      <a:pt x="59" y="23"/>
                      <a:pt x="59" y="23"/>
                      <a:pt x="59" y="23"/>
                    </a:cubicBezTo>
                    <a:cubicBezTo>
                      <a:pt x="62" y="23"/>
                      <a:pt x="65" y="20"/>
                      <a:pt x="65" y="17"/>
                    </a:cubicBezTo>
                    <a:cubicBezTo>
                      <a:pt x="65" y="6"/>
                      <a:pt x="65" y="6"/>
                      <a:pt x="65" y="6"/>
                    </a:cubicBezTo>
                    <a:cubicBezTo>
                      <a:pt x="65" y="3"/>
                      <a:pt x="62" y="0"/>
                      <a:pt x="59" y="0"/>
                    </a:cubicBezTo>
                    <a:cubicBezTo>
                      <a:pt x="41" y="0"/>
                      <a:pt x="41" y="0"/>
                      <a:pt x="41" y="0"/>
                    </a:cubicBezTo>
                    <a:cubicBezTo>
                      <a:pt x="38" y="0"/>
                      <a:pt x="35" y="3"/>
                      <a:pt x="35" y="6"/>
                    </a:cubicBezTo>
                    <a:cubicBezTo>
                      <a:pt x="35" y="10"/>
                      <a:pt x="35" y="10"/>
                      <a:pt x="35" y="10"/>
                    </a:cubicBezTo>
                    <a:cubicBezTo>
                      <a:pt x="29" y="10"/>
                      <a:pt x="29" y="10"/>
                      <a:pt x="29" y="10"/>
                    </a:cubicBezTo>
                    <a:cubicBezTo>
                      <a:pt x="29" y="6"/>
                      <a:pt x="29" y="6"/>
                      <a:pt x="29" y="6"/>
                    </a:cubicBezTo>
                    <a:cubicBezTo>
                      <a:pt x="29" y="3"/>
                      <a:pt x="26" y="0"/>
                      <a:pt x="23" y="0"/>
                    </a:cubicBezTo>
                    <a:cubicBezTo>
                      <a:pt x="6" y="0"/>
                      <a:pt x="6" y="0"/>
                      <a:pt x="6" y="0"/>
                    </a:cubicBezTo>
                    <a:cubicBezTo>
                      <a:pt x="2" y="0"/>
                      <a:pt x="0" y="3"/>
                      <a:pt x="0" y="6"/>
                    </a:cubicBezTo>
                    <a:cubicBezTo>
                      <a:pt x="0" y="17"/>
                      <a:pt x="0" y="17"/>
                      <a:pt x="0" y="17"/>
                    </a:cubicBezTo>
                    <a:cubicBezTo>
                      <a:pt x="0" y="20"/>
                      <a:pt x="2" y="23"/>
                      <a:pt x="6" y="23"/>
                    </a:cubicBezTo>
                    <a:close/>
                    <a:moveTo>
                      <a:pt x="37" y="6"/>
                    </a:moveTo>
                    <a:cubicBezTo>
                      <a:pt x="37" y="3"/>
                      <a:pt x="39" y="1"/>
                      <a:pt x="41" y="1"/>
                    </a:cubicBezTo>
                    <a:cubicBezTo>
                      <a:pt x="59" y="1"/>
                      <a:pt x="59" y="1"/>
                      <a:pt x="59" y="1"/>
                    </a:cubicBezTo>
                    <a:cubicBezTo>
                      <a:pt x="61" y="1"/>
                      <a:pt x="63" y="3"/>
                      <a:pt x="63" y="6"/>
                    </a:cubicBezTo>
                    <a:cubicBezTo>
                      <a:pt x="63" y="17"/>
                      <a:pt x="63" y="17"/>
                      <a:pt x="63" y="17"/>
                    </a:cubicBezTo>
                    <a:cubicBezTo>
                      <a:pt x="63" y="19"/>
                      <a:pt x="61" y="21"/>
                      <a:pt x="59" y="21"/>
                    </a:cubicBezTo>
                    <a:cubicBezTo>
                      <a:pt x="41" y="21"/>
                      <a:pt x="41" y="21"/>
                      <a:pt x="41" y="21"/>
                    </a:cubicBezTo>
                    <a:cubicBezTo>
                      <a:pt x="39" y="21"/>
                      <a:pt x="37" y="19"/>
                      <a:pt x="37" y="17"/>
                    </a:cubicBezTo>
                    <a:lnTo>
                      <a:pt x="37" y="6"/>
                    </a:lnTo>
                    <a:close/>
                    <a:moveTo>
                      <a:pt x="1" y="6"/>
                    </a:moveTo>
                    <a:cubicBezTo>
                      <a:pt x="1" y="3"/>
                      <a:pt x="3" y="1"/>
                      <a:pt x="6" y="1"/>
                    </a:cubicBezTo>
                    <a:cubicBezTo>
                      <a:pt x="23" y="1"/>
                      <a:pt x="23" y="1"/>
                      <a:pt x="23" y="1"/>
                    </a:cubicBezTo>
                    <a:cubicBezTo>
                      <a:pt x="25" y="1"/>
                      <a:pt x="28" y="3"/>
                      <a:pt x="28" y="6"/>
                    </a:cubicBezTo>
                    <a:cubicBezTo>
                      <a:pt x="28" y="10"/>
                      <a:pt x="28" y="10"/>
                      <a:pt x="28" y="10"/>
                    </a:cubicBezTo>
                    <a:cubicBezTo>
                      <a:pt x="28" y="11"/>
                      <a:pt x="28" y="11"/>
                      <a:pt x="28" y="11"/>
                    </a:cubicBezTo>
                    <a:cubicBezTo>
                      <a:pt x="28" y="17"/>
                      <a:pt x="28" y="17"/>
                      <a:pt x="28" y="17"/>
                    </a:cubicBezTo>
                    <a:cubicBezTo>
                      <a:pt x="28" y="19"/>
                      <a:pt x="25" y="21"/>
                      <a:pt x="23" y="21"/>
                    </a:cubicBezTo>
                    <a:cubicBezTo>
                      <a:pt x="6" y="21"/>
                      <a:pt x="6" y="21"/>
                      <a:pt x="6" y="21"/>
                    </a:cubicBezTo>
                    <a:cubicBezTo>
                      <a:pt x="3" y="21"/>
                      <a:pt x="1" y="19"/>
                      <a:pt x="1" y="17"/>
                    </a:cubicBezTo>
                    <a:lnTo>
                      <a:pt x="1" y="6"/>
                    </a:lnTo>
                    <a:close/>
                  </a:path>
                </a:pathLst>
              </a:custGeom>
              <a:grpFill/>
              <a:ln>
                <a:noFill/>
              </a:ln>
            </p:spPr>
            <p:txBody>
              <a:bodyPr vert="horz" wrap="square" lIns="121920" tIns="60960" rIns="121920" bIns="60960" numCol="1" anchor="t" anchorCtr="0" compatLnSpc="1"/>
              <a:lstStyle/>
              <a:p>
                <a:pPr>
                  <a:lnSpc>
                    <a:spcPct val="120000"/>
                  </a:lnSpc>
                </a:pPr>
                <a:endParaRPr lang="zh-CN" altLang="en-US" sz="2400">
                  <a:cs typeface="+mn-ea"/>
                  <a:sym typeface="+mn-lt"/>
                </a:endParaRPr>
              </a:p>
            </p:txBody>
          </p:sp>
          <p:sp>
            <p:nvSpPr>
              <p:cNvPr id="47" name="Freeform 45"/>
              <p:cNvSpPr/>
              <p:nvPr/>
            </p:nvSpPr>
            <p:spPr bwMode="auto">
              <a:xfrm>
                <a:off x="9007414" y="5578889"/>
                <a:ext cx="455281" cy="531347"/>
              </a:xfrm>
              <a:custGeom>
                <a:avLst/>
                <a:gdLst>
                  <a:gd name="T0" fmla="*/ 143 w 172"/>
                  <a:gd name="T1" fmla="*/ 165 h 199"/>
                  <a:gd name="T2" fmla="*/ 143 w 172"/>
                  <a:gd name="T3" fmla="*/ 0 h 199"/>
                  <a:gd name="T4" fmla="*/ 2 w 172"/>
                  <a:gd name="T5" fmla="*/ 0 h 199"/>
                  <a:gd name="T6" fmla="*/ 0 w 172"/>
                  <a:gd name="T7" fmla="*/ 12 h 199"/>
                  <a:gd name="T8" fmla="*/ 5 w 172"/>
                  <a:gd name="T9" fmla="*/ 17 h 199"/>
                  <a:gd name="T10" fmla="*/ 126 w 172"/>
                  <a:gd name="T11" fmla="*/ 17 h 199"/>
                  <a:gd name="T12" fmla="*/ 126 w 172"/>
                  <a:gd name="T13" fmla="*/ 165 h 199"/>
                  <a:gd name="T14" fmla="*/ 39 w 172"/>
                  <a:gd name="T15" fmla="*/ 165 h 199"/>
                  <a:gd name="T16" fmla="*/ 39 w 172"/>
                  <a:gd name="T17" fmla="*/ 176 h 199"/>
                  <a:gd name="T18" fmla="*/ 39 w 172"/>
                  <a:gd name="T19" fmla="*/ 176 h 199"/>
                  <a:gd name="T20" fmla="*/ 10 w 172"/>
                  <a:gd name="T21" fmla="*/ 199 h 199"/>
                  <a:gd name="T22" fmla="*/ 172 w 172"/>
                  <a:gd name="T23" fmla="*/ 199 h 199"/>
                  <a:gd name="T24" fmla="*/ 172 w 172"/>
                  <a:gd name="T25" fmla="*/ 165 h 199"/>
                  <a:gd name="T26" fmla="*/ 143 w 172"/>
                  <a:gd name="T27" fmla="*/ 165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2" h="199">
                    <a:moveTo>
                      <a:pt x="143" y="165"/>
                    </a:moveTo>
                    <a:cubicBezTo>
                      <a:pt x="143" y="0"/>
                      <a:pt x="143" y="0"/>
                      <a:pt x="143" y="0"/>
                    </a:cubicBezTo>
                    <a:cubicBezTo>
                      <a:pt x="2" y="0"/>
                      <a:pt x="2" y="0"/>
                      <a:pt x="2" y="0"/>
                    </a:cubicBezTo>
                    <a:cubicBezTo>
                      <a:pt x="1" y="5"/>
                      <a:pt x="1" y="9"/>
                      <a:pt x="0" y="12"/>
                    </a:cubicBezTo>
                    <a:cubicBezTo>
                      <a:pt x="2" y="13"/>
                      <a:pt x="4" y="15"/>
                      <a:pt x="5" y="17"/>
                    </a:cubicBezTo>
                    <a:cubicBezTo>
                      <a:pt x="126" y="17"/>
                      <a:pt x="126" y="17"/>
                      <a:pt x="126" y="17"/>
                    </a:cubicBezTo>
                    <a:cubicBezTo>
                      <a:pt x="126" y="165"/>
                      <a:pt x="126" y="165"/>
                      <a:pt x="126" y="165"/>
                    </a:cubicBezTo>
                    <a:cubicBezTo>
                      <a:pt x="39" y="165"/>
                      <a:pt x="39" y="165"/>
                      <a:pt x="39" y="165"/>
                    </a:cubicBezTo>
                    <a:cubicBezTo>
                      <a:pt x="39" y="176"/>
                      <a:pt x="39" y="176"/>
                      <a:pt x="39" y="176"/>
                    </a:cubicBezTo>
                    <a:cubicBezTo>
                      <a:pt x="39" y="176"/>
                      <a:pt x="39" y="176"/>
                      <a:pt x="39" y="176"/>
                    </a:cubicBezTo>
                    <a:cubicBezTo>
                      <a:pt x="37" y="186"/>
                      <a:pt x="25" y="194"/>
                      <a:pt x="10" y="199"/>
                    </a:cubicBezTo>
                    <a:cubicBezTo>
                      <a:pt x="172" y="199"/>
                      <a:pt x="172" y="199"/>
                      <a:pt x="172" y="199"/>
                    </a:cubicBezTo>
                    <a:cubicBezTo>
                      <a:pt x="172" y="165"/>
                      <a:pt x="172" y="165"/>
                      <a:pt x="172" y="165"/>
                    </a:cubicBezTo>
                    <a:lnTo>
                      <a:pt x="143" y="165"/>
                    </a:lnTo>
                    <a:close/>
                  </a:path>
                </a:pathLst>
              </a:custGeom>
              <a:grpFill/>
              <a:ln>
                <a:noFill/>
              </a:ln>
            </p:spPr>
            <p:txBody>
              <a:bodyPr vert="horz" wrap="square" lIns="121920" tIns="60960" rIns="121920" bIns="60960" numCol="1" anchor="t" anchorCtr="0" compatLnSpc="1"/>
              <a:lstStyle/>
              <a:p>
                <a:pPr>
                  <a:lnSpc>
                    <a:spcPct val="120000"/>
                  </a:lnSpc>
                </a:pPr>
                <a:endParaRPr lang="zh-CN" altLang="en-US" sz="2400">
                  <a:cs typeface="+mn-ea"/>
                  <a:sym typeface="+mn-lt"/>
                </a:endParaRPr>
              </a:p>
            </p:txBody>
          </p:sp>
          <p:sp>
            <p:nvSpPr>
              <p:cNvPr id="48" name="Freeform 46"/>
              <p:cNvSpPr/>
              <p:nvPr/>
            </p:nvSpPr>
            <p:spPr bwMode="auto">
              <a:xfrm>
                <a:off x="8666233" y="5795902"/>
                <a:ext cx="430671" cy="324401"/>
              </a:xfrm>
              <a:custGeom>
                <a:avLst/>
                <a:gdLst>
                  <a:gd name="T0" fmla="*/ 163 w 163"/>
                  <a:gd name="T1" fmla="*/ 91 h 122"/>
                  <a:gd name="T2" fmla="*/ 163 w 163"/>
                  <a:gd name="T3" fmla="*/ 90 h 122"/>
                  <a:gd name="T4" fmla="*/ 163 w 163"/>
                  <a:gd name="T5" fmla="*/ 90 h 122"/>
                  <a:gd name="T6" fmla="*/ 163 w 163"/>
                  <a:gd name="T7" fmla="*/ 39 h 122"/>
                  <a:gd name="T8" fmla="*/ 163 w 163"/>
                  <a:gd name="T9" fmla="*/ 39 h 122"/>
                  <a:gd name="T10" fmla="*/ 126 w 163"/>
                  <a:gd name="T11" fmla="*/ 0 h 122"/>
                  <a:gd name="T12" fmla="*/ 91 w 163"/>
                  <a:gd name="T13" fmla="*/ 59 h 122"/>
                  <a:gd name="T14" fmla="*/ 87 w 163"/>
                  <a:gd name="T15" fmla="*/ 33 h 122"/>
                  <a:gd name="T16" fmla="*/ 91 w 163"/>
                  <a:gd name="T17" fmla="*/ 24 h 122"/>
                  <a:gd name="T18" fmla="*/ 81 w 163"/>
                  <a:gd name="T19" fmla="*/ 14 h 122"/>
                  <a:gd name="T20" fmla="*/ 71 w 163"/>
                  <a:gd name="T21" fmla="*/ 24 h 122"/>
                  <a:gd name="T22" fmla="*/ 76 w 163"/>
                  <a:gd name="T23" fmla="*/ 33 h 122"/>
                  <a:gd name="T24" fmla="*/ 72 w 163"/>
                  <a:gd name="T25" fmla="*/ 59 h 122"/>
                  <a:gd name="T26" fmla="*/ 37 w 163"/>
                  <a:gd name="T27" fmla="*/ 0 h 122"/>
                  <a:gd name="T28" fmla="*/ 0 w 163"/>
                  <a:gd name="T29" fmla="*/ 39 h 122"/>
                  <a:gd name="T30" fmla="*/ 0 w 163"/>
                  <a:gd name="T31" fmla="*/ 39 h 122"/>
                  <a:gd name="T32" fmla="*/ 0 w 163"/>
                  <a:gd name="T33" fmla="*/ 90 h 122"/>
                  <a:gd name="T34" fmla="*/ 0 w 163"/>
                  <a:gd name="T35" fmla="*/ 90 h 122"/>
                  <a:gd name="T36" fmla="*/ 0 w 163"/>
                  <a:gd name="T37" fmla="*/ 91 h 122"/>
                  <a:gd name="T38" fmla="*/ 81 w 163"/>
                  <a:gd name="T39" fmla="*/ 122 h 122"/>
                  <a:gd name="T40" fmla="*/ 163 w 163"/>
                  <a:gd name="T41" fmla="*/ 9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3" h="122">
                    <a:moveTo>
                      <a:pt x="163" y="91"/>
                    </a:moveTo>
                    <a:cubicBezTo>
                      <a:pt x="163" y="90"/>
                      <a:pt x="163" y="90"/>
                      <a:pt x="163" y="90"/>
                    </a:cubicBezTo>
                    <a:cubicBezTo>
                      <a:pt x="163" y="90"/>
                      <a:pt x="163" y="90"/>
                      <a:pt x="163" y="90"/>
                    </a:cubicBezTo>
                    <a:cubicBezTo>
                      <a:pt x="163" y="39"/>
                      <a:pt x="163" y="39"/>
                      <a:pt x="163" y="39"/>
                    </a:cubicBezTo>
                    <a:cubicBezTo>
                      <a:pt x="163" y="39"/>
                      <a:pt x="163" y="39"/>
                      <a:pt x="163" y="39"/>
                    </a:cubicBezTo>
                    <a:cubicBezTo>
                      <a:pt x="160" y="23"/>
                      <a:pt x="146" y="9"/>
                      <a:pt x="126" y="0"/>
                    </a:cubicBezTo>
                    <a:cubicBezTo>
                      <a:pt x="91" y="59"/>
                      <a:pt x="91" y="59"/>
                      <a:pt x="91" y="59"/>
                    </a:cubicBezTo>
                    <a:cubicBezTo>
                      <a:pt x="87" y="33"/>
                      <a:pt x="87" y="33"/>
                      <a:pt x="87" y="33"/>
                    </a:cubicBezTo>
                    <a:cubicBezTo>
                      <a:pt x="89" y="31"/>
                      <a:pt x="91" y="28"/>
                      <a:pt x="91" y="24"/>
                    </a:cubicBezTo>
                    <a:cubicBezTo>
                      <a:pt x="91" y="19"/>
                      <a:pt x="87" y="14"/>
                      <a:pt x="81" y="14"/>
                    </a:cubicBezTo>
                    <a:cubicBezTo>
                      <a:pt x="76" y="14"/>
                      <a:pt x="71" y="19"/>
                      <a:pt x="71" y="24"/>
                    </a:cubicBezTo>
                    <a:cubicBezTo>
                      <a:pt x="71" y="28"/>
                      <a:pt x="73" y="31"/>
                      <a:pt x="76" y="33"/>
                    </a:cubicBezTo>
                    <a:cubicBezTo>
                      <a:pt x="72" y="59"/>
                      <a:pt x="72" y="59"/>
                      <a:pt x="72" y="59"/>
                    </a:cubicBezTo>
                    <a:cubicBezTo>
                      <a:pt x="37" y="0"/>
                      <a:pt x="37" y="0"/>
                      <a:pt x="37" y="0"/>
                    </a:cubicBezTo>
                    <a:cubicBezTo>
                      <a:pt x="17" y="9"/>
                      <a:pt x="3" y="23"/>
                      <a:pt x="0" y="39"/>
                    </a:cubicBezTo>
                    <a:cubicBezTo>
                      <a:pt x="0" y="39"/>
                      <a:pt x="0" y="39"/>
                      <a:pt x="0" y="39"/>
                    </a:cubicBezTo>
                    <a:cubicBezTo>
                      <a:pt x="0" y="90"/>
                      <a:pt x="0" y="90"/>
                      <a:pt x="0" y="90"/>
                    </a:cubicBezTo>
                    <a:cubicBezTo>
                      <a:pt x="0" y="90"/>
                      <a:pt x="0" y="90"/>
                      <a:pt x="0" y="90"/>
                    </a:cubicBezTo>
                    <a:cubicBezTo>
                      <a:pt x="0" y="90"/>
                      <a:pt x="0" y="90"/>
                      <a:pt x="0" y="91"/>
                    </a:cubicBezTo>
                    <a:cubicBezTo>
                      <a:pt x="0" y="108"/>
                      <a:pt x="36" y="122"/>
                      <a:pt x="81" y="122"/>
                    </a:cubicBezTo>
                    <a:cubicBezTo>
                      <a:pt x="127" y="122"/>
                      <a:pt x="163" y="108"/>
                      <a:pt x="163" y="91"/>
                    </a:cubicBezTo>
                    <a:close/>
                  </a:path>
                </a:pathLst>
              </a:custGeom>
              <a:grpFill/>
              <a:ln>
                <a:noFill/>
              </a:ln>
            </p:spPr>
            <p:txBody>
              <a:bodyPr vert="horz" wrap="square" lIns="121920" tIns="60960" rIns="121920" bIns="60960" numCol="1" anchor="t" anchorCtr="0" compatLnSpc="1"/>
              <a:lstStyle/>
              <a:p>
                <a:pPr>
                  <a:lnSpc>
                    <a:spcPct val="120000"/>
                  </a:lnSpc>
                </a:pPr>
                <a:endParaRPr lang="zh-CN" altLang="en-US" sz="2400">
                  <a:cs typeface="+mn-ea"/>
                  <a:sym typeface="+mn-lt"/>
                </a:endParaRPr>
              </a:p>
            </p:txBody>
          </p:sp>
          <p:sp>
            <p:nvSpPr>
              <p:cNvPr id="49" name="Rectangle 47"/>
              <p:cNvSpPr>
                <a:spLocks noChangeArrowheads="1"/>
              </p:cNvSpPr>
              <p:nvPr/>
            </p:nvSpPr>
            <p:spPr bwMode="auto">
              <a:xfrm>
                <a:off x="9065582" y="5686277"/>
                <a:ext cx="238267" cy="29084"/>
              </a:xfrm>
              <a:prstGeom prst="rect">
                <a:avLst/>
              </a:prstGeom>
              <a:grpFill/>
              <a:ln>
                <a:noFill/>
              </a:ln>
            </p:spPr>
            <p:txBody>
              <a:bodyPr vert="horz" wrap="square" lIns="121920" tIns="60960" rIns="121920" bIns="60960" numCol="1" anchor="t" anchorCtr="0" compatLnSpc="1"/>
              <a:lstStyle/>
              <a:p>
                <a:pPr>
                  <a:lnSpc>
                    <a:spcPct val="120000"/>
                  </a:lnSpc>
                </a:pPr>
                <a:endParaRPr lang="zh-CN" altLang="en-US" sz="2400">
                  <a:cs typeface="+mn-ea"/>
                  <a:sym typeface="+mn-lt"/>
                </a:endParaRPr>
              </a:p>
            </p:txBody>
          </p:sp>
          <p:sp>
            <p:nvSpPr>
              <p:cNvPr id="50" name="Rectangle 48"/>
              <p:cNvSpPr>
                <a:spLocks noChangeArrowheads="1"/>
              </p:cNvSpPr>
              <p:nvPr/>
            </p:nvSpPr>
            <p:spPr bwMode="auto">
              <a:xfrm>
                <a:off x="9065582" y="5747801"/>
                <a:ext cx="238267" cy="25729"/>
              </a:xfrm>
              <a:prstGeom prst="rect">
                <a:avLst/>
              </a:prstGeom>
              <a:grpFill/>
              <a:ln>
                <a:noFill/>
              </a:ln>
            </p:spPr>
            <p:txBody>
              <a:bodyPr vert="horz" wrap="square" lIns="121920" tIns="60960" rIns="121920" bIns="60960" numCol="1" anchor="t" anchorCtr="0" compatLnSpc="1"/>
              <a:lstStyle/>
              <a:p>
                <a:pPr>
                  <a:lnSpc>
                    <a:spcPct val="120000"/>
                  </a:lnSpc>
                </a:pPr>
                <a:endParaRPr lang="zh-CN" altLang="en-US" sz="2400">
                  <a:cs typeface="+mn-ea"/>
                  <a:sym typeface="+mn-lt"/>
                </a:endParaRPr>
              </a:p>
            </p:txBody>
          </p:sp>
          <p:sp>
            <p:nvSpPr>
              <p:cNvPr id="51" name="Rectangle 49"/>
              <p:cNvSpPr>
                <a:spLocks noChangeArrowheads="1"/>
              </p:cNvSpPr>
              <p:nvPr/>
            </p:nvSpPr>
            <p:spPr bwMode="auto">
              <a:xfrm>
                <a:off x="9131581" y="5808207"/>
                <a:ext cx="172268" cy="30203"/>
              </a:xfrm>
              <a:prstGeom prst="rect">
                <a:avLst/>
              </a:prstGeom>
              <a:grpFill/>
              <a:ln>
                <a:noFill/>
              </a:ln>
            </p:spPr>
            <p:txBody>
              <a:bodyPr vert="horz" wrap="square" lIns="121920" tIns="60960" rIns="121920" bIns="60960" numCol="1" anchor="t" anchorCtr="0" compatLnSpc="1"/>
              <a:lstStyle/>
              <a:p>
                <a:pPr>
                  <a:lnSpc>
                    <a:spcPct val="120000"/>
                  </a:lnSpc>
                </a:pPr>
                <a:endParaRPr lang="zh-CN" altLang="en-US" sz="2400">
                  <a:cs typeface="+mn-ea"/>
                  <a:sym typeface="+mn-lt"/>
                </a:endParaRPr>
              </a:p>
            </p:txBody>
          </p:sp>
          <p:sp>
            <p:nvSpPr>
              <p:cNvPr id="52" name="Rectangle 50"/>
              <p:cNvSpPr>
                <a:spLocks noChangeArrowheads="1"/>
              </p:cNvSpPr>
              <p:nvPr/>
            </p:nvSpPr>
            <p:spPr bwMode="auto">
              <a:xfrm>
                <a:off x="9131581" y="5869732"/>
                <a:ext cx="172268" cy="26847"/>
              </a:xfrm>
              <a:prstGeom prst="rect">
                <a:avLst/>
              </a:prstGeom>
              <a:grpFill/>
              <a:ln>
                <a:noFill/>
              </a:ln>
            </p:spPr>
            <p:txBody>
              <a:bodyPr vert="horz" wrap="square" lIns="121920" tIns="60960" rIns="121920" bIns="60960" numCol="1" anchor="t" anchorCtr="0" compatLnSpc="1"/>
              <a:lstStyle/>
              <a:p>
                <a:pPr>
                  <a:lnSpc>
                    <a:spcPct val="120000"/>
                  </a:lnSpc>
                </a:pPr>
                <a:endParaRPr lang="zh-CN" altLang="en-US" sz="2400">
                  <a:cs typeface="+mn-ea"/>
                  <a:sym typeface="+mn-lt"/>
                </a:endParaRPr>
              </a:p>
            </p:txBody>
          </p:sp>
          <p:sp>
            <p:nvSpPr>
              <p:cNvPr id="53" name="Rectangle 51"/>
              <p:cNvSpPr>
                <a:spLocks noChangeArrowheads="1"/>
              </p:cNvSpPr>
              <p:nvPr/>
            </p:nvSpPr>
            <p:spPr bwMode="auto">
              <a:xfrm>
                <a:off x="9131581" y="5931256"/>
                <a:ext cx="172268" cy="26847"/>
              </a:xfrm>
              <a:prstGeom prst="rect">
                <a:avLst/>
              </a:prstGeom>
              <a:grpFill/>
              <a:ln>
                <a:noFill/>
              </a:ln>
            </p:spPr>
            <p:txBody>
              <a:bodyPr vert="horz" wrap="square" lIns="121920" tIns="60960" rIns="121920" bIns="60960" numCol="1" anchor="t" anchorCtr="0" compatLnSpc="1"/>
              <a:lstStyle/>
              <a:p>
                <a:pPr>
                  <a:lnSpc>
                    <a:spcPct val="120000"/>
                  </a:lnSpc>
                </a:pPr>
                <a:endParaRPr lang="zh-CN" altLang="en-US" sz="2400">
                  <a:cs typeface="+mn-ea"/>
                  <a:sym typeface="+mn-lt"/>
                </a:endParaRPr>
              </a:p>
            </p:txBody>
          </p:sp>
        </p:grpSp>
      </p:grpSp>
      <p:sp>
        <p:nvSpPr>
          <p:cNvPr id="61" name="矩形 259"/>
          <p:cNvSpPr>
            <a:spLocks noChangeArrowheads="1"/>
          </p:cNvSpPr>
          <p:nvPr/>
        </p:nvSpPr>
        <p:spPr bwMode="auto">
          <a:xfrm>
            <a:off x="964565" y="2734945"/>
            <a:ext cx="10262870" cy="1107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fontAlgn="base">
              <a:lnSpc>
                <a:spcPct val="120000"/>
              </a:lnSpc>
              <a:spcBef>
                <a:spcPct val="0"/>
              </a:spcBef>
              <a:spcAft>
                <a:spcPct val="0"/>
              </a:spcAft>
              <a:buNone/>
            </a:pPr>
            <a:r>
              <a:rPr lang="zh-CN" altLang="en-US" sz="6000" b="1" cap="all" dirty="0">
                <a:solidFill>
                  <a:srgbClr val="666E8A"/>
                </a:solidFill>
                <a:effectLst>
                  <a:outerShdw blurRad="25400" dist="25400" dir="2700000" algn="tl">
                    <a:srgbClr val="000000">
                      <a:alpha val="25000"/>
                    </a:srgbClr>
                  </a:outerShdw>
                </a:effectLst>
                <a:latin typeface="+mn-lt"/>
                <a:ea typeface="+mn-ea"/>
                <a:cs typeface="+mn-ea"/>
                <a:sym typeface="+mn-lt"/>
              </a:rPr>
              <a:t>胃癌转录组数据集一致性</a:t>
            </a:r>
            <a:r>
              <a:rPr lang="zh-CN" altLang="en-US" sz="6000" b="1" cap="all" dirty="0">
                <a:solidFill>
                  <a:srgbClr val="666E8A"/>
                </a:solidFill>
                <a:effectLst>
                  <a:outerShdw blurRad="25400" dist="25400" dir="2700000" algn="tl">
                    <a:srgbClr val="000000">
                      <a:alpha val="25000"/>
                    </a:srgbClr>
                  </a:outerShdw>
                </a:effectLst>
                <a:latin typeface="+mn-lt"/>
                <a:ea typeface="+mn-ea"/>
                <a:cs typeface="+mn-ea"/>
                <a:sym typeface="+mn-lt"/>
              </a:rPr>
              <a:t>研究</a:t>
            </a:r>
            <a:endParaRPr lang="zh-CN" altLang="en-US" sz="6000" b="1" cap="all" dirty="0">
              <a:solidFill>
                <a:srgbClr val="666E8A"/>
              </a:solidFill>
              <a:effectLst>
                <a:outerShdw blurRad="25400" dist="25400" dir="2700000" algn="tl">
                  <a:srgbClr val="000000">
                    <a:alpha val="25000"/>
                  </a:srgbClr>
                </a:outerShdw>
              </a:effectLst>
              <a:latin typeface="+mn-lt"/>
              <a:ea typeface="+mn-ea"/>
              <a:cs typeface="+mn-ea"/>
              <a:sym typeface="+mn-lt"/>
            </a:endParaRPr>
          </a:p>
        </p:txBody>
      </p:sp>
      <p:grpSp>
        <p:nvGrpSpPr>
          <p:cNvPr id="63" name="组合 62"/>
          <p:cNvGrpSpPr/>
          <p:nvPr/>
        </p:nvGrpSpPr>
        <p:grpSpPr>
          <a:xfrm>
            <a:off x="2143865" y="2072886"/>
            <a:ext cx="8335010" cy="516255"/>
            <a:chOff x="2242291" y="2192806"/>
            <a:chExt cx="8335010" cy="516255"/>
          </a:xfrm>
        </p:grpSpPr>
        <p:sp>
          <p:nvSpPr>
            <p:cNvPr id="56" name="Freeform 28"/>
            <p:cNvSpPr>
              <a:spLocks noEditPoints="1"/>
            </p:cNvSpPr>
            <p:nvPr/>
          </p:nvSpPr>
          <p:spPr bwMode="auto">
            <a:xfrm>
              <a:off x="3719125" y="2281707"/>
              <a:ext cx="459841" cy="345509"/>
            </a:xfrm>
            <a:custGeom>
              <a:avLst/>
              <a:gdLst>
                <a:gd name="T0" fmla="*/ 40 w 192"/>
                <a:gd name="T1" fmla="*/ 118 h 144"/>
                <a:gd name="T2" fmla="*/ 40 w 192"/>
                <a:gd name="T3" fmla="*/ 118 h 144"/>
                <a:gd name="T4" fmla="*/ 56 w 192"/>
                <a:gd name="T5" fmla="*/ 116 h 144"/>
                <a:gd name="T6" fmla="*/ 97 w 192"/>
                <a:gd name="T7" fmla="*/ 137 h 144"/>
                <a:gd name="T8" fmla="*/ 99 w 192"/>
                <a:gd name="T9" fmla="*/ 137 h 144"/>
                <a:gd name="T10" fmla="*/ 140 w 192"/>
                <a:gd name="T11" fmla="*/ 116 h 144"/>
                <a:gd name="T12" fmla="*/ 156 w 192"/>
                <a:gd name="T13" fmla="*/ 118 h 144"/>
                <a:gd name="T14" fmla="*/ 156 w 192"/>
                <a:gd name="T15" fmla="*/ 118 h 144"/>
                <a:gd name="T16" fmla="*/ 156 w 192"/>
                <a:gd name="T17" fmla="*/ 70 h 144"/>
                <a:gd name="T18" fmla="*/ 96 w 192"/>
                <a:gd name="T19" fmla="*/ 98 h 144"/>
                <a:gd name="T20" fmla="*/ 40 w 192"/>
                <a:gd name="T21" fmla="*/ 72 h 144"/>
                <a:gd name="T22" fmla="*/ 40 w 192"/>
                <a:gd name="T23" fmla="*/ 118 h 144"/>
                <a:gd name="T24" fmla="*/ 96 w 192"/>
                <a:gd name="T25" fmla="*/ 0 h 144"/>
                <a:gd name="T26" fmla="*/ 0 w 192"/>
                <a:gd name="T27" fmla="*/ 44 h 144"/>
                <a:gd name="T28" fmla="*/ 96 w 192"/>
                <a:gd name="T29" fmla="*/ 88 h 144"/>
                <a:gd name="T30" fmla="*/ 192 w 192"/>
                <a:gd name="T31" fmla="*/ 44 h 144"/>
                <a:gd name="T32" fmla="*/ 96 w 192"/>
                <a:gd name="T33" fmla="*/ 0 h 144"/>
                <a:gd name="T34" fmla="*/ 8 w 192"/>
                <a:gd name="T35" fmla="*/ 56 h 144"/>
                <a:gd name="T36" fmla="*/ 4 w 192"/>
                <a:gd name="T37" fmla="*/ 104 h 144"/>
                <a:gd name="T38" fmla="*/ 12 w 192"/>
                <a:gd name="T39" fmla="*/ 104 h 144"/>
                <a:gd name="T40" fmla="*/ 12 w 192"/>
                <a:gd name="T41" fmla="*/ 58 h 144"/>
                <a:gd name="T42" fmla="*/ 8 w 192"/>
                <a:gd name="T43" fmla="*/ 56 h 144"/>
                <a:gd name="T44" fmla="*/ 16 w 192"/>
                <a:gd name="T45" fmla="*/ 144 h 144"/>
                <a:gd name="T46" fmla="*/ 9 w 192"/>
                <a:gd name="T47" fmla="*/ 124 h 144"/>
                <a:gd name="T48" fmla="*/ 16 w 192"/>
                <a:gd name="T49" fmla="*/ 116 h 144"/>
                <a:gd name="T50" fmla="*/ 8 w 192"/>
                <a:gd name="T51" fmla="*/ 108 h 144"/>
                <a:gd name="T52" fmla="*/ 0 w 192"/>
                <a:gd name="T53" fmla="*/ 116 h 144"/>
                <a:gd name="T54" fmla="*/ 7 w 192"/>
                <a:gd name="T55" fmla="*/ 124 h 144"/>
                <a:gd name="T56" fmla="*/ 0 w 192"/>
                <a:gd name="T57" fmla="*/ 144 h 144"/>
                <a:gd name="T58" fmla="*/ 16 w 192"/>
                <a:gd name="T59"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2" h="144">
                  <a:moveTo>
                    <a:pt x="40" y="118"/>
                  </a:moveTo>
                  <a:cubicBezTo>
                    <a:pt x="40" y="118"/>
                    <a:pt x="40" y="118"/>
                    <a:pt x="40" y="118"/>
                  </a:cubicBezTo>
                  <a:cubicBezTo>
                    <a:pt x="45" y="116"/>
                    <a:pt x="50" y="116"/>
                    <a:pt x="56" y="116"/>
                  </a:cubicBezTo>
                  <a:cubicBezTo>
                    <a:pt x="72" y="116"/>
                    <a:pt x="91" y="127"/>
                    <a:pt x="97" y="137"/>
                  </a:cubicBezTo>
                  <a:cubicBezTo>
                    <a:pt x="99" y="137"/>
                    <a:pt x="99" y="137"/>
                    <a:pt x="99" y="137"/>
                  </a:cubicBezTo>
                  <a:cubicBezTo>
                    <a:pt x="105" y="127"/>
                    <a:pt x="123" y="116"/>
                    <a:pt x="140" y="116"/>
                  </a:cubicBezTo>
                  <a:cubicBezTo>
                    <a:pt x="145" y="116"/>
                    <a:pt x="151" y="116"/>
                    <a:pt x="156" y="118"/>
                  </a:cubicBezTo>
                  <a:cubicBezTo>
                    <a:pt x="156" y="118"/>
                    <a:pt x="156" y="118"/>
                    <a:pt x="156" y="118"/>
                  </a:cubicBezTo>
                  <a:cubicBezTo>
                    <a:pt x="156" y="70"/>
                    <a:pt x="156" y="70"/>
                    <a:pt x="156" y="70"/>
                  </a:cubicBezTo>
                  <a:cubicBezTo>
                    <a:pt x="96" y="98"/>
                    <a:pt x="96" y="98"/>
                    <a:pt x="96" y="98"/>
                  </a:cubicBezTo>
                  <a:cubicBezTo>
                    <a:pt x="40" y="72"/>
                    <a:pt x="40" y="72"/>
                    <a:pt x="40" y="72"/>
                  </a:cubicBezTo>
                  <a:lnTo>
                    <a:pt x="40" y="118"/>
                  </a:lnTo>
                  <a:close/>
                  <a:moveTo>
                    <a:pt x="96" y="0"/>
                  </a:moveTo>
                  <a:cubicBezTo>
                    <a:pt x="0" y="44"/>
                    <a:pt x="0" y="44"/>
                    <a:pt x="0" y="44"/>
                  </a:cubicBezTo>
                  <a:cubicBezTo>
                    <a:pt x="96" y="88"/>
                    <a:pt x="96" y="88"/>
                    <a:pt x="96" y="88"/>
                  </a:cubicBezTo>
                  <a:cubicBezTo>
                    <a:pt x="192" y="44"/>
                    <a:pt x="192" y="44"/>
                    <a:pt x="192" y="44"/>
                  </a:cubicBezTo>
                  <a:lnTo>
                    <a:pt x="96" y="0"/>
                  </a:lnTo>
                  <a:close/>
                  <a:moveTo>
                    <a:pt x="8" y="56"/>
                  </a:moveTo>
                  <a:cubicBezTo>
                    <a:pt x="4" y="104"/>
                    <a:pt x="4" y="104"/>
                    <a:pt x="4" y="104"/>
                  </a:cubicBezTo>
                  <a:cubicBezTo>
                    <a:pt x="12" y="104"/>
                    <a:pt x="12" y="104"/>
                    <a:pt x="12" y="104"/>
                  </a:cubicBezTo>
                  <a:cubicBezTo>
                    <a:pt x="12" y="58"/>
                    <a:pt x="12" y="58"/>
                    <a:pt x="12" y="58"/>
                  </a:cubicBezTo>
                  <a:lnTo>
                    <a:pt x="8" y="56"/>
                  </a:lnTo>
                  <a:close/>
                  <a:moveTo>
                    <a:pt x="16" y="144"/>
                  </a:moveTo>
                  <a:cubicBezTo>
                    <a:pt x="9" y="124"/>
                    <a:pt x="9" y="124"/>
                    <a:pt x="9" y="124"/>
                  </a:cubicBezTo>
                  <a:cubicBezTo>
                    <a:pt x="13" y="123"/>
                    <a:pt x="16" y="120"/>
                    <a:pt x="16" y="116"/>
                  </a:cubicBezTo>
                  <a:cubicBezTo>
                    <a:pt x="16" y="111"/>
                    <a:pt x="12" y="108"/>
                    <a:pt x="8" y="108"/>
                  </a:cubicBezTo>
                  <a:cubicBezTo>
                    <a:pt x="3" y="108"/>
                    <a:pt x="0" y="111"/>
                    <a:pt x="0" y="116"/>
                  </a:cubicBezTo>
                  <a:cubicBezTo>
                    <a:pt x="0" y="120"/>
                    <a:pt x="3" y="123"/>
                    <a:pt x="7" y="124"/>
                  </a:cubicBezTo>
                  <a:cubicBezTo>
                    <a:pt x="0" y="144"/>
                    <a:pt x="0" y="144"/>
                    <a:pt x="0" y="144"/>
                  </a:cubicBezTo>
                  <a:lnTo>
                    <a:pt x="16" y="144"/>
                  </a:lnTo>
                  <a:close/>
                </a:path>
              </a:pathLst>
            </a:custGeom>
            <a:solidFill>
              <a:srgbClr val="3C4750"/>
            </a:solidFill>
            <a:ln>
              <a:noFill/>
            </a:ln>
            <a:effectLst>
              <a:outerShdw blurRad="101600" dist="38100" dir="2700000" algn="tl" rotWithShape="0">
                <a:prstClr val="black">
                  <a:alpha val="15000"/>
                </a:prstClr>
              </a:outerShdw>
            </a:effectLst>
          </p:spPr>
          <p:txBody>
            <a:bodyPr vert="horz" wrap="square" lIns="91440" tIns="45720" rIns="91440" bIns="45720" numCol="1" anchor="t" anchorCtr="0" compatLnSpc="1"/>
            <a:lstStyle/>
            <a:p>
              <a:endParaRPr lang="zh-CN" altLang="en-US">
                <a:solidFill>
                  <a:schemeClr val="bg1"/>
                </a:solidFill>
                <a:cs typeface="+mn-ea"/>
                <a:sym typeface="+mn-lt"/>
              </a:endParaRPr>
            </a:p>
          </p:txBody>
        </p:sp>
        <p:sp>
          <p:nvSpPr>
            <p:cNvPr id="62" name="矩形 259"/>
            <p:cNvSpPr>
              <a:spLocks noChangeArrowheads="1"/>
            </p:cNvSpPr>
            <p:nvPr/>
          </p:nvSpPr>
          <p:spPr bwMode="auto">
            <a:xfrm>
              <a:off x="2242291" y="2192806"/>
              <a:ext cx="8335010" cy="516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fontAlgn="base">
                <a:lnSpc>
                  <a:spcPct val="120000"/>
                </a:lnSpc>
                <a:spcBef>
                  <a:spcPct val="0"/>
                </a:spcBef>
                <a:spcAft>
                  <a:spcPct val="0"/>
                </a:spcAft>
                <a:buNone/>
              </a:pPr>
              <a:r>
                <a:rPr lang="zh-CN" altLang="en-US" sz="2800" dirty="0">
                  <a:solidFill>
                    <a:srgbClr val="3C4750"/>
                  </a:solidFill>
                  <a:effectLst>
                    <a:outerShdw blurRad="25400" dist="25400" dir="2700000" algn="tl">
                      <a:srgbClr val="000000">
                        <a:alpha val="25000"/>
                      </a:srgbClr>
                    </a:outerShdw>
                  </a:effectLst>
                  <a:latin typeface="+mn-lt"/>
                  <a:ea typeface="+mn-ea"/>
                  <a:cs typeface="+mn-ea"/>
                  <a:sym typeface="+mn-lt"/>
                </a:rPr>
                <a:t>毕业论文</a:t>
              </a:r>
              <a:r>
                <a:rPr lang="zh-CN" altLang="en-US" sz="2800" dirty="0">
                  <a:solidFill>
                    <a:srgbClr val="3C4750"/>
                  </a:solidFill>
                  <a:effectLst>
                    <a:outerShdw blurRad="25400" dist="25400" dir="2700000" algn="tl">
                      <a:srgbClr val="000000">
                        <a:alpha val="25000"/>
                      </a:srgbClr>
                    </a:outerShdw>
                  </a:effectLst>
                  <a:latin typeface="+mn-lt"/>
                  <a:ea typeface="+mn-ea"/>
                  <a:cs typeface="+mn-ea"/>
                  <a:sym typeface="+mn-lt"/>
                </a:rPr>
                <a:t>答辩</a:t>
              </a:r>
              <a:endParaRPr lang="zh-CN" altLang="en-US" sz="2800" dirty="0">
                <a:solidFill>
                  <a:srgbClr val="3C4750"/>
                </a:solidFill>
                <a:effectLst>
                  <a:outerShdw blurRad="25400" dist="25400" dir="2700000" algn="tl">
                    <a:srgbClr val="000000">
                      <a:alpha val="25000"/>
                    </a:srgbClr>
                  </a:outerShdw>
                </a:effectLst>
                <a:latin typeface="+mn-lt"/>
                <a:ea typeface="+mn-ea"/>
                <a:cs typeface="+mn-ea"/>
                <a:sym typeface="+mn-lt"/>
              </a:endParaRPr>
            </a:p>
          </p:txBody>
        </p:sp>
      </p:grpSp>
      <p:pic>
        <p:nvPicPr>
          <p:cNvPr id="2" name="图片 1"/>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5535930" y="344170"/>
            <a:ext cx="1551305" cy="1573530"/>
          </a:xfrm>
          <a:prstGeom prst="rect">
            <a:avLst/>
          </a:prstGeom>
        </p:spPr>
      </p:pic>
      <p:grpSp>
        <p:nvGrpSpPr>
          <p:cNvPr id="3" name="组合 2"/>
          <p:cNvGrpSpPr/>
          <p:nvPr/>
        </p:nvGrpSpPr>
        <p:grpSpPr>
          <a:xfrm rot="10800000">
            <a:off x="3729782" y="2507194"/>
            <a:ext cx="8192759" cy="4178106"/>
            <a:chOff x="956602" y="393894"/>
            <a:chExt cx="8192759" cy="4178106"/>
          </a:xfrm>
          <a:effectLst>
            <a:outerShdw blurRad="101600" dist="38100" dir="2700000" algn="tl" rotWithShape="0">
              <a:prstClr val="black">
                <a:alpha val="20000"/>
              </a:prstClr>
            </a:outerShdw>
          </a:effectLst>
        </p:grpSpPr>
        <p:cxnSp>
          <p:nvCxnSpPr>
            <p:cNvPr id="4" name="直接连接符 3"/>
            <p:cNvCxnSpPr/>
            <p:nvPr>
              <p:custDataLst>
                <p:tags r:id="rId3"/>
              </p:custDataLst>
            </p:nvPr>
          </p:nvCxnSpPr>
          <p:spPr>
            <a:xfrm>
              <a:off x="1005840" y="460085"/>
              <a:ext cx="8143521" cy="0"/>
            </a:xfrm>
            <a:prstGeom prst="line">
              <a:avLst/>
            </a:prstGeom>
            <a:ln w="127000">
              <a:solidFill>
                <a:srgbClr val="666E8A"/>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custDataLst>
                <p:tags r:id="rId4"/>
              </p:custDataLst>
            </p:nvPr>
          </p:nvCxnSpPr>
          <p:spPr>
            <a:xfrm>
              <a:off x="956602" y="393894"/>
              <a:ext cx="0" cy="4178106"/>
            </a:xfrm>
            <a:prstGeom prst="line">
              <a:avLst/>
            </a:prstGeom>
            <a:ln w="127000">
              <a:solidFill>
                <a:srgbClr val="666E8A"/>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1+#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1+#ppt_w/2"/>
                                          </p:val>
                                        </p:tav>
                                        <p:tav tm="100000">
                                          <p:val>
                                            <p:strVal val="#ppt_x"/>
                                          </p:val>
                                        </p:tav>
                                      </p:tavLst>
                                    </p:anim>
                                    <p:anim calcmode="lin" valueType="num">
                                      <p:cBhvr additive="base">
                                        <p:cTn id="12" dur="500" fill="hold"/>
                                        <p:tgtEl>
                                          <p:spTgt spid="21"/>
                                        </p:tgtEl>
                                        <p:attrNameLst>
                                          <p:attrName>ppt_y</p:attrName>
                                        </p:attrNameLst>
                                      </p:cBhvr>
                                      <p:tavLst>
                                        <p:tav tm="0">
                                          <p:val>
                                            <p:strVal val="#ppt_y"/>
                                          </p:val>
                                        </p:tav>
                                        <p:tav tm="100000">
                                          <p:val>
                                            <p:strVal val="#ppt_y"/>
                                          </p:val>
                                        </p:tav>
                                      </p:tavLst>
                                    </p:anim>
                                  </p:childTnLst>
                                </p:cTn>
                              </p:par>
                              <p:par>
                                <p:cTn id="13" presetID="41" presetClass="entr" presetSubtype="0" fill="hold" grpId="0" nodeType="withEffect">
                                  <p:stCondLst>
                                    <p:cond delay="250"/>
                                  </p:stCondLst>
                                  <p:iterate type="lt">
                                    <p:tmPct val="10000"/>
                                  </p:iterate>
                                  <p:childTnLst>
                                    <p:set>
                                      <p:cBhvr>
                                        <p:cTn id="14" dur="1" fill="hold">
                                          <p:stCondLst>
                                            <p:cond delay="0"/>
                                          </p:stCondLst>
                                        </p:cTn>
                                        <p:tgtEl>
                                          <p:spTgt spid="61"/>
                                        </p:tgtEl>
                                        <p:attrNameLst>
                                          <p:attrName>style.visibility</p:attrName>
                                        </p:attrNameLst>
                                      </p:cBhvr>
                                      <p:to>
                                        <p:strVal val="visible"/>
                                      </p:to>
                                    </p:set>
                                    <p:anim calcmode="lin" valueType="num">
                                      <p:cBhvr>
                                        <p:cTn id="15" dur="500" fill="hold"/>
                                        <p:tgtEl>
                                          <p:spTgt spid="61"/>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61"/>
                                        </p:tgtEl>
                                        <p:attrNameLst>
                                          <p:attrName>ppt_y</p:attrName>
                                        </p:attrNameLst>
                                      </p:cBhvr>
                                      <p:tavLst>
                                        <p:tav tm="0">
                                          <p:val>
                                            <p:strVal val="#ppt_y"/>
                                          </p:val>
                                        </p:tav>
                                        <p:tav tm="100000">
                                          <p:val>
                                            <p:strVal val="#ppt_y"/>
                                          </p:val>
                                        </p:tav>
                                      </p:tavLst>
                                    </p:anim>
                                    <p:anim calcmode="lin" valueType="num">
                                      <p:cBhvr>
                                        <p:cTn id="17" dur="500" fill="hold"/>
                                        <p:tgtEl>
                                          <p:spTgt spid="61"/>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61"/>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61"/>
                                        </p:tgtEl>
                                      </p:cBhvr>
                                    </p:animEffect>
                                  </p:childTnLst>
                                </p:cTn>
                              </p:par>
                              <p:par>
                                <p:cTn id="20" presetID="42" presetClass="entr" presetSubtype="0" fill="hold" nodeType="withEffect">
                                  <p:stCondLst>
                                    <p:cond delay="500"/>
                                  </p:stCondLst>
                                  <p:childTnLst>
                                    <p:set>
                                      <p:cBhvr>
                                        <p:cTn id="21" dur="1" fill="hold">
                                          <p:stCondLst>
                                            <p:cond delay="0"/>
                                          </p:stCondLst>
                                        </p:cTn>
                                        <p:tgtEl>
                                          <p:spTgt spid="63"/>
                                        </p:tgtEl>
                                        <p:attrNameLst>
                                          <p:attrName>style.visibility</p:attrName>
                                        </p:attrNameLst>
                                      </p:cBhvr>
                                      <p:to>
                                        <p:strVal val="visible"/>
                                      </p:to>
                                    </p:set>
                                    <p:animEffect transition="in" filter="fade">
                                      <p:cBhvr>
                                        <p:cTn id="22" dur="1000"/>
                                        <p:tgtEl>
                                          <p:spTgt spid="63"/>
                                        </p:tgtEl>
                                      </p:cBhvr>
                                    </p:animEffect>
                                    <p:anim calcmode="lin" valueType="num">
                                      <p:cBhvr>
                                        <p:cTn id="23" dur="1000" fill="hold"/>
                                        <p:tgtEl>
                                          <p:spTgt spid="63"/>
                                        </p:tgtEl>
                                        <p:attrNameLst>
                                          <p:attrName>ppt_x</p:attrName>
                                        </p:attrNameLst>
                                      </p:cBhvr>
                                      <p:tavLst>
                                        <p:tav tm="0">
                                          <p:val>
                                            <p:strVal val="#ppt_x"/>
                                          </p:val>
                                        </p:tav>
                                        <p:tav tm="100000">
                                          <p:val>
                                            <p:strVal val="#ppt_x"/>
                                          </p:val>
                                        </p:tav>
                                      </p:tavLst>
                                    </p:anim>
                                    <p:anim calcmode="lin" valueType="num">
                                      <p:cBhvr>
                                        <p:cTn id="24" dur="1000" fill="hold"/>
                                        <p:tgtEl>
                                          <p:spTgt spid="63"/>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50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1000"/>
                                        <p:tgtEl>
                                          <p:spTgt spid="29"/>
                                        </p:tgtEl>
                                      </p:cBhvr>
                                    </p:animEffect>
                                    <p:anim calcmode="lin" valueType="num">
                                      <p:cBhvr>
                                        <p:cTn id="28" dur="1000" fill="hold"/>
                                        <p:tgtEl>
                                          <p:spTgt spid="29"/>
                                        </p:tgtEl>
                                        <p:attrNameLst>
                                          <p:attrName>ppt_x</p:attrName>
                                        </p:attrNameLst>
                                      </p:cBhvr>
                                      <p:tavLst>
                                        <p:tav tm="0">
                                          <p:val>
                                            <p:strVal val="#ppt_x"/>
                                          </p:val>
                                        </p:tav>
                                        <p:tav tm="100000">
                                          <p:val>
                                            <p:strVal val="#ppt_x"/>
                                          </p:val>
                                        </p:tav>
                                      </p:tavLst>
                                    </p:anim>
                                    <p:anim calcmode="lin" valueType="num">
                                      <p:cBhvr>
                                        <p:cTn id="29" dur="1000" fill="hold"/>
                                        <p:tgtEl>
                                          <p:spTgt spid="29"/>
                                        </p:tgtEl>
                                        <p:attrNameLst>
                                          <p:attrName>ppt_y</p:attrName>
                                        </p:attrNameLst>
                                      </p:cBhvr>
                                      <p:tavLst>
                                        <p:tav tm="0">
                                          <p:val>
                                            <p:strVal val="#ppt_y-.1"/>
                                          </p:val>
                                        </p:tav>
                                        <p:tav tm="100000">
                                          <p:val>
                                            <p:strVal val="#ppt_y"/>
                                          </p:val>
                                        </p:tav>
                                      </p:tavLst>
                                    </p:anim>
                                  </p:childTnLst>
                                </p:cTn>
                              </p:par>
                            </p:childTnLst>
                          </p:cTn>
                        </p:par>
                        <p:par>
                          <p:cTn id="30" fill="hold">
                            <p:stCondLst>
                              <p:cond delay="0"/>
                            </p:stCondLst>
                            <p:childTnLst>
                              <p:par>
                                <p:cTn id="31" presetID="42" presetClass="entr" presetSubtype="0" fill="hold" nodeType="after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fade">
                                      <p:cBhvr>
                                        <p:cTn id="33" dur="750"/>
                                        <p:tgtEl>
                                          <p:spTgt spid="31"/>
                                        </p:tgtEl>
                                      </p:cBhvr>
                                    </p:animEffect>
                                    <p:anim calcmode="lin" valueType="num">
                                      <p:cBhvr>
                                        <p:cTn id="34" dur="750" fill="hold"/>
                                        <p:tgtEl>
                                          <p:spTgt spid="31"/>
                                        </p:tgtEl>
                                        <p:attrNameLst>
                                          <p:attrName>ppt_x</p:attrName>
                                        </p:attrNameLst>
                                      </p:cBhvr>
                                      <p:tavLst>
                                        <p:tav tm="0">
                                          <p:val>
                                            <p:strVal val="#ppt_x"/>
                                          </p:val>
                                        </p:tav>
                                        <p:tav tm="100000">
                                          <p:val>
                                            <p:strVal val="#ppt_x"/>
                                          </p:val>
                                        </p:tav>
                                      </p:tavLst>
                                    </p:anim>
                                    <p:anim calcmode="lin" valueType="num">
                                      <p:cBhvr>
                                        <p:cTn id="35" dur="750" fill="hold"/>
                                        <p:tgtEl>
                                          <p:spTgt spid="31"/>
                                        </p:tgtEl>
                                        <p:attrNameLst>
                                          <p:attrName>ppt_y</p:attrName>
                                        </p:attrNameLst>
                                      </p:cBhvr>
                                      <p:tavLst>
                                        <p:tav tm="0">
                                          <p:val>
                                            <p:strVal val="#ppt_y+.1"/>
                                          </p:val>
                                        </p:tav>
                                        <p:tav tm="100000">
                                          <p:val>
                                            <p:strVal val="#ppt_y"/>
                                          </p:val>
                                        </p:tav>
                                      </p:tavLst>
                                    </p:anim>
                                  </p:childTnLst>
                                </p:cTn>
                              </p:par>
                            </p:childTnLst>
                          </p:cTn>
                        </p:par>
                        <p:par>
                          <p:cTn id="36" fill="hold">
                            <p:stCondLst>
                              <p:cond delay="1000"/>
                            </p:stCondLst>
                            <p:childTnLst>
                              <p:par>
                                <p:cTn id="37" presetID="42" presetClass="entr" presetSubtype="0" fill="hold" nodeType="after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fade">
                                      <p:cBhvr>
                                        <p:cTn id="39" dur="1000"/>
                                        <p:tgtEl>
                                          <p:spTgt spid="41"/>
                                        </p:tgtEl>
                                      </p:cBhvr>
                                    </p:animEffect>
                                    <p:anim calcmode="lin" valueType="num">
                                      <p:cBhvr>
                                        <p:cTn id="40" dur="1000" fill="hold"/>
                                        <p:tgtEl>
                                          <p:spTgt spid="41"/>
                                        </p:tgtEl>
                                        <p:attrNameLst>
                                          <p:attrName>ppt_x</p:attrName>
                                        </p:attrNameLst>
                                      </p:cBhvr>
                                      <p:tavLst>
                                        <p:tav tm="0">
                                          <p:val>
                                            <p:strVal val="#ppt_x"/>
                                          </p:val>
                                        </p:tav>
                                        <p:tav tm="100000">
                                          <p:val>
                                            <p:strVal val="#ppt_x"/>
                                          </p:val>
                                        </p:tav>
                                      </p:tavLst>
                                    </p:anim>
                                    <p:anim calcmode="lin" valueType="num">
                                      <p:cBhvr>
                                        <p:cTn id="41" dur="1000" fill="hold"/>
                                        <p:tgtEl>
                                          <p:spTgt spid="41"/>
                                        </p:tgtEl>
                                        <p:attrNameLst>
                                          <p:attrName>ppt_y</p:attrName>
                                        </p:attrNameLst>
                                      </p:cBhvr>
                                      <p:tavLst>
                                        <p:tav tm="0">
                                          <p:val>
                                            <p:strVal val="#ppt_y+.1"/>
                                          </p:val>
                                        </p:tav>
                                        <p:tav tm="100000">
                                          <p:val>
                                            <p:strVal val="#ppt_y"/>
                                          </p:val>
                                        </p:tav>
                                      </p:tavLst>
                                    </p:anim>
                                  </p:childTnLst>
                                </p:cTn>
                              </p:par>
                              <p:par>
                                <p:cTn id="42" presetID="2" presetClass="entr" presetSubtype="8" decel="100000" fill="hold" nodeType="withEffect">
                                  <p:stCondLst>
                                    <p:cond delay="250"/>
                                  </p:stCondLst>
                                  <p:childTnLst>
                                    <p:set>
                                      <p:cBhvr>
                                        <p:cTn id="43" dur="1" fill="hold">
                                          <p:stCondLst>
                                            <p:cond delay="0"/>
                                          </p:stCondLst>
                                        </p:cTn>
                                        <p:tgtEl>
                                          <p:spTgt spid="3"/>
                                        </p:tgtEl>
                                        <p:attrNameLst>
                                          <p:attrName>style.visibility</p:attrName>
                                        </p:attrNameLst>
                                      </p:cBhvr>
                                      <p:to>
                                        <p:strVal val="visible"/>
                                      </p:to>
                                    </p:set>
                                    <p:anim calcmode="lin" valueType="num">
                                      <p:cBhvr additive="base">
                                        <p:cTn id="44" dur="500" fill="hold"/>
                                        <p:tgtEl>
                                          <p:spTgt spid="3"/>
                                        </p:tgtEl>
                                        <p:attrNameLst>
                                          <p:attrName>ppt_x</p:attrName>
                                        </p:attrNameLst>
                                      </p:cBhvr>
                                      <p:tavLst>
                                        <p:tav tm="0">
                                          <p:val>
                                            <p:strVal val="0-#ppt_w/2"/>
                                          </p:val>
                                        </p:tav>
                                        <p:tav tm="100000">
                                          <p:val>
                                            <p:strVal val="#ppt_x"/>
                                          </p:val>
                                        </p:tav>
                                      </p:tavLst>
                                    </p:anim>
                                    <p:anim calcmode="lin" valueType="num">
                                      <p:cBhvr additive="base">
                                        <p:cTn id="45"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22" grpId="0" animBg="1"/>
      <p:bldP spid="29" grpId="0"/>
      <p:bldP spid="6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descr="一致性分析流程框架"/>
          <p:cNvPicPr>
            <a:picLocks noChangeAspect="1"/>
          </p:cNvPicPr>
          <p:nvPr/>
        </p:nvPicPr>
        <p:blipFill>
          <a:blip r:embed="rId1"/>
          <a:stretch>
            <a:fillRect/>
          </a:stretch>
        </p:blipFill>
        <p:spPr>
          <a:xfrm>
            <a:off x="5399405" y="212725"/>
            <a:ext cx="5392420" cy="6431915"/>
          </a:xfrm>
          <a:prstGeom prst="rect">
            <a:avLst/>
          </a:prstGeom>
        </p:spPr>
      </p:pic>
      <p:sp>
        <p:nvSpPr>
          <p:cNvPr id="3" name="标题 2"/>
          <p:cNvSpPr>
            <a:spLocks noGrp="1"/>
          </p:cNvSpPr>
          <p:nvPr>
            <p:ph type="title"/>
          </p:nvPr>
        </p:nvSpPr>
        <p:spPr>
          <a:xfrm>
            <a:off x="1457698" y="339036"/>
            <a:ext cx="3629564" cy="456129"/>
          </a:xfrm>
        </p:spPr>
        <p:txBody>
          <a:bodyPr/>
          <a:lstStyle/>
          <a:p>
            <a:pPr>
              <a:lnSpc>
                <a:spcPct val="120000"/>
              </a:lnSpc>
            </a:pPr>
            <a:r>
              <a:rPr lang="zh-CN" altLang="en-US" dirty="0">
                <a:effectLst/>
                <a:latin typeface="+mn-lt"/>
                <a:ea typeface="+mn-ea"/>
                <a:cs typeface="+mn-ea"/>
                <a:sym typeface="+mn-lt"/>
              </a:rPr>
              <a:t>主要</a:t>
            </a:r>
            <a:r>
              <a:rPr lang="zh-CN" altLang="en-US" dirty="0">
                <a:effectLst/>
                <a:latin typeface="+mn-lt"/>
                <a:ea typeface="+mn-ea"/>
                <a:cs typeface="+mn-ea"/>
                <a:sym typeface="+mn-lt"/>
              </a:rPr>
              <a:t>工作</a:t>
            </a:r>
            <a:endParaRPr lang="zh-CN" altLang="en-US" dirty="0">
              <a:effectLst/>
              <a:latin typeface="+mn-lt"/>
              <a:ea typeface="+mn-ea"/>
              <a:cs typeface="+mn-ea"/>
              <a:sym typeface="+mn-lt"/>
            </a:endParaRPr>
          </a:p>
        </p:txBody>
      </p:sp>
      <p:pic>
        <p:nvPicPr>
          <p:cNvPr id="3074" name="Picture 2" descr="https://img0.baidu.com/it/u=208212130,1854789506&amp;fm=253&amp;fmt=auto&amp;app=120&amp;f=JPEG?w=1109&amp;h=800"/>
          <p:cNvPicPr>
            <a:picLocks noChangeAspect="1" noChangeArrowheads="1"/>
          </p:cNvPicPr>
          <p:nvPr>
            <p:custDataLst>
              <p:tags r:id="rId2"/>
            </p:custDataLst>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742170" y="5456555"/>
            <a:ext cx="2368550" cy="1708785"/>
          </a:xfrm>
          <a:prstGeom prst="rect">
            <a:avLst/>
          </a:prstGeom>
          <a:noFill/>
          <a:extLst>
            <a:ext uri="{909E8E84-426E-40DD-AFC4-6F175D3DCCD1}">
              <a14:hiddenFill xmlns:a14="http://schemas.microsoft.com/office/drawing/2010/main">
                <a:solidFill>
                  <a:srgbClr val="FFFFFF"/>
                </a:solidFill>
              </a14:hiddenFill>
            </a:ext>
          </a:extLst>
        </p:spPr>
      </p:pic>
      <p:cxnSp>
        <p:nvCxnSpPr>
          <p:cNvPr id="5" name="直接连接符 4"/>
          <p:cNvCxnSpPr/>
          <p:nvPr>
            <p:custDataLst>
              <p:tags r:id="rId4"/>
            </p:custDataLst>
          </p:nvPr>
        </p:nvCxnSpPr>
        <p:spPr>
          <a:xfrm>
            <a:off x="1684276" y="1145897"/>
            <a:ext cx="921152" cy="0"/>
          </a:xfrm>
          <a:prstGeom prst="line">
            <a:avLst/>
          </a:prstGeom>
          <a:ln w="57150">
            <a:solidFill>
              <a:srgbClr val="666E8A"/>
            </a:solidFill>
          </a:ln>
        </p:spPr>
        <p:style>
          <a:lnRef idx="3">
            <a:schemeClr val="accent2"/>
          </a:lnRef>
          <a:fillRef idx="0">
            <a:schemeClr val="accent2"/>
          </a:fillRef>
          <a:effectRef idx="2">
            <a:schemeClr val="accent2"/>
          </a:effectRef>
          <a:fontRef idx="minor">
            <a:schemeClr val="tx1"/>
          </a:fontRef>
        </p:style>
      </p:cxnSp>
      <p:sp>
        <p:nvSpPr>
          <p:cNvPr id="6" name="文本框 5"/>
          <p:cNvSpPr txBox="1"/>
          <p:nvPr>
            <p:custDataLst>
              <p:tags r:id="rId5"/>
            </p:custDataLst>
          </p:nvPr>
        </p:nvSpPr>
        <p:spPr>
          <a:xfrm>
            <a:off x="1376045" y="732155"/>
            <a:ext cx="1537335" cy="414020"/>
          </a:xfrm>
          <a:prstGeom prst="rect">
            <a:avLst/>
          </a:prstGeom>
          <a:noFill/>
        </p:spPr>
        <p:txBody>
          <a:bodyPr wrap="square" rtlCol="0">
            <a:spAutoFit/>
          </a:bodyPr>
          <a:p>
            <a:pPr algn="ctr" defTabSz="457200">
              <a:lnSpc>
                <a:spcPct val="150000"/>
              </a:lnSpc>
            </a:pP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Main </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Work</a:t>
            </a: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grpSp>
        <p:nvGrpSpPr>
          <p:cNvPr id="17" name="组合 16"/>
          <p:cNvGrpSpPr/>
          <p:nvPr/>
        </p:nvGrpSpPr>
        <p:grpSpPr>
          <a:xfrm>
            <a:off x="743585" y="1618615"/>
            <a:ext cx="3341370" cy="939800"/>
            <a:chOff x="293" y="2272"/>
            <a:chExt cx="5262" cy="1480"/>
          </a:xfrm>
        </p:grpSpPr>
        <p:sp>
          <p:nvSpPr>
            <p:cNvPr id="27" name="圆角矩形 26"/>
            <p:cNvSpPr/>
            <p:nvPr>
              <p:custDataLst>
                <p:tags r:id="rId6"/>
              </p:custDataLst>
            </p:nvPr>
          </p:nvSpPr>
          <p:spPr>
            <a:xfrm>
              <a:off x="293" y="2272"/>
              <a:ext cx="5262" cy="1480"/>
            </a:xfrm>
            <a:prstGeom prst="roundRect">
              <a:avLst>
                <a:gd name="adj" fmla="val 9092"/>
              </a:avLst>
            </a:prstGeom>
            <a:solidFill>
              <a:srgbClr val="444D5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cs typeface="+mn-ea"/>
                <a:sym typeface="+mn-lt"/>
              </a:endParaRPr>
            </a:p>
          </p:txBody>
        </p:sp>
        <p:sp>
          <p:nvSpPr>
            <p:cNvPr id="2" name="TextBox 29"/>
            <p:cNvSpPr txBox="1"/>
            <p:nvPr>
              <p:custDataLst>
                <p:tags r:id="rId7"/>
              </p:custDataLst>
            </p:nvPr>
          </p:nvSpPr>
          <p:spPr>
            <a:xfrm>
              <a:off x="867" y="2605"/>
              <a:ext cx="4114" cy="813"/>
            </a:xfrm>
            <a:prstGeom prst="rect">
              <a:avLst/>
            </a:prstGeom>
            <a:noFill/>
          </p:spPr>
          <p:txBody>
            <a:bodyPr wrap="square" lIns="0" tIns="0" rIns="0" bIns="0" rtlCol="0">
              <a:spAutoFit/>
            </a:bodyPr>
            <a:p>
              <a:pPr>
                <a:lnSpc>
                  <a:spcPct val="120000"/>
                </a:lnSpc>
              </a:pPr>
              <a:r>
                <a:rPr lang="zh-CN" altLang="en-US" sz="2800" b="1" dirty="0">
                  <a:solidFill>
                    <a:schemeClr val="bg1"/>
                  </a:solidFill>
                  <a:cs typeface="+mn-ea"/>
                  <a:sym typeface="+mn-lt"/>
                </a:rPr>
                <a:t>一致性分析</a:t>
              </a:r>
              <a:r>
                <a:rPr lang="zh-CN" altLang="en-US" sz="2800" b="1" dirty="0">
                  <a:solidFill>
                    <a:schemeClr val="bg1"/>
                  </a:solidFill>
                  <a:cs typeface="+mn-ea"/>
                  <a:sym typeface="+mn-lt"/>
                </a:rPr>
                <a:t>流程</a:t>
              </a:r>
              <a:endParaRPr lang="zh-CN" altLang="en-US" sz="2800" b="1" dirty="0">
                <a:solidFill>
                  <a:schemeClr val="bg1"/>
                </a:solidFill>
                <a:cs typeface="+mn-ea"/>
                <a:sym typeface="+mn-lt"/>
              </a:endParaRPr>
            </a:p>
          </p:txBody>
        </p:sp>
      </p:grpSp>
      <p:sp>
        <p:nvSpPr>
          <p:cNvPr id="66" name="圆角矩形 65"/>
          <p:cNvSpPr/>
          <p:nvPr>
            <p:custDataLst>
              <p:tags r:id="rId8"/>
            </p:custDataLst>
          </p:nvPr>
        </p:nvSpPr>
        <p:spPr>
          <a:xfrm>
            <a:off x="220980" y="3030220"/>
            <a:ext cx="4866640" cy="3723640"/>
          </a:xfrm>
          <a:prstGeom prst="roundRect">
            <a:avLst>
              <a:gd name="adj" fmla="val 3214"/>
            </a:avLst>
          </a:prstGeom>
          <a:noFill/>
          <a:ln>
            <a:solidFill>
              <a:srgbClr val="1F4E7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cs typeface="+mn-ea"/>
              <a:sym typeface="+mn-lt"/>
            </a:endParaRPr>
          </a:p>
        </p:txBody>
      </p:sp>
      <p:sp>
        <p:nvSpPr>
          <p:cNvPr id="18" name="文本框 17"/>
          <p:cNvSpPr txBox="1"/>
          <p:nvPr/>
        </p:nvSpPr>
        <p:spPr>
          <a:xfrm>
            <a:off x="466090" y="3106420"/>
            <a:ext cx="4452620" cy="3007995"/>
          </a:xfrm>
          <a:prstGeom prst="rect">
            <a:avLst/>
          </a:prstGeom>
          <a:noFill/>
        </p:spPr>
        <p:txBody>
          <a:bodyPr wrap="square" rtlCol="0">
            <a:noAutofit/>
          </a:bodyPr>
          <a:p>
            <a:pPr marL="285750" indent="-285750" algn="just">
              <a:buFont typeface="Arial" panose="020B0604020202020204" pitchFamily="34" charset="0"/>
              <a:buChar char="•"/>
            </a:pPr>
            <a:r>
              <a:rPr lang="zh-CN" altLang="en-US"/>
              <a:t>基因芯片与</a:t>
            </a:r>
            <a:r>
              <a:rPr lang="en-US" altLang="zh-CN"/>
              <a:t>RNA-Seq</a:t>
            </a:r>
            <a:r>
              <a:rPr lang="zh-CN" altLang="en-US"/>
              <a:t>分别进行预处理，包括背景校正，归一化，探针名与基因名配对</a:t>
            </a:r>
            <a:r>
              <a:rPr lang="zh-CN" altLang="en-US"/>
              <a:t>等</a:t>
            </a:r>
            <a:endParaRPr lang="zh-CN" altLang="en-US"/>
          </a:p>
          <a:p>
            <a:pPr marL="285750" indent="-285750">
              <a:buFont typeface="Arial" panose="020B0604020202020204" pitchFamily="34" charset="0"/>
              <a:buChar char="•"/>
            </a:pPr>
            <a:r>
              <a:rPr lang="zh-CN" altLang="en-US"/>
              <a:t>基因芯片使用</a:t>
            </a:r>
            <a:r>
              <a:rPr lang="en-US" altLang="zh-CN"/>
              <a:t>limma</a:t>
            </a:r>
            <a:r>
              <a:rPr lang="zh-CN" altLang="en-US"/>
              <a:t>包来找差异表达基因，</a:t>
            </a:r>
            <a:r>
              <a:rPr lang="en-US" altLang="zh-CN"/>
              <a:t>RNA-Seq</a:t>
            </a:r>
            <a:r>
              <a:rPr lang="zh-CN" altLang="en-US"/>
              <a:t>使用</a:t>
            </a:r>
            <a:r>
              <a:rPr lang="en-US" altLang="zh-CN"/>
              <a:t>DESeq2</a:t>
            </a:r>
            <a:r>
              <a:rPr lang="zh-CN" altLang="en-US"/>
              <a:t>包找</a:t>
            </a:r>
            <a:r>
              <a:rPr lang="en-US" altLang="zh-CN"/>
              <a:t>DEGs</a:t>
            </a:r>
            <a:r>
              <a:rPr lang="zh-CN" altLang="en-US"/>
              <a:t>，通过</a:t>
            </a:r>
            <a:r>
              <a:rPr lang="en-US" altLang="zh-CN"/>
              <a:t>p</a:t>
            </a:r>
            <a:r>
              <a:rPr lang="zh-CN" altLang="en-US"/>
              <a:t>值来调整</a:t>
            </a:r>
            <a:r>
              <a:rPr lang="zh-CN" altLang="en-US"/>
              <a:t>数量</a:t>
            </a:r>
            <a:endParaRPr lang="zh-CN" altLang="en-US"/>
          </a:p>
          <a:p>
            <a:pPr marL="285750" indent="-285750">
              <a:buFont typeface="Arial" panose="020B0604020202020204" pitchFamily="34" charset="0"/>
              <a:buChar char="•"/>
            </a:pPr>
            <a:r>
              <a:rPr lang="zh-CN" altLang="en-US"/>
              <a:t>使用三种基于机器学习的特征选择方法</a:t>
            </a:r>
            <a:r>
              <a:rPr lang="zh-CN" altLang="en-US">
                <a:sym typeface="+mn-ea"/>
              </a:rPr>
              <a:t>根据特征重要性进行选择，</a:t>
            </a:r>
            <a:r>
              <a:rPr lang="zh-CN" altLang="en-US"/>
              <a:t>进一步筛选，得到更重要的</a:t>
            </a:r>
            <a:r>
              <a:rPr lang="en-US" altLang="zh-CN"/>
              <a:t>DEG</a:t>
            </a:r>
            <a:r>
              <a:rPr lang="en-US" altLang="zh-CN"/>
              <a:t>s</a:t>
            </a:r>
            <a:endParaRPr lang="en-US" altLang="zh-CN"/>
          </a:p>
          <a:p>
            <a:pPr marL="285750" indent="-285750">
              <a:buFont typeface="Arial" panose="020B0604020202020204" pitchFamily="34" charset="0"/>
              <a:buChar char="•"/>
            </a:pPr>
            <a:r>
              <a:rPr lang="zh-CN" altLang="en-US"/>
              <a:t>使用</a:t>
            </a:r>
            <a:r>
              <a:rPr lang="en-US" altLang="zh-CN"/>
              <a:t>PPI</a:t>
            </a:r>
            <a:r>
              <a:rPr lang="zh-CN" altLang="en-US"/>
              <a:t>、</a:t>
            </a:r>
            <a:r>
              <a:rPr lang="en-US" altLang="zh-CN"/>
              <a:t>GO</a:t>
            </a:r>
            <a:r>
              <a:rPr lang="zh-CN" altLang="en-US"/>
              <a:t>、</a:t>
            </a:r>
            <a:r>
              <a:rPr lang="en-US" altLang="zh-CN"/>
              <a:t>KEGG</a:t>
            </a:r>
            <a:r>
              <a:rPr lang="zh-CN" altLang="en-US"/>
              <a:t>等网络或通路进行富集分析后扩增</a:t>
            </a:r>
            <a:r>
              <a:rPr lang="en-US" altLang="zh-CN"/>
              <a:t>DEG</a:t>
            </a:r>
            <a:r>
              <a:rPr lang="en-US" altLang="zh-CN"/>
              <a:t>s</a:t>
            </a:r>
            <a:endParaRPr lang="en-US" altLang="zh-CN"/>
          </a:p>
          <a:p>
            <a:pPr marL="285750" indent="-285750">
              <a:buFont typeface="Arial" panose="020B0604020202020204" pitchFamily="34" charset="0"/>
              <a:buChar char="•"/>
            </a:pPr>
            <a:r>
              <a:rPr lang="zh-CN" altLang="en-US"/>
              <a:t>通过交集来进行一致性统计，比较不同组合下的重叠</a:t>
            </a:r>
            <a:r>
              <a:rPr lang="zh-CN" altLang="en-US"/>
              <a:t>情况</a:t>
            </a:r>
            <a:endParaRPr lang="zh-CN" altLang="en-US"/>
          </a:p>
        </p:txBody>
      </p:sp>
    </p:spTree>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457698" y="339036"/>
            <a:ext cx="3629564" cy="456129"/>
          </a:xfrm>
        </p:spPr>
        <p:txBody>
          <a:bodyPr/>
          <a:lstStyle/>
          <a:p>
            <a:pPr>
              <a:lnSpc>
                <a:spcPct val="120000"/>
              </a:lnSpc>
            </a:pPr>
            <a:r>
              <a:rPr lang="zh-CN" altLang="en-US" dirty="0">
                <a:effectLst/>
                <a:latin typeface="+mn-lt"/>
                <a:ea typeface="+mn-ea"/>
                <a:cs typeface="+mn-ea"/>
                <a:sym typeface="+mn-lt"/>
              </a:rPr>
              <a:t>主要</a:t>
            </a:r>
            <a:r>
              <a:rPr lang="zh-CN" altLang="en-US" dirty="0">
                <a:effectLst/>
                <a:latin typeface="+mn-lt"/>
                <a:ea typeface="+mn-ea"/>
                <a:cs typeface="+mn-ea"/>
                <a:sym typeface="+mn-lt"/>
              </a:rPr>
              <a:t>工作</a:t>
            </a:r>
            <a:endParaRPr lang="zh-CN" altLang="en-US" dirty="0">
              <a:effectLst/>
              <a:latin typeface="+mn-lt"/>
              <a:ea typeface="+mn-ea"/>
              <a:cs typeface="+mn-ea"/>
              <a:sym typeface="+mn-lt"/>
            </a:endParaRPr>
          </a:p>
        </p:txBody>
      </p:sp>
      <p:pic>
        <p:nvPicPr>
          <p:cNvPr id="3074" name="Picture 2" descr="https://img0.baidu.com/it/u=208212130,1854789506&amp;fm=253&amp;fmt=auto&amp;app=120&amp;f=JPEG?w=1109&amp;h=800"/>
          <p:cNvPicPr>
            <a:picLocks noChangeAspect="1" noChangeArrowheads="1"/>
          </p:cNvPicPr>
          <p:nvPr>
            <p:custDataLst>
              <p:tags r:id="rId1"/>
            </p:custDataLst>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742170" y="5456555"/>
            <a:ext cx="2368550" cy="1708785"/>
          </a:xfrm>
          <a:prstGeom prst="rect">
            <a:avLst/>
          </a:prstGeom>
          <a:noFill/>
          <a:extLst>
            <a:ext uri="{909E8E84-426E-40DD-AFC4-6F175D3DCCD1}">
              <a14:hiddenFill xmlns:a14="http://schemas.microsoft.com/office/drawing/2010/main">
                <a:solidFill>
                  <a:srgbClr val="FFFFFF"/>
                </a:solidFill>
              </a14:hiddenFill>
            </a:ext>
          </a:extLst>
        </p:spPr>
      </p:pic>
      <p:cxnSp>
        <p:nvCxnSpPr>
          <p:cNvPr id="5" name="直接连接符 4"/>
          <p:cNvCxnSpPr/>
          <p:nvPr>
            <p:custDataLst>
              <p:tags r:id="rId3"/>
            </p:custDataLst>
          </p:nvPr>
        </p:nvCxnSpPr>
        <p:spPr>
          <a:xfrm>
            <a:off x="1684276" y="1145897"/>
            <a:ext cx="921152" cy="0"/>
          </a:xfrm>
          <a:prstGeom prst="line">
            <a:avLst/>
          </a:prstGeom>
          <a:ln w="57150">
            <a:solidFill>
              <a:srgbClr val="666E8A"/>
            </a:solidFill>
          </a:ln>
        </p:spPr>
        <p:style>
          <a:lnRef idx="3">
            <a:schemeClr val="accent2"/>
          </a:lnRef>
          <a:fillRef idx="0">
            <a:schemeClr val="accent2"/>
          </a:fillRef>
          <a:effectRef idx="2">
            <a:schemeClr val="accent2"/>
          </a:effectRef>
          <a:fontRef idx="minor">
            <a:schemeClr val="tx1"/>
          </a:fontRef>
        </p:style>
      </p:cxnSp>
      <p:sp>
        <p:nvSpPr>
          <p:cNvPr id="6" name="文本框 5"/>
          <p:cNvSpPr txBox="1"/>
          <p:nvPr>
            <p:custDataLst>
              <p:tags r:id="rId4"/>
            </p:custDataLst>
          </p:nvPr>
        </p:nvSpPr>
        <p:spPr>
          <a:xfrm>
            <a:off x="1376045" y="732155"/>
            <a:ext cx="1537335" cy="414020"/>
          </a:xfrm>
          <a:prstGeom prst="rect">
            <a:avLst/>
          </a:prstGeom>
          <a:noFill/>
        </p:spPr>
        <p:txBody>
          <a:bodyPr wrap="square" rtlCol="0">
            <a:spAutoFit/>
          </a:bodyPr>
          <a:p>
            <a:pPr algn="ctr" defTabSz="457200">
              <a:lnSpc>
                <a:spcPct val="150000"/>
              </a:lnSpc>
            </a:pP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Main </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Work</a:t>
            </a: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grpSp>
        <p:nvGrpSpPr>
          <p:cNvPr id="17" name="组合 16"/>
          <p:cNvGrpSpPr/>
          <p:nvPr/>
        </p:nvGrpSpPr>
        <p:grpSpPr>
          <a:xfrm>
            <a:off x="4902835" y="339090"/>
            <a:ext cx="3047365" cy="939800"/>
            <a:chOff x="293" y="2272"/>
            <a:chExt cx="5262" cy="1480"/>
          </a:xfrm>
        </p:grpSpPr>
        <p:sp>
          <p:nvSpPr>
            <p:cNvPr id="27" name="圆角矩形 26"/>
            <p:cNvSpPr/>
            <p:nvPr>
              <p:custDataLst>
                <p:tags r:id="rId5"/>
              </p:custDataLst>
            </p:nvPr>
          </p:nvSpPr>
          <p:spPr>
            <a:xfrm>
              <a:off x="293" y="2272"/>
              <a:ext cx="5262" cy="1480"/>
            </a:xfrm>
            <a:prstGeom prst="roundRect">
              <a:avLst>
                <a:gd name="adj" fmla="val 9092"/>
              </a:avLst>
            </a:prstGeom>
            <a:solidFill>
              <a:srgbClr val="444D5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cs typeface="+mn-ea"/>
                <a:sym typeface="+mn-lt"/>
              </a:endParaRPr>
            </a:p>
          </p:txBody>
        </p:sp>
        <p:sp>
          <p:nvSpPr>
            <p:cNvPr id="2" name="TextBox 29"/>
            <p:cNvSpPr txBox="1"/>
            <p:nvPr>
              <p:custDataLst>
                <p:tags r:id="rId6"/>
              </p:custDataLst>
            </p:nvPr>
          </p:nvSpPr>
          <p:spPr>
            <a:xfrm>
              <a:off x="1527" y="2605"/>
              <a:ext cx="2582" cy="813"/>
            </a:xfrm>
            <a:prstGeom prst="rect">
              <a:avLst/>
            </a:prstGeom>
            <a:noFill/>
          </p:spPr>
          <p:txBody>
            <a:bodyPr wrap="square" lIns="0" tIns="0" rIns="0" bIns="0" rtlCol="0">
              <a:spAutoFit/>
            </a:bodyPr>
            <a:p>
              <a:pPr>
                <a:lnSpc>
                  <a:spcPct val="120000"/>
                </a:lnSpc>
              </a:pPr>
              <a:r>
                <a:rPr lang="zh-CN" altLang="en-US" sz="2800" b="1" dirty="0">
                  <a:solidFill>
                    <a:schemeClr val="bg1"/>
                  </a:solidFill>
                  <a:cs typeface="+mn-ea"/>
                  <a:sym typeface="+mn-lt"/>
                </a:rPr>
                <a:t>数据</a:t>
              </a:r>
              <a:r>
                <a:rPr lang="zh-CN" altLang="en-US" sz="2800" b="1" dirty="0">
                  <a:solidFill>
                    <a:schemeClr val="bg1"/>
                  </a:solidFill>
                  <a:cs typeface="+mn-ea"/>
                  <a:sym typeface="+mn-lt"/>
                </a:rPr>
                <a:t>收集</a:t>
              </a:r>
              <a:endParaRPr lang="zh-CN" altLang="en-US" sz="2800" b="1" dirty="0">
                <a:solidFill>
                  <a:schemeClr val="bg1"/>
                </a:solidFill>
                <a:cs typeface="+mn-ea"/>
                <a:sym typeface="+mn-lt"/>
              </a:endParaRPr>
            </a:p>
          </p:txBody>
        </p:sp>
      </p:grpSp>
      <p:pic>
        <p:nvPicPr>
          <p:cNvPr id="4" name="图片 3"/>
          <p:cNvPicPr>
            <a:picLocks noChangeAspect="1"/>
          </p:cNvPicPr>
          <p:nvPr>
            <p:custDataLst>
              <p:tags r:id="rId7"/>
            </p:custDataLst>
          </p:nvPr>
        </p:nvPicPr>
        <p:blipFill>
          <a:blip r:embed="rId8"/>
          <a:stretch>
            <a:fillRect/>
          </a:stretch>
        </p:blipFill>
        <p:spPr>
          <a:xfrm>
            <a:off x="1903730" y="1887220"/>
            <a:ext cx="9046210" cy="3810635"/>
          </a:xfrm>
          <a:prstGeom prst="rect">
            <a:avLst/>
          </a:prstGeom>
        </p:spPr>
      </p:pic>
    </p:spTree>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457698" y="339036"/>
            <a:ext cx="3629564" cy="456129"/>
          </a:xfrm>
        </p:spPr>
        <p:txBody>
          <a:bodyPr/>
          <a:lstStyle/>
          <a:p>
            <a:pPr>
              <a:lnSpc>
                <a:spcPct val="120000"/>
              </a:lnSpc>
            </a:pPr>
            <a:r>
              <a:rPr lang="zh-CN" altLang="en-US" dirty="0">
                <a:effectLst/>
                <a:latin typeface="+mn-lt"/>
                <a:ea typeface="+mn-ea"/>
                <a:cs typeface="+mn-ea"/>
                <a:sym typeface="+mn-lt"/>
              </a:rPr>
              <a:t>主要</a:t>
            </a:r>
            <a:r>
              <a:rPr lang="zh-CN" altLang="en-US" dirty="0">
                <a:effectLst/>
                <a:latin typeface="+mn-lt"/>
                <a:ea typeface="+mn-ea"/>
                <a:cs typeface="+mn-ea"/>
                <a:sym typeface="+mn-lt"/>
              </a:rPr>
              <a:t>工作</a:t>
            </a:r>
            <a:endParaRPr lang="zh-CN" altLang="en-US" dirty="0">
              <a:effectLst/>
              <a:latin typeface="+mn-lt"/>
              <a:ea typeface="+mn-ea"/>
              <a:cs typeface="+mn-ea"/>
              <a:sym typeface="+mn-lt"/>
            </a:endParaRPr>
          </a:p>
        </p:txBody>
      </p:sp>
      <p:pic>
        <p:nvPicPr>
          <p:cNvPr id="3074" name="Picture 2" descr="https://img0.baidu.com/it/u=208212130,1854789506&amp;fm=253&amp;fmt=auto&amp;app=120&amp;f=JPEG?w=1109&amp;h=800"/>
          <p:cNvPicPr>
            <a:picLocks noChangeAspect="1" noChangeArrowheads="1"/>
          </p:cNvPicPr>
          <p:nvPr>
            <p:custDataLst>
              <p:tags r:id="rId1"/>
            </p:custDataLst>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742170" y="5456555"/>
            <a:ext cx="2368550" cy="1708785"/>
          </a:xfrm>
          <a:prstGeom prst="rect">
            <a:avLst/>
          </a:prstGeom>
          <a:noFill/>
          <a:extLst>
            <a:ext uri="{909E8E84-426E-40DD-AFC4-6F175D3DCCD1}">
              <a14:hiddenFill xmlns:a14="http://schemas.microsoft.com/office/drawing/2010/main">
                <a:solidFill>
                  <a:srgbClr val="FFFFFF"/>
                </a:solidFill>
              </a14:hiddenFill>
            </a:ext>
          </a:extLst>
        </p:spPr>
      </p:pic>
      <p:cxnSp>
        <p:nvCxnSpPr>
          <p:cNvPr id="5" name="直接连接符 4"/>
          <p:cNvCxnSpPr/>
          <p:nvPr>
            <p:custDataLst>
              <p:tags r:id="rId3"/>
            </p:custDataLst>
          </p:nvPr>
        </p:nvCxnSpPr>
        <p:spPr>
          <a:xfrm>
            <a:off x="1684276" y="1145897"/>
            <a:ext cx="921152" cy="0"/>
          </a:xfrm>
          <a:prstGeom prst="line">
            <a:avLst/>
          </a:prstGeom>
          <a:ln w="57150">
            <a:solidFill>
              <a:srgbClr val="666E8A"/>
            </a:solidFill>
          </a:ln>
        </p:spPr>
        <p:style>
          <a:lnRef idx="3">
            <a:schemeClr val="accent2"/>
          </a:lnRef>
          <a:fillRef idx="0">
            <a:schemeClr val="accent2"/>
          </a:fillRef>
          <a:effectRef idx="2">
            <a:schemeClr val="accent2"/>
          </a:effectRef>
          <a:fontRef idx="minor">
            <a:schemeClr val="tx1"/>
          </a:fontRef>
        </p:style>
      </p:cxnSp>
      <p:sp>
        <p:nvSpPr>
          <p:cNvPr id="6" name="文本框 5"/>
          <p:cNvSpPr txBox="1"/>
          <p:nvPr>
            <p:custDataLst>
              <p:tags r:id="rId4"/>
            </p:custDataLst>
          </p:nvPr>
        </p:nvSpPr>
        <p:spPr>
          <a:xfrm>
            <a:off x="1376045" y="732155"/>
            <a:ext cx="1537335" cy="414020"/>
          </a:xfrm>
          <a:prstGeom prst="rect">
            <a:avLst/>
          </a:prstGeom>
          <a:noFill/>
        </p:spPr>
        <p:txBody>
          <a:bodyPr wrap="square" rtlCol="0">
            <a:spAutoFit/>
          </a:bodyPr>
          <a:p>
            <a:pPr algn="ctr" defTabSz="457200">
              <a:lnSpc>
                <a:spcPct val="150000"/>
              </a:lnSpc>
            </a:pP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Main </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Work</a:t>
            </a: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grpSp>
        <p:nvGrpSpPr>
          <p:cNvPr id="17" name="组合 16"/>
          <p:cNvGrpSpPr/>
          <p:nvPr/>
        </p:nvGrpSpPr>
        <p:grpSpPr>
          <a:xfrm>
            <a:off x="4902835" y="339090"/>
            <a:ext cx="3047365" cy="939800"/>
            <a:chOff x="293" y="2272"/>
            <a:chExt cx="5262" cy="1480"/>
          </a:xfrm>
        </p:grpSpPr>
        <p:sp>
          <p:nvSpPr>
            <p:cNvPr id="27" name="圆角矩形 26"/>
            <p:cNvSpPr/>
            <p:nvPr>
              <p:custDataLst>
                <p:tags r:id="rId5"/>
              </p:custDataLst>
            </p:nvPr>
          </p:nvSpPr>
          <p:spPr>
            <a:xfrm>
              <a:off x="293" y="2272"/>
              <a:ext cx="5262" cy="1480"/>
            </a:xfrm>
            <a:prstGeom prst="roundRect">
              <a:avLst>
                <a:gd name="adj" fmla="val 9092"/>
              </a:avLst>
            </a:prstGeom>
            <a:solidFill>
              <a:srgbClr val="444D5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cs typeface="+mn-ea"/>
                <a:sym typeface="+mn-lt"/>
              </a:endParaRPr>
            </a:p>
          </p:txBody>
        </p:sp>
        <p:sp>
          <p:nvSpPr>
            <p:cNvPr id="2" name="TextBox 29"/>
            <p:cNvSpPr txBox="1"/>
            <p:nvPr>
              <p:custDataLst>
                <p:tags r:id="rId6"/>
              </p:custDataLst>
            </p:nvPr>
          </p:nvSpPr>
          <p:spPr>
            <a:xfrm>
              <a:off x="1527" y="2605"/>
              <a:ext cx="2582" cy="813"/>
            </a:xfrm>
            <a:prstGeom prst="rect">
              <a:avLst/>
            </a:prstGeom>
            <a:noFill/>
          </p:spPr>
          <p:txBody>
            <a:bodyPr wrap="square" lIns="0" tIns="0" rIns="0" bIns="0" rtlCol="0">
              <a:spAutoFit/>
            </a:bodyPr>
            <a:p>
              <a:pPr>
                <a:lnSpc>
                  <a:spcPct val="120000"/>
                </a:lnSpc>
              </a:pPr>
              <a:r>
                <a:rPr lang="zh-CN" altLang="en-US" sz="2800" b="1" dirty="0">
                  <a:solidFill>
                    <a:schemeClr val="bg1"/>
                  </a:solidFill>
                  <a:cs typeface="+mn-ea"/>
                  <a:sym typeface="+mn-lt"/>
                </a:rPr>
                <a:t>代码贡献</a:t>
              </a:r>
              <a:endParaRPr lang="zh-CN" altLang="en-US" sz="2800" b="1" dirty="0">
                <a:solidFill>
                  <a:schemeClr val="bg1"/>
                </a:solidFill>
                <a:cs typeface="+mn-ea"/>
                <a:sym typeface="+mn-lt"/>
              </a:endParaRPr>
            </a:p>
          </p:txBody>
        </p:sp>
      </p:grpSp>
      <p:sp>
        <p:nvSpPr>
          <p:cNvPr id="66" name="圆角矩形 65"/>
          <p:cNvSpPr/>
          <p:nvPr>
            <p:custDataLst>
              <p:tags r:id="rId7"/>
            </p:custDataLst>
          </p:nvPr>
        </p:nvSpPr>
        <p:spPr>
          <a:xfrm>
            <a:off x="3931285" y="2208530"/>
            <a:ext cx="4866640" cy="2871470"/>
          </a:xfrm>
          <a:prstGeom prst="roundRect">
            <a:avLst>
              <a:gd name="adj" fmla="val 3214"/>
            </a:avLst>
          </a:prstGeom>
          <a:noFill/>
          <a:ln>
            <a:solidFill>
              <a:srgbClr val="1F4E7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cs typeface="+mn-ea"/>
              <a:sym typeface="+mn-lt"/>
            </a:endParaRPr>
          </a:p>
        </p:txBody>
      </p:sp>
      <p:sp>
        <p:nvSpPr>
          <p:cNvPr id="18" name="文本框 17"/>
          <p:cNvSpPr txBox="1"/>
          <p:nvPr>
            <p:custDataLst>
              <p:tags r:id="rId8"/>
            </p:custDataLst>
          </p:nvPr>
        </p:nvSpPr>
        <p:spPr>
          <a:xfrm>
            <a:off x="4200525" y="2448560"/>
            <a:ext cx="4452620" cy="2329180"/>
          </a:xfrm>
          <a:prstGeom prst="rect">
            <a:avLst/>
          </a:prstGeom>
          <a:noFill/>
        </p:spPr>
        <p:txBody>
          <a:bodyPr wrap="square" rtlCol="0">
            <a:noAutofit/>
          </a:bodyPr>
          <a:p>
            <a:pPr marL="285750" indent="-285750" algn="just">
              <a:buFont typeface="Arial" panose="020B0604020202020204" pitchFamily="34" charset="0"/>
              <a:buChar char="•"/>
            </a:pPr>
            <a:r>
              <a:rPr lang="zh-CN" altLang="en-US" sz="2000"/>
              <a:t>基因芯片预处理及</a:t>
            </a:r>
            <a:r>
              <a:rPr lang="zh-CN" altLang="en-US" sz="2000"/>
              <a:t>差异分析</a:t>
            </a:r>
            <a:endParaRPr lang="zh-CN" altLang="en-US" sz="2000"/>
          </a:p>
          <a:p>
            <a:pPr marL="285750" indent="-285750" algn="just">
              <a:buFont typeface="Arial" panose="020B0604020202020204" pitchFamily="34" charset="0"/>
              <a:buChar char="•"/>
            </a:pPr>
            <a:r>
              <a:rPr lang="en-US" altLang="zh-CN" sz="2000"/>
              <a:t>RNA-Seq</a:t>
            </a:r>
            <a:r>
              <a:rPr lang="zh-CN" altLang="en-US" sz="2000"/>
              <a:t>数据前预处理（由于</a:t>
            </a:r>
            <a:r>
              <a:rPr lang="en-US" altLang="zh-CN" sz="2000"/>
              <a:t>RNA-Seq</a:t>
            </a:r>
            <a:r>
              <a:rPr lang="zh-CN" altLang="en-US" sz="2000"/>
              <a:t>各实验室提供的数据差异很大）</a:t>
            </a:r>
            <a:endParaRPr lang="zh-CN" altLang="en-US" sz="2000"/>
          </a:p>
          <a:p>
            <a:pPr marL="285750" indent="-285750" algn="just">
              <a:buFont typeface="Arial" panose="020B0604020202020204" pitchFamily="34" charset="0"/>
              <a:buChar char="•"/>
            </a:pPr>
            <a:r>
              <a:rPr lang="zh-CN" altLang="en-US" sz="2000"/>
              <a:t>特征选择（</a:t>
            </a:r>
            <a:r>
              <a:rPr lang="zh-CN" altLang="en-US" sz="2000"/>
              <a:t>部分）</a:t>
            </a:r>
            <a:endParaRPr lang="zh-CN" altLang="en-US" sz="2000"/>
          </a:p>
          <a:p>
            <a:pPr marL="285750" indent="-285750" algn="just">
              <a:buFont typeface="Arial" panose="020B0604020202020204" pitchFamily="34" charset="0"/>
              <a:buChar char="•"/>
            </a:pPr>
            <a:r>
              <a:rPr lang="en-US" altLang="zh-CN" sz="2000"/>
              <a:t>GUI</a:t>
            </a:r>
            <a:r>
              <a:rPr lang="zh-CN" altLang="en-US" sz="2000"/>
              <a:t>平台搭建（主要）</a:t>
            </a:r>
            <a:endParaRPr lang="zh-CN" altLang="en-US" sz="2000"/>
          </a:p>
          <a:p>
            <a:pPr marL="285750" indent="-285750" algn="just">
              <a:buFont typeface="Arial" panose="020B0604020202020204" pitchFamily="34" charset="0"/>
              <a:buChar char="•"/>
            </a:pPr>
            <a:r>
              <a:rPr lang="zh-CN" altLang="en-US" sz="2000"/>
              <a:t>一致性统计</a:t>
            </a:r>
            <a:endParaRPr lang="zh-CN" altLang="en-US" sz="2000"/>
          </a:p>
          <a:p>
            <a:pPr marL="285750" indent="-285750" algn="just">
              <a:buFont typeface="Arial" panose="020B0604020202020204" pitchFamily="34" charset="0"/>
              <a:buChar char="•"/>
            </a:pPr>
            <a:r>
              <a:rPr lang="zh-CN" altLang="en-US" sz="2000"/>
              <a:t>各环节代码</a:t>
            </a:r>
            <a:r>
              <a:rPr lang="zh-CN" altLang="en-US" sz="2000"/>
              <a:t>完善，整合成函数，统一接口</a:t>
            </a:r>
            <a:endParaRPr lang="zh-CN" altLang="en-US" sz="2000"/>
          </a:p>
          <a:p>
            <a:pPr marL="285750" indent="-285750" algn="just">
              <a:buFont typeface="Arial" panose="020B0604020202020204" pitchFamily="34" charset="0"/>
              <a:buChar char="•"/>
            </a:pPr>
            <a:endParaRPr lang="zh-CN" altLang="en-US" sz="2000"/>
          </a:p>
        </p:txBody>
      </p:sp>
    </p:spTree>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457698" y="339036"/>
            <a:ext cx="3629564" cy="456129"/>
          </a:xfrm>
        </p:spPr>
        <p:txBody>
          <a:bodyPr/>
          <a:lstStyle/>
          <a:p>
            <a:pPr>
              <a:lnSpc>
                <a:spcPct val="120000"/>
              </a:lnSpc>
            </a:pPr>
            <a:r>
              <a:rPr lang="zh-CN" altLang="en-US" dirty="0">
                <a:effectLst/>
                <a:latin typeface="+mn-lt"/>
                <a:ea typeface="+mn-ea"/>
                <a:cs typeface="+mn-ea"/>
                <a:sym typeface="+mn-lt"/>
              </a:rPr>
              <a:t>主要</a:t>
            </a:r>
            <a:r>
              <a:rPr lang="zh-CN" altLang="en-US" dirty="0">
                <a:effectLst/>
                <a:latin typeface="+mn-lt"/>
                <a:ea typeface="+mn-ea"/>
                <a:cs typeface="+mn-ea"/>
                <a:sym typeface="+mn-lt"/>
              </a:rPr>
              <a:t>工作</a:t>
            </a:r>
            <a:endParaRPr lang="zh-CN" altLang="en-US" dirty="0">
              <a:effectLst/>
              <a:latin typeface="+mn-lt"/>
              <a:ea typeface="+mn-ea"/>
              <a:cs typeface="+mn-ea"/>
              <a:sym typeface="+mn-lt"/>
            </a:endParaRPr>
          </a:p>
        </p:txBody>
      </p:sp>
      <p:pic>
        <p:nvPicPr>
          <p:cNvPr id="3074" name="Picture 2" descr="https://img0.baidu.com/it/u=208212130,1854789506&amp;fm=253&amp;fmt=auto&amp;app=120&amp;f=JPEG?w=1109&amp;h=800"/>
          <p:cNvPicPr>
            <a:picLocks noChangeAspect="1" noChangeArrowheads="1"/>
          </p:cNvPicPr>
          <p:nvPr>
            <p:custDataLst>
              <p:tags r:id="rId1"/>
            </p:custDataLst>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742170" y="5456555"/>
            <a:ext cx="2368550" cy="1708785"/>
          </a:xfrm>
          <a:prstGeom prst="rect">
            <a:avLst/>
          </a:prstGeom>
          <a:noFill/>
          <a:extLst>
            <a:ext uri="{909E8E84-426E-40DD-AFC4-6F175D3DCCD1}">
              <a14:hiddenFill xmlns:a14="http://schemas.microsoft.com/office/drawing/2010/main">
                <a:solidFill>
                  <a:srgbClr val="FFFFFF"/>
                </a:solidFill>
              </a14:hiddenFill>
            </a:ext>
          </a:extLst>
        </p:spPr>
      </p:pic>
      <p:cxnSp>
        <p:nvCxnSpPr>
          <p:cNvPr id="5" name="直接连接符 4"/>
          <p:cNvCxnSpPr/>
          <p:nvPr>
            <p:custDataLst>
              <p:tags r:id="rId3"/>
            </p:custDataLst>
          </p:nvPr>
        </p:nvCxnSpPr>
        <p:spPr>
          <a:xfrm>
            <a:off x="1684276" y="1145897"/>
            <a:ext cx="921152" cy="0"/>
          </a:xfrm>
          <a:prstGeom prst="line">
            <a:avLst/>
          </a:prstGeom>
          <a:ln w="57150">
            <a:solidFill>
              <a:srgbClr val="666E8A"/>
            </a:solidFill>
          </a:ln>
        </p:spPr>
        <p:style>
          <a:lnRef idx="3">
            <a:schemeClr val="accent2"/>
          </a:lnRef>
          <a:fillRef idx="0">
            <a:schemeClr val="accent2"/>
          </a:fillRef>
          <a:effectRef idx="2">
            <a:schemeClr val="accent2"/>
          </a:effectRef>
          <a:fontRef idx="minor">
            <a:schemeClr val="tx1"/>
          </a:fontRef>
        </p:style>
      </p:cxnSp>
      <p:sp>
        <p:nvSpPr>
          <p:cNvPr id="6" name="文本框 5"/>
          <p:cNvSpPr txBox="1"/>
          <p:nvPr>
            <p:custDataLst>
              <p:tags r:id="rId4"/>
            </p:custDataLst>
          </p:nvPr>
        </p:nvSpPr>
        <p:spPr>
          <a:xfrm>
            <a:off x="1376045" y="732155"/>
            <a:ext cx="1537335" cy="414020"/>
          </a:xfrm>
          <a:prstGeom prst="rect">
            <a:avLst/>
          </a:prstGeom>
          <a:noFill/>
        </p:spPr>
        <p:txBody>
          <a:bodyPr wrap="square" rtlCol="0">
            <a:spAutoFit/>
          </a:bodyPr>
          <a:p>
            <a:pPr algn="ctr" defTabSz="457200">
              <a:lnSpc>
                <a:spcPct val="150000"/>
              </a:lnSpc>
            </a:pP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Main </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Work</a:t>
            </a: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grpSp>
        <p:nvGrpSpPr>
          <p:cNvPr id="17" name="组合 16"/>
          <p:cNvGrpSpPr/>
          <p:nvPr/>
        </p:nvGrpSpPr>
        <p:grpSpPr>
          <a:xfrm>
            <a:off x="4902835" y="339090"/>
            <a:ext cx="3047365" cy="939800"/>
            <a:chOff x="293" y="2272"/>
            <a:chExt cx="5262" cy="1480"/>
          </a:xfrm>
        </p:grpSpPr>
        <p:sp>
          <p:nvSpPr>
            <p:cNvPr id="27" name="圆角矩形 26"/>
            <p:cNvSpPr/>
            <p:nvPr>
              <p:custDataLst>
                <p:tags r:id="rId5"/>
              </p:custDataLst>
            </p:nvPr>
          </p:nvSpPr>
          <p:spPr>
            <a:xfrm>
              <a:off x="293" y="2272"/>
              <a:ext cx="5262" cy="1480"/>
            </a:xfrm>
            <a:prstGeom prst="roundRect">
              <a:avLst>
                <a:gd name="adj" fmla="val 9092"/>
              </a:avLst>
            </a:prstGeom>
            <a:solidFill>
              <a:srgbClr val="444D5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cs typeface="+mn-ea"/>
                <a:sym typeface="+mn-lt"/>
              </a:endParaRPr>
            </a:p>
          </p:txBody>
        </p:sp>
        <p:sp>
          <p:nvSpPr>
            <p:cNvPr id="2" name="TextBox 29"/>
            <p:cNvSpPr txBox="1"/>
            <p:nvPr>
              <p:custDataLst>
                <p:tags r:id="rId6"/>
              </p:custDataLst>
            </p:nvPr>
          </p:nvSpPr>
          <p:spPr>
            <a:xfrm>
              <a:off x="1633" y="2605"/>
              <a:ext cx="2582" cy="813"/>
            </a:xfrm>
            <a:prstGeom prst="rect">
              <a:avLst/>
            </a:prstGeom>
            <a:noFill/>
          </p:spPr>
          <p:txBody>
            <a:bodyPr wrap="square" lIns="0" tIns="0" rIns="0" bIns="0" rtlCol="0">
              <a:spAutoFit/>
            </a:bodyPr>
            <a:p>
              <a:pPr>
                <a:lnSpc>
                  <a:spcPct val="120000"/>
                </a:lnSpc>
              </a:pPr>
              <a:r>
                <a:rPr lang="zh-CN" altLang="en-US" sz="2800" b="1" dirty="0">
                  <a:solidFill>
                    <a:schemeClr val="bg1"/>
                  </a:solidFill>
                  <a:cs typeface="+mn-ea"/>
                  <a:sym typeface="+mn-lt"/>
                </a:rPr>
                <a:t>平台</a:t>
              </a:r>
              <a:r>
                <a:rPr lang="zh-CN" altLang="en-US" sz="2800" b="1" dirty="0">
                  <a:solidFill>
                    <a:schemeClr val="bg1"/>
                  </a:solidFill>
                  <a:cs typeface="+mn-ea"/>
                  <a:sym typeface="+mn-lt"/>
                </a:rPr>
                <a:t>搭建</a:t>
              </a:r>
              <a:endParaRPr lang="zh-CN" altLang="en-US" sz="2800" b="1" dirty="0">
                <a:solidFill>
                  <a:schemeClr val="bg1"/>
                </a:solidFill>
                <a:cs typeface="+mn-ea"/>
                <a:sym typeface="+mn-lt"/>
              </a:endParaRPr>
            </a:p>
          </p:txBody>
        </p:sp>
      </p:grpSp>
      <p:sp>
        <p:nvSpPr>
          <p:cNvPr id="66" name="圆角矩形 65"/>
          <p:cNvSpPr/>
          <p:nvPr>
            <p:custDataLst>
              <p:tags r:id="rId7"/>
            </p:custDataLst>
          </p:nvPr>
        </p:nvSpPr>
        <p:spPr>
          <a:xfrm>
            <a:off x="223520" y="2291080"/>
            <a:ext cx="4265930" cy="2566670"/>
          </a:xfrm>
          <a:prstGeom prst="roundRect">
            <a:avLst>
              <a:gd name="adj" fmla="val 3214"/>
            </a:avLst>
          </a:prstGeom>
          <a:noFill/>
          <a:ln>
            <a:solidFill>
              <a:srgbClr val="1F4E7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cs typeface="+mn-ea"/>
              <a:sym typeface="+mn-lt"/>
            </a:endParaRPr>
          </a:p>
        </p:txBody>
      </p:sp>
      <p:sp>
        <p:nvSpPr>
          <p:cNvPr id="18" name="文本框 17"/>
          <p:cNvSpPr txBox="1"/>
          <p:nvPr>
            <p:custDataLst>
              <p:tags r:id="rId8"/>
            </p:custDataLst>
          </p:nvPr>
        </p:nvSpPr>
        <p:spPr>
          <a:xfrm>
            <a:off x="292735" y="2527935"/>
            <a:ext cx="4048125" cy="2329180"/>
          </a:xfrm>
          <a:prstGeom prst="rect">
            <a:avLst/>
          </a:prstGeom>
          <a:noFill/>
        </p:spPr>
        <p:txBody>
          <a:bodyPr wrap="square" rtlCol="0">
            <a:noAutofit/>
          </a:bodyPr>
          <a:p>
            <a:pPr indent="0" algn="just">
              <a:buFont typeface="Arial" panose="020B0604020202020204" pitchFamily="34" charset="0"/>
              <a:buNone/>
            </a:pPr>
            <a:r>
              <a:rPr lang="zh-CN" altLang="en-US"/>
              <a:t>整个 Consistency_Analysis 由 5 大模块构成。</a:t>
            </a:r>
            <a:endParaRPr lang="zh-CN" altLang="en-US"/>
          </a:p>
          <a:p>
            <a:pPr marL="285750" indent="-285750" algn="just">
              <a:buFont typeface="Arial" panose="020B0604020202020204" pitchFamily="34" charset="0"/>
              <a:buChar char="•"/>
            </a:pPr>
            <a:r>
              <a:rPr lang="zh-CN" altLang="en-US"/>
              <a:t>数据输入模块</a:t>
            </a:r>
            <a:endParaRPr lang="zh-CN" altLang="en-US"/>
          </a:p>
          <a:p>
            <a:pPr marL="285750" indent="-285750" algn="just">
              <a:buFont typeface="Arial" panose="020B0604020202020204" pitchFamily="34" charset="0"/>
              <a:buChar char="•"/>
            </a:pPr>
            <a:r>
              <a:rPr lang="zh-CN" altLang="en-US"/>
              <a:t>初步筛选模块</a:t>
            </a:r>
            <a:endParaRPr lang="zh-CN" altLang="en-US"/>
          </a:p>
          <a:p>
            <a:pPr marL="285750" indent="-285750" algn="just">
              <a:buFont typeface="Arial" panose="020B0604020202020204" pitchFamily="34" charset="0"/>
              <a:buChar char="•"/>
            </a:pPr>
            <a:r>
              <a:rPr lang="zh-CN" altLang="en-US"/>
              <a:t>细致筛选模块</a:t>
            </a:r>
            <a:endParaRPr lang="zh-CN" altLang="en-US"/>
          </a:p>
          <a:p>
            <a:pPr marL="285750" indent="-285750" algn="just">
              <a:buFont typeface="Arial" panose="020B0604020202020204" pitchFamily="34" charset="0"/>
              <a:buChar char="•"/>
            </a:pPr>
            <a:r>
              <a:rPr lang="zh-CN" altLang="en-US"/>
              <a:t>通路（网络）扩增模块</a:t>
            </a:r>
            <a:endParaRPr lang="zh-CN" altLang="en-US"/>
          </a:p>
          <a:p>
            <a:pPr marL="285750" indent="-285750" algn="just">
              <a:buFont typeface="Arial" panose="020B0604020202020204" pitchFamily="34" charset="0"/>
              <a:buChar char="•"/>
            </a:pPr>
            <a:r>
              <a:rPr lang="zh-CN" altLang="en-US"/>
              <a:t>一致性分析模块。</a:t>
            </a:r>
            <a:endParaRPr lang="zh-CN" altLang="en-US"/>
          </a:p>
        </p:txBody>
      </p:sp>
      <p:pic>
        <p:nvPicPr>
          <p:cNvPr id="12" name="图片 16"/>
          <p:cNvPicPr>
            <a:picLocks noChangeAspect="1"/>
          </p:cNvPicPr>
          <p:nvPr>
            <p:custDataLst>
              <p:tags r:id="rId9"/>
            </p:custDataLst>
          </p:nvPr>
        </p:nvPicPr>
        <p:blipFill>
          <a:blip r:embed="rId10"/>
          <a:stretch>
            <a:fillRect/>
          </a:stretch>
        </p:blipFill>
        <p:spPr>
          <a:xfrm>
            <a:off x="4669790" y="1491615"/>
            <a:ext cx="7124065" cy="5305425"/>
          </a:xfrm>
          <a:prstGeom prst="rect">
            <a:avLst/>
          </a:prstGeom>
          <a:noFill/>
          <a:ln>
            <a:noFill/>
          </a:ln>
        </p:spPr>
      </p:pic>
    </p:spTree>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457698" y="339036"/>
            <a:ext cx="3629564" cy="456129"/>
          </a:xfrm>
        </p:spPr>
        <p:txBody>
          <a:bodyPr/>
          <a:lstStyle/>
          <a:p>
            <a:pPr>
              <a:lnSpc>
                <a:spcPct val="120000"/>
              </a:lnSpc>
            </a:pPr>
            <a:r>
              <a:rPr lang="zh-CN" altLang="en-US" dirty="0">
                <a:effectLst/>
                <a:latin typeface="+mn-lt"/>
                <a:ea typeface="+mn-ea"/>
                <a:cs typeface="+mn-ea"/>
                <a:sym typeface="+mn-lt"/>
              </a:rPr>
              <a:t>主要</a:t>
            </a:r>
            <a:r>
              <a:rPr lang="zh-CN" altLang="en-US" dirty="0">
                <a:effectLst/>
                <a:latin typeface="+mn-lt"/>
                <a:ea typeface="+mn-ea"/>
                <a:cs typeface="+mn-ea"/>
                <a:sym typeface="+mn-lt"/>
              </a:rPr>
              <a:t>工作</a:t>
            </a:r>
            <a:endParaRPr lang="zh-CN" altLang="en-US" dirty="0">
              <a:effectLst/>
              <a:latin typeface="+mn-lt"/>
              <a:ea typeface="+mn-ea"/>
              <a:cs typeface="+mn-ea"/>
              <a:sym typeface="+mn-lt"/>
            </a:endParaRPr>
          </a:p>
        </p:txBody>
      </p:sp>
      <p:pic>
        <p:nvPicPr>
          <p:cNvPr id="3074" name="Picture 2" descr="https://img0.baidu.com/it/u=208212130,1854789506&amp;fm=253&amp;fmt=auto&amp;app=120&amp;f=JPEG?w=1109&amp;h=800"/>
          <p:cNvPicPr>
            <a:picLocks noChangeAspect="1" noChangeArrowheads="1"/>
          </p:cNvPicPr>
          <p:nvPr>
            <p:custDataLst>
              <p:tags r:id="rId1"/>
            </p:custDataLst>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742170" y="5456555"/>
            <a:ext cx="2368550" cy="1708785"/>
          </a:xfrm>
          <a:prstGeom prst="rect">
            <a:avLst/>
          </a:prstGeom>
          <a:noFill/>
          <a:extLst>
            <a:ext uri="{909E8E84-426E-40DD-AFC4-6F175D3DCCD1}">
              <a14:hiddenFill xmlns:a14="http://schemas.microsoft.com/office/drawing/2010/main">
                <a:solidFill>
                  <a:srgbClr val="FFFFFF"/>
                </a:solidFill>
              </a14:hiddenFill>
            </a:ext>
          </a:extLst>
        </p:spPr>
      </p:pic>
      <p:cxnSp>
        <p:nvCxnSpPr>
          <p:cNvPr id="5" name="直接连接符 4"/>
          <p:cNvCxnSpPr/>
          <p:nvPr>
            <p:custDataLst>
              <p:tags r:id="rId3"/>
            </p:custDataLst>
          </p:nvPr>
        </p:nvCxnSpPr>
        <p:spPr>
          <a:xfrm>
            <a:off x="1684276" y="1145897"/>
            <a:ext cx="921152" cy="0"/>
          </a:xfrm>
          <a:prstGeom prst="line">
            <a:avLst/>
          </a:prstGeom>
          <a:ln w="57150">
            <a:solidFill>
              <a:srgbClr val="666E8A"/>
            </a:solidFill>
          </a:ln>
        </p:spPr>
        <p:style>
          <a:lnRef idx="3">
            <a:schemeClr val="accent2"/>
          </a:lnRef>
          <a:fillRef idx="0">
            <a:schemeClr val="accent2"/>
          </a:fillRef>
          <a:effectRef idx="2">
            <a:schemeClr val="accent2"/>
          </a:effectRef>
          <a:fontRef idx="minor">
            <a:schemeClr val="tx1"/>
          </a:fontRef>
        </p:style>
      </p:cxnSp>
      <p:sp>
        <p:nvSpPr>
          <p:cNvPr id="6" name="文本框 5"/>
          <p:cNvSpPr txBox="1"/>
          <p:nvPr>
            <p:custDataLst>
              <p:tags r:id="rId4"/>
            </p:custDataLst>
          </p:nvPr>
        </p:nvSpPr>
        <p:spPr>
          <a:xfrm>
            <a:off x="1376045" y="732155"/>
            <a:ext cx="1537335" cy="414020"/>
          </a:xfrm>
          <a:prstGeom prst="rect">
            <a:avLst/>
          </a:prstGeom>
          <a:noFill/>
        </p:spPr>
        <p:txBody>
          <a:bodyPr wrap="square" rtlCol="0">
            <a:spAutoFit/>
          </a:bodyPr>
          <a:p>
            <a:pPr algn="ctr" defTabSz="457200">
              <a:lnSpc>
                <a:spcPct val="150000"/>
              </a:lnSpc>
            </a:pP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Main </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Work</a:t>
            </a: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grpSp>
        <p:nvGrpSpPr>
          <p:cNvPr id="17" name="组合 16"/>
          <p:cNvGrpSpPr/>
          <p:nvPr/>
        </p:nvGrpSpPr>
        <p:grpSpPr>
          <a:xfrm>
            <a:off x="4902835" y="339090"/>
            <a:ext cx="3047365" cy="939800"/>
            <a:chOff x="293" y="2272"/>
            <a:chExt cx="5262" cy="1480"/>
          </a:xfrm>
        </p:grpSpPr>
        <p:sp>
          <p:nvSpPr>
            <p:cNvPr id="27" name="圆角矩形 26"/>
            <p:cNvSpPr/>
            <p:nvPr>
              <p:custDataLst>
                <p:tags r:id="rId5"/>
              </p:custDataLst>
            </p:nvPr>
          </p:nvSpPr>
          <p:spPr>
            <a:xfrm>
              <a:off x="293" y="2272"/>
              <a:ext cx="5262" cy="1480"/>
            </a:xfrm>
            <a:prstGeom prst="roundRect">
              <a:avLst>
                <a:gd name="adj" fmla="val 9092"/>
              </a:avLst>
            </a:prstGeom>
            <a:solidFill>
              <a:srgbClr val="444D5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cs typeface="+mn-ea"/>
                <a:sym typeface="+mn-lt"/>
              </a:endParaRPr>
            </a:p>
          </p:txBody>
        </p:sp>
        <p:sp>
          <p:nvSpPr>
            <p:cNvPr id="2" name="TextBox 29"/>
            <p:cNvSpPr txBox="1"/>
            <p:nvPr>
              <p:custDataLst>
                <p:tags r:id="rId6"/>
              </p:custDataLst>
            </p:nvPr>
          </p:nvSpPr>
          <p:spPr>
            <a:xfrm>
              <a:off x="1633" y="2605"/>
              <a:ext cx="2582" cy="813"/>
            </a:xfrm>
            <a:prstGeom prst="rect">
              <a:avLst/>
            </a:prstGeom>
            <a:noFill/>
          </p:spPr>
          <p:txBody>
            <a:bodyPr wrap="square" lIns="0" tIns="0" rIns="0" bIns="0" rtlCol="0">
              <a:spAutoFit/>
            </a:bodyPr>
            <a:p>
              <a:pPr>
                <a:lnSpc>
                  <a:spcPct val="120000"/>
                </a:lnSpc>
              </a:pPr>
              <a:r>
                <a:rPr lang="zh-CN" altLang="en-US" sz="2800" b="1" dirty="0">
                  <a:solidFill>
                    <a:schemeClr val="bg1"/>
                  </a:solidFill>
                  <a:cs typeface="+mn-ea"/>
                  <a:sym typeface="+mn-lt"/>
                </a:rPr>
                <a:t>平台</a:t>
              </a:r>
              <a:r>
                <a:rPr lang="zh-CN" altLang="en-US" sz="2800" b="1" dirty="0">
                  <a:solidFill>
                    <a:schemeClr val="bg1"/>
                  </a:solidFill>
                  <a:cs typeface="+mn-ea"/>
                  <a:sym typeface="+mn-lt"/>
                </a:rPr>
                <a:t>搭建</a:t>
              </a:r>
              <a:endParaRPr lang="zh-CN" altLang="en-US" sz="2800" b="1" dirty="0">
                <a:solidFill>
                  <a:schemeClr val="bg1"/>
                </a:solidFill>
                <a:cs typeface="+mn-ea"/>
                <a:sym typeface="+mn-lt"/>
              </a:endParaRPr>
            </a:p>
          </p:txBody>
        </p:sp>
      </p:grpSp>
      <p:pic>
        <p:nvPicPr>
          <p:cNvPr id="7" name="图片 16"/>
          <p:cNvPicPr>
            <a:picLocks noChangeAspect="1"/>
          </p:cNvPicPr>
          <p:nvPr>
            <p:custDataLst>
              <p:tags r:id="rId7"/>
            </p:custDataLst>
          </p:nvPr>
        </p:nvPicPr>
        <p:blipFill>
          <a:blip r:embed="rId8"/>
          <a:stretch>
            <a:fillRect/>
          </a:stretch>
        </p:blipFill>
        <p:spPr>
          <a:xfrm>
            <a:off x="2834640" y="1442720"/>
            <a:ext cx="7054850" cy="5253990"/>
          </a:xfrm>
          <a:prstGeom prst="rect">
            <a:avLst/>
          </a:prstGeom>
          <a:noFill/>
          <a:ln>
            <a:noFill/>
          </a:ln>
        </p:spPr>
      </p:pic>
    </p:spTree>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457698" y="339036"/>
            <a:ext cx="3629564" cy="456129"/>
          </a:xfrm>
        </p:spPr>
        <p:txBody>
          <a:bodyPr/>
          <a:lstStyle/>
          <a:p>
            <a:pPr>
              <a:lnSpc>
                <a:spcPct val="120000"/>
              </a:lnSpc>
            </a:pPr>
            <a:r>
              <a:rPr lang="zh-CN" altLang="en-US" dirty="0">
                <a:effectLst/>
                <a:latin typeface="+mn-lt"/>
                <a:ea typeface="+mn-ea"/>
                <a:cs typeface="+mn-ea"/>
                <a:sym typeface="+mn-lt"/>
              </a:rPr>
              <a:t>主要</a:t>
            </a:r>
            <a:r>
              <a:rPr lang="zh-CN" altLang="en-US" dirty="0">
                <a:effectLst/>
                <a:latin typeface="+mn-lt"/>
                <a:ea typeface="+mn-ea"/>
                <a:cs typeface="+mn-ea"/>
                <a:sym typeface="+mn-lt"/>
              </a:rPr>
              <a:t>工作</a:t>
            </a:r>
            <a:endParaRPr lang="zh-CN" altLang="en-US" dirty="0">
              <a:effectLst/>
              <a:latin typeface="+mn-lt"/>
              <a:ea typeface="+mn-ea"/>
              <a:cs typeface="+mn-ea"/>
              <a:sym typeface="+mn-lt"/>
            </a:endParaRPr>
          </a:p>
        </p:txBody>
      </p:sp>
      <p:pic>
        <p:nvPicPr>
          <p:cNvPr id="3074" name="Picture 2" descr="https://img0.baidu.com/it/u=208212130,1854789506&amp;fm=253&amp;fmt=auto&amp;app=120&amp;f=JPEG?w=1109&amp;h=800"/>
          <p:cNvPicPr>
            <a:picLocks noChangeAspect="1" noChangeArrowheads="1"/>
          </p:cNvPicPr>
          <p:nvPr>
            <p:custDataLst>
              <p:tags r:id="rId1"/>
            </p:custDataLst>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742170" y="5456555"/>
            <a:ext cx="2368550" cy="1708785"/>
          </a:xfrm>
          <a:prstGeom prst="rect">
            <a:avLst/>
          </a:prstGeom>
          <a:noFill/>
          <a:extLst>
            <a:ext uri="{909E8E84-426E-40DD-AFC4-6F175D3DCCD1}">
              <a14:hiddenFill xmlns:a14="http://schemas.microsoft.com/office/drawing/2010/main">
                <a:solidFill>
                  <a:srgbClr val="FFFFFF"/>
                </a:solidFill>
              </a14:hiddenFill>
            </a:ext>
          </a:extLst>
        </p:spPr>
      </p:pic>
      <p:cxnSp>
        <p:nvCxnSpPr>
          <p:cNvPr id="5" name="直接连接符 4"/>
          <p:cNvCxnSpPr/>
          <p:nvPr>
            <p:custDataLst>
              <p:tags r:id="rId3"/>
            </p:custDataLst>
          </p:nvPr>
        </p:nvCxnSpPr>
        <p:spPr>
          <a:xfrm>
            <a:off x="1684276" y="1145897"/>
            <a:ext cx="921152" cy="0"/>
          </a:xfrm>
          <a:prstGeom prst="line">
            <a:avLst/>
          </a:prstGeom>
          <a:ln w="57150">
            <a:solidFill>
              <a:srgbClr val="666E8A"/>
            </a:solidFill>
          </a:ln>
        </p:spPr>
        <p:style>
          <a:lnRef idx="3">
            <a:schemeClr val="accent2"/>
          </a:lnRef>
          <a:fillRef idx="0">
            <a:schemeClr val="accent2"/>
          </a:fillRef>
          <a:effectRef idx="2">
            <a:schemeClr val="accent2"/>
          </a:effectRef>
          <a:fontRef idx="minor">
            <a:schemeClr val="tx1"/>
          </a:fontRef>
        </p:style>
      </p:cxnSp>
      <p:sp>
        <p:nvSpPr>
          <p:cNvPr id="6" name="文本框 5"/>
          <p:cNvSpPr txBox="1"/>
          <p:nvPr>
            <p:custDataLst>
              <p:tags r:id="rId4"/>
            </p:custDataLst>
          </p:nvPr>
        </p:nvSpPr>
        <p:spPr>
          <a:xfrm>
            <a:off x="1376045" y="732155"/>
            <a:ext cx="1537335" cy="414020"/>
          </a:xfrm>
          <a:prstGeom prst="rect">
            <a:avLst/>
          </a:prstGeom>
          <a:noFill/>
        </p:spPr>
        <p:txBody>
          <a:bodyPr wrap="square" rtlCol="0">
            <a:spAutoFit/>
          </a:bodyPr>
          <a:p>
            <a:pPr algn="ctr" defTabSz="457200">
              <a:lnSpc>
                <a:spcPct val="150000"/>
              </a:lnSpc>
            </a:pP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Main </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Work</a:t>
            </a: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grpSp>
        <p:nvGrpSpPr>
          <p:cNvPr id="17" name="组合 16"/>
          <p:cNvGrpSpPr/>
          <p:nvPr/>
        </p:nvGrpSpPr>
        <p:grpSpPr>
          <a:xfrm>
            <a:off x="4852670" y="206375"/>
            <a:ext cx="3047365" cy="939800"/>
            <a:chOff x="293" y="2272"/>
            <a:chExt cx="5262" cy="1480"/>
          </a:xfrm>
        </p:grpSpPr>
        <p:sp>
          <p:nvSpPr>
            <p:cNvPr id="27" name="圆角矩形 26"/>
            <p:cNvSpPr/>
            <p:nvPr>
              <p:custDataLst>
                <p:tags r:id="rId5"/>
              </p:custDataLst>
            </p:nvPr>
          </p:nvSpPr>
          <p:spPr>
            <a:xfrm>
              <a:off x="293" y="2272"/>
              <a:ext cx="5262" cy="1480"/>
            </a:xfrm>
            <a:prstGeom prst="roundRect">
              <a:avLst>
                <a:gd name="adj" fmla="val 9092"/>
              </a:avLst>
            </a:prstGeom>
            <a:solidFill>
              <a:srgbClr val="444D5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cs typeface="+mn-ea"/>
                <a:sym typeface="+mn-lt"/>
              </a:endParaRPr>
            </a:p>
          </p:txBody>
        </p:sp>
        <p:sp>
          <p:nvSpPr>
            <p:cNvPr id="2" name="TextBox 29"/>
            <p:cNvSpPr txBox="1"/>
            <p:nvPr>
              <p:custDataLst>
                <p:tags r:id="rId6"/>
              </p:custDataLst>
            </p:nvPr>
          </p:nvSpPr>
          <p:spPr>
            <a:xfrm>
              <a:off x="1633" y="2605"/>
              <a:ext cx="2582" cy="813"/>
            </a:xfrm>
            <a:prstGeom prst="rect">
              <a:avLst/>
            </a:prstGeom>
            <a:noFill/>
          </p:spPr>
          <p:txBody>
            <a:bodyPr wrap="square" lIns="0" tIns="0" rIns="0" bIns="0" rtlCol="0">
              <a:spAutoFit/>
            </a:bodyPr>
            <a:p>
              <a:pPr>
                <a:lnSpc>
                  <a:spcPct val="120000"/>
                </a:lnSpc>
              </a:pPr>
              <a:r>
                <a:rPr lang="zh-CN" altLang="en-US" sz="2800" b="1" dirty="0">
                  <a:solidFill>
                    <a:schemeClr val="bg1"/>
                  </a:solidFill>
                  <a:cs typeface="+mn-ea"/>
                  <a:sym typeface="+mn-lt"/>
                </a:rPr>
                <a:t>平台</a:t>
              </a:r>
              <a:r>
                <a:rPr lang="zh-CN" altLang="en-US" sz="2800" b="1" dirty="0">
                  <a:solidFill>
                    <a:schemeClr val="bg1"/>
                  </a:solidFill>
                  <a:cs typeface="+mn-ea"/>
                  <a:sym typeface="+mn-lt"/>
                </a:rPr>
                <a:t>搭建</a:t>
              </a:r>
              <a:endParaRPr lang="zh-CN" altLang="en-US" sz="2800" b="1" dirty="0">
                <a:solidFill>
                  <a:schemeClr val="bg1"/>
                </a:solidFill>
                <a:cs typeface="+mn-ea"/>
                <a:sym typeface="+mn-lt"/>
              </a:endParaRPr>
            </a:p>
          </p:txBody>
        </p:sp>
      </p:grpSp>
      <p:pic>
        <p:nvPicPr>
          <p:cNvPr id="21" name="图片 18"/>
          <p:cNvPicPr>
            <a:picLocks noChangeAspect="1"/>
          </p:cNvPicPr>
          <p:nvPr>
            <p:custDataLst>
              <p:tags r:id="rId7"/>
            </p:custDataLst>
          </p:nvPr>
        </p:nvPicPr>
        <p:blipFill>
          <a:blip r:embed="rId8"/>
          <a:stretch>
            <a:fillRect/>
          </a:stretch>
        </p:blipFill>
        <p:spPr>
          <a:xfrm>
            <a:off x="0" y="2642870"/>
            <a:ext cx="7368540" cy="2338070"/>
          </a:xfrm>
          <a:prstGeom prst="rect">
            <a:avLst/>
          </a:prstGeom>
          <a:noFill/>
          <a:ln>
            <a:noFill/>
          </a:ln>
        </p:spPr>
      </p:pic>
      <p:pic>
        <p:nvPicPr>
          <p:cNvPr id="23" name="图片 20"/>
          <p:cNvPicPr>
            <a:picLocks noChangeAspect="1"/>
          </p:cNvPicPr>
          <p:nvPr>
            <p:custDataLst>
              <p:tags r:id="rId9"/>
            </p:custDataLst>
          </p:nvPr>
        </p:nvPicPr>
        <p:blipFill>
          <a:blip r:embed="rId10"/>
          <a:stretch>
            <a:fillRect/>
          </a:stretch>
        </p:blipFill>
        <p:spPr>
          <a:xfrm>
            <a:off x="7481570" y="2075180"/>
            <a:ext cx="4479925" cy="3699510"/>
          </a:xfrm>
          <a:prstGeom prst="rect">
            <a:avLst/>
          </a:prstGeom>
          <a:noFill/>
          <a:ln>
            <a:noFill/>
          </a:ln>
        </p:spPr>
      </p:pic>
    </p:spTree>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457698" y="339036"/>
            <a:ext cx="3629564" cy="456129"/>
          </a:xfrm>
        </p:spPr>
        <p:txBody>
          <a:bodyPr/>
          <a:lstStyle/>
          <a:p>
            <a:pPr>
              <a:lnSpc>
                <a:spcPct val="120000"/>
              </a:lnSpc>
            </a:pPr>
            <a:r>
              <a:rPr lang="zh-CN" altLang="en-US" dirty="0">
                <a:effectLst/>
                <a:latin typeface="+mn-lt"/>
                <a:ea typeface="+mn-ea"/>
                <a:cs typeface="+mn-ea"/>
                <a:sym typeface="+mn-lt"/>
              </a:rPr>
              <a:t>主要</a:t>
            </a:r>
            <a:r>
              <a:rPr lang="zh-CN" altLang="en-US" dirty="0">
                <a:effectLst/>
                <a:latin typeface="+mn-lt"/>
                <a:ea typeface="+mn-ea"/>
                <a:cs typeface="+mn-ea"/>
                <a:sym typeface="+mn-lt"/>
              </a:rPr>
              <a:t>工作</a:t>
            </a:r>
            <a:endParaRPr lang="zh-CN" altLang="en-US" dirty="0">
              <a:effectLst/>
              <a:latin typeface="+mn-lt"/>
              <a:ea typeface="+mn-ea"/>
              <a:cs typeface="+mn-ea"/>
              <a:sym typeface="+mn-lt"/>
            </a:endParaRPr>
          </a:p>
        </p:txBody>
      </p:sp>
      <p:pic>
        <p:nvPicPr>
          <p:cNvPr id="3074" name="Picture 2" descr="https://img0.baidu.com/it/u=208212130,1854789506&amp;fm=253&amp;fmt=auto&amp;app=120&amp;f=JPEG?w=1109&amp;h=800"/>
          <p:cNvPicPr>
            <a:picLocks noChangeAspect="1" noChangeArrowheads="1"/>
          </p:cNvPicPr>
          <p:nvPr>
            <p:custDataLst>
              <p:tags r:id="rId1"/>
            </p:custDataLst>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742170" y="5456555"/>
            <a:ext cx="2368550" cy="1708785"/>
          </a:xfrm>
          <a:prstGeom prst="rect">
            <a:avLst/>
          </a:prstGeom>
          <a:noFill/>
          <a:extLst>
            <a:ext uri="{909E8E84-426E-40DD-AFC4-6F175D3DCCD1}">
              <a14:hiddenFill xmlns:a14="http://schemas.microsoft.com/office/drawing/2010/main">
                <a:solidFill>
                  <a:srgbClr val="FFFFFF"/>
                </a:solidFill>
              </a14:hiddenFill>
            </a:ext>
          </a:extLst>
        </p:spPr>
      </p:pic>
      <p:cxnSp>
        <p:nvCxnSpPr>
          <p:cNvPr id="5" name="直接连接符 4"/>
          <p:cNvCxnSpPr/>
          <p:nvPr>
            <p:custDataLst>
              <p:tags r:id="rId3"/>
            </p:custDataLst>
          </p:nvPr>
        </p:nvCxnSpPr>
        <p:spPr>
          <a:xfrm>
            <a:off x="1684276" y="1145897"/>
            <a:ext cx="921152" cy="0"/>
          </a:xfrm>
          <a:prstGeom prst="line">
            <a:avLst/>
          </a:prstGeom>
          <a:ln w="57150">
            <a:solidFill>
              <a:srgbClr val="666E8A"/>
            </a:solidFill>
          </a:ln>
        </p:spPr>
        <p:style>
          <a:lnRef idx="3">
            <a:schemeClr val="accent2"/>
          </a:lnRef>
          <a:fillRef idx="0">
            <a:schemeClr val="accent2"/>
          </a:fillRef>
          <a:effectRef idx="2">
            <a:schemeClr val="accent2"/>
          </a:effectRef>
          <a:fontRef idx="minor">
            <a:schemeClr val="tx1"/>
          </a:fontRef>
        </p:style>
      </p:cxnSp>
      <p:sp>
        <p:nvSpPr>
          <p:cNvPr id="6" name="文本框 5"/>
          <p:cNvSpPr txBox="1"/>
          <p:nvPr>
            <p:custDataLst>
              <p:tags r:id="rId4"/>
            </p:custDataLst>
          </p:nvPr>
        </p:nvSpPr>
        <p:spPr>
          <a:xfrm>
            <a:off x="1376045" y="732155"/>
            <a:ext cx="1537335" cy="414020"/>
          </a:xfrm>
          <a:prstGeom prst="rect">
            <a:avLst/>
          </a:prstGeom>
          <a:noFill/>
        </p:spPr>
        <p:txBody>
          <a:bodyPr wrap="square" rtlCol="0">
            <a:spAutoFit/>
          </a:bodyPr>
          <a:p>
            <a:pPr algn="ctr" defTabSz="457200">
              <a:lnSpc>
                <a:spcPct val="150000"/>
              </a:lnSpc>
            </a:pP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Main </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Work</a:t>
            </a: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grpSp>
        <p:nvGrpSpPr>
          <p:cNvPr id="17" name="组合 16"/>
          <p:cNvGrpSpPr/>
          <p:nvPr/>
        </p:nvGrpSpPr>
        <p:grpSpPr>
          <a:xfrm>
            <a:off x="4902835" y="339090"/>
            <a:ext cx="3047365" cy="939800"/>
            <a:chOff x="293" y="2272"/>
            <a:chExt cx="5262" cy="1480"/>
          </a:xfrm>
        </p:grpSpPr>
        <p:sp>
          <p:nvSpPr>
            <p:cNvPr id="27" name="圆角矩形 26"/>
            <p:cNvSpPr/>
            <p:nvPr>
              <p:custDataLst>
                <p:tags r:id="rId5"/>
              </p:custDataLst>
            </p:nvPr>
          </p:nvSpPr>
          <p:spPr>
            <a:xfrm>
              <a:off x="293" y="2272"/>
              <a:ext cx="5262" cy="1480"/>
            </a:xfrm>
            <a:prstGeom prst="roundRect">
              <a:avLst>
                <a:gd name="adj" fmla="val 9092"/>
              </a:avLst>
            </a:prstGeom>
            <a:solidFill>
              <a:srgbClr val="444D5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cs typeface="+mn-ea"/>
                <a:sym typeface="+mn-lt"/>
              </a:endParaRPr>
            </a:p>
          </p:txBody>
        </p:sp>
        <p:sp>
          <p:nvSpPr>
            <p:cNvPr id="2" name="TextBox 29"/>
            <p:cNvSpPr txBox="1"/>
            <p:nvPr>
              <p:custDataLst>
                <p:tags r:id="rId6"/>
              </p:custDataLst>
            </p:nvPr>
          </p:nvSpPr>
          <p:spPr>
            <a:xfrm>
              <a:off x="1633" y="2605"/>
              <a:ext cx="2582" cy="813"/>
            </a:xfrm>
            <a:prstGeom prst="rect">
              <a:avLst/>
            </a:prstGeom>
            <a:noFill/>
          </p:spPr>
          <p:txBody>
            <a:bodyPr wrap="square" lIns="0" tIns="0" rIns="0" bIns="0" rtlCol="0">
              <a:spAutoFit/>
            </a:bodyPr>
            <a:p>
              <a:pPr>
                <a:lnSpc>
                  <a:spcPct val="120000"/>
                </a:lnSpc>
              </a:pPr>
              <a:r>
                <a:rPr lang="zh-CN" altLang="en-US" sz="2800" b="1" dirty="0">
                  <a:solidFill>
                    <a:schemeClr val="bg1"/>
                  </a:solidFill>
                  <a:cs typeface="+mn-ea"/>
                  <a:sym typeface="+mn-lt"/>
                </a:rPr>
                <a:t>平台</a:t>
              </a:r>
              <a:r>
                <a:rPr lang="zh-CN" altLang="en-US" sz="2800" b="1" dirty="0">
                  <a:solidFill>
                    <a:schemeClr val="bg1"/>
                  </a:solidFill>
                  <a:cs typeface="+mn-ea"/>
                  <a:sym typeface="+mn-lt"/>
                </a:rPr>
                <a:t>搭建</a:t>
              </a:r>
              <a:endParaRPr lang="zh-CN" altLang="en-US" sz="2800" b="1" dirty="0">
                <a:solidFill>
                  <a:schemeClr val="bg1"/>
                </a:solidFill>
                <a:cs typeface="+mn-ea"/>
                <a:sym typeface="+mn-lt"/>
              </a:endParaRPr>
            </a:p>
          </p:txBody>
        </p:sp>
      </p:grpSp>
      <p:pic>
        <p:nvPicPr>
          <p:cNvPr id="25" name="图片 22"/>
          <p:cNvPicPr>
            <a:picLocks noChangeAspect="1"/>
          </p:cNvPicPr>
          <p:nvPr>
            <p:custDataLst>
              <p:tags r:id="rId7"/>
            </p:custDataLst>
          </p:nvPr>
        </p:nvPicPr>
        <p:blipFill>
          <a:blip r:embed="rId8"/>
          <a:stretch>
            <a:fillRect/>
          </a:stretch>
        </p:blipFill>
        <p:spPr>
          <a:xfrm>
            <a:off x="1098550" y="2276475"/>
            <a:ext cx="4903470" cy="2632075"/>
          </a:xfrm>
          <a:prstGeom prst="rect">
            <a:avLst/>
          </a:prstGeom>
          <a:noFill/>
          <a:ln>
            <a:noFill/>
          </a:ln>
        </p:spPr>
      </p:pic>
      <p:pic>
        <p:nvPicPr>
          <p:cNvPr id="26" name="图片 23"/>
          <p:cNvPicPr>
            <a:picLocks noChangeAspect="1"/>
          </p:cNvPicPr>
          <p:nvPr>
            <p:custDataLst>
              <p:tags r:id="rId9"/>
            </p:custDataLst>
          </p:nvPr>
        </p:nvPicPr>
        <p:blipFill>
          <a:blip r:embed="rId10"/>
          <a:stretch>
            <a:fillRect/>
          </a:stretch>
        </p:blipFill>
        <p:spPr>
          <a:xfrm>
            <a:off x="6466205" y="2332990"/>
            <a:ext cx="4785995" cy="2575560"/>
          </a:xfrm>
          <a:prstGeom prst="rect">
            <a:avLst/>
          </a:prstGeom>
          <a:noFill/>
          <a:ln>
            <a:noFill/>
          </a:ln>
        </p:spPr>
      </p:pic>
    </p:spTree>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1232" y="2704755"/>
            <a:ext cx="1619250" cy="1490436"/>
          </a:xfrm>
          <a:prstGeom prst="rect">
            <a:avLst/>
          </a:prstGeom>
          <a:solidFill>
            <a:srgbClr val="666E8A"/>
          </a:solidFill>
          <a:ln w="19050">
            <a:solidFill>
              <a:srgbClr val="666E8A"/>
            </a:solidFill>
            <a:prstDash val="sysDash"/>
          </a:ln>
          <a:effectLst>
            <a:outerShdw blurRad="101600" dist="381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sz="7200" b="1" dirty="0">
              <a:solidFill>
                <a:schemeClr val="bg1"/>
              </a:solidFill>
              <a:effectLst>
                <a:outerShdw blurRad="38100" dist="38100" dir="2700000" algn="tl">
                  <a:srgbClr val="000000">
                    <a:alpha val="25000"/>
                  </a:srgbClr>
                </a:outerShdw>
              </a:effectLst>
              <a:cs typeface="+mn-ea"/>
              <a:sym typeface="+mn-lt"/>
            </a:endParaRPr>
          </a:p>
        </p:txBody>
      </p:sp>
      <p:grpSp>
        <p:nvGrpSpPr>
          <p:cNvPr id="5" name="组合 4"/>
          <p:cNvGrpSpPr/>
          <p:nvPr/>
        </p:nvGrpSpPr>
        <p:grpSpPr>
          <a:xfrm>
            <a:off x="5578475" y="2704465"/>
            <a:ext cx="3013075" cy="1269365"/>
            <a:chOff x="12154" y="4251"/>
            <a:chExt cx="4745" cy="1999"/>
          </a:xfrm>
        </p:grpSpPr>
        <p:sp>
          <p:nvSpPr>
            <p:cNvPr id="3" name="文本框 2"/>
            <p:cNvSpPr txBox="1"/>
            <p:nvPr/>
          </p:nvSpPr>
          <p:spPr>
            <a:xfrm>
              <a:off x="12154" y="4251"/>
              <a:ext cx="4745" cy="1210"/>
            </a:xfrm>
            <a:prstGeom prst="rect">
              <a:avLst/>
            </a:prstGeom>
            <a:noFill/>
          </p:spPr>
          <p:txBody>
            <a:bodyPr wrap="square" rtlCol="0">
              <a:spAutoFit/>
            </a:bodyPr>
            <a:lstStyle/>
            <a:p>
              <a:pPr algn="ctr" defTabSz="457200"/>
              <a:r>
                <a:rPr lang="zh-CN" altLang="en-US" sz="4400" b="1" dirty="0">
                  <a:solidFill>
                    <a:srgbClr val="3C4750"/>
                  </a:solidFill>
                  <a:effectLst>
                    <a:outerShdw blurRad="25400" dist="25400" dir="2700000" algn="tl">
                      <a:srgbClr val="000000">
                        <a:alpha val="25000"/>
                      </a:srgbClr>
                    </a:outerShdw>
                  </a:effectLst>
                  <a:cs typeface="+mn-ea"/>
                  <a:sym typeface="+mn-lt"/>
                </a:rPr>
                <a:t>结果与</a:t>
              </a:r>
              <a:r>
                <a:rPr lang="zh-CN" altLang="en-US" sz="4400" b="1" dirty="0">
                  <a:solidFill>
                    <a:srgbClr val="3C4750"/>
                  </a:solidFill>
                  <a:effectLst>
                    <a:outerShdw blurRad="25400" dist="25400" dir="2700000" algn="tl">
                      <a:srgbClr val="000000">
                        <a:alpha val="25000"/>
                      </a:srgbClr>
                    </a:outerShdw>
                  </a:effectLst>
                  <a:cs typeface="+mn-ea"/>
                  <a:sym typeface="+mn-lt"/>
                </a:rPr>
                <a:t>结论</a:t>
              </a:r>
              <a:endParaRPr lang="zh-CN" altLang="en-US" sz="4400" b="1" dirty="0">
                <a:solidFill>
                  <a:srgbClr val="3C4750"/>
                </a:solidFill>
                <a:effectLst>
                  <a:outerShdw blurRad="25400" dist="25400" dir="2700000" algn="tl">
                    <a:srgbClr val="000000">
                      <a:alpha val="25000"/>
                    </a:srgbClr>
                  </a:outerShdw>
                </a:effectLst>
                <a:cs typeface="+mn-ea"/>
                <a:sym typeface="+mn-lt"/>
              </a:endParaRPr>
            </a:p>
          </p:txBody>
        </p:sp>
        <p:sp>
          <p:nvSpPr>
            <p:cNvPr id="4" name="文本框 3"/>
            <p:cNvSpPr txBox="1"/>
            <p:nvPr/>
          </p:nvSpPr>
          <p:spPr>
            <a:xfrm>
              <a:off x="12379" y="5452"/>
              <a:ext cx="4449" cy="798"/>
            </a:xfrm>
            <a:prstGeom prst="rect">
              <a:avLst/>
            </a:prstGeom>
            <a:noFill/>
          </p:spPr>
          <p:txBody>
            <a:bodyPr wrap="square" rtlCol="0">
              <a:spAutoFit/>
            </a:bodyPr>
            <a:lstStyle/>
            <a:p>
              <a:pPr algn="ctr" defTabSz="457200">
                <a:lnSpc>
                  <a:spcPct val="150000"/>
                </a:lnSpc>
              </a:pP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Conclusion</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grpSp>
      <p:cxnSp>
        <p:nvCxnSpPr>
          <p:cNvPr id="33" name="直接连接符 32"/>
          <p:cNvCxnSpPr/>
          <p:nvPr/>
        </p:nvCxnSpPr>
        <p:spPr>
          <a:xfrm>
            <a:off x="343192" y="426595"/>
            <a:ext cx="11466857" cy="0"/>
          </a:xfrm>
          <a:prstGeom prst="line">
            <a:avLst/>
          </a:prstGeom>
          <a:ln w="28575">
            <a:solidFill>
              <a:srgbClr val="3C4750"/>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8279716" y="416294"/>
            <a:ext cx="3530333" cy="156586"/>
          </a:xfrm>
          <a:prstGeom prst="rect">
            <a:avLst/>
          </a:prstGeom>
          <a:solidFill>
            <a:srgbClr val="3C47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cs typeface="+mn-ea"/>
              <a:sym typeface="+mn-lt"/>
            </a:endParaRPr>
          </a:p>
        </p:txBody>
      </p:sp>
      <p:cxnSp>
        <p:nvCxnSpPr>
          <p:cNvPr id="35" name="直接连接符 34"/>
          <p:cNvCxnSpPr/>
          <p:nvPr/>
        </p:nvCxnSpPr>
        <p:spPr>
          <a:xfrm flipV="1">
            <a:off x="343192" y="416294"/>
            <a:ext cx="0" cy="6036337"/>
          </a:xfrm>
          <a:prstGeom prst="line">
            <a:avLst/>
          </a:prstGeom>
          <a:ln w="28575">
            <a:solidFill>
              <a:srgbClr val="3C4750"/>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566372" y="6465843"/>
            <a:ext cx="11020498" cy="0"/>
          </a:xfrm>
          <a:prstGeom prst="line">
            <a:avLst/>
          </a:prstGeom>
          <a:ln w="28575">
            <a:solidFill>
              <a:srgbClr val="3C4750"/>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566372" y="6298051"/>
            <a:ext cx="2288696" cy="156586"/>
          </a:xfrm>
          <a:prstGeom prst="rect">
            <a:avLst/>
          </a:prstGeom>
          <a:solidFill>
            <a:srgbClr val="3C47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cs typeface="+mn-ea"/>
              <a:sym typeface="+mn-lt"/>
            </a:endParaRPr>
          </a:p>
        </p:txBody>
      </p:sp>
      <p:cxnSp>
        <p:nvCxnSpPr>
          <p:cNvPr id="38" name="直接连接符 37"/>
          <p:cNvCxnSpPr/>
          <p:nvPr/>
        </p:nvCxnSpPr>
        <p:spPr>
          <a:xfrm flipV="1">
            <a:off x="3790739" y="4188593"/>
            <a:ext cx="6852277" cy="1"/>
          </a:xfrm>
          <a:prstGeom prst="line">
            <a:avLst/>
          </a:prstGeom>
          <a:ln w="19050" cmpd="thickThin">
            <a:solidFill>
              <a:srgbClr val="3C4750"/>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11810049" y="719528"/>
            <a:ext cx="0" cy="5746315"/>
          </a:xfrm>
          <a:prstGeom prst="line">
            <a:avLst/>
          </a:prstGeom>
          <a:ln w="107950" cmpd="thickThin">
            <a:solidFill>
              <a:srgbClr val="3C4750"/>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2318033" y="3164809"/>
            <a:ext cx="1021080" cy="1106805"/>
          </a:xfrm>
          <a:prstGeom prst="rect">
            <a:avLst/>
          </a:prstGeom>
        </p:spPr>
        <p:txBody>
          <a:bodyPr wrap="none">
            <a:spAutoFit/>
          </a:bodyPr>
          <a:lstStyle/>
          <a:p>
            <a:pPr algn="ctr" defTabSz="457200"/>
            <a:r>
              <a:rPr lang="en-US" altLang="zh-CN" sz="6600" dirty="0">
                <a:solidFill>
                  <a:schemeClr val="bg1"/>
                </a:solidFill>
                <a:effectLst>
                  <a:outerShdw blurRad="38100" dist="38100" dir="2700000" algn="tl">
                    <a:srgbClr val="000000">
                      <a:alpha val="25000"/>
                    </a:srgbClr>
                  </a:outerShdw>
                </a:effectLst>
                <a:cs typeface="+mn-ea"/>
                <a:sym typeface="+mn-lt"/>
              </a:rPr>
              <a:t>05</a:t>
            </a:r>
            <a:endParaRPr lang="zh-CN" altLang="en-US" sz="6600" dirty="0">
              <a:solidFill>
                <a:schemeClr val="bg1"/>
              </a:solidFill>
              <a:effectLst>
                <a:outerShdw blurRad="38100" dist="38100" dir="2700000" algn="tl">
                  <a:srgbClr val="000000">
                    <a:alpha val="25000"/>
                  </a:srgbClr>
                </a:outerShdw>
              </a:effectLst>
              <a:cs typeface="+mn-ea"/>
              <a:sym typeface="+mn-lt"/>
            </a:endParaRPr>
          </a:p>
        </p:txBody>
      </p:sp>
      <p:sp>
        <p:nvSpPr>
          <p:cNvPr id="27" name="矩形 26"/>
          <p:cNvSpPr/>
          <p:nvPr/>
        </p:nvSpPr>
        <p:spPr>
          <a:xfrm>
            <a:off x="2220180" y="2824827"/>
            <a:ext cx="1084854" cy="369332"/>
          </a:xfrm>
          <a:prstGeom prst="rect">
            <a:avLst/>
          </a:prstGeom>
        </p:spPr>
        <p:txBody>
          <a:bodyPr wrap="square">
            <a:spAutoFit/>
          </a:bodyPr>
          <a:lstStyle/>
          <a:p>
            <a:pPr algn="dist" defTabSz="457200"/>
            <a:r>
              <a:rPr lang="en-US" altLang="zh-CN" dirty="0">
                <a:solidFill>
                  <a:schemeClr val="bg1"/>
                </a:solidFill>
                <a:effectLst>
                  <a:outerShdw blurRad="38100" dist="38100" dir="2700000" algn="tl">
                    <a:srgbClr val="000000">
                      <a:alpha val="25000"/>
                    </a:srgbClr>
                  </a:outerShdw>
                </a:effectLst>
                <a:cs typeface="+mn-ea"/>
                <a:sym typeface="+mn-lt"/>
              </a:rPr>
              <a:t>PART</a:t>
            </a:r>
            <a:endParaRPr lang="zh-CN" altLang="en-US" dirty="0">
              <a:solidFill>
                <a:schemeClr val="bg1"/>
              </a:solidFill>
              <a:effectLst>
                <a:outerShdw blurRad="38100" dist="38100" dir="2700000" algn="tl">
                  <a:srgbClr val="000000">
                    <a:alpha val="25000"/>
                  </a:srgbClr>
                </a:outerShdw>
              </a:effectLst>
              <a:cs typeface="+mn-ea"/>
              <a:sym typeface="+mn-lt"/>
            </a:endParaRPr>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down)">
                                      <p:cBhvr>
                                        <p:cTn id="7" dur="500"/>
                                        <p:tgtEl>
                                          <p:spTgt spid="3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wipe(down)">
                                      <p:cBhvr>
                                        <p:cTn id="10" dur="500"/>
                                        <p:tgtEl>
                                          <p:spTgt spid="34"/>
                                        </p:tgtEl>
                                      </p:cBhvr>
                                    </p:animEffect>
                                  </p:childTnLst>
                                </p:cTn>
                              </p:par>
                              <p:par>
                                <p:cTn id="11" presetID="22" presetClass="entr" presetSubtype="4" fill="hold"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wipe(down)">
                                      <p:cBhvr>
                                        <p:cTn id="13" dur="500"/>
                                        <p:tgtEl>
                                          <p:spTgt spid="39"/>
                                        </p:tgtEl>
                                      </p:cBhvr>
                                    </p:animEffect>
                                  </p:childTnLst>
                                </p:cTn>
                              </p:par>
                              <p:par>
                                <p:cTn id="14" presetID="22" presetClass="entr" presetSubtype="4" fill="hold" nodeType="with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wipe(down)">
                                      <p:cBhvr>
                                        <p:cTn id="16" dur="500"/>
                                        <p:tgtEl>
                                          <p:spTgt spid="36"/>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wipe(down)">
                                      <p:cBhvr>
                                        <p:cTn id="19" dur="500"/>
                                        <p:tgtEl>
                                          <p:spTgt spid="37"/>
                                        </p:tgtEl>
                                      </p:cBhvr>
                                    </p:animEffect>
                                  </p:childTnLst>
                                </p:cTn>
                              </p:par>
                              <p:par>
                                <p:cTn id="20" presetID="22" presetClass="entr" presetSubtype="4" fill="hold" nodeType="with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wipe(down)">
                                      <p:cBhvr>
                                        <p:cTn id="22" dur="500"/>
                                        <p:tgtEl>
                                          <p:spTgt spid="35"/>
                                        </p:tgtEl>
                                      </p:cBhvr>
                                    </p:animEffect>
                                  </p:childTnLst>
                                </p:cTn>
                              </p:par>
                              <p:par>
                                <p:cTn id="23" presetID="2" presetClass="entr" presetSubtype="8" fill="hold" grpId="0" nodeType="withEffect">
                                  <p:stCondLst>
                                    <p:cond delay="25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0-#ppt_w/2"/>
                                          </p:val>
                                        </p:tav>
                                        <p:tav tm="100000">
                                          <p:val>
                                            <p:strVal val="#ppt_x"/>
                                          </p:val>
                                        </p:tav>
                                      </p:tavLst>
                                    </p:anim>
                                    <p:anim calcmode="lin" valueType="num">
                                      <p:cBhvr additive="base">
                                        <p:cTn id="26" dur="500" fill="hold"/>
                                        <p:tgtEl>
                                          <p:spTgt spid="2"/>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250"/>
                                  </p:stCondLst>
                                  <p:childTnLst>
                                    <p:set>
                                      <p:cBhvr>
                                        <p:cTn id="28" dur="1" fill="hold">
                                          <p:stCondLst>
                                            <p:cond delay="0"/>
                                          </p:stCondLst>
                                        </p:cTn>
                                        <p:tgtEl>
                                          <p:spTgt spid="27"/>
                                        </p:tgtEl>
                                        <p:attrNameLst>
                                          <p:attrName>style.visibility</p:attrName>
                                        </p:attrNameLst>
                                      </p:cBhvr>
                                      <p:to>
                                        <p:strVal val="visible"/>
                                      </p:to>
                                    </p:set>
                                    <p:anim calcmode="lin" valueType="num">
                                      <p:cBhvr additive="base">
                                        <p:cTn id="29" dur="500" fill="hold"/>
                                        <p:tgtEl>
                                          <p:spTgt spid="27"/>
                                        </p:tgtEl>
                                        <p:attrNameLst>
                                          <p:attrName>ppt_x</p:attrName>
                                        </p:attrNameLst>
                                      </p:cBhvr>
                                      <p:tavLst>
                                        <p:tav tm="0">
                                          <p:val>
                                            <p:strVal val="0-#ppt_w/2"/>
                                          </p:val>
                                        </p:tav>
                                        <p:tav tm="100000">
                                          <p:val>
                                            <p:strVal val="#ppt_x"/>
                                          </p:val>
                                        </p:tav>
                                      </p:tavLst>
                                    </p:anim>
                                    <p:anim calcmode="lin" valueType="num">
                                      <p:cBhvr additive="base">
                                        <p:cTn id="30" dur="500" fill="hold"/>
                                        <p:tgtEl>
                                          <p:spTgt spid="27"/>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25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0-#ppt_w/2"/>
                                          </p:val>
                                        </p:tav>
                                        <p:tav tm="100000">
                                          <p:val>
                                            <p:strVal val="#ppt_x"/>
                                          </p:val>
                                        </p:tav>
                                      </p:tavLst>
                                    </p:anim>
                                    <p:anim calcmode="lin" valueType="num">
                                      <p:cBhvr additive="base">
                                        <p:cTn id="34" dur="500" fill="hold"/>
                                        <p:tgtEl>
                                          <p:spTgt spid="12"/>
                                        </p:tgtEl>
                                        <p:attrNameLst>
                                          <p:attrName>ppt_y</p:attrName>
                                        </p:attrNameLst>
                                      </p:cBhvr>
                                      <p:tavLst>
                                        <p:tav tm="0">
                                          <p:val>
                                            <p:strVal val="#ppt_y"/>
                                          </p:val>
                                        </p:tav>
                                        <p:tav tm="100000">
                                          <p:val>
                                            <p:strVal val="#ppt_y"/>
                                          </p:val>
                                        </p:tav>
                                      </p:tavLst>
                                    </p:anim>
                                  </p:childTnLst>
                                </p:cTn>
                              </p:par>
                              <p:par>
                                <p:cTn id="35" presetID="2" presetClass="entr" presetSubtype="2" fill="hold" nodeType="withEffect">
                                  <p:stCondLst>
                                    <p:cond delay="250"/>
                                  </p:stCondLst>
                                  <p:childTnLst>
                                    <p:set>
                                      <p:cBhvr>
                                        <p:cTn id="36" dur="1" fill="hold">
                                          <p:stCondLst>
                                            <p:cond delay="0"/>
                                          </p:stCondLst>
                                        </p:cTn>
                                        <p:tgtEl>
                                          <p:spTgt spid="38"/>
                                        </p:tgtEl>
                                        <p:attrNameLst>
                                          <p:attrName>style.visibility</p:attrName>
                                        </p:attrNameLst>
                                      </p:cBhvr>
                                      <p:to>
                                        <p:strVal val="visible"/>
                                      </p:to>
                                    </p:set>
                                    <p:anim calcmode="lin" valueType="num">
                                      <p:cBhvr additive="base">
                                        <p:cTn id="37" dur="500" fill="hold"/>
                                        <p:tgtEl>
                                          <p:spTgt spid="38"/>
                                        </p:tgtEl>
                                        <p:attrNameLst>
                                          <p:attrName>ppt_x</p:attrName>
                                        </p:attrNameLst>
                                      </p:cBhvr>
                                      <p:tavLst>
                                        <p:tav tm="0">
                                          <p:val>
                                            <p:strVal val="1+#ppt_w/2"/>
                                          </p:val>
                                        </p:tav>
                                        <p:tav tm="100000">
                                          <p:val>
                                            <p:strVal val="#ppt_x"/>
                                          </p:val>
                                        </p:tav>
                                      </p:tavLst>
                                    </p:anim>
                                    <p:anim calcmode="lin" valueType="num">
                                      <p:cBhvr additive="base">
                                        <p:cTn id="38" dur="500" fill="hold"/>
                                        <p:tgtEl>
                                          <p:spTgt spid="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4" grpId="0" bldLvl="0" animBg="1"/>
      <p:bldP spid="37" grpId="0" bldLvl="0" animBg="1"/>
      <p:bldP spid="12" grpId="0"/>
      <p:bldP spid="2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457698" y="339036"/>
            <a:ext cx="3629564" cy="456129"/>
          </a:xfrm>
        </p:spPr>
        <p:txBody>
          <a:bodyPr/>
          <a:lstStyle/>
          <a:p>
            <a:pPr>
              <a:lnSpc>
                <a:spcPct val="120000"/>
              </a:lnSpc>
            </a:pPr>
            <a:r>
              <a:rPr lang="zh-CN" altLang="en-US" dirty="0">
                <a:effectLst/>
                <a:latin typeface="+mn-lt"/>
                <a:ea typeface="+mn-ea"/>
                <a:cs typeface="+mn-ea"/>
                <a:sym typeface="+mn-lt"/>
              </a:rPr>
              <a:t>结果与</a:t>
            </a:r>
            <a:r>
              <a:rPr lang="zh-CN" altLang="en-US" dirty="0">
                <a:effectLst/>
                <a:latin typeface="+mn-lt"/>
                <a:ea typeface="+mn-ea"/>
                <a:cs typeface="+mn-ea"/>
                <a:sym typeface="+mn-lt"/>
              </a:rPr>
              <a:t>结论</a:t>
            </a:r>
            <a:endParaRPr lang="zh-CN" altLang="en-US" dirty="0">
              <a:effectLst/>
              <a:latin typeface="+mn-lt"/>
              <a:ea typeface="+mn-ea"/>
              <a:cs typeface="+mn-ea"/>
              <a:sym typeface="+mn-lt"/>
            </a:endParaRPr>
          </a:p>
        </p:txBody>
      </p:sp>
      <p:pic>
        <p:nvPicPr>
          <p:cNvPr id="3074" name="Picture 2" descr="https://img0.baidu.com/it/u=208212130,1854789506&amp;fm=253&amp;fmt=auto&amp;app=120&amp;f=JPEG?w=1109&amp;h=800"/>
          <p:cNvPicPr>
            <a:picLocks noChangeAspect="1" noChangeArrowheads="1"/>
          </p:cNvPicPr>
          <p:nvPr>
            <p:custDataLst>
              <p:tags r:id="rId1"/>
            </p:custDataLst>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742170" y="5456555"/>
            <a:ext cx="2368550" cy="1708785"/>
          </a:xfrm>
          <a:prstGeom prst="rect">
            <a:avLst/>
          </a:prstGeom>
          <a:noFill/>
          <a:extLst>
            <a:ext uri="{909E8E84-426E-40DD-AFC4-6F175D3DCCD1}">
              <a14:hiddenFill xmlns:a14="http://schemas.microsoft.com/office/drawing/2010/main">
                <a:solidFill>
                  <a:srgbClr val="FFFFFF"/>
                </a:solidFill>
              </a14:hiddenFill>
            </a:ext>
          </a:extLst>
        </p:spPr>
      </p:pic>
      <p:cxnSp>
        <p:nvCxnSpPr>
          <p:cNvPr id="5" name="直接连接符 4"/>
          <p:cNvCxnSpPr/>
          <p:nvPr>
            <p:custDataLst>
              <p:tags r:id="rId3"/>
            </p:custDataLst>
          </p:nvPr>
        </p:nvCxnSpPr>
        <p:spPr>
          <a:xfrm>
            <a:off x="1684276" y="1145897"/>
            <a:ext cx="921152" cy="0"/>
          </a:xfrm>
          <a:prstGeom prst="line">
            <a:avLst/>
          </a:prstGeom>
          <a:ln w="57150">
            <a:solidFill>
              <a:srgbClr val="666E8A"/>
            </a:solidFill>
          </a:ln>
        </p:spPr>
        <p:style>
          <a:lnRef idx="3">
            <a:schemeClr val="accent2"/>
          </a:lnRef>
          <a:fillRef idx="0">
            <a:schemeClr val="accent2"/>
          </a:fillRef>
          <a:effectRef idx="2">
            <a:schemeClr val="accent2"/>
          </a:effectRef>
          <a:fontRef idx="minor">
            <a:schemeClr val="tx1"/>
          </a:fontRef>
        </p:style>
      </p:cxnSp>
      <p:sp>
        <p:nvSpPr>
          <p:cNvPr id="6" name="文本框 5"/>
          <p:cNvSpPr txBox="1"/>
          <p:nvPr>
            <p:custDataLst>
              <p:tags r:id="rId4"/>
            </p:custDataLst>
          </p:nvPr>
        </p:nvSpPr>
        <p:spPr>
          <a:xfrm>
            <a:off x="1376045" y="732155"/>
            <a:ext cx="1537335" cy="414020"/>
          </a:xfrm>
          <a:prstGeom prst="rect">
            <a:avLst/>
          </a:prstGeom>
          <a:noFill/>
        </p:spPr>
        <p:txBody>
          <a:bodyPr wrap="square" rtlCol="0">
            <a:spAutoFit/>
          </a:bodyPr>
          <a:p>
            <a:pPr algn="ctr" defTabSz="457200">
              <a:lnSpc>
                <a:spcPct val="150000"/>
              </a:lnSpc>
            </a:pP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Conclusion</a:t>
            </a: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grpSp>
        <p:nvGrpSpPr>
          <p:cNvPr id="17" name="组合 16"/>
          <p:cNvGrpSpPr/>
          <p:nvPr/>
        </p:nvGrpSpPr>
        <p:grpSpPr>
          <a:xfrm>
            <a:off x="4902835" y="339090"/>
            <a:ext cx="3330575" cy="1244600"/>
            <a:chOff x="293" y="2272"/>
            <a:chExt cx="5262" cy="1960"/>
          </a:xfrm>
        </p:grpSpPr>
        <p:sp>
          <p:nvSpPr>
            <p:cNvPr id="27" name="圆角矩形 26"/>
            <p:cNvSpPr/>
            <p:nvPr>
              <p:custDataLst>
                <p:tags r:id="rId5"/>
              </p:custDataLst>
            </p:nvPr>
          </p:nvSpPr>
          <p:spPr>
            <a:xfrm>
              <a:off x="293" y="2272"/>
              <a:ext cx="5262" cy="1480"/>
            </a:xfrm>
            <a:prstGeom prst="roundRect">
              <a:avLst>
                <a:gd name="adj" fmla="val 9092"/>
              </a:avLst>
            </a:prstGeom>
            <a:solidFill>
              <a:srgbClr val="444D5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cs typeface="+mn-ea"/>
                <a:sym typeface="+mn-lt"/>
              </a:endParaRPr>
            </a:p>
          </p:txBody>
        </p:sp>
        <p:sp>
          <p:nvSpPr>
            <p:cNvPr id="2" name="TextBox 29"/>
            <p:cNvSpPr txBox="1"/>
            <p:nvPr>
              <p:custDataLst>
                <p:tags r:id="rId6"/>
              </p:custDataLst>
            </p:nvPr>
          </p:nvSpPr>
          <p:spPr>
            <a:xfrm>
              <a:off x="1371" y="2605"/>
              <a:ext cx="3387" cy="1627"/>
            </a:xfrm>
            <a:prstGeom prst="rect">
              <a:avLst/>
            </a:prstGeom>
            <a:noFill/>
          </p:spPr>
          <p:txBody>
            <a:bodyPr wrap="square" lIns="0" tIns="0" rIns="0" bIns="0" rtlCol="0">
              <a:spAutoFit/>
            </a:bodyPr>
            <a:p>
              <a:pPr>
                <a:lnSpc>
                  <a:spcPct val="120000"/>
                </a:lnSpc>
              </a:pPr>
              <a:r>
                <a:rPr lang="zh-CN" altLang="en-US" sz="2800" b="1" dirty="0">
                  <a:solidFill>
                    <a:schemeClr val="bg1"/>
                  </a:solidFill>
                  <a:cs typeface="+mn-ea"/>
                  <a:sym typeface="+mn-lt"/>
                </a:rPr>
                <a:t>初筛结果</a:t>
              </a:r>
              <a:r>
                <a:rPr lang="zh-CN" altLang="en-US" sz="2800" b="1" dirty="0">
                  <a:solidFill>
                    <a:schemeClr val="bg1"/>
                  </a:solidFill>
                  <a:cs typeface="+mn-ea"/>
                  <a:sym typeface="+mn-lt"/>
                </a:rPr>
                <a:t>交集</a:t>
              </a:r>
              <a:endParaRPr lang="zh-CN" altLang="en-US" sz="2800" b="1" dirty="0">
                <a:solidFill>
                  <a:schemeClr val="bg1"/>
                </a:solidFill>
                <a:cs typeface="+mn-ea"/>
                <a:sym typeface="+mn-lt"/>
              </a:endParaRPr>
            </a:p>
          </p:txBody>
        </p:sp>
      </p:grpSp>
      <p:pic>
        <p:nvPicPr>
          <p:cNvPr id="4" name="图片 11"/>
          <p:cNvPicPr>
            <a:picLocks noChangeAspect="1"/>
          </p:cNvPicPr>
          <p:nvPr>
            <p:custDataLst>
              <p:tags r:id="rId7"/>
            </p:custDataLst>
          </p:nvPr>
        </p:nvPicPr>
        <p:blipFill>
          <a:blip r:embed="rId8"/>
          <a:srcRect l="5420" t="4574" r="5803" b="6285"/>
          <a:stretch>
            <a:fillRect/>
          </a:stretch>
        </p:blipFill>
        <p:spPr>
          <a:xfrm>
            <a:off x="958850" y="1809750"/>
            <a:ext cx="4626610" cy="4637405"/>
          </a:xfrm>
          <a:prstGeom prst="rect">
            <a:avLst/>
          </a:prstGeom>
          <a:noFill/>
          <a:ln>
            <a:noFill/>
          </a:ln>
        </p:spPr>
      </p:pic>
      <p:pic>
        <p:nvPicPr>
          <p:cNvPr id="7" name="图片 13"/>
          <p:cNvPicPr>
            <a:picLocks noChangeAspect="1"/>
          </p:cNvPicPr>
          <p:nvPr>
            <p:custDataLst>
              <p:tags r:id="rId9"/>
            </p:custDataLst>
          </p:nvPr>
        </p:nvPicPr>
        <p:blipFill>
          <a:blip r:embed="rId10"/>
          <a:srcRect l="1599" t="434" r="553" b="1627"/>
          <a:stretch>
            <a:fillRect/>
          </a:stretch>
        </p:blipFill>
        <p:spPr>
          <a:xfrm>
            <a:off x="5986780" y="2104390"/>
            <a:ext cx="4765040" cy="4342765"/>
          </a:xfrm>
          <a:prstGeom prst="rect">
            <a:avLst/>
          </a:prstGeom>
          <a:noFill/>
          <a:ln>
            <a:noFill/>
          </a:ln>
        </p:spPr>
      </p:pic>
      <p:grpSp>
        <p:nvGrpSpPr>
          <p:cNvPr id="9" name="组合 8"/>
          <p:cNvGrpSpPr/>
          <p:nvPr/>
        </p:nvGrpSpPr>
        <p:grpSpPr>
          <a:xfrm>
            <a:off x="8664575" y="884555"/>
            <a:ext cx="3121660" cy="1075690"/>
            <a:chOff x="13645" y="1665"/>
            <a:chExt cx="4916" cy="1694"/>
          </a:xfrm>
        </p:grpSpPr>
        <p:sp>
          <p:nvSpPr>
            <p:cNvPr id="8" name="文本框 7"/>
            <p:cNvSpPr txBox="1"/>
            <p:nvPr/>
          </p:nvSpPr>
          <p:spPr>
            <a:xfrm>
              <a:off x="13931" y="1665"/>
              <a:ext cx="4345" cy="1695"/>
            </a:xfrm>
            <a:prstGeom prst="rect">
              <a:avLst/>
            </a:prstGeom>
            <a:noFill/>
          </p:spPr>
          <p:txBody>
            <a:bodyPr wrap="square" rtlCol="0">
              <a:spAutoFit/>
            </a:bodyPr>
            <a:p>
              <a:pPr algn="just"/>
              <a:r>
                <a:rPr lang="zh-CN" altLang="en-US" sz="1600">
                  <a:solidFill>
                    <a:srgbClr val="666E8A"/>
                  </a:solidFill>
                </a:rPr>
                <a:t>各套数据通过</a:t>
              </a:r>
              <a:r>
                <a:rPr lang="en-US" altLang="zh-CN" sz="1600">
                  <a:solidFill>
                    <a:srgbClr val="666E8A"/>
                  </a:solidFill>
                </a:rPr>
                <a:t>p</a:t>
              </a:r>
              <a:r>
                <a:rPr lang="zh-CN" altLang="en-US" sz="1600">
                  <a:solidFill>
                    <a:srgbClr val="666E8A"/>
                  </a:solidFill>
                </a:rPr>
                <a:t>值调整，保留约</a:t>
              </a:r>
              <a:r>
                <a:rPr lang="en-US" altLang="zh-CN" sz="1600">
                  <a:solidFill>
                    <a:srgbClr val="666E8A"/>
                  </a:solidFill>
                </a:rPr>
                <a:t>1000</a:t>
              </a:r>
              <a:r>
                <a:rPr lang="zh-CN" altLang="en-US" sz="1600">
                  <a:solidFill>
                    <a:srgbClr val="666E8A"/>
                  </a:solidFill>
                </a:rPr>
                <a:t>个</a:t>
              </a:r>
              <a:r>
                <a:rPr lang="en-US" altLang="zh-CN" sz="1600">
                  <a:solidFill>
                    <a:srgbClr val="666E8A"/>
                  </a:solidFill>
                </a:rPr>
                <a:t>DEGs</a:t>
              </a:r>
              <a:r>
                <a:rPr lang="zh-CN" altLang="en-US" sz="1600">
                  <a:solidFill>
                    <a:srgbClr val="666E8A"/>
                  </a:solidFill>
                </a:rPr>
                <a:t>下的交集。左</a:t>
              </a:r>
              <a:r>
                <a:rPr lang="en-US" altLang="zh-CN" sz="1600">
                  <a:solidFill>
                    <a:srgbClr val="666E8A"/>
                  </a:solidFill>
                </a:rPr>
                <a:t>1</a:t>
              </a:r>
              <a:r>
                <a:rPr lang="zh-CN" altLang="en-US" sz="1600">
                  <a:solidFill>
                    <a:srgbClr val="666E8A"/>
                  </a:solidFill>
                </a:rPr>
                <a:t>：</a:t>
              </a:r>
              <a:r>
                <a:rPr lang="en-US" altLang="zh-CN" sz="1600">
                  <a:solidFill>
                    <a:srgbClr val="666E8A"/>
                  </a:solidFill>
                </a:rPr>
                <a:t>5</a:t>
              </a:r>
              <a:r>
                <a:rPr lang="zh-CN" altLang="en-US" sz="1600">
                  <a:solidFill>
                    <a:srgbClr val="666E8A"/>
                  </a:solidFill>
                </a:rPr>
                <a:t>套基因芯片，右</a:t>
              </a:r>
              <a:r>
                <a:rPr lang="en-US" altLang="zh-CN" sz="1600">
                  <a:solidFill>
                    <a:srgbClr val="666E8A"/>
                  </a:solidFill>
                </a:rPr>
                <a:t>1</a:t>
              </a:r>
              <a:r>
                <a:rPr lang="zh-CN" altLang="en-US" sz="1600">
                  <a:solidFill>
                    <a:srgbClr val="666E8A"/>
                  </a:solidFill>
                </a:rPr>
                <a:t>：</a:t>
              </a:r>
              <a:r>
                <a:rPr lang="en-US" altLang="zh-CN" sz="1600">
                  <a:solidFill>
                    <a:srgbClr val="666E8A"/>
                  </a:solidFill>
                </a:rPr>
                <a:t>3</a:t>
              </a:r>
              <a:r>
                <a:rPr lang="zh-CN" altLang="en-US" sz="1600">
                  <a:solidFill>
                    <a:srgbClr val="666E8A"/>
                  </a:solidFill>
                </a:rPr>
                <a:t>套</a:t>
              </a:r>
              <a:r>
                <a:rPr lang="en-US" altLang="zh-CN" sz="1600">
                  <a:solidFill>
                    <a:srgbClr val="666E8A"/>
                  </a:solidFill>
                </a:rPr>
                <a:t>RNA-Seq</a:t>
              </a:r>
              <a:endParaRPr lang="en-US" altLang="zh-CN" sz="1600">
                <a:solidFill>
                  <a:srgbClr val="666E8A"/>
                </a:solidFill>
              </a:endParaRPr>
            </a:p>
          </p:txBody>
        </p:sp>
        <p:sp>
          <p:nvSpPr>
            <p:cNvPr id="66" name="圆角矩形 65"/>
            <p:cNvSpPr/>
            <p:nvPr>
              <p:custDataLst>
                <p:tags r:id="rId11"/>
              </p:custDataLst>
            </p:nvPr>
          </p:nvSpPr>
          <p:spPr>
            <a:xfrm>
              <a:off x="13645" y="1665"/>
              <a:ext cx="4916" cy="1649"/>
            </a:xfrm>
            <a:prstGeom prst="roundRect">
              <a:avLst>
                <a:gd name="adj" fmla="val 3214"/>
              </a:avLst>
            </a:prstGeom>
            <a:noFill/>
            <a:ln>
              <a:solidFill>
                <a:srgbClr val="1F4E7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cs typeface="+mn-ea"/>
                <a:sym typeface="+mn-lt"/>
              </a:endParaRPr>
            </a:p>
          </p:txBody>
        </p:sp>
      </p:grpSp>
    </p:spTree>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457698" y="339036"/>
            <a:ext cx="3629564" cy="456129"/>
          </a:xfrm>
        </p:spPr>
        <p:txBody>
          <a:bodyPr/>
          <a:lstStyle/>
          <a:p>
            <a:pPr>
              <a:lnSpc>
                <a:spcPct val="120000"/>
              </a:lnSpc>
            </a:pPr>
            <a:r>
              <a:rPr lang="zh-CN" altLang="en-US" dirty="0">
                <a:effectLst/>
                <a:latin typeface="+mn-lt"/>
                <a:ea typeface="+mn-ea"/>
                <a:cs typeface="+mn-ea"/>
                <a:sym typeface="+mn-lt"/>
              </a:rPr>
              <a:t>结果与</a:t>
            </a:r>
            <a:r>
              <a:rPr lang="zh-CN" altLang="en-US" dirty="0">
                <a:effectLst/>
                <a:latin typeface="+mn-lt"/>
                <a:ea typeface="+mn-ea"/>
                <a:cs typeface="+mn-ea"/>
                <a:sym typeface="+mn-lt"/>
              </a:rPr>
              <a:t>结论</a:t>
            </a:r>
            <a:endParaRPr lang="zh-CN" altLang="en-US" dirty="0">
              <a:effectLst/>
              <a:latin typeface="+mn-lt"/>
              <a:ea typeface="+mn-ea"/>
              <a:cs typeface="+mn-ea"/>
              <a:sym typeface="+mn-lt"/>
            </a:endParaRPr>
          </a:p>
        </p:txBody>
      </p:sp>
      <p:pic>
        <p:nvPicPr>
          <p:cNvPr id="3074" name="Picture 2" descr="https://img0.baidu.com/it/u=208212130,1854789506&amp;fm=253&amp;fmt=auto&amp;app=120&amp;f=JPEG?w=1109&amp;h=800"/>
          <p:cNvPicPr>
            <a:picLocks noChangeAspect="1" noChangeArrowheads="1"/>
          </p:cNvPicPr>
          <p:nvPr>
            <p:custDataLst>
              <p:tags r:id="rId1"/>
            </p:custDataLst>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742170" y="5456555"/>
            <a:ext cx="2368550" cy="1708785"/>
          </a:xfrm>
          <a:prstGeom prst="rect">
            <a:avLst/>
          </a:prstGeom>
          <a:noFill/>
          <a:extLst>
            <a:ext uri="{909E8E84-426E-40DD-AFC4-6F175D3DCCD1}">
              <a14:hiddenFill xmlns:a14="http://schemas.microsoft.com/office/drawing/2010/main">
                <a:solidFill>
                  <a:srgbClr val="FFFFFF"/>
                </a:solidFill>
              </a14:hiddenFill>
            </a:ext>
          </a:extLst>
        </p:spPr>
      </p:pic>
      <p:cxnSp>
        <p:nvCxnSpPr>
          <p:cNvPr id="5" name="直接连接符 4"/>
          <p:cNvCxnSpPr/>
          <p:nvPr>
            <p:custDataLst>
              <p:tags r:id="rId3"/>
            </p:custDataLst>
          </p:nvPr>
        </p:nvCxnSpPr>
        <p:spPr>
          <a:xfrm>
            <a:off x="1684276" y="1145897"/>
            <a:ext cx="921152" cy="0"/>
          </a:xfrm>
          <a:prstGeom prst="line">
            <a:avLst/>
          </a:prstGeom>
          <a:ln w="57150">
            <a:solidFill>
              <a:srgbClr val="666E8A"/>
            </a:solidFill>
          </a:ln>
        </p:spPr>
        <p:style>
          <a:lnRef idx="3">
            <a:schemeClr val="accent2"/>
          </a:lnRef>
          <a:fillRef idx="0">
            <a:schemeClr val="accent2"/>
          </a:fillRef>
          <a:effectRef idx="2">
            <a:schemeClr val="accent2"/>
          </a:effectRef>
          <a:fontRef idx="minor">
            <a:schemeClr val="tx1"/>
          </a:fontRef>
        </p:style>
      </p:cxnSp>
      <p:sp>
        <p:nvSpPr>
          <p:cNvPr id="6" name="文本框 5"/>
          <p:cNvSpPr txBox="1"/>
          <p:nvPr>
            <p:custDataLst>
              <p:tags r:id="rId4"/>
            </p:custDataLst>
          </p:nvPr>
        </p:nvSpPr>
        <p:spPr>
          <a:xfrm>
            <a:off x="1376045" y="732155"/>
            <a:ext cx="1537335" cy="414020"/>
          </a:xfrm>
          <a:prstGeom prst="rect">
            <a:avLst/>
          </a:prstGeom>
          <a:noFill/>
        </p:spPr>
        <p:txBody>
          <a:bodyPr wrap="square" rtlCol="0">
            <a:spAutoFit/>
          </a:bodyPr>
          <a:p>
            <a:pPr algn="ctr" defTabSz="457200">
              <a:lnSpc>
                <a:spcPct val="150000"/>
              </a:lnSpc>
            </a:pP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Conclusion</a:t>
            </a: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grpSp>
        <p:nvGrpSpPr>
          <p:cNvPr id="17" name="组合 16"/>
          <p:cNvGrpSpPr/>
          <p:nvPr/>
        </p:nvGrpSpPr>
        <p:grpSpPr>
          <a:xfrm>
            <a:off x="508635" y="1878330"/>
            <a:ext cx="2738120" cy="817880"/>
            <a:chOff x="293" y="2272"/>
            <a:chExt cx="5262" cy="1480"/>
          </a:xfrm>
        </p:grpSpPr>
        <p:sp>
          <p:nvSpPr>
            <p:cNvPr id="27" name="圆角矩形 26"/>
            <p:cNvSpPr/>
            <p:nvPr>
              <p:custDataLst>
                <p:tags r:id="rId5"/>
              </p:custDataLst>
            </p:nvPr>
          </p:nvSpPr>
          <p:spPr>
            <a:xfrm>
              <a:off x="293" y="2272"/>
              <a:ext cx="5262" cy="1480"/>
            </a:xfrm>
            <a:prstGeom prst="roundRect">
              <a:avLst>
                <a:gd name="adj" fmla="val 9092"/>
              </a:avLst>
            </a:prstGeom>
            <a:solidFill>
              <a:srgbClr val="444D5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cs typeface="+mn-ea"/>
                <a:sym typeface="+mn-lt"/>
              </a:endParaRPr>
            </a:p>
          </p:txBody>
        </p:sp>
        <p:sp>
          <p:nvSpPr>
            <p:cNvPr id="2" name="TextBox 29"/>
            <p:cNvSpPr txBox="1"/>
            <p:nvPr>
              <p:custDataLst>
                <p:tags r:id="rId6"/>
              </p:custDataLst>
            </p:nvPr>
          </p:nvSpPr>
          <p:spPr>
            <a:xfrm>
              <a:off x="1385" y="2544"/>
              <a:ext cx="3387" cy="934"/>
            </a:xfrm>
            <a:prstGeom prst="rect">
              <a:avLst/>
            </a:prstGeom>
            <a:noFill/>
          </p:spPr>
          <p:txBody>
            <a:bodyPr wrap="square" lIns="0" tIns="0" rIns="0" bIns="0" rtlCol="0">
              <a:spAutoFit/>
            </a:bodyPr>
            <a:p>
              <a:pPr>
                <a:lnSpc>
                  <a:spcPct val="120000"/>
                </a:lnSpc>
              </a:pPr>
              <a:r>
                <a:rPr lang="zh-CN" altLang="en-US" sz="2800" b="1" dirty="0">
                  <a:solidFill>
                    <a:schemeClr val="bg1"/>
                  </a:solidFill>
                  <a:cs typeface="+mn-ea"/>
                  <a:sym typeface="+mn-lt"/>
                </a:rPr>
                <a:t>基因</a:t>
              </a:r>
              <a:r>
                <a:rPr lang="zh-CN" altLang="en-US" sz="2800" b="1" dirty="0">
                  <a:solidFill>
                    <a:schemeClr val="bg1"/>
                  </a:solidFill>
                  <a:cs typeface="+mn-ea"/>
                  <a:sym typeface="+mn-lt"/>
                </a:rPr>
                <a:t>芯片</a:t>
              </a:r>
              <a:endParaRPr lang="zh-CN" altLang="en-US" sz="2800" b="1" dirty="0">
                <a:solidFill>
                  <a:schemeClr val="bg1"/>
                </a:solidFill>
                <a:cs typeface="+mn-ea"/>
                <a:sym typeface="+mn-lt"/>
              </a:endParaRPr>
            </a:p>
          </p:txBody>
        </p:sp>
      </p:grpSp>
      <p:pic>
        <p:nvPicPr>
          <p:cNvPr id="7" name="图片 2" descr="baseline_chip"/>
          <p:cNvPicPr>
            <a:picLocks noChangeAspect="1"/>
          </p:cNvPicPr>
          <p:nvPr>
            <p:custDataLst>
              <p:tags r:id="rId7"/>
            </p:custDataLst>
          </p:nvPr>
        </p:nvPicPr>
        <p:blipFill>
          <a:blip r:embed="rId8"/>
          <a:srcRect t="14019" b="13614"/>
          <a:stretch>
            <a:fillRect/>
          </a:stretch>
        </p:blipFill>
        <p:spPr>
          <a:xfrm>
            <a:off x="3446145" y="0"/>
            <a:ext cx="8595360" cy="3500755"/>
          </a:xfrm>
          <a:prstGeom prst="rect">
            <a:avLst/>
          </a:prstGeom>
        </p:spPr>
      </p:pic>
      <p:pic>
        <p:nvPicPr>
          <p:cNvPr id="8" name="图片 3" descr="chip三个扩增方法比较"/>
          <p:cNvPicPr>
            <a:picLocks noChangeAspect="1"/>
          </p:cNvPicPr>
          <p:nvPr>
            <p:custDataLst>
              <p:tags r:id="rId9"/>
            </p:custDataLst>
          </p:nvPr>
        </p:nvPicPr>
        <p:blipFill>
          <a:blip r:embed="rId10"/>
          <a:srcRect t="12115" b="20685"/>
          <a:stretch>
            <a:fillRect/>
          </a:stretch>
        </p:blipFill>
        <p:spPr>
          <a:xfrm>
            <a:off x="300990" y="3429000"/>
            <a:ext cx="8910955" cy="3370580"/>
          </a:xfrm>
          <a:prstGeom prst="rect">
            <a:avLst/>
          </a:prstGeom>
        </p:spPr>
      </p:pic>
      <p:grpSp>
        <p:nvGrpSpPr>
          <p:cNvPr id="9" name="组合 8"/>
          <p:cNvGrpSpPr/>
          <p:nvPr/>
        </p:nvGrpSpPr>
        <p:grpSpPr>
          <a:xfrm>
            <a:off x="9325610" y="3853180"/>
            <a:ext cx="2785110" cy="2077085"/>
            <a:chOff x="13645" y="1665"/>
            <a:chExt cx="4916" cy="1649"/>
          </a:xfrm>
        </p:grpSpPr>
        <p:sp>
          <p:nvSpPr>
            <p:cNvPr id="4" name="文本框 3"/>
            <p:cNvSpPr txBox="1"/>
            <p:nvPr>
              <p:custDataLst>
                <p:tags r:id="rId11"/>
              </p:custDataLst>
            </p:nvPr>
          </p:nvSpPr>
          <p:spPr>
            <a:xfrm>
              <a:off x="13819" y="1665"/>
              <a:ext cx="4569" cy="1574"/>
            </a:xfrm>
            <a:prstGeom prst="rect">
              <a:avLst/>
            </a:prstGeom>
            <a:noFill/>
          </p:spPr>
          <p:txBody>
            <a:bodyPr wrap="square" rtlCol="0">
              <a:noAutofit/>
            </a:bodyPr>
            <a:p>
              <a:pPr algn="just"/>
              <a:r>
                <a:rPr lang="en-US" altLang="zh-CN" sz="1600">
                  <a:solidFill>
                    <a:srgbClr val="666E8A"/>
                  </a:solidFill>
                </a:rPr>
                <a:t>↑</a:t>
              </a:r>
              <a:r>
                <a:rPr lang="zh-CN" altLang="en-US" sz="1600">
                  <a:solidFill>
                    <a:srgbClr val="666E8A"/>
                  </a:solidFill>
                </a:rPr>
                <a:t>各套数据在初筛保留约</a:t>
              </a:r>
              <a:r>
                <a:rPr lang="en-US" altLang="zh-CN" sz="1600">
                  <a:solidFill>
                    <a:srgbClr val="666E8A"/>
                  </a:solidFill>
                </a:rPr>
                <a:t>1000</a:t>
              </a:r>
              <a:r>
                <a:rPr lang="zh-CN" altLang="en-US" sz="1600">
                  <a:solidFill>
                    <a:srgbClr val="666E8A"/>
                  </a:solidFill>
                </a:rPr>
                <a:t>个</a:t>
              </a:r>
              <a:r>
                <a:rPr lang="en-US" altLang="zh-CN" sz="1600">
                  <a:solidFill>
                    <a:srgbClr val="666E8A"/>
                  </a:solidFill>
                </a:rPr>
                <a:t>DEGs</a:t>
              </a:r>
              <a:r>
                <a:rPr lang="zh-CN" altLang="en-US" sz="1600">
                  <a:solidFill>
                    <a:srgbClr val="666E8A"/>
                  </a:solidFill>
                </a:rPr>
                <a:t>下通过三种特征选择方法保留</a:t>
              </a:r>
              <a:r>
                <a:rPr lang="en-US" altLang="zh-CN" sz="1600">
                  <a:solidFill>
                    <a:srgbClr val="666E8A"/>
                  </a:solidFill>
                </a:rPr>
                <a:t>100</a:t>
              </a:r>
              <a:r>
                <a:rPr lang="zh-CN" altLang="en-US" sz="1600">
                  <a:solidFill>
                    <a:srgbClr val="666E8A"/>
                  </a:solidFill>
                </a:rPr>
                <a:t>个</a:t>
              </a:r>
              <a:r>
                <a:rPr lang="en-US" altLang="zh-CN" sz="1600">
                  <a:solidFill>
                    <a:srgbClr val="666E8A"/>
                  </a:solidFill>
                </a:rPr>
                <a:t>DEGs</a:t>
              </a:r>
              <a:r>
                <a:rPr lang="zh-CN" altLang="en-US" sz="1600">
                  <a:solidFill>
                    <a:srgbClr val="666E8A"/>
                  </a:solidFill>
                </a:rPr>
                <a:t>的交集</a:t>
              </a:r>
              <a:r>
                <a:rPr lang="zh-CN" altLang="en-US" sz="1600">
                  <a:solidFill>
                    <a:srgbClr val="666E8A"/>
                  </a:solidFill>
                </a:rPr>
                <a:t>情况。</a:t>
              </a:r>
              <a:endParaRPr lang="zh-CN" altLang="en-US" sz="1600">
                <a:solidFill>
                  <a:srgbClr val="666E8A"/>
                </a:solidFill>
              </a:endParaRPr>
            </a:p>
            <a:p>
              <a:pPr algn="just"/>
              <a:r>
                <a:rPr lang="en-US" altLang="zh-CN" sz="1600">
                  <a:solidFill>
                    <a:srgbClr val="666E8A"/>
                  </a:solidFill>
                </a:rPr>
                <a:t>←</a:t>
              </a:r>
              <a:r>
                <a:rPr lang="zh-CN" altLang="en-US" sz="1600">
                  <a:solidFill>
                    <a:srgbClr val="666E8A"/>
                  </a:solidFill>
                </a:rPr>
                <a:t>各套数据使用效果较好的</a:t>
              </a:r>
              <a:r>
                <a:rPr lang="en-US" altLang="zh-CN" sz="1600">
                  <a:solidFill>
                    <a:srgbClr val="666E8A"/>
                  </a:solidFill>
                </a:rPr>
                <a:t>DT</a:t>
              </a:r>
              <a:r>
                <a:rPr lang="zh-CN" altLang="en-US" sz="1600">
                  <a:solidFill>
                    <a:srgbClr val="666E8A"/>
                  </a:solidFill>
                </a:rPr>
                <a:t>细筛保留</a:t>
              </a:r>
              <a:r>
                <a:rPr lang="en-US" altLang="zh-CN" sz="1600">
                  <a:solidFill>
                    <a:srgbClr val="666E8A"/>
                  </a:solidFill>
                </a:rPr>
                <a:t>100</a:t>
              </a:r>
              <a:r>
                <a:rPr lang="zh-CN" altLang="en-US" sz="1600">
                  <a:solidFill>
                    <a:srgbClr val="666E8A"/>
                  </a:solidFill>
                </a:rPr>
                <a:t>个</a:t>
              </a:r>
              <a:r>
                <a:rPr lang="en-US" altLang="zh-CN" sz="1600">
                  <a:solidFill>
                    <a:srgbClr val="666E8A"/>
                  </a:solidFill>
                </a:rPr>
                <a:t>DEGs</a:t>
              </a:r>
              <a:r>
                <a:rPr lang="zh-CN" altLang="en-US" sz="1600">
                  <a:solidFill>
                    <a:srgbClr val="666E8A"/>
                  </a:solidFill>
                </a:rPr>
                <a:t>后通过三种富集方法进行扩增的交集</a:t>
              </a:r>
              <a:r>
                <a:rPr lang="zh-CN" altLang="en-US" sz="1600">
                  <a:solidFill>
                    <a:srgbClr val="666E8A"/>
                  </a:solidFill>
                </a:rPr>
                <a:t>情况。</a:t>
              </a:r>
              <a:endParaRPr lang="zh-CN" altLang="en-US" sz="1600">
                <a:solidFill>
                  <a:srgbClr val="666E8A"/>
                </a:solidFill>
              </a:endParaRPr>
            </a:p>
            <a:p>
              <a:pPr algn="just"/>
              <a:endParaRPr lang="zh-CN" altLang="en-US" sz="1600">
                <a:solidFill>
                  <a:srgbClr val="666E8A"/>
                </a:solidFill>
              </a:endParaRPr>
            </a:p>
          </p:txBody>
        </p:sp>
        <p:sp>
          <p:nvSpPr>
            <p:cNvPr id="66" name="圆角矩形 65"/>
            <p:cNvSpPr/>
            <p:nvPr>
              <p:custDataLst>
                <p:tags r:id="rId12"/>
              </p:custDataLst>
            </p:nvPr>
          </p:nvSpPr>
          <p:spPr>
            <a:xfrm>
              <a:off x="13645" y="1665"/>
              <a:ext cx="4916" cy="1649"/>
            </a:xfrm>
            <a:prstGeom prst="roundRect">
              <a:avLst>
                <a:gd name="adj" fmla="val 3214"/>
              </a:avLst>
            </a:prstGeom>
            <a:noFill/>
            <a:ln>
              <a:solidFill>
                <a:srgbClr val="1F4E7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cs typeface="+mn-ea"/>
                <a:sym typeface="+mn-lt"/>
              </a:endParaRPr>
            </a:p>
          </p:txBody>
        </p:sp>
      </p:grpSp>
    </p:spTree>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269032" y="122134"/>
            <a:ext cx="8192759" cy="4178106"/>
            <a:chOff x="956602" y="393894"/>
            <a:chExt cx="8192759" cy="4178106"/>
          </a:xfrm>
          <a:effectLst>
            <a:outerShdw blurRad="101600" dist="38100" dir="2700000" algn="tl" rotWithShape="0">
              <a:prstClr val="black">
                <a:alpha val="20000"/>
              </a:prstClr>
            </a:outerShdw>
          </a:effectLst>
        </p:grpSpPr>
        <p:cxnSp>
          <p:nvCxnSpPr>
            <p:cNvPr id="6" name="直接连接符 5"/>
            <p:cNvCxnSpPr/>
            <p:nvPr>
              <p:custDataLst>
                <p:tags r:id="rId1"/>
              </p:custDataLst>
            </p:nvPr>
          </p:nvCxnSpPr>
          <p:spPr>
            <a:xfrm>
              <a:off x="1005840" y="460085"/>
              <a:ext cx="8143521" cy="0"/>
            </a:xfrm>
            <a:prstGeom prst="line">
              <a:avLst/>
            </a:prstGeom>
            <a:ln w="127000">
              <a:solidFill>
                <a:srgbClr val="666E8A"/>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2"/>
              </p:custDataLst>
            </p:nvPr>
          </p:nvCxnSpPr>
          <p:spPr>
            <a:xfrm>
              <a:off x="956602" y="393894"/>
              <a:ext cx="0" cy="4178106"/>
            </a:xfrm>
            <a:prstGeom prst="line">
              <a:avLst/>
            </a:prstGeom>
            <a:ln w="127000">
              <a:solidFill>
                <a:srgbClr val="666E8A"/>
              </a:solidFill>
            </a:ln>
          </p:spPr>
          <p:style>
            <a:lnRef idx="1">
              <a:schemeClr val="accent1"/>
            </a:lnRef>
            <a:fillRef idx="0">
              <a:schemeClr val="accent1"/>
            </a:fillRef>
            <a:effectRef idx="0">
              <a:schemeClr val="accent1"/>
            </a:effectRef>
            <a:fontRef idx="minor">
              <a:schemeClr val="tx1"/>
            </a:fontRef>
          </p:style>
        </p:cxnSp>
      </p:grpSp>
      <p:sp>
        <p:nvSpPr>
          <p:cNvPr id="8" name="矩形 7"/>
          <p:cNvSpPr/>
          <p:nvPr>
            <p:custDataLst>
              <p:tags r:id="rId3"/>
            </p:custDataLst>
          </p:nvPr>
        </p:nvSpPr>
        <p:spPr>
          <a:xfrm>
            <a:off x="4194308" y="413644"/>
            <a:ext cx="3530333" cy="767452"/>
          </a:xfrm>
          <a:prstGeom prst="rect">
            <a:avLst/>
          </a:prstGeom>
          <a:solidFill>
            <a:srgbClr val="666E8A"/>
          </a:solidFill>
          <a:ln>
            <a:noFill/>
          </a:ln>
          <a:effectLst>
            <a:outerShdw blurRad="1016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457200"/>
            <a:r>
              <a:rPr lang="zh-CN" altLang="en-US" sz="3600" b="1" spc="300" dirty="0">
                <a:solidFill>
                  <a:prstClr val="white"/>
                </a:solidFill>
                <a:cs typeface="+mn-ea"/>
                <a:sym typeface="+mn-lt"/>
              </a:rPr>
              <a:t>目录</a:t>
            </a:r>
            <a:endParaRPr lang="zh-CN" altLang="en-US" sz="3600" b="1" spc="300" dirty="0">
              <a:solidFill>
                <a:prstClr val="white"/>
              </a:solidFill>
              <a:cs typeface="+mn-ea"/>
              <a:sym typeface="+mn-lt"/>
            </a:endParaRPr>
          </a:p>
        </p:txBody>
      </p:sp>
      <p:grpSp>
        <p:nvGrpSpPr>
          <p:cNvPr id="144" name="组合 143"/>
          <p:cNvGrpSpPr/>
          <p:nvPr/>
        </p:nvGrpSpPr>
        <p:grpSpPr>
          <a:xfrm>
            <a:off x="1236980" y="2238375"/>
            <a:ext cx="10146665" cy="3124200"/>
            <a:chOff x="2491" y="3164"/>
            <a:chExt cx="15979" cy="4920"/>
          </a:xfrm>
        </p:grpSpPr>
        <p:sp>
          <p:nvSpPr>
            <p:cNvPr id="5" name="矩形 4"/>
            <p:cNvSpPr/>
            <p:nvPr>
              <p:custDataLst>
                <p:tags r:id="rId4"/>
              </p:custDataLst>
            </p:nvPr>
          </p:nvSpPr>
          <p:spPr>
            <a:xfrm>
              <a:off x="10707" y="3217"/>
              <a:ext cx="1576" cy="1228"/>
            </a:xfrm>
            <a:prstGeom prst="rect">
              <a:avLst/>
            </a:prstGeom>
            <a:solidFill>
              <a:srgbClr val="666E8A"/>
            </a:solidFill>
            <a:ln w="19050">
              <a:solidFill>
                <a:srgbClr val="666E8A"/>
              </a:solidFill>
              <a:prstDash val="sysDash"/>
            </a:ln>
            <a:effectLst>
              <a:outerShdw blurRad="101600" dist="381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457200"/>
              <a:endParaRPr lang="zh-CN" altLang="en-US" sz="7200" b="1" dirty="0">
                <a:solidFill>
                  <a:schemeClr val="bg1"/>
                </a:solidFill>
                <a:effectLst>
                  <a:outerShdw blurRad="38100" dist="38100" dir="2700000" algn="tl">
                    <a:srgbClr val="000000">
                      <a:alpha val="25000"/>
                    </a:srgbClr>
                  </a:outerShdw>
                </a:effectLst>
                <a:cs typeface="+mn-ea"/>
                <a:sym typeface="+mn-lt"/>
              </a:endParaRPr>
            </a:p>
          </p:txBody>
        </p:sp>
        <p:sp>
          <p:nvSpPr>
            <p:cNvPr id="9" name="文本框 8"/>
            <p:cNvSpPr txBox="1"/>
            <p:nvPr/>
          </p:nvSpPr>
          <p:spPr>
            <a:xfrm>
              <a:off x="10963" y="3332"/>
              <a:ext cx="1805" cy="1113"/>
            </a:xfrm>
            <a:prstGeom prst="rect">
              <a:avLst/>
            </a:prstGeom>
            <a:noFill/>
          </p:spPr>
          <p:txBody>
            <a:bodyPr wrap="square" rtlCol="0" anchor="t">
              <a:spAutoFit/>
            </a:bodyPr>
            <a:p>
              <a:r>
                <a:rPr lang="en-US" altLang="zh-CN" sz="4000" dirty="0">
                  <a:solidFill>
                    <a:schemeClr val="bg1"/>
                  </a:solidFill>
                  <a:effectLst>
                    <a:outerShdw blurRad="38100" dist="38100" dir="2700000" algn="tl">
                      <a:srgbClr val="000000">
                        <a:alpha val="25000"/>
                      </a:srgbClr>
                    </a:outerShdw>
                  </a:effectLst>
                  <a:cs typeface="+mn-ea"/>
                  <a:sym typeface="+mn-lt"/>
                </a:rPr>
                <a:t>04</a:t>
              </a:r>
              <a:endParaRPr lang="en-US" altLang="zh-CN" sz="4000" dirty="0">
                <a:solidFill>
                  <a:schemeClr val="bg1"/>
                </a:solidFill>
                <a:effectLst>
                  <a:outerShdw blurRad="38100" dist="38100" dir="2700000" algn="tl">
                    <a:srgbClr val="000000">
                      <a:alpha val="25000"/>
                    </a:srgbClr>
                  </a:outerShdw>
                </a:effectLst>
                <a:cs typeface="+mn-ea"/>
                <a:sym typeface="+mn-lt"/>
              </a:endParaRPr>
            </a:p>
          </p:txBody>
        </p:sp>
        <p:sp>
          <p:nvSpPr>
            <p:cNvPr id="10" name="文本框 9"/>
            <p:cNvSpPr txBox="1"/>
            <p:nvPr/>
          </p:nvSpPr>
          <p:spPr>
            <a:xfrm>
              <a:off x="12667" y="3204"/>
              <a:ext cx="3707" cy="919"/>
            </a:xfrm>
            <a:prstGeom prst="rect">
              <a:avLst/>
            </a:prstGeom>
            <a:noFill/>
          </p:spPr>
          <p:txBody>
            <a:bodyPr wrap="square" rtlCol="0" anchor="t">
              <a:spAutoFit/>
            </a:bodyPr>
            <a:p>
              <a:r>
                <a:rPr lang="zh-CN" altLang="en-US" sz="3200" b="1" dirty="0">
                  <a:solidFill>
                    <a:srgbClr val="3C4750"/>
                  </a:solidFill>
                  <a:effectLst>
                    <a:outerShdw blurRad="25400" dist="25400" dir="2700000" algn="tl">
                      <a:srgbClr val="000000">
                        <a:alpha val="25000"/>
                      </a:srgbClr>
                    </a:outerShdw>
                  </a:effectLst>
                  <a:cs typeface="+mn-ea"/>
                  <a:sym typeface="+mn-lt"/>
                </a:rPr>
                <a:t>主要</a:t>
              </a:r>
              <a:r>
                <a:rPr lang="zh-CN" altLang="en-US" sz="3200" b="1" dirty="0">
                  <a:solidFill>
                    <a:srgbClr val="3C4750"/>
                  </a:solidFill>
                  <a:effectLst>
                    <a:outerShdw blurRad="25400" dist="25400" dir="2700000" algn="tl">
                      <a:srgbClr val="000000">
                        <a:alpha val="25000"/>
                      </a:srgbClr>
                    </a:outerShdw>
                  </a:effectLst>
                  <a:cs typeface="+mn-ea"/>
                  <a:sym typeface="+mn-lt"/>
                </a:rPr>
                <a:t>工作</a:t>
              </a:r>
              <a:endParaRPr lang="zh-CN" altLang="en-US" sz="3200" b="1" dirty="0">
                <a:solidFill>
                  <a:srgbClr val="3C4750"/>
                </a:solidFill>
                <a:effectLst>
                  <a:outerShdw blurRad="25400" dist="25400" dir="2700000" algn="tl">
                    <a:srgbClr val="000000">
                      <a:alpha val="25000"/>
                    </a:srgbClr>
                  </a:outerShdw>
                </a:effectLst>
                <a:cs typeface="+mn-ea"/>
                <a:sym typeface="+mn-lt"/>
              </a:endParaRPr>
            </a:p>
          </p:txBody>
        </p:sp>
        <p:sp>
          <p:nvSpPr>
            <p:cNvPr id="11" name="矩形 10"/>
            <p:cNvSpPr/>
            <p:nvPr>
              <p:custDataLst>
                <p:tags r:id="rId5"/>
              </p:custDataLst>
            </p:nvPr>
          </p:nvSpPr>
          <p:spPr>
            <a:xfrm>
              <a:off x="10707" y="4929"/>
              <a:ext cx="1576" cy="1228"/>
            </a:xfrm>
            <a:prstGeom prst="rect">
              <a:avLst/>
            </a:prstGeom>
            <a:solidFill>
              <a:srgbClr val="666E8A"/>
            </a:solidFill>
            <a:ln w="19050">
              <a:solidFill>
                <a:srgbClr val="666E8A"/>
              </a:solidFill>
              <a:prstDash val="sysDash"/>
            </a:ln>
            <a:effectLst>
              <a:outerShdw blurRad="101600" dist="381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457200"/>
              <a:endParaRPr lang="zh-CN" altLang="en-US" sz="7200" b="1" dirty="0">
                <a:solidFill>
                  <a:schemeClr val="bg1"/>
                </a:solidFill>
                <a:effectLst>
                  <a:outerShdw blurRad="38100" dist="38100" dir="2700000" algn="tl">
                    <a:srgbClr val="000000">
                      <a:alpha val="25000"/>
                    </a:srgbClr>
                  </a:outerShdw>
                </a:effectLst>
                <a:cs typeface="+mn-ea"/>
                <a:sym typeface="+mn-lt"/>
              </a:endParaRPr>
            </a:p>
          </p:txBody>
        </p:sp>
        <p:sp>
          <p:nvSpPr>
            <p:cNvPr id="13" name="文本框 12"/>
            <p:cNvSpPr txBox="1"/>
            <p:nvPr>
              <p:custDataLst>
                <p:tags r:id="rId6"/>
              </p:custDataLst>
            </p:nvPr>
          </p:nvSpPr>
          <p:spPr>
            <a:xfrm>
              <a:off x="10963" y="5044"/>
              <a:ext cx="1805" cy="1113"/>
            </a:xfrm>
            <a:prstGeom prst="rect">
              <a:avLst/>
            </a:prstGeom>
            <a:noFill/>
          </p:spPr>
          <p:txBody>
            <a:bodyPr wrap="square" rtlCol="0" anchor="t">
              <a:spAutoFit/>
            </a:bodyPr>
            <a:p>
              <a:r>
                <a:rPr lang="en-US" altLang="zh-CN" sz="4000" dirty="0">
                  <a:solidFill>
                    <a:schemeClr val="bg1"/>
                  </a:solidFill>
                  <a:effectLst>
                    <a:outerShdw blurRad="38100" dist="38100" dir="2700000" algn="tl">
                      <a:srgbClr val="000000">
                        <a:alpha val="25000"/>
                      </a:srgbClr>
                    </a:outerShdw>
                  </a:effectLst>
                  <a:cs typeface="+mn-ea"/>
                  <a:sym typeface="+mn-lt"/>
                </a:rPr>
                <a:t>05</a:t>
              </a:r>
              <a:endParaRPr lang="en-US" altLang="zh-CN" sz="4000" dirty="0">
                <a:solidFill>
                  <a:schemeClr val="bg1"/>
                </a:solidFill>
                <a:effectLst>
                  <a:outerShdw blurRad="38100" dist="38100" dir="2700000" algn="tl">
                    <a:srgbClr val="000000">
                      <a:alpha val="25000"/>
                    </a:srgbClr>
                  </a:outerShdw>
                </a:effectLst>
                <a:cs typeface="+mn-ea"/>
                <a:sym typeface="+mn-lt"/>
              </a:endParaRPr>
            </a:p>
          </p:txBody>
        </p:sp>
        <p:sp>
          <p:nvSpPr>
            <p:cNvPr id="14" name="文本框 13"/>
            <p:cNvSpPr txBox="1"/>
            <p:nvPr>
              <p:custDataLst>
                <p:tags r:id="rId7"/>
              </p:custDataLst>
            </p:nvPr>
          </p:nvSpPr>
          <p:spPr>
            <a:xfrm>
              <a:off x="12667" y="4884"/>
              <a:ext cx="4036" cy="919"/>
            </a:xfrm>
            <a:prstGeom prst="rect">
              <a:avLst/>
            </a:prstGeom>
            <a:noFill/>
          </p:spPr>
          <p:txBody>
            <a:bodyPr wrap="square" rtlCol="0" anchor="t">
              <a:spAutoFit/>
            </a:bodyPr>
            <a:p>
              <a:r>
                <a:rPr lang="zh-CN" altLang="en-US" sz="3200" b="1" dirty="0">
                  <a:solidFill>
                    <a:srgbClr val="3C4750"/>
                  </a:solidFill>
                  <a:effectLst>
                    <a:outerShdw blurRad="25400" dist="25400" dir="2700000" algn="tl">
                      <a:srgbClr val="000000">
                        <a:alpha val="25000"/>
                      </a:srgbClr>
                    </a:outerShdw>
                  </a:effectLst>
                  <a:cs typeface="+mn-ea"/>
                  <a:sym typeface="+mn-lt"/>
                </a:rPr>
                <a:t>结果与</a:t>
              </a:r>
              <a:r>
                <a:rPr lang="zh-CN" altLang="en-US" sz="3200" b="1" dirty="0">
                  <a:solidFill>
                    <a:srgbClr val="3C4750"/>
                  </a:solidFill>
                  <a:effectLst>
                    <a:outerShdw blurRad="25400" dist="25400" dir="2700000" algn="tl">
                      <a:srgbClr val="000000">
                        <a:alpha val="25000"/>
                      </a:srgbClr>
                    </a:outerShdw>
                  </a:effectLst>
                  <a:cs typeface="+mn-ea"/>
                  <a:sym typeface="+mn-lt"/>
                </a:rPr>
                <a:t>结论</a:t>
              </a:r>
              <a:endParaRPr lang="zh-CN" altLang="en-US" sz="3200" b="1" dirty="0">
                <a:solidFill>
                  <a:srgbClr val="3C4750"/>
                </a:solidFill>
                <a:effectLst>
                  <a:outerShdw blurRad="25400" dist="25400" dir="2700000" algn="tl">
                    <a:srgbClr val="000000">
                      <a:alpha val="25000"/>
                    </a:srgbClr>
                  </a:outerShdw>
                </a:effectLst>
                <a:cs typeface="+mn-ea"/>
                <a:sym typeface="+mn-lt"/>
              </a:endParaRPr>
            </a:p>
          </p:txBody>
        </p:sp>
        <p:sp>
          <p:nvSpPr>
            <p:cNvPr id="33" name="矩形 32"/>
            <p:cNvSpPr/>
            <p:nvPr>
              <p:custDataLst>
                <p:tags r:id="rId8"/>
              </p:custDataLst>
            </p:nvPr>
          </p:nvSpPr>
          <p:spPr>
            <a:xfrm>
              <a:off x="2491" y="6641"/>
              <a:ext cx="1576" cy="1228"/>
            </a:xfrm>
            <a:prstGeom prst="rect">
              <a:avLst/>
            </a:prstGeom>
            <a:solidFill>
              <a:srgbClr val="666E8A"/>
            </a:solidFill>
            <a:ln w="19050">
              <a:solidFill>
                <a:srgbClr val="666E8A"/>
              </a:solidFill>
              <a:prstDash val="sysDash"/>
            </a:ln>
            <a:effectLst>
              <a:outerShdw blurRad="101600" dist="381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457200"/>
              <a:endParaRPr lang="zh-CN" altLang="en-US" sz="7200" b="1" dirty="0">
                <a:solidFill>
                  <a:schemeClr val="bg1"/>
                </a:solidFill>
                <a:effectLst>
                  <a:outerShdw blurRad="38100" dist="38100" dir="2700000" algn="tl">
                    <a:srgbClr val="000000">
                      <a:alpha val="25000"/>
                    </a:srgbClr>
                  </a:outerShdw>
                </a:effectLst>
                <a:cs typeface="+mn-ea"/>
                <a:sym typeface="+mn-lt"/>
              </a:endParaRPr>
            </a:p>
          </p:txBody>
        </p:sp>
        <p:sp>
          <p:nvSpPr>
            <p:cNvPr id="34" name="文本框 33"/>
            <p:cNvSpPr txBox="1"/>
            <p:nvPr>
              <p:custDataLst>
                <p:tags r:id="rId9"/>
              </p:custDataLst>
            </p:nvPr>
          </p:nvSpPr>
          <p:spPr>
            <a:xfrm>
              <a:off x="2747" y="6756"/>
              <a:ext cx="1805" cy="1113"/>
            </a:xfrm>
            <a:prstGeom prst="rect">
              <a:avLst/>
            </a:prstGeom>
            <a:noFill/>
          </p:spPr>
          <p:txBody>
            <a:bodyPr wrap="square" rtlCol="0" anchor="t">
              <a:spAutoFit/>
            </a:bodyPr>
            <a:p>
              <a:r>
                <a:rPr lang="en-US" altLang="zh-CN" sz="4000" dirty="0">
                  <a:solidFill>
                    <a:schemeClr val="bg1"/>
                  </a:solidFill>
                  <a:effectLst>
                    <a:outerShdw blurRad="38100" dist="38100" dir="2700000" algn="tl">
                      <a:srgbClr val="000000">
                        <a:alpha val="25000"/>
                      </a:srgbClr>
                    </a:outerShdw>
                  </a:effectLst>
                  <a:cs typeface="+mn-ea"/>
                  <a:sym typeface="+mn-lt"/>
                </a:rPr>
                <a:t>03</a:t>
              </a:r>
              <a:endParaRPr lang="en-US" altLang="zh-CN" sz="4000" dirty="0">
                <a:solidFill>
                  <a:schemeClr val="bg1"/>
                </a:solidFill>
                <a:effectLst>
                  <a:outerShdw blurRad="38100" dist="38100" dir="2700000" algn="tl">
                    <a:srgbClr val="000000">
                      <a:alpha val="25000"/>
                    </a:srgbClr>
                  </a:outerShdw>
                </a:effectLst>
                <a:cs typeface="+mn-ea"/>
                <a:sym typeface="+mn-lt"/>
              </a:endParaRPr>
            </a:p>
          </p:txBody>
        </p:sp>
        <p:sp>
          <p:nvSpPr>
            <p:cNvPr id="35" name="文本框 34"/>
            <p:cNvSpPr txBox="1"/>
            <p:nvPr>
              <p:custDataLst>
                <p:tags r:id="rId10"/>
              </p:custDataLst>
            </p:nvPr>
          </p:nvSpPr>
          <p:spPr>
            <a:xfrm>
              <a:off x="4451" y="6631"/>
              <a:ext cx="3606" cy="919"/>
            </a:xfrm>
            <a:prstGeom prst="rect">
              <a:avLst/>
            </a:prstGeom>
            <a:noFill/>
          </p:spPr>
          <p:txBody>
            <a:bodyPr wrap="square" rtlCol="0" anchor="t">
              <a:spAutoFit/>
            </a:bodyPr>
            <a:p>
              <a:r>
                <a:rPr lang="zh-CN" altLang="en-US" sz="3200" b="1" dirty="0">
                  <a:solidFill>
                    <a:srgbClr val="3C4750"/>
                  </a:solidFill>
                  <a:effectLst>
                    <a:outerShdw blurRad="25400" dist="25400" dir="2700000" algn="tl">
                      <a:srgbClr val="000000">
                        <a:alpha val="25000"/>
                      </a:srgbClr>
                    </a:outerShdw>
                  </a:effectLst>
                  <a:cs typeface="+mn-ea"/>
                  <a:sym typeface="+mn-lt"/>
                </a:rPr>
                <a:t>目的与</a:t>
              </a:r>
              <a:r>
                <a:rPr lang="zh-CN" altLang="en-US" sz="3200" b="1" dirty="0">
                  <a:solidFill>
                    <a:srgbClr val="3C4750"/>
                  </a:solidFill>
                  <a:effectLst>
                    <a:outerShdw blurRad="25400" dist="25400" dir="2700000" algn="tl">
                      <a:srgbClr val="000000">
                        <a:alpha val="25000"/>
                      </a:srgbClr>
                    </a:outerShdw>
                  </a:effectLst>
                  <a:cs typeface="+mn-ea"/>
                  <a:sym typeface="+mn-lt"/>
                </a:rPr>
                <a:t>意义</a:t>
              </a:r>
              <a:endParaRPr lang="zh-CN" altLang="en-US" sz="3200" b="1" dirty="0">
                <a:solidFill>
                  <a:srgbClr val="3C4750"/>
                </a:solidFill>
                <a:effectLst>
                  <a:outerShdw blurRad="25400" dist="25400" dir="2700000" algn="tl">
                    <a:srgbClr val="000000">
                      <a:alpha val="25000"/>
                    </a:srgbClr>
                  </a:outerShdw>
                </a:effectLst>
                <a:cs typeface="+mn-ea"/>
                <a:sym typeface="+mn-lt"/>
              </a:endParaRPr>
            </a:p>
          </p:txBody>
        </p:sp>
        <p:sp>
          <p:nvSpPr>
            <p:cNvPr id="36" name="矩形 35"/>
            <p:cNvSpPr/>
            <p:nvPr>
              <p:custDataLst>
                <p:tags r:id="rId11"/>
              </p:custDataLst>
            </p:nvPr>
          </p:nvSpPr>
          <p:spPr>
            <a:xfrm>
              <a:off x="2491" y="3217"/>
              <a:ext cx="1576" cy="1228"/>
            </a:xfrm>
            <a:prstGeom prst="rect">
              <a:avLst/>
            </a:prstGeom>
            <a:solidFill>
              <a:srgbClr val="666E8A"/>
            </a:solidFill>
            <a:ln w="19050">
              <a:solidFill>
                <a:srgbClr val="666E8A"/>
              </a:solidFill>
              <a:prstDash val="sysDash"/>
            </a:ln>
            <a:effectLst>
              <a:outerShdw blurRad="101600" dist="381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457200"/>
              <a:endParaRPr lang="zh-CN" altLang="en-US" sz="7200" b="1" dirty="0">
                <a:solidFill>
                  <a:schemeClr val="bg1"/>
                </a:solidFill>
                <a:effectLst>
                  <a:outerShdw blurRad="38100" dist="38100" dir="2700000" algn="tl">
                    <a:srgbClr val="000000">
                      <a:alpha val="25000"/>
                    </a:srgbClr>
                  </a:outerShdw>
                </a:effectLst>
                <a:cs typeface="+mn-ea"/>
                <a:sym typeface="+mn-lt"/>
              </a:endParaRPr>
            </a:p>
          </p:txBody>
        </p:sp>
        <p:sp>
          <p:nvSpPr>
            <p:cNvPr id="37" name="文本框 36"/>
            <p:cNvSpPr txBox="1"/>
            <p:nvPr>
              <p:custDataLst>
                <p:tags r:id="rId12"/>
              </p:custDataLst>
            </p:nvPr>
          </p:nvSpPr>
          <p:spPr>
            <a:xfrm>
              <a:off x="2747" y="3332"/>
              <a:ext cx="1805" cy="1113"/>
            </a:xfrm>
            <a:prstGeom prst="rect">
              <a:avLst/>
            </a:prstGeom>
            <a:noFill/>
          </p:spPr>
          <p:txBody>
            <a:bodyPr wrap="square" rtlCol="0" anchor="t">
              <a:spAutoFit/>
            </a:bodyPr>
            <a:p>
              <a:r>
                <a:rPr lang="en-US" altLang="zh-CN" sz="4000" dirty="0">
                  <a:solidFill>
                    <a:schemeClr val="bg1"/>
                  </a:solidFill>
                  <a:effectLst>
                    <a:outerShdw blurRad="38100" dist="38100" dir="2700000" algn="tl">
                      <a:srgbClr val="000000">
                        <a:alpha val="25000"/>
                      </a:srgbClr>
                    </a:outerShdw>
                  </a:effectLst>
                  <a:cs typeface="+mn-ea"/>
                  <a:sym typeface="+mn-lt"/>
                </a:rPr>
                <a:t>01</a:t>
              </a:r>
              <a:endParaRPr lang="en-US" altLang="zh-CN" sz="4000" dirty="0">
                <a:solidFill>
                  <a:schemeClr val="bg1"/>
                </a:solidFill>
                <a:effectLst>
                  <a:outerShdw blurRad="38100" dist="38100" dir="2700000" algn="tl">
                    <a:srgbClr val="000000">
                      <a:alpha val="25000"/>
                    </a:srgbClr>
                  </a:outerShdw>
                </a:effectLst>
                <a:cs typeface="+mn-ea"/>
                <a:sym typeface="+mn-lt"/>
              </a:endParaRPr>
            </a:p>
          </p:txBody>
        </p:sp>
        <p:sp>
          <p:nvSpPr>
            <p:cNvPr id="38" name="文本框 37"/>
            <p:cNvSpPr txBox="1"/>
            <p:nvPr>
              <p:custDataLst>
                <p:tags r:id="rId13"/>
              </p:custDataLst>
            </p:nvPr>
          </p:nvSpPr>
          <p:spPr>
            <a:xfrm>
              <a:off x="4451" y="3164"/>
              <a:ext cx="3262" cy="919"/>
            </a:xfrm>
            <a:prstGeom prst="rect">
              <a:avLst/>
            </a:prstGeom>
            <a:noFill/>
          </p:spPr>
          <p:txBody>
            <a:bodyPr wrap="square" rtlCol="0" anchor="t">
              <a:spAutoFit/>
            </a:bodyPr>
            <a:p>
              <a:r>
                <a:rPr lang="zh-CN" altLang="en-US" sz="3200" b="1" dirty="0">
                  <a:solidFill>
                    <a:srgbClr val="3C4750"/>
                  </a:solidFill>
                  <a:effectLst>
                    <a:outerShdw blurRad="25400" dist="25400" dir="2700000" algn="tl">
                      <a:srgbClr val="000000">
                        <a:alpha val="25000"/>
                      </a:srgbClr>
                    </a:outerShdw>
                  </a:effectLst>
                  <a:cs typeface="+mn-ea"/>
                  <a:sym typeface="+mn-lt"/>
                </a:rPr>
                <a:t>选题背景</a:t>
              </a:r>
              <a:endParaRPr lang="zh-CN" altLang="en-US" sz="3200" b="1" dirty="0">
                <a:solidFill>
                  <a:srgbClr val="3C4750"/>
                </a:solidFill>
                <a:effectLst>
                  <a:outerShdw blurRad="25400" dist="25400" dir="2700000" algn="tl">
                    <a:srgbClr val="000000">
                      <a:alpha val="25000"/>
                    </a:srgbClr>
                  </a:outerShdw>
                </a:effectLst>
                <a:cs typeface="+mn-ea"/>
                <a:sym typeface="+mn-lt"/>
              </a:endParaRPr>
            </a:p>
          </p:txBody>
        </p:sp>
        <p:sp>
          <p:nvSpPr>
            <p:cNvPr id="39" name="矩形 38"/>
            <p:cNvSpPr/>
            <p:nvPr>
              <p:custDataLst>
                <p:tags r:id="rId14"/>
              </p:custDataLst>
            </p:nvPr>
          </p:nvSpPr>
          <p:spPr>
            <a:xfrm>
              <a:off x="2491" y="4929"/>
              <a:ext cx="1576" cy="1228"/>
            </a:xfrm>
            <a:prstGeom prst="rect">
              <a:avLst/>
            </a:prstGeom>
            <a:solidFill>
              <a:srgbClr val="666E8A"/>
            </a:solidFill>
            <a:ln w="19050">
              <a:solidFill>
                <a:srgbClr val="666E8A"/>
              </a:solidFill>
              <a:prstDash val="sysDash"/>
            </a:ln>
            <a:effectLst>
              <a:outerShdw blurRad="101600" dist="381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457200"/>
              <a:endParaRPr lang="zh-CN" altLang="en-US" sz="7200" b="1" dirty="0">
                <a:solidFill>
                  <a:schemeClr val="bg1"/>
                </a:solidFill>
                <a:effectLst>
                  <a:outerShdw blurRad="38100" dist="38100" dir="2700000" algn="tl">
                    <a:srgbClr val="000000">
                      <a:alpha val="25000"/>
                    </a:srgbClr>
                  </a:outerShdw>
                </a:effectLst>
                <a:cs typeface="+mn-ea"/>
                <a:sym typeface="+mn-lt"/>
              </a:endParaRPr>
            </a:p>
          </p:txBody>
        </p:sp>
        <p:sp>
          <p:nvSpPr>
            <p:cNvPr id="40" name="文本框 39"/>
            <p:cNvSpPr txBox="1"/>
            <p:nvPr>
              <p:custDataLst>
                <p:tags r:id="rId15"/>
              </p:custDataLst>
            </p:nvPr>
          </p:nvSpPr>
          <p:spPr>
            <a:xfrm>
              <a:off x="2747" y="5044"/>
              <a:ext cx="1805" cy="1113"/>
            </a:xfrm>
            <a:prstGeom prst="rect">
              <a:avLst/>
            </a:prstGeom>
            <a:noFill/>
          </p:spPr>
          <p:txBody>
            <a:bodyPr wrap="square" rtlCol="0" anchor="t">
              <a:spAutoFit/>
            </a:bodyPr>
            <a:p>
              <a:r>
                <a:rPr lang="en-US" altLang="zh-CN" sz="4000" dirty="0">
                  <a:solidFill>
                    <a:schemeClr val="bg1"/>
                  </a:solidFill>
                  <a:effectLst>
                    <a:outerShdw blurRad="38100" dist="38100" dir="2700000" algn="tl">
                      <a:srgbClr val="000000">
                        <a:alpha val="25000"/>
                      </a:srgbClr>
                    </a:outerShdw>
                  </a:effectLst>
                  <a:cs typeface="+mn-ea"/>
                  <a:sym typeface="+mn-lt"/>
                </a:rPr>
                <a:t>02</a:t>
              </a:r>
              <a:endParaRPr lang="en-US" altLang="zh-CN" sz="4000" dirty="0">
                <a:solidFill>
                  <a:schemeClr val="bg1"/>
                </a:solidFill>
                <a:effectLst>
                  <a:outerShdw blurRad="38100" dist="38100" dir="2700000" algn="tl">
                    <a:srgbClr val="000000">
                      <a:alpha val="25000"/>
                    </a:srgbClr>
                  </a:outerShdw>
                </a:effectLst>
                <a:cs typeface="+mn-ea"/>
                <a:sym typeface="+mn-lt"/>
              </a:endParaRPr>
            </a:p>
          </p:txBody>
        </p:sp>
        <p:sp>
          <p:nvSpPr>
            <p:cNvPr id="41" name="文本框 40"/>
            <p:cNvSpPr txBox="1"/>
            <p:nvPr>
              <p:custDataLst>
                <p:tags r:id="rId16"/>
              </p:custDataLst>
            </p:nvPr>
          </p:nvSpPr>
          <p:spPr>
            <a:xfrm>
              <a:off x="4466" y="4869"/>
              <a:ext cx="3262" cy="919"/>
            </a:xfrm>
            <a:prstGeom prst="rect">
              <a:avLst/>
            </a:prstGeom>
            <a:noFill/>
          </p:spPr>
          <p:txBody>
            <a:bodyPr wrap="square" rtlCol="0" anchor="t">
              <a:spAutoFit/>
            </a:bodyPr>
            <a:p>
              <a:r>
                <a:rPr lang="zh-CN" altLang="en-US" sz="3200" b="1" dirty="0">
                  <a:solidFill>
                    <a:srgbClr val="3C4750"/>
                  </a:solidFill>
                  <a:effectLst>
                    <a:outerShdw blurRad="25400" dist="25400" dir="2700000" algn="tl">
                      <a:srgbClr val="000000">
                        <a:alpha val="25000"/>
                      </a:srgbClr>
                    </a:outerShdw>
                  </a:effectLst>
                  <a:cs typeface="+mn-ea"/>
                  <a:sym typeface="+mn-lt"/>
                </a:rPr>
                <a:t>研究</a:t>
              </a:r>
              <a:r>
                <a:rPr lang="zh-CN" altLang="en-US" sz="3200" b="1" dirty="0">
                  <a:solidFill>
                    <a:srgbClr val="3C4750"/>
                  </a:solidFill>
                  <a:effectLst>
                    <a:outerShdw blurRad="25400" dist="25400" dir="2700000" algn="tl">
                      <a:srgbClr val="000000">
                        <a:alpha val="25000"/>
                      </a:srgbClr>
                    </a:outerShdw>
                  </a:effectLst>
                  <a:cs typeface="+mn-ea"/>
                  <a:sym typeface="+mn-lt"/>
                </a:rPr>
                <a:t>现状</a:t>
              </a:r>
              <a:endParaRPr lang="zh-CN" altLang="en-US" sz="3200" b="1" dirty="0">
                <a:solidFill>
                  <a:srgbClr val="3C4750"/>
                </a:solidFill>
                <a:effectLst>
                  <a:outerShdw blurRad="25400" dist="25400" dir="2700000" algn="tl">
                    <a:srgbClr val="000000">
                      <a:alpha val="25000"/>
                    </a:srgbClr>
                  </a:outerShdw>
                </a:effectLst>
                <a:cs typeface="+mn-ea"/>
                <a:sym typeface="+mn-lt"/>
              </a:endParaRPr>
            </a:p>
          </p:txBody>
        </p:sp>
        <p:sp>
          <p:nvSpPr>
            <p:cNvPr id="42" name="矩形 41"/>
            <p:cNvSpPr/>
            <p:nvPr>
              <p:custDataLst>
                <p:tags r:id="rId17"/>
              </p:custDataLst>
            </p:nvPr>
          </p:nvSpPr>
          <p:spPr>
            <a:xfrm>
              <a:off x="10707" y="6641"/>
              <a:ext cx="1576" cy="1228"/>
            </a:xfrm>
            <a:prstGeom prst="rect">
              <a:avLst/>
            </a:prstGeom>
            <a:solidFill>
              <a:srgbClr val="666E8A"/>
            </a:solidFill>
            <a:ln w="19050">
              <a:solidFill>
                <a:srgbClr val="666E8A"/>
              </a:solidFill>
              <a:prstDash val="sysDash"/>
            </a:ln>
            <a:effectLst>
              <a:outerShdw blurRad="101600" dist="381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457200"/>
              <a:endParaRPr lang="zh-CN" altLang="en-US" sz="7200" b="1" dirty="0">
                <a:solidFill>
                  <a:schemeClr val="bg1"/>
                </a:solidFill>
                <a:effectLst>
                  <a:outerShdw blurRad="38100" dist="38100" dir="2700000" algn="tl">
                    <a:srgbClr val="000000">
                      <a:alpha val="25000"/>
                    </a:srgbClr>
                  </a:outerShdw>
                </a:effectLst>
                <a:cs typeface="+mn-ea"/>
                <a:sym typeface="+mn-lt"/>
              </a:endParaRPr>
            </a:p>
          </p:txBody>
        </p:sp>
        <p:sp>
          <p:nvSpPr>
            <p:cNvPr id="43" name="文本框 42"/>
            <p:cNvSpPr txBox="1"/>
            <p:nvPr>
              <p:custDataLst>
                <p:tags r:id="rId18"/>
              </p:custDataLst>
            </p:nvPr>
          </p:nvSpPr>
          <p:spPr>
            <a:xfrm>
              <a:off x="10963" y="6756"/>
              <a:ext cx="1805" cy="1190"/>
            </a:xfrm>
            <a:prstGeom prst="rect">
              <a:avLst/>
            </a:prstGeom>
            <a:noFill/>
          </p:spPr>
          <p:txBody>
            <a:bodyPr wrap="square" rtlCol="0" anchor="t">
              <a:noAutofit/>
            </a:bodyPr>
            <a:p>
              <a:r>
                <a:rPr lang="en-US" altLang="zh-CN" sz="4000" dirty="0">
                  <a:solidFill>
                    <a:schemeClr val="bg1"/>
                  </a:solidFill>
                  <a:effectLst>
                    <a:outerShdw blurRad="38100" dist="38100" dir="2700000" algn="tl">
                      <a:srgbClr val="000000">
                        <a:alpha val="25000"/>
                      </a:srgbClr>
                    </a:outerShdw>
                  </a:effectLst>
                  <a:cs typeface="+mn-ea"/>
                  <a:sym typeface="+mn-lt"/>
                </a:rPr>
                <a:t>06</a:t>
              </a:r>
              <a:endParaRPr lang="en-US" altLang="zh-CN" sz="4000" dirty="0">
                <a:solidFill>
                  <a:schemeClr val="bg1"/>
                </a:solidFill>
                <a:effectLst>
                  <a:outerShdw blurRad="38100" dist="38100" dir="2700000" algn="tl">
                    <a:srgbClr val="000000">
                      <a:alpha val="25000"/>
                    </a:srgbClr>
                  </a:outerShdw>
                </a:effectLst>
                <a:cs typeface="+mn-ea"/>
                <a:sym typeface="+mn-lt"/>
              </a:endParaRPr>
            </a:p>
          </p:txBody>
        </p:sp>
        <p:sp>
          <p:nvSpPr>
            <p:cNvPr id="44" name="文本框 43"/>
            <p:cNvSpPr txBox="1"/>
            <p:nvPr>
              <p:custDataLst>
                <p:tags r:id="rId19"/>
              </p:custDataLst>
            </p:nvPr>
          </p:nvSpPr>
          <p:spPr>
            <a:xfrm>
              <a:off x="12768" y="6555"/>
              <a:ext cx="3606" cy="919"/>
            </a:xfrm>
            <a:prstGeom prst="rect">
              <a:avLst/>
            </a:prstGeom>
            <a:noFill/>
          </p:spPr>
          <p:txBody>
            <a:bodyPr wrap="square" rtlCol="0" anchor="t">
              <a:spAutoFit/>
            </a:bodyPr>
            <a:p>
              <a:r>
                <a:rPr lang="zh-CN" altLang="en-US" sz="3200" b="1" dirty="0">
                  <a:solidFill>
                    <a:srgbClr val="3C4750"/>
                  </a:solidFill>
                  <a:effectLst>
                    <a:outerShdw blurRad="25400" dist="25400" dir="2700000" algn="tl">
                      <a:srgbClr val="000000">
                        <a:alpha val="25000"/>
                      </a:srgbClr>
                    </a:outerShdw>
                  </a:effectLst>
                  <a:cs typeface="+mn-ea"/>
                  <a:sym typeface="+mn-lt"/>
                </a:rPr>
                <a:t>展望</a:t>
              </a:r>
              <a:endParaRPr lang="zh-CN" altLang="en-US" sz="3200" b="1" dirty="0">
                <a:solidFill>
                  <a:srgbClr val="3C4750"/>
                </a:solidFill>
                <a:effectLst>
                  <a:outerShdw blurRad="25400" dist="25400" dir="2700000" algn="tl">
                    <a:srgbClr val="000000">
                      <a:alpha val="25000"/>
                    </a:srgbClr>
                  </a:outerShdw>
                </a:effectLst>
                <a:cs typeface="+mn-ea"/>
                <a:sym typeface="+mn-lt"/>
              </a:endParaRPr>
            </a:p>
          </p:txBody>
        </p:sp>
        <p:grpSp>
          <p:nvGrpSpPr>
            <p:cNvPr id="81" name="组合 80"/>
            <p:cNvGrpSpPr/>
            <p:nvPr/>
          </p:nvGrpSpPr>
          <p:grpSpPr>
            <a:xfrm rot="0">
              <a:off x="9155" y="4997"/>
              <a:ext cx="837" cy="806"/>
              <a:chOff x="7132549" y="4412456"/>
              <a:chExt cx="485775" cy="454025"/>
            </a:xfrm>
            <a:solidFill>
              <a:srgbClr val="0B2C4F"/>
            </a:solidFill>
          </p:grpSpPr>
          <p:sp>
            <p:nvSpPr>
              <p:cNvPr id="82" name="Rectangle 18"/>
              <p:cNvSpPr>
                <a:spLocks noChangeArrowheads="1"/>
              </p:cNvSpPr>
              <p:nvPr>
                <p:custDataLst>
                  <p:tags r:id="rId20"/>
                </p:custDataLst>
              </p:nvPr>
            </p:nvSpPr>
            <p:spPr bwMode="auto">
              <a:xfrm>
                <a:off x="7199224" y="4525168"/>
                <a:ext cx="236538" cy="22225"/>
              </a:xfrm>
              <a:prstGeom prst="rect">
                <a:avLst/>
              </a:prstGeom>
              <a:solidFill>
                <a:srgbClr val="444D57"/>
              </a:solidFill>
              <a:ln>
                <a:noFill/>
              </a:ln>
            </p:spPr>
            <p:txBody>
              <a:bodyPr/>
              <a:p>
                <a:pPr eaLnBrk="1" fontAlgn="auto" hangingPunct="1">
                  <a:lnSpc>
                    <a:spcPct val="120000"/>
                  </a:lnSpc>
                  <a:defRPr/>
                </a:pPr>
                <a:endParaRPr lang="zh-CN" altLang="en-US" sz="1350">
                  <a:solidFill>
                    <a:schemeClr val="tx1">
                      <a:lumMod val="65000"/>
                      <a:lumOff val="35000"/>
                    </a:schemeClr>
                  </a:solidFill>
                  <a:cs typeface="+mn-ea"/>
                  <a:sym typeface="+mn-lt"/>
                </a:endParaRPr>
              </a:p>
            </p:txBody>
          </p:sp>
          <p:sp>
            <p:nvSpPr>
              <p:cNvPr id="83" name="Rectangle 19"/>
              <p:cNvSpPr>
                <a:spLocks noChangeArrowheads="1"/>
              </p:cNvSpPr>
              <p:nvPr>
                <p:custDataLst>
                  <p:tags r:id="rId21"/>
                </p:custDataLst>
              </p:nvPr>
            </p:nvSpPr>
            <p:spPr bwMode="auto">
              <a:xfrm>
                <a:off x="7497674" y="4706143"/>
                <a:ext cx="0" cy="1588"/>
              </a:xfrm>
              <a:prstGeom prst="rect">
                <a:avLst/>
              </a:prstGeom>
              <a:grpFill/>
              <a:ln>
                <a:noFill/>
              </a:ln>
            </p:spPr>
            <p:txBody>
              <a:bodyPr/>
              <a:p>
                <a:pPr eaLnBrk="1" fontAlgn="auto" hangingPunct="1">
                  <a:lnSpc>
                    <a:spcPct val="120000"/>
                  </a:lnSpc>
                  <a:defRPr/>
                </a:pPr>
                <a:endParaRPr lang="zh-CN" altLang="en-US" sz="1350">
                  <a:solidFill>
                    <a:schemeClr val="tx1">
                      <a:lumMod val="65000"/>
                      <a:lumOff val="35000"/>
                    </a:schemeClr>
                  </a:solidFill>
                  <a:cs typeface="+mn-ea"/>
                  <a:sym typeface="+mn-lt"/>
                </a:endParaRPr>
              </a:p>
            </p:txBody>
          </p:sp>
          <p:sp>
            <p:nvSpPr>
              <p:cNvPr id="84" name="Freeform 20"/>
              <p:cNvSpPr>
                <a:spLocks noEditPoints="1"/>
              </p:cNvSpPr>
              <p:nvPr>
                <p:custDataLst>
                  <p:tags r:id="rId22"/>
                </p:custDataLst>
              </p:nvPr>
            </p:nvSpPr>
            <p:spPr bwMode="auto">
              <a:xfrm>
                <a:off x="7132549" y="4412456"/>
                <a:ext cx="365125" cy="425450"/>
              </a:xfrm>
              <a:custGeom>
                <a:avLst/>
                <a:gdLst>
                  <a:gd name="T0" fmla="*/ 158 w 184"/>
                  <a:gd name="T1" fmla="*/ 186 h 213"/>
                  <a:gd name="T2" fmla="*/ 151 w 184"/>
                  <a:gd name="T3" fmla="*/ 190 h 213"/>
                  <a:gd name="T4" fmla="*/ 122 w 184"/>
                  <a:gd name="T5" fmla="*/ 196 h 213"/>
                  <a:gd name="T6" fmla="*/ 85 w 184"/>
                  <a:gd name="T7" fmla="*/ 184 h 213"/>
                  <a:gd name="T8" fmla="*/ 22 w 184"/>
                  <a:gd name="T9" fmla="*/ 184 h 213"/>
                  <a:gd name="T10" fmla="*/ 18 w 184"/>
                  <a:gd name="T11" fmla="*/ 181 h 213"/>
                  <a:gd name="T12" fmla="*/ 18 w 184"/>
                  <a:gd name="T13" fmla="*/ 21 h 213"/>
                  <a:gd name="T14" fmla="*/ 22 w 184"/>
                  <a:gd name="T15" fmla="*/ 17 h 213"/>
                  <a:gd name="T16" fmla="*/ 163 w 184"/>
                  <a:gd name="T17" fmla="*/ 17 h 213"/>
                  <a:gd name="T18" fmla="*/ 166 w 184"/>
                  <a:gd name="T19" fmla="*/ 21 h 213"/>
                  <a:gd name="T20" fmla="*/ 166 w 184"/>
                  <a:gd name="T21" fmla="*/ 85 h 213"/>
                  <a:gd name="T22" fmla="*/ 179 w 184"/>
                  <a:gd name="T23" fmla="*/ 102 h 213"/>
                  <a:gd name="T24" fmla="*/ 184 w 184"/>
                  <a:gd name="T25" fmla="*/ 116 h 213"/>
                  <a:gd name="T26" fmla="*/ 184 w 184"/>
                  <a:gd name="T27" fmla="*/ 21 h 213"/>
                  <a:gd name="T28" fmla="*/ 163 w 184"/>
                  <a:gd name="T29" fmla="*/ 0 h 213"/>
                  <a:gd name="T30" fmla="*/ 22 w 184"/>
                  <a:gd name="T31" fmla="*/ 0 h 213"/>
                  <a:gd name="T32" fmla="*/ 0 w 184"/>
                  <a:gd name="T33" fmla="*/ 21 h 213"/>
                  <a:gd name="T34" fmla="*/ 0 w 184"/>
                  <a:gd name="T35" fmla="*/ 192 h 213"/>
                  <a:gd name="T36" fmla="*/ 22 w 184"/>
                  <a:gd name="T37" fmla="*/ 213 h 213"/>
                  <a:gd name="T38" fmla="*/ 163 w 184"/>
                  <a:gd name="T39" fmla="*/ 213 h 213"/>
                  <a:gd name="T40" fmla="*/ 181 w 184"/>
                  <a:gd name="T41" fmla="*/ 203 h 213"/>
                  <a:gd name="T42" fmla="*/ 158 w 184"/>
                  <a:gd name="T43" fmla="*/ 186 h 213"/>
                  <a:gd name="T44" fmla="*/ 92 w 184"/>
                  <a:gd name="T45" fmla="*/ 206 h 213"/>
                  <a:gd name="T46" fmla="*/ 84 w 184"/>
                  <a:gd name="T47" fmla="*/ 199 h 213"/>
                  <a:gd name="T48" fmla="*/ 92 w 184"/>
                  <a:gd name="T49" fmla="*/ 191 h 213"/>
                  <a:gd name="T50" fmla="*/ 100 w 184"/>
                  <a:gd name="T51" fmla="*/ 199 h 213"/>
                  <a:gd name="T52" fmla="*/ 92 w 184"/>
                  <a:gd name="T53" fmla="*/ 206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4" h="213">
                    <a:moveTo>
                      <a:pt x="158" y="186"/>
                    </a:moveTo>
                    <a:cubicBezTo>
                      <a:pt x="155" y="187"/>
                      <a:pt x="153" y="189"/>
                      <a:pt x="151" y="190"/>
                    </a:cubicBezTo>
                    <a:cubicBezTo>
                      <a:pt x="142" y="194"/>
                      <a:pt x="132" y="196"/>
                      <a:pt x="122" y="196"/>
                    </a:cubicBezTo>
                    <a:cubicBezTo>
                      <a:pt x="109" y="196"/>
                      <a:pt x="96" y="192"/>
                      <a:pt x="85" y="184"/>
                    </a:cubicBezTo>
                    <a:cubicBezTo>
                      <a:pt x="22" y="184"/>
                      <a:pt x="22" y="184"/>
                      <a:pt x="22" y="184"/>
                    </a:cubicBezTo>
                    <a:cubicBezTo>
                      <a:pt x="20" y="184"/>
                      <a:pt x="18" y="183"/>
                      <a:pt x="18" y="181"/>
                    </a:cubicBezTo>
                    <a:cubicBezTo>
                      <a:pt x="18" y="21"/>
                      <a:pt x="18" y="21"/>
                      <a:pt x="18" y="21"/>
                    </a:cubicBezTo>
                    <a:cubicBezTo>
                      <a:pt x="18" y="19"/>
                      <a:pt x="20" y="17"/>
                      <a:pt x="22" y="17"/>
                    </a:cubicBezTo>
                    <a:cubicBezTo>
                      <a:pt x="163" y="17"/>
                      <a:pt x="163" y="17"/>
                      <a:pt x="163" y="17"/>
                    </a:cubicBezTo>
                    <a:cubicBezTo>
                      <a:pt x="165" y="17"/>
                      <a:pt x="166" y="19"/>
                      <a:pt x="166" y="21"/>
                    </a:cubicBezTo>
                    <a:cubicBezTo>
                      <a:pt x="166" y="85"/>
                      <a:pt x="166" y="85"/>
                      <a:pt x="166" y="85"/>
                    </a:cubicBezTo>
                    <a:cubicBezTo>
                      <a:pt x="171" y="90"/>
                      <a:pt x="175" y="95"/>
                      <a:pt x="179" y="102"/>
                    </a:cubicBezTo>
                    <a:cubicBezTo>
                      <a:pt x="181" y="107"/>
                      <a:pt x="183" y="111"/>
                      <a:pt x="184" y="116"/>
                    </a:cubicBezTo>
                    <a:cubicBezTo>
                      <a:pt x="184" y="21"/>
                      <a:pt x="184" y="21"/>
                      <a:pt x="184" y="21"/>
                    </a:cubicBezTo>
                    <a:cubicBezTo>
                      <a:pt x="184" y="9"/>
                      <a:pt x="175" y="0"/>
                      <a:pt x="163" y="0"/>
                    </a:cubicBezTo>
                    <a:cubicBezTo>
                      <a:pt x="22" y="0"/>
                      <a:pt x="22" y="0"/>
                      <a:pt x="22" y="0"/>
                    </a:cubicBezTo>
                    <a:cubicBezTo>
                      <a:pt x="10" y="0"/>
                      <a:pt x="0" y="9"/>
                      <a:pt x="0" y="21"/>
                    </a:cubicBezTo>
                    <a:cubicBezTo>
                      <a:pt x="0" y="192"/>
                      <a:pt x="0" y="192"/>
                      <a:pt x="0" y="192"/>
                    </a:cubicBezTo>
                    <a:cubicBezTo>
                      <a:pt x="0" y="204"/>
                      <a:pt x="10" y="213"/>
                      <a:pt x="22" y="213"/>
                    </a:cubicBezTo>
                    <a:cubicBezTo>
                      <a:pt x="163" y="213"/>
                      <a:pt x="163" y="213"/>
                      <a:pt x="163" y="213"/>
                    </a:cubicBezTo>
                    <a:cubicBezTo>
                      <a:pt x="171" y="213"/>
                      <a:pt x="177" y="209"/>
                      <a:pt x="181" y="203"/>
                    </a:cubicBezTo>
                    <a:cubicBezTo>
                      <a:pt x="158" y="186"/>
                      <a:pt x="158" y="186"/>
                      <a:pt x="158" y="186"/>
                    </a:cubicBezTo>
                    <a:close/>
                    <a:moveTo>
                      <a:pt x="92" y="206"/>
                    </a:moveTo>
                    <a:cubicBezTo>
                      <a:pt x="88" y="206"/>
                      <a:pt x="84" y="203"/>
                      <a:pt x="84" y="199"/>
                    </a:cubicBezTo>
                    <a:cubicBezTo>
                      <a:pt x="84" y="194"/>
                      <a:pt x="88" y="191"/>
                      <a:pt x="92" y="191"/>
                    </a:cubicBezTo>
                    <a:cubicBezTo>
                      <a:pt x="96" y="191"/>
                      <a:pt x="100" y="194"/>
                      <a:pt x="100" y="199"/>
                    </a:cubicBezTo>
                    <a:cubicBezTo>
                      <a:pt x="100" y="203"/>
                      <a:pt x="96" y="206"/>
                      <a:pt x="92" y="206"/>
                    </a:cubicBezTo>
                    <a:close/>
                  </a:path>
                </a:pathLst>
              </a:custGeom>
              <a:solidFill>
                <a:srgbClr val="444D57"/>
              </a:solidFill>
              <a:ln>
                <a:noFill/>
              </a:ln>
            </p:spPr>
            <p:txBody>
              <a:bodyPr/>
              <a:p>
                <a:pPr eaLnBrk="1" fontAlgn="auto" hangingPunct="1">
                  <a:lnSpc>
                    <a:spcPct val="120000"/>
                  </a:lnSpc>
                  <a:defRPr/>
                </a:pPr>
                <a:endParaRPr lang="zh-CN" altLang="en-US" sz="1350">
                  <a:solidFill>
                    <a:schemeClr val="tx1">
                      <a:lumMod val="65000"/>
                      <a:lumOff val="35000"/>
                    </a:schemeClr>
                  </a:solidFill>
                  <a:cs typeface="+mn-ea"/>
                  <a:sym typeface="+mn-lt"/>
                </a:endParaRPr>
              </a:p>
            </p:txBody>
          </p:sp>
          <p:sp>
            <p:nvSpPr>
              <p:cNvPr id="107" name="Freeform 21"/>
              <p:cNvSpPr/>
              <p:nvPr>
                <p:custDataLst>
                  <p:tags r:id="rId23"/>
                </p:custDataLst>
              </p:nvPr>
            </p:nvSpPr>
            <p:spPr bwMode="auto">
              <a:xfrm>
                <a:off x="7302412" y="4683918"/>
                <a:ext cx="130175" cy="22225"/>
              </a:xfrm>
              <a:custGeom>
                <a:avLst/>
                <a:gdLst>
                  <a:gd name="T0" fmla="*/ 3 w 65"/>
                  <a:gd name="T1" fmla="*/ 10 h 11"/>
                  <a:gd name="T2" fmla="*/ 4 w 65"/>
                  <a:gd name="T3" fmla="*/ 11 h 11"/>
                  <a:gd name="T4" fmla="*/ 65 w 65"/>
                  <a:gd name="T5" fmla="*/ 11 h 11"/>
                  <a:gd name="T6" fmla="*/ 65 w 65"/>
                  <a:gd name="T7" fmla="*/ 0 h 11"/>
                  <a:gd name="T8" fmla="*/ 0 w 65"/>
                  <a:gd name="T9" fmla="*/ 0 h 11"/>
                  <a:gd name="T10" fmla="*/ 3 w 65"/>
                  <a:gd name="T11" fmla="*/ 10 h 11"/>
                </a:gdLst>
                <a:ahLst/>
                <a:cxnLst>
                  <a:cxn ang="0">
                    <a:pos x="T0" y="T1"/>
                  </a:cxn>
                  <a:cxn ang="0">
                    <a:pos x="T2" y="T3"/>
                  </a:cxn>
                  <a:cxn ang="0">
                    <a:pos x="T4" y="T5"/>
                  </a:cxn>
                  <a:cxn ang="0">
                    <a:pos x="T6" y="T7"/>
                  </a:cxn>
                  <a:cxn ang="0">
                    <a:pos x="T8" y="T9"/>
                  </a:cxn>
                  <a:cxn ang="0">
                    <a:pos x="T10" y="T11"/>
                  </a:cxn>
                </a:cxnLst>
                <a:rect l="0" t="0" r="r" b="b"/>
                <a:pathLst>
                  <a:path w="65" h="11">
                    <a:moveTo>
                      <a:pt x="3" y="10"/>
                    </a:moveTo>
                    <a:cubicBezTo>
                      <a:pt x="4" y="11"/>
                      <a:pt x="4" y="11"/>
                      <a:pt x="4" y="11"/>
                    </a:cubicBezTo>
                    <a:cubicBezTo>
                      <a:pt x="65" y="11"/>
                      <a:pt x="65" y="11"/>
                      <a:pt x="65" y="11"/>
                    </a:cubicBezTo>
                    <a:cubicBezTo>
                      <a:pt x="65" y="0"/>
                      <a:pt x="65" y="0"/>
                      <a:pt x="65" y="0"/>
                    </a:cubicBezTo>
                    <a:cubicBezTo>
                      <a:pt x="0" y="0"/>
                      <a:pt x="0" y="0"/>
                      <a:pt x="0" y="0"/>
                    </a:cubicBezTo>
                    <a:cubicBezTo>
                      <a:pt x="1" y="3"/>
                      <a:pt x="2" y="7"/>
                      <a:pt x="3" y="10"/>
                    </a:cubicBezTo>
                    <a:close/>
                  </a:path>
                </a:pathLst>
              </a:custGeom>
              <a:solidFill>
                <a:srgbClr val="444D57"/>
              </a:solidFill>
              <a:ln>
                <a:noFill/>
              </a:ln>
            </p:spPr>
            <p:txBody>
              <a:bodyPr/>
              <a:p>
                <a:pPr eaLnBrk="1" fontAlgn="auto" hangingPunct="1">
                  <a:lnSpc>
                    <a:spcPct val="120000"/>
                  </a:lnSpc>
                  <a:defRPr/>
                </a:pPr>
                <a:endParaRPr lang="zh-CN" altLang="en-US" sz="1350">
                  <a:solidFill>
                    <a:schemeClr val="tx1">
                      <a:lumMod val="65000"/>
                      <a:lumOff val="35000"/>
                    </a:schemeClr>
                  </a:solidFill>
                  <a:cs typeface="+mn-ea"/>
                  <a:sym typeface="+mn-lt"/>
                </a:endParaRPr>
              </a:p>
            </p:txBody>
          </p:sp>
          <p:sp>
            <p:nvSpPr>
              <p:cNvPr id="108" name="Freeform 22"/>
              <p:cNvSpPr/>
              <p:nvPr>
                <p:custDataLst>
                  <p:tags r:id="rId24"/>
                </p:custDataLst>
              </p:nvPr>
            </p:nvSpPr>
            <p:spPr bwMode="auto">
              <a:xfrm>
                <a:off x="7196049" y="4683918"/>
                <a:ext cx="52388" cy="22225"/>
              </a:xfrm>
              <a:custGeom>
                <a:avLst/>
                <a:gdLst>
                  <a:gd name="T0" fmla="*/ 0 w 27"/>
                  <a:gd name="T1" fmla="*/ 0 h 11"/>
                  <a:gd name="T2" fmla="*/ 0 w 27"/>
                  <a:gd name="T3" fmla="*/ 11 h 11"/>
                  <a:gd name="T4" fmla="*/ 27 w 27"/>
                  <a:gd name="T5" fmla="*/ 11 h 11"/>
                  <a:gd name="T6" fmla="*/ 25 w 27"/>
                  <a:gd name="T7" fmla="*/ 0 h 11"/>
                  <a:gd name="T8" fmla="*/ 0 w 27"/>
                  <a:gd name="T9" fmla="*/ 0 h 11"/>
                </a:gdLst>
                <a:ahLst/>
                <a:cxnLst>
                  <a:cxn ang="0">
                    <a:pos x="T0" y="T1"/>
                  </a:cxn>
                  <a:cxn ang="0">
                    <a:pos x="T2" y="T3"/>
                  </a:cxn>
                  <a:cxn ang="0">
                    <a:pos x="T4" y="T5"/>
                  </a:cxn>
                  <a:cxn ang="0">
                    <a:pos x="T6" y="T7"/>
                  </a:cxn>
                  <a:cxn ang="0">
                    <a:pos x="T8" y="T9"/>
                  </a:cxn>
                </a:cxnLst>
                <a:rect l="0" t="0" r="r" b="b"/>
                <a:pathLst>
                  <a:path w="27" h="11">
                    <a:moveTo>
                      <a:pt x="0" y="0"/>
                    </a:moveTo>
                    <a:cubicBezTo>
                      <a:pt x="0" y="11"/>
                      <a:pt x="0" y="11"/>
                      <a:pt x="0" y="11"/>
                    </a:cubicBezTo>
                    <a:cubicBezTo>
                      <a:pt x="27" y="11"/>
                      <a:pt x="27" y="11"/>
                      <a:pt x="27" y="11"/>
                    </a:cubicBezTo>
                    <a:cubicBezTo>
                      <a:pt x="26" y="7"/>
                      <a:pt x="25" y="4"/>
                      <a:pt x="25" y="0"/>
                    </a:cubicBezTo>
                    <a:lnTo>
                      <a:pt x="0" y="0"/>
                    </a:lnTo>
                    <a:close/>
                  </a:path>
                </a:pathLst>
              </a:custGeom>
              <a:solidFill>
                <a:srgbClr val="444D57"/>
              </a:solidFill>
              <a:ln>
                <a:noFill/>
              </a:ln>
            </p:spPr>
            <p:txBody>
              <a:bodyPr/>
              <a:p>
                <a:pPr eaLnBrk="1" fontAlgn="auto" hangingPunct="1">
                  <a:lnSpc>
                    <a:spcPct val="120000"/>
                  </a:lnSpc>
                  <a:defRPr/>
                </a:pPr>
                <a:endParaRPr lang="zh-CN" altLang="en-US" sz="1350">
                  <a:solidFill>
                    <a:schemeClr val="tx1">
                      <a:lumMod val="65000"/>
                      <a:lumOff val="35000"/>
                    </a:schemeClr>
                  </a:solidFill>
                  <a:cs typeface="+mn-ea"/>
                  <a:sym typeface="+mn-lt"/>
                </a:endParaRPr>
              </a:p>
            </p:txBody>
          </p:sp>
          <p:sp>
            <p:nvSpPr>
              <p:cNvPr id="109" name="Freeform 23"/>
              <p:cNvSpPr/>
              <p:nvPr>
                <p:custDataLst>
                  <p:tags r:id="rId25"/>
                </p:custDataLst>
              </p:nvPr>
            </p:nvSpPr>
            <p:spPr bwMode="auto">
              <a:xfrm>
                <a:off x="7302412" y="4629943"/>
                <a:ext cx="131762" cy="25400"/>
              </a:xfrm>
              <a:custGeom>
                <a:avLst/>
                <a:gdLst>
                  <a:gd name="T0" fmla="*/ 5 w 66"/>
                  <a:gd name="T1" fmla="*/ 0 h 12"/>
                  <a:gd name="T2" fmla="*/ 1 w 66"/>
                  <a:gd name="T3" fmla="*/ 9 h 12"/>
                  <a:gd name="T4" fmla="*/ 0 w 66"/>
                  <a:gd name="T5" fmla="*/ 12 h 12"/>
                  <a:gd name="T6" fmla="*/ 66 w 66"/>
                  <a:gd name="T7" fmla="*/ 12 h 12"/>
                  <a:gd name="T8" fmla="*/ 66 w 66"/>
                  <a:gd name="T9" fmla="*/ 5 h 12"/>
                  <a:gd name="T10" fmla="*/ 63 w 66"/>
                  <a:gd name="T11" fmla="*/ 0 h 12"/>
                  <a:gd name="T12" fmla="*/ 5 w 6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66" h="12">
                    <a:moveTo>
                      <a:pt x="5" y="0"/>
                    </a:moveTo>
                    <a:cubicBezTo>
                      <a:pt x="3" y="3"/>
                      <a:pt x="2" y="6"/>
                      <a:pt x="1" y="9"/>
                    </a:cubicBezTo>
                    <a:cubicBezTo>
                      <a:pt x="1" y="10"/>
                      <a:pt x="1" y="11"/>
                      <a:pt x="0" y="12"/>
                    </a:cubicBezTo>
                    <a:cubicBezTo>
                      <a:pt x="66" y="12"/>
                      <a:pt x="66" y="12"/>
                      <a:pt x="66" y="12"/>
                    </a:cubicBezTo>
                    <a:cubicBezTo>
                      <a:pt x="66" y="5"/>
                      <a:pt x="66" y="5"/>
                      <a:pt x="66" y="5"/>
                    </a:cubicBezTo>
                    <a:cubicBezTo>
                      <a:pt x="65" y="4"/>
                      <a:pt x="64" y="2"/>
                      <a:pt x="63" y="0"/>
                    </a:cubicBezTo>
                    <a:lnTo>
                      <a:pt x="5" y="0"/>
                    </a:lnTo>
                    <a:close/>
                  </a:path>
                </a:pathLst>
              </a:custGeom>
              <a:solidFill>
                <a:srgbClr val="444D57"/>
              </a:solidFill>
              <a:ln>
                <a:noFill/>
              </a:ln>
            </p:spPr>
            <p:txBody>
              <a:bodyPr/>
              <a:p>
                <a:pPr eaLnBrk="1" fontAlgn="auto" hangingPunct="1">
                  <a:lnSpc>
                    <a:spcPct val="120000"/>
                  </a:lnSpc>
                  <a:defRPr/>
                </a:pPr>
                <a:endParaRPr lang="zh-CN" altLang="en-US" sz="1350">
                  <a:solidFill>
                    <a:schemeClr val="tx1">
                      <a:lumMod val="65000"/>
                      <a:lumOff val="35000"/>
                    </a:schemeClr>
                  </a:solidFill>
                  <a:cs typeface="+mn-ea"/>
                  <a:sym typeface="+mn-lt"/>
                </a:endParaRPr>
              </a:p>
            </p:txBody>
          </p:sp>
          <p:sp>
            <p:nvSpPr>
              <p:cNvPr id="110" name="Freeform 24"/>
              <p:cNvSpPr/>
              <p:nvPr>
                <p:custDataLst>
                  <p:tags r:id="rId26"/>
                </p:custDataLst>
              </p:nvPr>
            </p:nvSpPr>
            <p:spPr bwMode="auto">
              <a:xfrm>
                <a:off x="7197637" y="4629943"/>
                <a:ext cx="50800" cy="25400"/>
              </a:xfrm>
              <a:custGeom>
                <a:avLst/>
                <a:gdLst>
                  <a:gd name="T0" fmla="*/ 0 w 26"/>
                  <a:gd name="T1" fmla="*/ 0 h 12"/>
                  <a:gd name="T2" fmla="*/ 0 w 26"/>
                  <a:gd name="T3" fmla="*/ 12 h 12"/>
                  <a:gd name="T4" fmla="*/ 24 w 26"/>
                  <a:gd name="T5" fmla="*/ 12 h 12"/>
                  <a:gd name="T6" fmla="*/ 26 w 26"/>
                  <a:gd name="T7" fmla="*/ 0 h 12"/>
                  <a:gd name="T8" fmla="*/ 0 w 26"/>
                  <a:gd name="T9" fmla="*/ 0 h 12"/>
                </a:gdLst>
                <a:ahLst/>
                <a:cxnLst>
                  <a:cxn ang="0">
                    <a:pos x="T0" y="T1"/>
                  </a:cxn>
                  <a:cxn ang="0">
                    <a:pos x="T2" y="T3"/>
                  </a:cxn>
                  <a:cxn ang="0">
                    <a:pos x="T4" y="T5"/>
                  </a:cxn>
                  <a:cxn ang="0">
                    <a:pos x="T6" y="T7"/>
                  </a:cxn>
                  <a:cxn ang="0">
                    <a:pos x="T8" y="T9"/>
                  </a:cxn>
                </a:cxnLst>
                <a:rect l="0" t="0" r="r" b="b"/>
                <a:pathLst>
                  <a:path w="26" h="12">
                    <a:moveTo>
                      <a:pt x="0" y="0"/>
                    </a:moveTo>
                    <a:cubicBezTo>
                      <a:pt x="0" y="12"/>
                      <a:pt x="0" y="12"/>
                      <a:pt x="0" y="12"/>
                    </a:cubicBezTo>
                    <a:cubicBezTo>
                      <a:pt x="24" y="12"/>
                      <a:pt x="24" y="12"/>
                      <a:pt x="24" y="12"/>
                    </a:cubicBezTo>
                    <a:cubicBezTo>
                      <a:pt x="24" y="8"/>
                      <a:pt x="25" y="4"/>
                      <a:pt x="26" y="0"/>
                    </a:cubicBezTo>
                    <a:lnTo>
                      <a:pt x="0" y="0"/>
                    </a:lnTo>
                    <a:close/>
                  </a:path>
                </a:pathLst>
              </a:custGeom>
              <a:solidFill>
                <a:srgbClr val="444D57"/>
              </a:solidFill>
              <a:ln>
                <a:noFill/>
              </a:ln>
            </p:spPr>
            <p:txBody>
              <a:bodyPr/>
              <a:p>
                <a:pPr eaLnBrk="1" fontAlgn="auto" hangingPunct="1">
                  <a:lnSpc>
                    <a:spcPct val="120000"/>
                  </a:lnSpc>
                  <a:defRPr/>
                </a:pPr>
                <a:endParaRPr lang="zh-CN" altLang="en-US" sz="1350">
                  <a:solidFill>
                    <a:schemeClr val="tx1">
                      <a:lumMod val="65000"/>
                      <a:lumOff val="35000"/>
                    </a:schemeClr>
                  </a:solidFill>
                  <a:cs typeface="+mn-ea"/>
                  <a:sym typeface="+mn-lt"/>
                </a:endParaRPr>
              </a:p>
            </p:txBody>
          </p:sp>
          <p:sp>
            <p:nvSpPr>
              <p:cNvPr id="111" name="Freeform 25"/>
              <p:cNvSpPr/>
              <p:nvPr>
                <p:custDataLst>
                  <p:tags r:id="rId27"/>
                </p:custDataLst>
              </p:nvPr>
            </p:nvSpPr>
            <p:spPr bwMode="auto">
              <a:xfrm>
                <a:off x="7197637" y="4577556"/>
                <a:ext cx="85725" cy="22225"/>
              </a:xfrm>
              <a:custGeom>
                <a:avLst/>
                <a:gdLst>
                  <a:gd name="T0" fmla="*/ 43 w 43"/>
                  <a:gd name="T1" fmla="*/ 0 h 12"/>
                  <a:gd name="T2" fmla="*/ 0 w 43"/>
                  <a:gd name="T3" fmla="*/ 0 h 12"/>
                  <a:gd name="T4" fmla="*/ 0 w 43"/>
                  <a:gd name="T5" fmla="*/ 12 h 12"/>
                  <a:gd name="T6" fmla="*/ 34 w 43"/>
                  <a:gd name="T7" fmla="*/ 12 h 12"/>
                  <a:gd name="T8" fmla="*/ 43 w 43"/>
                  <a:gd name="T9" fmla="*/ 0 h 12"/>
                </a:gdLst>
                <a:ahLst/>
                <a:cxnLst>
                  <a:cxn ang="0">
                    <a:pos x="T0" y="T1"/>
                  </a:cxn>
                  <a:cxn ang="0">
                    <a:pos x="T2" y="T3"/>
                  </a:cxn>
                  <a:cxn ang="0">
                    <a:pos x="T4" y="T5"/>
                  </a:cxn>
                  <a:cxn ang="0">
                    <a:pos x="T6" y="T7"/>
                  </a:cxn>
                  <a:cxn ang="0">
                    <a:pos x="T8" y="T9"/>
                  </a:cxn>
                </a:cxnLst>
                <a:rect l="0" t="0" r="r" b="b"/>
                <a:pathLst>
                  <a:path w="43" h="12">
                    <a:moveTo>
                      <a:pt x="43" y="0"/>
                    </a:moveTo>
                    <a:cubicBezTo>
                      <a:pt x="0" y="0"/>
                      <a:pt x="0" y="0"/>
                      <a:pt x="0" y="0"/>
                    </a:cubicBezTo>
                    <a:cubicBezTo>
                      <a:pt x="0" y="12"/>
                      <a:pt x="0" y="12"/>
                      <a:pt x="0" y="12"/>
                    </a:cubicBezTo>
                    <a:cubicBezTo>
                      <a:pt x="34" y="12"/>
                      <a:pt x="34" y="12"/>
                      <a:pt x="34" y="12"/>
                    </a:cubicBezTo>
                    <a:cubicBezTo>
                      <a:pt x="36" y="8"/>
                      <a:pt x="39" y="4"/>
                      <a:pt x="43" y="0"/>
                    </a:cubicBezTo>
                    <a:close/>
                  </a:path>
                </a:pathLst>
              </a:custGeom>
              <a:solidFill>
                <a:srgbClr val="444D57"/>
              </a:solidFill>
              <a:ln>
                <a:noFill/>
              </a:ln>
            </p:spPr>
            <p:txBody>
              <a:bodyPr/>
              <a:p>
                <a:pPr eaLnBrk="1" fontAlgn="auto" hangingPunct="1">
                  <a:lnSpc>
                    <a:spcPct val="120000"/>
                  </a:lnSpc>
                  <a:defRPr/>
                </a:pPr>
                <a:endParaRPr lang="zh-CN" altLang="en-US" sz="1350">
                  <a:solidFill>
                    <a:schemeClr val="tx1">
                      <a:lumMod val="65000"/>
                      <a:lumOff val="35000"/>
                    </a:schemeClr>
                  </a:solidFill>
                  <a:cs typeface="+mn-ea"/>
                  <a:sym typeface="+mn-lt"/>
                </a:endParaRPr>
              </a:p>
            </p:txBody>
          </p:sp>
          <p:sp>
            <p:nvSpPr>
              <p:cNvPr id="112" name="Freeform 26"/>
              <p:cNvSpPr>
                <a:spLocks noEditPoints="1"/>
              </p:cNvSpPr>
              <p:nvPr>
                <p:custDataLst>
                  <p:tags r:id="rId28"/>
                </p:custDataLst>
              </p:nvPr>
            </p:nvSpPr>
            <p:spPr bwMode="auto">
              <a:xfrm>
                <a:off x="7237324" y="4534693"/>
                <a:ext cx="381000" cy="331788"/>
              </a:xfrm>
              <a:custGeom>
                <a:avLst/>
                <a:gdLst>
                  <a:gd name="T0" fmla="*/ 184 w 192"/>
                  <a:gd name="T1" fmla="*/ 132 h 166"/>
                  <a:gd name="T2" fmla="*/ 129 w 192"/>
                  <a:gd name="T3" fmla="*/ 92 h 166"/>
                  <a:gd name="T4" fmla="*/ 125 w 192"/>
                  <a:gd name="T5" fmla="*/ 90 h 166"/>
                  <a:gd name="T6" fmla="*/ 121 w 192"/>
                  <a:gd name="T7" fmla="*/ 43 h 166"/>
                  <a:gd name="T8" fmla="*/ 41 w 192"/>
                  <a:gd name="T9" fmla="*/ 15 h 166"/>
                  <a:gd name="T10" fmla="*/ 15 w 192"/>
                  <a:gd name="T11" fmla="*/ 96 h 166"/>
                  <a:gd name="T12" fmla="*/ 95 w 192"/>
                  <a:gd name="T13" fmla="*/ 124 h 166"/>
                  <a:gd name="T14" fmla="*/ 105 w 192"/>
                  <a:gd name="T15" fmla="*/ 118 h 166"/>
                  <a:gd name="T16" fmla="*/ 108 w 192"/>
                  <a:gd name="T17" fmla="*/ 121 h 166"/>
                  <a:gd name="T18" fmla="*/ 163 w 192"/>
                  <a:gd name="T19" fmla="*/ 161 h 166"/>
                  <a:gd name="T20" fmla="*/ 184 w 192"/>
                  <a:gd name="T21" fmla="*/ 157 h 166"/>
                  <a:gd name="T22" fmla="*/ 188 w 192"/>
                  <a:gd name="T23" fmla="*/ 153 h 166"/>
                  <a:gd name="T24" fmla="*/ 184 w 192"/>
                  <a:gd name="T25" fmla="*/ 132 h 166"/>
                  <a:gd name="T26" fmla="*/ 87 w 192"/>
                  <a:gd name="T27" fmla="*/ 107 h 166"/>
                  <a:gd name="T28" fmla="*/ 32 w 192"/>
                  <a:gd name="T29" fmla="*/ 88 h 166"/>
                  <a:gd name="T30" fmla="*/ 49 w 192"/>
                  <a:gd name="T31" fmla="*/ 32 h 166"/>
                  <a:gd name="T32" fmla="*/ 104 w 192"/>
                  <a:gd name="T33" fmla="*/ 52 h 166"/>
                  <a:gd name="T34" fmla="*/ 87 w 192"/>
                  <a:gd name="T35" fmla="*/ 107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2" h="166">
                    <a:moveTo>
                      <a:pt x="184" y="132"/>
                    </a:moveTo>
                    <a:cubicBezTo>
                      <a:pt x="129" y="92"/>
                      <a:pt x="129" y="92"/>
                      <a:pt x="129" y="92"/>
                    </a:cubicBezTo>
                    <a:cubicBezTo>
                      <a:pt x="128" y="91"/>
                      <a:pt x="126" y="90"/>
                      <a:pt x="125" y="90"/>
                    </a:cubicBezTo>
                    <a:cubicBezTo>
                      <a:pt x="130" y="75"/>
                      <a:pt x="129" y="58"/>
                      <a:pt x="121" y="43"/>
                    </a:cubicBezTo>
                    <a:cubicBezTo>
                      <a:pt x="106" y="13"/>
                      <a:pt x="70" y="0"/>
                      <a:pt x="41" y="15"/>
                    </a:cubicBezTo>
                    <a:cubicBezTo>
                      <a:pt x="11" y="30"/>
                      <a:pt x="0" y="66"/>
                      <a:pt x="15" y="96"/>
                    </a:cubicBezTo>
                    <a:cubicBezTo>
                      <a:pt x="30" y="126"/>
                      <a:pt x="66" y="139"/>
                      <a:pt x="95" y="124"/>
                    </a:cubicBezTo>
                    <a:cubicBezTo>
                      <a:pt x="99" y="122"/>
                      <a:pt x="102" y="120"/>
                      <a:pt x="105" y="118"/>
                    </a:cubicBezTo>
                    <a:cubicBezTo>
                      <a:pt x="106" y="119"/>
                      <a:pt x="107" y="120"/>
                      <a:pt x="108" y="121"/>
                    </a:cubicBezTo>
                    <a:cubicBezTo>
                      <a:pt x="163" y="161"/>
                      <a:pt x="163" y="161"/>
                      <a:pt x="163" y="161"/>
                    </a:cubicBezTo>
                    <a:cubicBezTo>
                      <a:pt x="170" y="166"/>
                      <a:pt x="179" y="164"/>
                      <a:pt x="184" y="157"/>
                    </a:cubicBezTo>
                    <a:cubicBezTo>
                      <a:pt x="188" y="153"/>
                      <a:pt x="188" y="153"/>
                      <a:pt x="188" y="153"/>
                    </a:cubicBezTo>
                    <a:cubicBezTo>
                      <a:pt x="192" y="146"/>
                      <a:pt x="191" y="137"/>
                      <a:pt x="184" y="132"/>
                    </a:cubicBezTo>
                    <a:close/>
                    <a:moveTo>
                      <a:pt x="87" y="107"/>
                    </a:moveTo>
                    <a:cubicBezTo>
                      <a:pt x="67" y="117"/>
                      <a:pt x="42" y="108"/>
                      <a:pt x="32" y="88"/>
                    </a:cubicBezTo>
                    <a:cubicBezTo>
                      <a:pt x="22" y="67"/>
                      <a:pt x="29" y="42"/>
                      <a:pt x="49" y="32"/>
                    </a:cubicBezTo>
                    <a:cubicBezTo>
                      <a:pt x="69" y="22"/>
                      <a:pt x="94" y="31"/>
                      <a:pt x="104" y="52"/>
                    </a:cubicBezTo>
                    <a:cubicBezTo>
                      <a:pt x="114" y="72"/>
                      <a:pt x="107" y="97"/>
                      <a:pt x="87" y="107"/>
                    </a:cubicBezTo>
                    <a:close/>
                  </a:path>
                </a:pathLst>
              </a:custGeom>
              <a:solidFill>
                <a:srgbClr val="444D57"/>
              </a:solidFill>
              <a:ln>
                <a:noFill/>
              </a:ln>
            </p:spPr>
            <p:txBody>
              <a:bodyPr/>
              <a:p>
                <a:pPr eaLnBrk="1" fontAlgn="auto" hangingPunct="1">
                  <a:lnSpc>
                    <a:spcPct val="120000"/>
                  </a:lnSpc>
                  <a:defRPr/>
                </a:pPr>
                <a:endParaRPr lang="zh-CN" altLang="en-US" sz="1350">
                  <a:solidFill>
                    <a:schemeClr val="tx1">
                      <a:lumMod val="65000"/>
                      <a:lumOff val="35000"/>
                    </a:schemeClr>
                  </a:solidFill>
                  <a:cs typeface="+mn-ea"/>
                  <a:sym typeface="+mn-lt"/>
                </a:endParaRPr>
              </a:p>
            </p:txBody>
          </p:sp>
        </p:grpSp>
        <p:sp>
          <p:nvSpPr>
            <p:cNvPr id="113" name="文本框 112"/>
            <p:cNvSpPr txBox="1"/>
            <p:nvPr/>
          </p:nvSpPr>
          <p:spPr>
            <a:xfrm>
              <a:off x="4552" y="4059"/>
              <a:ext cx="3179" cy="580"/>
            </a:xfrm>
            <a:prstGeom prst="rect">
              <a:avLst/>
            </a:prstGeom>
            <a:noFill/>
          </p:spPr>
          <p:txBody>
            <a:bodyPr wrap="square" rtlCol="0">
              <a:spAutoFit/>
            </a:bodyPr>
            <a:p>
              <a:r>
                <a:rPr lang="en-US" altLang="zh-CN">
                  <a:latin typeface="微软雅黑" panose="020B0503020204020204" pitchFamily="34" charset="-122"/>
                  <a:ea typeface="微软雅黑" panose="020B0503020204020204" pitchFamily="34" charset="-122"/>
                </a:rPr>
                <a:t>Backgrounds</a:t>
              </a:r>
              <a:endParaRPr lang="en-US" altLang="zh-CN">
                <a:latin typeface="微软雅黑" panose="020B0503020204020204" pitchFamily="34" charset="-122"/>
                <a:ea typeface="微软雅黑" panose="020B0503020204020204" pitchFamily="34" charset="-122"/>
              </a:endParaRPr>
            </a:p>
          </p:txBody>
        </p:sp>
        <p:sp>
          <p:nvSpPr>
            <p:cNvPr id="114" name="文本框 113"/>
            <p:cNvSpPr txBox="1"/>
            <p:nvPr>
              <p:custDataLst>
                <p:tags r:id="rId29"/>
              </p:custDataLst>
            </p:nvPr>
          </p:nvSpPr>
          <p:spPr>
            <a:xfrm>
              <a:off x="4484" y="5744"/>
              <a:ext cx="3179" cy="580"/>
            </a:xfrm>
            <a:prstGeom prst="rect">
              <a:avLst/>
            </a:prstGeom>
            <a:noFill/>
          </p:spPr>
          <p:txBody>
            <a:bodyPr wrap="square" rtlCol="0">
              <a:spAutoFit/>
            </a:bodyPr>
            <a:p>
              <a:r>
                <a:rPr lang="en-US" altLang="zh-CN">
                  <a:latin typeface="微软雅黑" panose="020B0503020204020204" pitchFamily="34" charset="-122"/>
                  <a:ea typeface="微软雅黑" panose="020B0503020204020204" pitchFamily="34" charset="-122"/>
                </a:rPr>
                <a:t>Resarch </a:t>
              </a:r>
              <a:r>
                <a:rPr lang="en-US" altLang="zh-CN">
                  <a:latin typeface="微软雅黑" panose="020B0503020204020204" pitchFamily="34" charset="-122"/>
                  <a:ea typeface="微软雅黑" panose="020B0503020204020204" pitchFamily="34" charset="-122"/>
                </a:rPr>
                <a:t>Status</a:t>
              </a:r>
              <a:endParaRPr lang="en-US" altLang="zh-CN">
                <a:latin typeface="微软雅黑" panose="020B0503020204020204" pitchFamily="34" charset="-122"/>
                <a:ea typeface="微软雅黑" panose="020B0503020204020204" pitchFamily="34" charset="-122"/>
              </a:endParaRPr>
            </a:p>
          </p:txBody>
        </p:sp>
        <p:sp>
          <p:nvSpPr>
            <p:cNvPr id="115" name="Freeform 170"/>
            <p:cNvSpPr>
              <a:spLocks noEditPoints="1"/>
            </p:cNvSpPr>
            <p:nvPr>
              <p:custDataLst>
                <p:tags r:id="rId30"/>
              </p:custDataLst>
            </p:nvPr>
          </p:nvSpPr>
          <p:spPr bwMode="auto">
            <a:xfrm>
              <a:off x="17589" y="5135"/>
              <a:ext cx="734" cy="764"/>
            </a:xfrm>
            <a:custGeom>
              <a:avLst/>
              <a:gdLst>
                <a:gd name="T0" fmla="*/ 156 w 203"/>
                <a:gd name="T1" fmla="*/ 26 h 214"/>
                <a:gd name="T2" fmla="*/ 166 w 203"/>
                <a:gd name="T3" fmla="*/ 7 h 214"/>
                <a:gd name="T4" fmla="*/ 138 w 203"/>
                <a:gd name="T5" fmla="*/ 18 h 214"/>
                <a:gd name="T6" fmla="*/ 7 w 203"/>
                <a:gd name="T7" fmla="*/ 145 h 214"/>
                <a:gd name="T8" fmla="*/ 28 w 203"/>
                <a:gd name="T9" fmla="*/ 203 h 214"/>
                <a:gd name="T10" fmla="*/ 28 w 203"/>
                <a:gd name="T11" fmla="*/ 156 h 214"/>
                <a:gd name="T12" fmla="*/ 100 w 203"/>
                <a:gd name="T13" fmla="*/ 104 h 214"/>
                <a:gd name="T14" fmla="*/ 106 w 203"/>
                <a:gd name="T15" fmla="*/ 84 h 214"/>
                <a:gd name="T16" fmla="*/ 80 w 203"/>
                <a:gd name="T17" fmla="*/ 95 h 214"/>
                <a:gd name="T18" fmla="*/ 69 w 203"/>
                <a:gd name="T19" fmla="*/ 91 h 214"/>
                <a:gd name="T20" fmla="*/ 106 w 203"/>
                <a:gd name="T21" fmla="*/ 76 h 214"/>
                <a:gd name="T22" fmla="*/ 121 w 203"/>
                <a:gd name="T23" fmla="*/ 82 h 214"/>
                <a:gd name="T24" fmla="*/ 121 w 203"/>
                <a:gd name="T25" fmla="*/ 18 h 214"/>
                <a:gd name="T26" fmla="*/ 164 w 203"/>
                <a:gd name="T27" fmla="*/ 0 h 214"/>
                <a:gd name="T28" fmla="*/ 166 w 203"/>
                <a:gd name="T29" fmla="*/ 0 h 214"/>
                <a:gd name="T30" fmla="*/ 203 w 203"/>
                <a:gd name="T31" fmla="*/ 18 h 214"/>
                <a:gd name="T32" fmla="*/ 158 w 203"/>
                <a:gd name="T33" fmla="*/ 171 h 214"/>
                <a:gd name="T34" fmla="*/ 145 w 203"/>
                <a:gd name="T35" fmla="*/ 164 h 214"/>
                <a:gd name="T36" fmla="*/ 97 w 203"/>
                <a:gd name="T37" fmla="*/ 192 h 214"/>
                <a:gd name="T38" fmla="*/ 82 w 203"/>
                <a:gd name="T39" fmla="*/ 184 h 214"/>
                <a:gd name="T40" fmla="*/ 35 w 203"/>
                <a:gd name="T41" fmla="*/ 214 h 214"/>
                <a:gd name="T42" fmla="*/ 3 w 203"/>
                <a:gd name="T43" fmla="*/ 199 h 214"/>
                <a:gd name="T44" fmla="*/ 0 w 203"/>
                <a:gd name="T45" fmla="*/ 194 h 214"/>
                <a:gd name="T46" fmla="*/ 0 w 203"/>
                <a:gd name="T47" fmla="*/ 134 h 214"/>
                <a:gd name="T48" fmla="*/ 44 w 203"/>
                <a:gd name="T49" fmla="*/ 117 h 214"/>
                <a:gd name="T50" fmla="*/ 46 w 203"/>
                <a:gd name="T51" fmla="*/ 117 h 214"/>
                <a:gd name="T52" fmla="*/ 82 w 203"/>
                <a:gd name="T53" fmla="*/ 134 h 214"/>
                <a:gd name="T54" fmla="*/ 91 w 203"/>
                <a:gd name="T55" fmla="*/ 181 h 214"/>
                <a:gd name="T56" fmla="*/ 69 w 203"/>
                <a:gd name="T57" fmla="*/ 104 h 214"/>
                <a:gd name="T58" fmla="*/ 63 w 203"/>
                <a:gd name="T59" fmla="*/ 125 h 214"/>
                <a:gd name="T60" fmla="*/ 63 w 203"/>
                <a:gd name="T61" fmla="*/ 93 h 214"/>
                <a:gd name="T62" fmla="*/ 128 w 203"/>
                <a:gd name="T63" fmla="*/ 87 h 214"/>
                <a:gd name="T64" fmla="*/ 145 w 203"/>
                <a:gd name="T65" fmla="*/ 93 h 214"/>
                <a:gd name="T66" fmla="*/ 151 w 203"/>
                <a:gd name="T67" fmla="*/ 160 h 214"/>
                <a:gd name="T68" fmla="*/ 128 w 203"/>
                <a:gd name="T69" fmla="*/ 28 h 214"/>
                <a:gd name="T70" fmla="*/ 128 w 203"/>
                <a:gd name="T71" fmla="*/ 87 h 214"/>
                <a:gd name="T72" fmla="*/ 35 w 203"/>
                <a:gd name="T73" fmla="*/ 145 h 214"/>
                <a:gd name="T74" fmla="*/ 44 w 203"/>
                <a:gd name="T75" fmla="*/ 125 h 214"/>
                <a:gd name="T76" fmla="*/ 18 w 203"/>
                <a:gd name="T77" fmla="*/ 136 h 214"/>
                <a:gd name="T78" fmla="*/ 158 w 203"/>
                <a:gd name="T79" fmla="*/ 33 h 214"/>
                <a:gd name="T80" fmla="*/ 158 w 203"/>
                <a:gd name="T81" fmla="*/ 35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3" h="214">
                  <a:moveTo>
                    <a:pt x="138" y="18"/>
                  </a:moveTo>
                  <a:lnTo>
                    <a:pt x="156" y="26"/>
                  </a:lnTo>
                  <a:lnTo>
                    <a:pt x="186" y="18"/>
                  </a:lnTo>
                  <a:lnTo>
                    <a:pt x="166" y="7"/>
                  </a:lnTo>
                  <a:lnTo>
                    <a:pt x="138" y="18"/>
                  </a:lnTo>
                  <a:lnTo>
                    <a:pt x="138" y="18"/>
                  </a:lnTo>
                  <a:close/>
                  <a:moveTo>
                    <a:pt x="28" y="156"/>
                  </a:moveTo>
                  <a:lnTo>
                    <a:pt x="7" y="145"/>
                  </a:lnTo>
                  <a:lnTo>
                    <a:pt x="7" y="192"/>
                  </a:lnTo>
                  <a:lnTo>
                    <a:pt x="28" y="203"/>
                  </a:lnTo>
                  <a:lnTo>
                    <a:pt x="28" y="156"/>
                  </a:lnTo>
                  <a:lnTo>
                    <a:pt x="28" y="156"/>
                  </a:lnTo>
                  <a:close/>
                  <a:moveTo>
                    <a:pt x="80" y="95"/>
                  </a:moveTo>
                  <a:lnTo>
                    <a:pt x="100" y="104"/>
                  </a:lnTo>
                  <a:lnTo>
                    <a:pt x="126" y="93"/>
                  </a:lnTo>
                  <a:lnTo>
                    <a:pt x="106" y="84"/>
                  </a:lnTo>
                  <a:lnTo>
                    <a:pt x="80" y="95"/>
                  </a:lnTo>
                  <a:lnTo>
                    <a:pt x="80" y="95"/>
                  </a:lnTo>
                  <a:close/>
                  <a:moveTo>
                    <a:pt x="63" y="93"/>
                  </a:moveTo>
                  <a:lnTo>
                    <a:pt x="69" y="91"/>
                  </a:lnTo>
                  <a:lnTo>
                    <a:pt x="106" y="76"/>
                  </a:lnTo>
                  <a:lnTo>
                    <a:pt x="106" y="76"/>
                  </a:lnTo>
                  <a:lnTo>
                    <a:pt x="108" y="76"/>
                  </a:lnTo>
                  <a:lnTo>
                    <a:pt x="121" y="82"/>
                  </a:lnTo>
                  <a:lnTo>
                    <a:pt x="121" y="22"/>
                  </a:lnTo>
                  <a:lnTo>
                    <a:pt x="121" y="18"/>
                  </a:lnTo>
                  <a:lnTo>
                    <a:pt x="128" y="13"/>
                  </a:lnTo>
                  <a:lnTo>
                    <a:pt x="164" y="0"/>
                  </a:lnTo>
                  <a:lnTo>
                    <a:pt x="166" y="0"/>
                  </a:lnTo>
                  <a:lnTo>
                    <a:pt x="166" y="0"/>
                  </a:lnTo>
                  <a:lnTo>
                    <a:pt x="197" y="13"/>
                  </a:lnTo>
                  <a:lnTo>
                    <a:pt x="203" y="18"/>
                  </a:lnTo>
                  <a:lnTo>
                    <a:pt x="203" y="153"/>
                  </a:lnTo>
                  <a:lnTo>
                    <a:pt x="158" y="171"/>
                  </a:lnTo>
                  <a:lnTo>
                    <a:pt x="154" y="169"/>
                  </a:lnTo>
                  <a:lnTo>
                    <a:pt x="145" y="164"/>
                  </a:lnTo>
                  <a:lnTo>
                    <a:pt x="145" y="175"/>
                  </a:lnTo>
                  <a:lnTo>
                    <a:pt x="97" y="192"/>
                  </a:lnTo>
                  <a:lnTo>
                    <a:pt x="93" y="190"/>
                  </a:lnTo>
                  <a:lnTo>
                    <a:pt x="82" y="184"/>
                  </a:lnTo>
                  <a:lnTo>
                    <a:pt x="82" y="197"/>
                  </a:lnTo>
                  <a:lnTo>
                    <a:pt x="35" y="214"/>
                  </a:lnTo>
                  <a:lnTo>
                    <a:pt x="31" y="212"/>
                  </a:lnTo>
                  <a:lnTo>
                    <a:pt x="3" y="199"/>
                  </a:lnTo>
                  <a:lnTo>
                    <a:pt x="0" y="197"/>
                  </a:lnTo>
                  <a:lnTo>
                    <a:pt x="0" y="194"/>
                  </a:lnTo>
                  <a:lnTo>
                    <a:pt x="0" y="141"/>
                  </a:lnTo>
                  <a:lnTo>
                    <a:pt x="0" y="134"/>
                  </a:lnTo>
                  <a:lnTo>
                    <a:pt x="7" y="132"/>
                  </a:lnTo>
                  <a:lnTo>
                    <a:pt x="44" y="117"/>
                  </a:lnTo>
                  <a:lnTo>
                    <a:pt x="44" y="117"/>
                  </a:lnTo>
                  <a:lnTo>
                    <a:pt x="46" y="117"/>
                  </a:lnTo>
                  <a:lnTo>
                    <a:pt x="74" y="132"/>
                  </a:lnTo>
                  <a:lnTo>
                    <a:pt x="82" y="134"/>
                  </a:lnTo>
                  <a:lnTo>
                    <a:pt x="82" y="177"/>
                  </a:lnTo>
                  <a:lnTo>
                    <a:pt x="91" y="181"/>
                  </a:lnTo>
                  <a:lnTo>
                    <a:pt x="91" y="115"/>
                  </a:lnTo>
                  <a:lnTo>
                    <a:pt x="69" y="104"/>
                  </a:lnTo>
                  <a:lnTo>
                    <a:pt x="69" y="130"/>
                  </a:lnTo>
                  <a:lnTo>
                    <a:pt x="63" y="125"/>
                  </a:lnTo>
                  <a:lnTo>
                    <a:pt x="63" y="100"/>
                  </a:lnTo>
                  <a:lnTo>
                    <a:pt x="63" y="93"/>
                  </a:lnTo>
                  <a:lnTo>
                    <a:pt x="63" y="93"/>
                  </a:lnTo>
                  <a:close/>
                  <a:moveTo>
                    <a:pt x="128" y="87"/>
                  </a:moveTo>
                  <a:lnTo>
                    <a:pt x="136" y="91"/>
                  </a:lnTo>
                  <a:lnTo>
                    <a:pt x="145" y="93"/>
                  </a:lnTo>
                  <a:lnTo>
                    <a:pt x="145" y="156"/>
                  </a:lnTo>
                  <a:lnTo>
                    <a:pt x="151" y="160"/>
                  </a:lnTo>
                  <a:lnTo>
                    <a:pt x="151" y="39"/>
                  </a:lnTo>
                  <a:lnTo>
                    <a:pt x="128" y="28"/>
                  </a:lnTo>
                  <a:lnTo>
                    <a:pt x="128" y="87"/>
                  </a:lnTo>
                  <a:lnTo>
                    <a:pt x="128" y="87"/>
                  </a:lnTo>
                  <a:close/>
                  <a:moveTo>
                    <a:pt x="18" y="136"/>
                  </a:moveTo>
                  <a:lnTo>
                    <a:pt x="35" y="145"/>
                  </a:lnTo>
                  <a:lnTo>
                    <a:pt x="65" y="134"/>
                  </a:lnTo>
                  <a:lnTo>
                    <a:pt x="44" y="125"/>
                  </a:lnTo>
                  <a:lnTo>
                    <a:pt x="18" y="136"/>
                  </a:lnTo>
                  <a:lnTo>
                    <a:pt x="18" y="136"/>
                  </a:lnTo>
                  <a:close/>
                  <a:moveTo>
                    <a:pt x="158" y="35"/>
                  </a:moveTo>
                  <a:lnTo>
                    <a:pt x="158" y="33"/>
                  </a:lnTo>
                  <a:lnTo>
                    <a:pt x="158" y="35"/>
                  </a:lnTo>
                  <a:lnTo>
                    <a:pt x="158" y="35"/>
                  </a:lnTo>
                  <a:lnTo>
                    <a:pt x="158" y="35"/>
                  </a:lnTo>
                  <a:close/>
                </a:path>
              </a:pathLst>
            </a:custGeom>
            <a:solidFill>
              <a:srgbClr val="666E8A"/>
            </a:solidFill>
            <a:ln>
              <a:noFill/>
            </a:ln>
            <a:effectLst>
              <a:outerShdw blurRad="254000" dist="63500" dir="2700000" algn="tl" rotWithShape="0">
                <a:prstClr val="black">
                  <a:alpha val="30000"/>
                </a:prstClr>
              </a:outerShdw>
            </a:effectLst>
          </p:spPr>
          <p:txBody>
            <a:bodyPr vert="horz" wrap="square" lIns="90931" tIns="45461" rIns="90931" bIns="45461" numCol="1" anchor="t" anchorCtr="0" compatLnSpc="1"/>
            <a:p>
              <a:pPr>
                <a:lnSpc>
                  <a:spcPct val="120000"/>
                </a:lnSpc>
              </a:pPr>
              <a:endParaRPr lang="zh-CN" altLang="en-US">
                <a:cs typeface="+mn-ea"/>
                <a:sym typeface="+mn-lt"/>
              </a:endParaRPr>
            </a:p>
          </p:txBody>
        </p:sp>
        <p:sp>
          <p:nvSpPr>
            <p:cNvPr id="116" name="文本框 115"/>
            <p:cNvSpPr txBox="1"/>
            <p:nvPr/>
          </p:nvSpPr>
          <p:spPr>
            <a:xfrm>
              <a:off x="4477" y="7504"/>
              <a:ext cx="4946" cy="580"/>
            </a:xfrm>
            <a:prstGeom prst="rect">
              <a:avLst/>
            </a:prstGeom>
            <a:noFill/>
          </p:spPr>
          <p:txBody>
            <a:bodyPr wrap="square" rtlCol="0" anchor="t">
              <a:spAutoFit/>
            </a:bodyPr>
            <a:p>
              <a:r>
                <a:rPr lang="en-US" altLang="zh-CN">
                  <a:latin typeface="微软雅黑" panose="020B0503020204020204" pitchFamily="34" charset="-122"/>
                  <a:ea typeface="微软雅黑" panose="020B0503020204020204" pitchFamily="34" charset="-122"/>
                  <a:sym typeface="+mn-ea"/>
                </a:rPr>
                <a:t>Purpose &amp; Signi</a:t>
              </a:r>
              <a:r>
                <a:rPr lang="en-US" altLang="zh-CN">
                  <a:latin typeface="微软雅黑" panose="020B0503020204020204" pitchFamily="34" charset="-122"/>
                  <a:ea typeface="微软雅黑" panose="020B0503020204020204" pitchFamily="34" charset="-122"/>
                  <a:sym typeface="+mn-ea"/>
                </a:rPr>
                <a:t>ficance</a:t>
              </a:r>
              <a:endParaRPr lang="en-US" altLang="zh-CN">
                <a:latin typeface="微软雅黑" panose="020B0503020204020204" pitchFamily="34" charset="-122"/>
                <a:ea typeface="微软雅黑" panose="020B0503020204020204" pitchFamily="34" charset="-122"/>
                <a:sym typeface="+mn-ea"/>
              </a:endParaRPr>
            </a:p>
          </p:txBody>
        </p:sp>
        <p:sp>
          <p:nvSpPr>
            <p:cNvPr id="117" name="文本框 116"/>
            <p:cNvSpPr txBox="1"/>
            <p:nvPr>
              <p:custDataLst>
                <p:tags r:id="rId31"/>
              </p:custDataLst>
            </p:nvPr>
          </p:nvSpPr>
          <p:spPr>
            <a:xfrm>
              <a:off x="12768" y="4066"/>
              <a:ext cx="4946" cy="580"/>
            </a:xfrm>
            <a:prstGeom prst="rect">
              <a:avLst/>
            </a:prstGeom>
            <a:noFill/>
          </p:spPr>
          <p:txBody>
            <a:bodyPr wrap="square" rtlCol="0" anchor="t">
              <a:spAutoFit/>
            </a:bodyPr>
            <a:p>
              <a:r>
                <a:rPr lang="en-US" altLang="zh-CN">
                  <a:latin typeface="微软雅黑" panose="020B0503020204020204" pitchFamily="34" charset="-122"/>
                  <a:ea typeface="微软雅黑" panose="020B0503020204020204" pitchFamily="34" charset="-122"/>
                  <a:sym typeface="+mn-ea"/>
                </a:rPr>
                <a:t>Main </a:t>
              </a:r>
              <a:r>
                <a:rPr lang="en-US" altLang="zh-CN">
                  <a:latin typeface="微软雅黑" panose="020B0503020204020204" pitchFamily="34" charset="-122"/>
                  <a:ea typeface="微软雅黑" panose="020B0503020204020204" pitchFamily="34" charset="-122"/>
                  <a:sym typeface="+mn-ea"/>
                </a:rPr>
                <a:t>Work</a:t>
              </a:r>
              <a:endParaRPr lang="en-US" altLang="zh-CN">
                <a:latin typeface="微软雅黑" panose="020B0503020204020204" pitchFamily="34" charset="-122"/>
                <a:ea typeface="微软雅黑" panose="020B0503020204020204" pitchFamily="34" charset="-122"/>
                <a:sym typeface="+mn-ea"/>
              </a:endParaRPr>
            </a:p>
          </p:txBody>
        </p:sp>
        <p:sp>
          <p:nvSpPr>
            <p:cNvPr id="119" name="文本框 118"/>
            <p:cNvSpPr txBox="1"/>
            <p:nvPr>
              <p:custDataLst>
                <p:tags r:id="rId32"/>
              </p:custDataLst>
            </p:nvPr>
          </p:nvSpPr>
          <p:spPr>
            <a:xfrm>
              <a:off x="12768" y="5788"/>
              <a:ext cx="4946" cy="580"/>
            </a:xfrm>
            <a:prstGeom prst="rect">
              <a:avLst/>
            </a:prstGeom>
            <a:noFill/>
          </p:spPr>
          <p:txBody>
            <a:bodyPr wrap="square" rtlCol="0" anchor="t">
              <a:spAutoFit/>
            </a:bodyPr>
            <a:p>
              <a:r>
                <a:rPr lang="en-US" altLang="zh-CN">
                  <a:latin typeface="微软雅黑" panose="020B0503020204020204" pitchFamily="34" charset="-122"/>
                  <a:ea typeface="微软雅黑" panose="020B0503020204020204" pitchFamily="34" charset="-122"/>
                  <a:sym typeface="+mn-ea"/>
                </a:rPr>
                <a:t>Conclusions</a:t>
              </a:r>
              <a:endParaRPr lang="en-US" altLang="zh-CN">
                <a:latin typeface="微软雅黑" panose="020B0503020204020204" pitchFamily="34" charset="-122"/>
                <a:ea typeface="微软雅黑" panose="020B0503020204020204" pitchFamily="34" charset="-122"/>
                <a:sym typeface="+mn-ea"/>
              </a:endParaRPr>
            </a:p>
          </p:txBody>
        </p:sp>
        <p:sp>
          <p:nvSpPr>
            <p:cNvPr id="120" name="文本框 119"/>
            <p:cNvSpPr txBox="1"/>
            <p:nvPr>
              <p:custDataLst>
                <p:tags r:id="rId33"/>
              </p:custDataLst>
            </p:nvPr>
          </p:nvSpPr>
          <p:spPr>
            <a:xfrm>
              <a:off x="12768" y="7366"/>
              <a:ext cx="4946" cy="580"/>
            </a:xfrm>
            <a:prstGeom prst="rect">
              <a:avLst/>
            </a:prstGeom>
            <a:noFill/>
          </p:spPr>
          <p:txBody>
            <a:bodyPr wrap="square" rtlCol="0" anchor="t">
              <a:spAutoFit/>
            </a:bodyPr>
            <a:p>
              <a:r>
                <a:rPr lang="en-US" altLang="zh-CN">
                  <a:latin typeface="微软雅黑" panose="020B0503020204020204" pitchFamily="34" charset="-122"/>
                  <a:ea typeface="微软雅黑" panose="020B0503020204020204" pitchFamily="34" charset="-122"/>
                  <a:sym typeface="+mn-ea"/>
                </a:rPr>
                <a:t>Future </a:t>
              </a:r>
              <a:r>
                <a:rPr lang="en-US" altLang="zh-CN">
                  <a:latin typeface="微软雅黑" panose="020B0503020204020204" pitchFamily="34" charset="-122"/>
                  <a:ea typeface="微软雅黑" panose="020B0503020204020204" pitchFamily="34" charset="-122"/>
                  <a:sym typeface="+mn-ea"/>
                </a:rPr>
                <a:t>Work</a:t>
              </a:r>
              <a:endParaRPr lang="en-US" altLang="zh-CN">
                <a:latin typeface="微软雅黑" panose="020B0503020204020204" pitchFamily="34" charset="-122"/>
                <a:ea typeface="微软雅黑" panose="020B0503020204020204" pitchFamily="34" charset="-122"/>
                <a:sym typeface="+mn-ea"/>
              </a:endParaRPr>
            </a:p>
          </p:txBody>
        </p:sp>
        <p:grpSp>
          <p:nvGrpSpPr>
            <p:cNvPr id="121" name="组合 120"/>
            <p:cNvGrpSpPr/>
            <p:nvPr/>
          </p:nvGrpSpPr>
          <p:grpSpPr>
            <a:xfrm>
              <a:off x="9075" y="6833"/>
              <a:ext cx="878" cy="869"/>
              <a:chOff x="8140236" y="3360782"/>
              <a:chExt cx="511892" cy="511890"/>
            </a:xfrm>
          </p:grpSpPr>
          <p:sp>
            <p:nvSpPr>
              <p:cNvPr id="122" name="椭圆 121"/>
              <p:cNvSpPr/>
              <p:nvPr>
                <p:custDataLst>
                  <p:tags r:id="rId34"/>
                </p:custDataLst>
              </p:nvPr>
            </p:nvSpPr>
            <p:spPr>
              <a:xfrm>
                <a:off x="8140236" y="3360782"/>
                <a:ext cx="511892" cy="511890"/>
              </a:xfrm>
              <a:prstGeom prst="ellipse">
                <a:avLst/>
              </a:prstGeom>
              <a:solidFill>
                <a:srgbClr val="444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123" name="Freeform 13"/>
              <p:cNvSpPr>
                <a:spLocks noEditPoints="1"/>
              </p:cNvSpPr>
              <p:nvPr>
                <p:custDataLst>
                  <p:tags r:id="rId35"/>
                </p:custDataLst>
              </p:nvPr>
            </p:nvSpPr>
            <p:spPr bwMode="auto">
              <a:xfrm>
                <a:off x="8251635" y="3476865"/>
                <a:ext cx="330189" cy="309840"/>
              </a:xfrm>
              <a:custGeom>
                <a:avLst/>
                <a:gdLst>
                  <a:gd name="T0" fmla="*/ 0 w 957"/>
                  <a:gd name="T1" fmla="*/ 2147483646 h 885"/>
                  <a:gd name="T2" fmla="*/ 2147483646 w 957"/>
                  <a:gd name="T3" fmla="*/ 2147483646 h 885"/>
                  <a:gd name="T4" fmla="*/ 2147483646 w 957"/>
                  <a:gd name="T5" fmla="*/ 2147483646 h 885"/>
                  <a:gd name="T6" fmla="*/ 2147483646 w 957"/>
                  <a:gd name="T7" fmla="*/ 2147483646 h 885"/>
                  <a:gd name="T8" fmla="*/ 2147483646 w 957"/>
                  <a:gd name="T9" fmla="*/ 2147483646 h 885"/>
                  <a:gd name="T10" fmla="*/ 2147483646 w 957"/>
                  <a:gd name="T11" fmla="*/ 2147483646 h 885"/>
                  <a:gd name="T12" fmla="*/ 2147483646 w 957"/>
                  <a:gd name="T13" fmla="*/ 2147483646 h 885"/>
                  <a:gd name="T14" fmla="*/ 2147483646 w 957"/>
                  <a:gd name="T15" fmla="*/ 2147483646 h 885"/>
                  <a:gd name="T16" fmla="*/ 2147483646 w 957"/>
                  <a:gd name="T17" fmla="*/ 2147483646 h 885"/>
                  <a:gd name="T18" fmla="*/ 2147483646 w 957"/>
                  <a:gd name="T19" fmla="*/ 2147483646 h 885"/>
                  <a:gd name="T20" fmla="*/ 0 w 957"/>
                  <a:gd name="T21" fmla="*/ 2147483646 h 885"/>
                  <a:gd name="T22" fmla="*/ 2147483646 w 957"/>
                  <a:gd name="T23" fmla="*/ 2147483646 h 885"/>
                  <a:gd name="T24" fmla="*/ 2147483646 w 957"/>
                  <a:gd name="T25" fmla="*/ 2147483646 h 885"/>
                  <a:gd name="T26" fmla="*/ 2147483646 w 957"/>
                  <a:gd name="T27" fmla="*/ 2147483646 h 885"/>
                  <a:gd name="T28" fmla="*/ 2147483646 w 957"/>
                  <a:gd name="T29" fmla="*/ 2147483646 h 885"/>
                  <a:gd name="T30" fmla="*/ 2147483646 w 957"/>
                  <a:gd name="T31" fmla="*/ 2147483646 h 885"/>
                  <a:gd name="T32" fmla="*/ 2147483646 w 957"/>
                  <a:gd name="T33" fmla="*/ 2147483646 h 885"/>
                  <a:gd name="T34" fmla="*/ 2147483646 w 957"/>
                  <a:gd name="T35" fmla="*/ 2147483646 h 885"/>
                  <a:gd name="T36" fmla="*/ 2147483646 w 957"/>
                  <a:gd name="T37" fmla="*/ 2147483646 h 885"/>
                  <a:gd name="T38" fmla="*/ 2147483646 w 957"/>
                  <a:gd name="T39" fmla="*/ 2147483646 h 885"/>
                  <a:gd name="T40" fmla="*/ 2147483646 w 957"/>
                  <a:gd name="T41" fmla="*/ 2147483646 h 885"/>
                  <a:gd name="T42" fmla="*/ 2147483646 w 957"/>
                  <a:gd name="T43" fmla="*/ 2147483646 h 885"/>
                  <a:gd name="T44" fmla="*/ 2147483646 w 957"/>
                  <a:gd name="T45" fmla="*/ 2147483646 h 885"/>
                  <a:gd name="T46" fmla="*/ 2147483646 w 957"/>
                  <a:gd name="T47" fmla="*/ 2147483646 h 885"/>
                  <a:gd name="T48" fmla="*/ 2147483646 w 957"/>
                  <a:gd name="T49" fmla="*/ 2147483646 h 885"/>
                  <a:gd name="T50" fmla="*/ 2147483646 w 957"/>
                  <a:gd name="T51" fmla="*/ 2147483646 h 885"/>
                  <a:gd name="T52" fmla="*/ 2147483646 w 957"/>
                  <a:gd name="T53" fmla="*/ 2147483646 h 885"/>
                  <a:gd name="T54" fmla="*/ 2147483646 w 957"/>
                  <a:gd name="T55" fmla="*/ 2147483646 h 885"/>
                  <a:gd name="T56" fmla="*/ 2147483646 w 957"/>
                  <a:gd name="T57" fmla="*/ 2147483646 h 885"/>
                  <a:gd name="T58" fmla="*/ 2147483646 w 957"/>
                  <a:gd name="T59" fmla="*/ 2147483646 h 885"/>
                  <a:gd name="T60" fmla="*/ 2147483646 w 957"/>
                  <a:gd name="T61" fmla="*/ 2147483646 h 885"/>
                  <a:gd name="T62" fmla="*/ 2147483646 w 957"/>
                  <a:gd name="T63" fmla="*/ 2147483646 h 885"/>
                  <a:gd name="T64" fmla="*/ 2147483646 w 957"/>
                  <a:gd name="T65" fmla="*/ 2147483646 h 885"/>
                  <a:gd name="T66" fmla="*/ 2147483646 w 957"/>
                  <a:gd name="T67" fmla="*/ 2147483646 h 885"/>
                  <a:gd name="T68" fmla="*/ 2147483646 w 957"/>
                  <a:gd name="T69" fmla="*/ 2147483646 h 885"/>
                  <a:gd name="T70" fmla="*/ 2147483646 w 957"/>
                  <a:gd name="T71" fmla="*/ 2147483646 h 885"/>
                  <a:gd name="T72" fmla="*/ 2147483646 w 957"/>
                  <a:gd name="T73" fmla="*/ 2147483646 h 885"/>
                  <a:gd name="T74" fmla="*/ 2147483646 w 957"/>
                  <a:gd name="T75" fmla="*/ 2147483646 h 885"/>
                  <a:gd name="T76" fmla="*/ 2147483646 w 957"/>
                  <a:gd name="T77" fmla="*/ 2147483646 h 885"/>
                  <a:gd name="T78" fmla="*/ 2147483646 w 957"/>
                  <a:gd name="T79" fmla="*/ 2147483646 h 885"/>
                  <a:gd name="T80" fmla="*/ 2147483646 w 957"/>
                  <a:gd name="T81" fmla="*/ 2147483646 h 885"/>
                  <a:gd name="T82" fmla="*/ 2147483646 w 957"/>
                  <a:gd name="T83" fmla="*/ 2147483646 h 885"/>
                  <a:gd name="T84" fmla="*/ 2147483646 w 957"/>
                  <a:gd name="T85" fmla="*/ 2147483646 h 885"/>
                  <a:gd name="T86" fmla="*/ 2147483646 w 957"/>
                  <a:gd name="T87" fmla="*/ 2147483646 h 885"/>
                  <a:gd name="T88" fmla="*/ 2147483646 w 957"/>
                  <a:gd name="T89" fmla="*/ 2147483646 h 885"/>
                  <a:gd name="T90" fmla="*/ 2147483646 w 957"/>
                  <a:gd name="T91" fmla="*/ 2147483646 h 885"/>
                  <a:gd name="T92" fmla="*/ 2147483646 w 957"/>
                  <a:gd name="T93" fmla="*/ 2147483646 h 88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957" h="885">
                    <a:moveTo>
                      <a:pt x="0" y="155"/>
                    </a:moveTo>
                    <a:cubicBezTo>
                      <a:pt x="0" y="278"/>
                      <a:pt x="0" y="400"/>
                      <a:pt x="0" y="523"/>
                    </a:cubicBezTo>
                    <a:cubicBezTo>
                      <a:pt x="0" y="533"/>
                      <a:pt x="161" y="687"/>
                      <a:pt x="181" y="707"/>
                    </a:cubicBezTo>
                    <a:cubicBezTo>
                      <a:pt x="202" y="728"/>
                      <a:pt x="355" y="885"/>
                      <a:pt x="368" y="885"/>
                    </a:cubicBezTo>
                    <a:cubicBezTo>
                      <a:pt x="442" y="885"/>
                      <a:pt x="516" y="885"/>
                      <a:pt x="589" y="885"/>
                    </a:cubicBezTo>
                    <a:cubicBezTo>
                      <a:pt x="620" y="885"/>
                      <a:pt x="632" y="856"/>
                      <a:pt x="645" y="837"/>
                    </a:cubicBezTo>
                    <a:cubicBezTo>
                      <a:pt x="645" y="684"/>
                      <a:pt x="645" y="532"/>
                      <a:pt x="645" y="380"/>
                    </a:cubicBezTo>
                    <a:cubicBezTo>
                      <a:pt x="631" y="385"/>
                      <a:pt x="590" y="368"/>
                      <a:pt x="582" y="391"/>
                    </a:cubicBezTo>
                    <a:cubicBezTo>
                      <a:pt x="577" y="401"/>
                      <a:pt x="582" y="573"/>
                      <a:pt x="582" y="608"/>
                    </a:cubicBezTo>
                    <a:cubicBezTo>
                      <a:pt x="582" y="643"/>
                      <a:pt x="592" y="822"/>
                      <a:pt x="567" y="822"/>
                    </a:cubicBezTo>
                    <a:cubicBezTo>
                      <a:pt x="507" y="822"/>
                      <a:pt x="447" y="822"/>
                      <a:pt x="387" y="822"/>
                    </a:cubicBezTo>
                    <a:cubicBezTo>
                      <a:pt x="368" y="822"/>
                      <a:pt x="376" y="760"/>
                      <a:pt x="376" y="741"/>
                    </a:cubicBezTo>
                    <a:cubicBezTo>
                      <a:pt x="376" y="710"/>
                      <a:pt x="376" y="679"/>
                      <a:pt x="376" y="649"/>
                    </a:cubicBezTo>
                    <a:cubicBezTo>
                      <a:pt x="376" y="565"/>
                      <a:pt x="376" y="551"/>
                      <a:pt x="324" y="516"/>
                    </a:cubicBezTo>
                    <a:cubicBezTo>
                      <a:pt x="300" y="516"/>
                      <a:pt x="301" y="509"/>
                      <a:pt x="280" y="509"/>
                    </a:cubicBezTo>
                    <a:cubicBezTo>
                      <a:pt x="209" y="509"/>
                      <a:pt x="137" y="509"/>
                      <a:pt x="66" y="509"/>
                    </a:cubicBezTo>
                    <a:cubicBezTo>
                      <a:pt x="66" y="398"/>
                      <a:pt x="66" y="287"/>
                      <a:pt x="66" y="177"/>
                    </a:cubicBezTo>
                    <a:cubicBezTo>
                      <a:pt x="66" y="168"/>
                      <a:pt x="69" y="169"/>
                      <a:pt x="74" y="162"/>
                    </a:cubicBezTo>
                    <a:cubicBezTo>
                      <a:pt x="155" y="162"/>
                      <a:pt x="236" y="162"/>
                      <a:pt x="317" y="162"/>
                    </a:cubicBezTo>
                    <a:cubicBezTo>
                      <a:pt x="333" y="151"/>
                      <a:pt x="375" y="115"/>
                      <a:pt x="376" y="92"/>
                    </a:cubicBezTo>
                    <a:cubicBezTo>
                      <a:pt x="274" y="92"/>
                      <a:pt x="172" y="92"/>
                      <a:pt x="70" y="92"/>
                    </a:cubicBezTo>
                    <a:cubicBezTo>
                      <a:pt x="42" y="92"/>
                      <a:pt x="0" y="131"/>
                      <a:pt x="0" y="155"/>
                    </a:cubicBezTo>
                    <a:close/>
                    <a:moveTo>
                      <a:pt x="505" y="215"/>
                    </a:moveTo>
                    <a:lnTo>
                      <a:pt x="538" y="182"/>
                    </a:lnTo>
                    <a:lnTo>
                      <a:pt x="505" y="149"/>
                    </a:lnTo>
                    <a:cubicBezTo>
                      <a:pt x="504" y="148"/>
                      <a:pt x="504" y="146"/>
                      <a:pt x="505" y="145"/>
                    </a:cubicBezTo>
                    <a:lnTo>
                      <a:pt x="527" y="123"/>
                    </a:lnTo>
                    <a:cubicBezTo>
                      <a:pt x="528" y="122"/>
                      <a:pt x="530" y="122"/>
                      <a:pt x="531" y="123"/>
                    </a:cubicBezTo>
                    <a:lnTo>
                      <a:pt x="564" y="156"/>
                    </a:lnTo>
                    <a:lnTo>
                      <a:pt x="597" y="123"/>
                    </a:lnTo>
                    <a:cubicBezTo>
                      <a:pt x="599" y="122"/>
                      <a:pt x="601" y="122"/>
                      <a:pt x="602" y="123"/>
                    </a:cubicBezTo>
                    <a:lnTo>
                      <a:pt x="624" y="145"/>
                    </a:lnTo>
                    <a:cubicBezTo>
                      <a:pt x="625" y="146"/>
                      <a:pt x="625" y="148"/>
                      <a:pt x="624" y="149"/>
                    </a:cubicBezTo>
                    <a:lnTo>
                      <a:pt x="591" y="182"/>
                    </a:lnTo>
                    <a:lnTo>
                      <a:pt x="624" y="215"/>
                    </a:lnTo>
                    <a:cubicBezTo>
                      <a:pt x="625" y="217"/>
                      <a:pt x="625" y="219"/>
                      <a:pt x="624" y="220"/>
                    </a:cubicBezTo>
                    <a:lnTo>
                      <a:pt x="602" y="242"/>
                    </a:lnTo>
                    <a:cubicBezTo>
                      <a:pt x="601" y="243"/>
                      <a:pt x="599" y="243"/>
                      <a:pt x="597" y="242"/>
                    </a:cubicBezTo>
                    <a:lnTo>
                      <a:pt x="564" y="209"/>
                    </a:lnTo>
                    <a:lnTo>
                      <a:pt x="531" y="242"/>
                    </a:lnTo>
                    <a:cubicBezTo>
                      <a:pt x="530" y="243"/>
                      <a:pt x="528" y="243"/>
                      <a:pt x="527" y="242"/>
                    </a:cubicBezTo>
                    <a:lnTo>
                      <a:pt x="505" y="220"/>
                    </a:lnTo>
                    <a:cubicBezTo>
                      <a:pt x="504" y="219"/>
                      <a:pt x="504" y="217"/>
                      <a:pt x="505" y="215"/>
                    </a:cubicBezTo>
                    <a:close/>
                    <a:moveTo>
                      <a:pt x="780" y="332"/>
                    </a:moveTo>
                    <a:lnTo>
                      <a:pt x="944" y="496"/>
                    </a:lnTo>
                    <a:cubicBezTo>
                      <a:pt x="957" y="509"/>
                      <a:pt x="957" y="530"/>
                      <a:pt x="944" y="543"/>
                    </a:cubicBezTo>
                    <a:lnTo>
                      <a:pt x="925" y="562"/>
                    </a:lnTo>
                    <a:cubicBezTo>
                      <a:pt x="912" y="575"/>
                      <a:pt x="891" y="575"/>
                      <a:pt x="878" y="562"/>
                    </a:cubicBezTo>
                    <a:lnTo>
                      <a:pt x="714" y="398"/>
                    </a:lnTo>
                    <a:lnTo>
                      <a:pt x="780" y="332"/>
                    </a:lnTo>
                    <a:close/>
                    <a:moveTo>
                      <a:pt x="447" y="65"/>
                    </a:moveTo>
                    <a:cubicBezTo>
                      <a:pt x="512" y="0"/>
                      <a:pt x="617" y="0"/>
                      <a:pt x="682" y="65"/>
                    </a:cubicBezTo>
                    <a:cubicBezTo>
                      <a:pt x="740" y="123"/>
                      <a:pt x="747" y="213"/>
                      <a:pt x="701" y="278"/>
                    </a:cubicBezTo>
                    <a:lnTo>
                      <a:pt x="754" y="331"/>
                    </a:lnTo>
                    <a:cubicBezTo>
                      <a:pt x="756" y="333"/>
                      <a:pt x="756" y="337"/>
                      <a:pt x="754" y="339"/>
                    </a:cubicBezTo>
                    <a:lnTo>
                      <a:pt x="721" y="372"/>
                    </a:lnTo>
                    <a:cubicBezTo>
                      <a:pt x="719" y="374"/>
                      <a:pt x="715" y="374"/>
                      <a:pt x="713" y="372"/>
                    </a:cubicBezTo>
                    <a:lnTo>
                      <a:pt x="660" y="319"/>
                    </a:lnTo>
                    <a:cubicBezTo>
                      <a:pt x="595" y="364"/>
                      <a:pt x="505" y="358"/>
                      <a:pt x="447" y="300"/>
                    </a:cubicBezTo>
                    <a:cubicBezTo>
                      <a:pt x="382" y="235"/>
                      <a:pt x="382" y="130"/>
                      <a:pt x="447" y="65"/>
                    </a:cubicBezTo>
                    <a:close/>
                    <a:moveTo>
                      <a:pt x="486" y="104"/>
                    </a:moveTo>
                    <a:cubicBezTo>
                      <a:pt x="529" y="60"/>
                      <a:pt x="600" y="60"/>
                      <a:pt x="643" y="104"/>
                    </a:cubicBezTo>
                    <a:cubicBezTo>
                      <a:pt x="687" y="147"/>
                      <a:pt x="687" y="218"/>
                      <a:pt x="643" y="261"/>
                    </a:cubicBezTo>
                    <a:cubicBezTo>
                      <a:pt x="600" y="305"/>
                      <a:pt x="529" y="305"/>
                      <a:pt x="486" y="261"/>
                    </a:cubicBezTo>
                    <a:cubicBezTo>
                      <a:pt x="442" y="218"/>
                      <a:pt x="442" y="147"/>
                      <a:pt x="486" y="104"/>
                    </a:cubicBezTo>
                    <a:close/>
                    <a:moveTo>
                      <a:pt x="306" y="770"/>
                    </a:moveTo>
                    <a:cubicBezTo>
                      <a:pt x="304" y="706"/>
                      <a:pt x="303" y="643"/>
                      <a:pt x="302" y="579"/>
                    </a:cubicBezTo>
                    <a:cubicBezTo>
                      <a:pt x="241" y="579"/>
                      <a:pt x="179" y="579"/>
                      <a:pt x="118" y="579"/>
                    </a:cubicBezTo>
                    <a:cubicBezTo>
                      <a:pt x="117" y="580"/>
                      <a:pt x="116" y="581"/>
                      <a:pt x="115" y="581"/>
                    </a:cubicBezTo>
                    <a:cubicBezTo>
                      <a:pt x="179" y="644"/>
                      <a:pt x="242" y="707"/>
                      <a:pt x="306" y="770"/>
                    </a:cubicBezTo>
                    <a:close/>
                    <a:moveTo>
                      <a:pt x="110" y="225"/>
                    </a:moveTo>
                    <a:cubicBezTo>
                      <a:pt x="110" y="233"/>
                      <a:pt x="110" y="242"/>
                      <a:pt x="110" y="250"/>
                    </a:cubicBezTo>
                    <a:cubicBezTo>
                      <a:pt x="110" y="259"/>
                      <a:pt x="116" y="265"/>
                      <a:pt x="125" y="265"/>
                    </a:cubicBezTo>
                    <a:cubicBezTo>
                      <a:pt x="209" y="265"/>
                      <a:pt x="292" y="265"/>
                      <a:pt x="376" y="265"/>
                    </a:cubicBezTo>
                    <a:cubicBezTo>
                      <a:pt x="399" y="265"/>
                      <a:pt x="394" y="228"/>
                      <a:pt x="387" y="214"/>
                    </a:cubicBezTo>
                    <a:cubicBezTo>
                      <a:pt x="338" y="214"/>
                      <a:pt x="288" y="214"/>
                      <a:pt x="239" y="214"/>
                    </a:cubicBezTo>
                    <a:cubicBezTo>
                      <a:pt x="209" y="214"/>
                      <a:pt x="110" y="206"/>
                      <a:pt x="110" y="225"/>
                    </a:cubicBezTo>
                    <a:close/>
                    <a:moveTo>
                      <a:pt x="110" y="405"/>
                    </a:moveTo>
                    <a:cubicBezTo>
                      <a:pt x="110" y="416"/>
                      <a:pt x="110" y="427"/>
                      <a:pt x="110" y="439"/>
                    </a:cubicBezTo>
                    <a:cubicBezTo>
                      <a:pt x="110" y="447"/>
                      <a:pt x="113" y="450"/>
                      <a:pt x="121" y="450"/>
                    </a:cubicBezTo>
                    <a:cubicBezTo>
                      <a:pt x="211" y="450"/>
                      <a:pt x="301" y="450"/>
                      <a:pt x="390" y="450"/>
                    </a:cubicBezTo>
                    <a:cubicBezTo>
                      <a:pt x="392" y="440"/>
                      <a:pt x="400" y="402"/>
                      <a:pt x="379" y="402"/>
                    </a:cubicBezTo>
                    <a:cubicBezTo>
                      <a:pt x="296" y="402"/>
                      <a:pt x="212" y="402"/>
                      <a:pt x="129" y="402"/>
                    </a:cubicBezTo>
                    <a:cubicBezTo>
                      <a:pt x="123" y="402"/>
                      <a:pt x="115" y="404"/>
                      <a:pt x="110" y="405"/>
                    </a:cubicBezTo>
                    <a:close/>
                    <a:moveTo>
                      <a:pt x="110" y="328"/>
                    </a:moveTo>
                    <a:cubicBezTo>
                      <a:pt x="110" y="333"/>
                      <a:pt x="110" y="338"/>
                      <a:pt x="110" y="343"/>
                    </a:cubicBezTo>
                    <a:cubicBezTo>
                      <a:pt x="110" y="351"/>
                      <a:pt x="113" y="351"/>
                      <a:pt x="118" y="357"/>
                    </a:cubicBezTo>
                    <a:cubicBezTo>
                      <a:pt x="205" y="357"/>
                      <a:pt x="292" y="357"/>
                      <a:pt x="379" y="357"/>
                    </a:cubicBezTo>
                    <a:cubicBezTo>
                      <a:pt x="384" y="355"/>
                      <a:pt x="389" y="353"/>
                      <a:pt x="394" y="350"/>
                    </a:cubicBezTo>
                    <a:cubicBezTo>
                      <a:pt x="394" y="344"/>
                      <a:pt x="394" y="338"/>
                      <a:pt x="394" y="332"/>
                    </a:cubicBezTo>
                    <a:cubicBezTo>
                      <a:pt x="394" y="320"/>
                      <a:pt x="390" y="317"/>
                      <a:pt x="387" y="309"/>
                    </a:cubicBezTo>
                    <a:cubicBezTo>
                      <a:pt x="336" y="309"/>
                      <a:pt x="286" y="309"/>
                      <a:pt x="236" y="309"/>
                    </a:cubicBezTo>
                    <a:cubicBezTo>
                      <a:pt x="211" y="309"/>
                      <a:pt x="187" y="309"/>
                      <a:pt x="162" y="309"/>
                    </a:cubicBezTo>
                    <a:cubicBezTo>
                      <a:pt x="131" y="310"/>
                      <a:pt x="110" y="299"/>
                      <a:pt x="110" y="3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p>
                <a:pPr eaLnBrk="0" fontAlgn="base" hangingPunct="0">
                  <a:lnSpc>
                    <a:spcPct val="120000"/>
                  </a:lnSpc>
                  <a:spcBef>
                    <a:spcPct val="0"/>
                  </a:spcBef>
                  <a:spcAft>
                    <a:spcPct val="0"/>
                  </a:spcAft>
                </a:pPr>
                <a:endParaRPr lang="zh-CN" altLang="en-US" dirty="0">
                  <a:solidFill>
                    <a:srgbClr val="004C54"/>
                  </a:solidFill>
                  <a:cs typeface="+mn-ea"/>
                  <a:sym typeface="+mn-lt"/>
                </a:endParaRPr>
              </a:p>
            </p:txBody>
          </p:sp>
        </p:grpSp>
        <p:grpSp>
          <p:nvGrpSpPr>
            <p:cNvPr id="124" name="组合 123"/>
            <p:cNvGrpSpPr/>
            <p:nvPr/>
          </p:nvGrpSpPr>
          <p:grpSpPr>
            <a:xfrm>
              <a:off x="8972" y="3331"/>
              <a:ext cx="1027" cy="972"/>
              <a:chOff x="2193209" y="3360782"/>
              <a:chExt cx="511892" cy="511890"/>
            </a:xfrm>
          </p:grpSpPr>
          <p:sp>
            <p:nvSpPr>
              <p:cNvPr id="125" name="椭圆 124"/>
              <p:cNvSpPr/>
              <p:nvPr>
                <p:custDataLst>
                  <p:tags r:id="rId36"/>
                </p:custDataLst>
              </p:nvPr>
            </p:nvSpPr>
            <p:spPr>
              <a:xfrm>
                <a:off x="2193209" y="3360782"/>
                <a:ext cx="511892" cy="511890"/>
              </a:xfrm>
              <a:prstGeom prst="ellipse">
                <a:avLst/>
              </a:prstGeom>
              <a:solidFill>
                <a:srgbClr val="666E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126" name="Freeform 27"/>
              <p:cNvSpPr>
                <a:spLocks noEditPoints="1"/>
              </p:cNvSpPr>
              <p:nvPr>
                <p:custDataLst>
                  <p:tags r:id="rId37"/>
                </p:custDataLst>
              </p:nvPr>
            </p:nvSpPr>
            <p:spPr bwMode="auto">
              <a:xfrm>
                <a:off x="2309810" y="3463156"/>
                <a:ext cx="312249" cy="334972"/>
              </a:xfrm>
              <a:custGeom>
                <a:avLst/>
                <a:gdLst>
                  <a:gd name="T0" fmla="*/ 2147483646 w 812"/>
                  <a:gd name="T1" fmla="*/ 0 h 858"/>
                  <a:gd name="T2" fmla="*/ 2147483646 w 812"/>
                  <a:gd name="T3" fmla="*/ 2147483646 h 858"/>
                  <a:gd name="T4" fmla="*/ 2147483646 w 812"/>
                  <a:gd name="T5" fmla="*/ 2147483646 h 858"/>
                  <a:gd name="T6" fmla="*/ 2147483646 w 812"/>
                  <a:gd name="T7" fmla="*/ 2147483646 h 858"/>
                  <a:gd name="T8" fmla="*/ 2147483646 w 812"/>
                  <a:gd name="T9" fmla="*/ 2147483646 h 858"/>
                  <a:gd name="T10" fmla="*/ 2147483646 w 812"/>
                  <a:gd name="T11" fmla="*/ 2147483646 h 858"/>
                  <a:gd name="T12" fmla="*/ 2147483646 w 812"/>
                  <a:gd name="T13" fmla="*/ 2147483646 h 858"/>
                  <a:gd name="T14" fmla="*/ 2147483646 w 812"/>
                  <a:gd name="T15" fmla="*/ 2147483646 h 858"/>
                  <a:gd name="T16" fmla="*/ 0 w 812"/>
                  <a:gd name="T17" fmla="*/ 2147483646 h 858"/>
                  <a:gd name="T18" fmla="*/ 2147483646 w 812"/>
                  <a:gd name="T19" fmla="*/ 2147483646 h 858"/>
                  <a:gd name="T20" fmla="*/ 2147483646 w 812"/>
                  <a:gd name="T21" fmla="*/ 2147483646 h 858"/>
                  <a:gd name="T22" fmla="*/ 2147483646 w 812"/>
                  <a:gd name="T23" fmla="*/ 2147483646 h 858"/>
                  <a:gd name="T24" fmla="*/ 2147483646 w 812"/>
                  <a:gd name="T25" fmla="*/ 2147483646 h 858"/>
                  <a:gd name="T26" fmla="*/ 2147483646 w 812"/>
                  <a:gd name="T27" fmla="*/ 2147483646 h 858"/>
                  <a:gd name="T28" fmla="*/ 2147483646 w 812"/>
                  <a:gd name="T29" fmla="*/ 2147483646 h 858"/>
                  <a:gd name="T30" fmla="*/ 2147483646 w 812"/>
                  <a:gd name="T31" fmla="*/ 2147483646 h 858"/>
                  <a:gd name="T32" fmla="*/ 2147483646 w 812"/>
                  <a:gd name="T33" fmla="*/ 2147483646 h 858"/>
                  <a:gd name="T34" fmla="*/ 2147483646 w 812"/>
                  <a:gd name="T35" fmla="*/ 2147483646 h 858"/>
                  <a:gd name="T36" fmla="*/ 2147483646 w 812"/>
                  <a:gd name="T37" fmla="*/ 2147483646 h 858"/>
                  <a:gd name="T38" fmla="*/ 2147483646 w 812"/>
                  <a:gd name="T39" fmla="*/ 2147483646 h 858"/>
                  <a:gd name="T40" fmla="*/ 2147483646 w 812"/>
                  <a:gd name="T41" fmla="*/ 2147483646 h 858"/>
                  <a:gd name="T42" fmla="*/ 2147483646 w 812"/>
                  <a:gd name="T43" fmla="*/ 2147483646 h 858"/>
                  <a:gd name="T44" fmla="*/ 2147483646 w 812"/>
                  <a:gd name="T45" fmla="*/ 2147483646 h 858"/>
                  <a:gd name="T46" fmla="*/ 2147483646 w 812"/>
                  <a:gd name="T47" fmla="*/ 2147483646 h 858"/>
                  <a:gd name="T48" fmla="*/ 2147483646 w 812"/>
                  <a:gd name="T49" fmla="*/ 2147483646 h 858"/>
                  <a:gd name="T50" fmla="*/ 2147483646 w 812"/>
                  <a:gd name="T51" fmla="*/ 2147483646 h 858"/>
                  <a:gd name="T52" fmla="*/ 2147483646 w 812"/>
                  <a:gd name="T53" fmla="*/ 2147483646 h 858"/>
                  <a:gd name="T54" fmla="*/ 2147483646 w 812"/>
                  <a:gd name="T55" fmla="*/ 2147483646 h 858"/>
                  <a:gd name="T56" fmla="*/ 2147483646 w 812"/>
                  <a:gd name="T57" fmla="*/ 2147483646 h 858"/>
                  <a:gd name="T58" fmla="*/ 2147483646 w 812"/>
                  <a:gd name="T59" fmla="*/ 2147483646 h 858"/>
                  <a:gd name="T60" fmla="*/ 2147483646 w 812"/>
                  <a:gd name="T61" fmla="*/ 2147483646 h 858"/>
                  <a:gd name="T62" fmla="*/ 2147483646 w 812"/>
                  <a:gd name="T63" fmla="*/ 2147483646 h 858"/>
                  <a:gd name="T64" fmla="*/ 2147483646 w 812"/>
                  <a:gd name="T65" fmla="*/ 2147483646 h 858"/>
                  <a:gd name="T66" fmla="*/ 2147483646 w 812"/>
                  <a:gd name="T67" fmla="*/ 2147483646 h 858"/>
                  <a:gd name="T68" fmla="*/ 2147483646 w 812"/>
                  <a:gd name="T69" fmla="*/ 2147483646 h 85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12" h="858">
                    <a:moveTo>
                      <a:pt x="179" y="0"/>
                    </a:moveTo>
                    <a:lnTo>
                      <a:pt x="507" y="0"/>
                    </a:lnTo>
                    <a:cubicBezTo>
                      <a:pt x="569" y="0"/>
                      <a:pt x="620" y="51"/>
                      <a:pt x="620" y="113"/>
                    </a:cubicBezTo>
                    <a:lnTo>
                      <a:pt x="620" y="264"/>
                    </a:lnTo>
                    <a:cubicBezTo>
                      <a:pt x="584" y="292"/>
                      <a:pt x="563" y="318"/>
                      <a:pt x="535" y="356"/>
                    </a:cubicBezTo>
                    <a:lnTo>
                      <a:pt x="535" y="113"/>
                    </a:lnTo>
                    <a:cubicBezTo>
                      <a:pt x="535" y="98"/>
                      <a:pt x="522" y="85"/>
                      <a:pt x="507" y="85"/>
                    </a:cubicBezTo>
                    <a:lnTo>
                      <a:pt x="247" y="85"/>
                    </a:lnTo>
                    <a:lnTo>
                      <a:pt x="247" y="204"/>
                    </a:lnTo>
                    <a:cubicBezTo>
                      <a:pt x="247" y="216"/>
                      <a:pt x="237" y="226"/>
                      <a:pt x="225" y="226"/>
                    </a:cubicBezTo>
                    <a:lnTo>
                      <a:pt x="86" y="226"/>
                    </a:lnTo>
                    <a:lnTo>
                      <a:pt x="86" y="643"/>
                    </a:lnTo>
                    <a:cubicBezTo>
                      <a:pt x="86" y="658"/>
                      <a:pt x="98" y="670"/>
                      <a:pt x="113" y="670"/>
                    </a:cubicBezTo>
                    <a:lnTo>
                      <a:pt x="375" y="670"/>
                    </a:lnTo>
                    <a:cubicBezTo>
                      <a:pt x="366" y="699"/>
                      <a:pt x="358" y="727"/>
                      <a:pt x="353" y="756"/>
                    </a:cubicBezTo>
                    <a:lnTo>
                      <a:pt x="113" y="756"/>
                    </a:lnTo>
                    <a:cubicBezTo>
                      <a:pt x="51" y="756"/>
                      <a:pt x="0" y="705"/>
                      <a:pt x="0" y="643"/>
                    </a:cubicBezTo>
                    <a:lnTo>
                      <a:pt x="0" y="178"/>
                    </a:lnTo>
                    <a:lnTo>
                      <a:pt x="179" y="0"/>
                    </a:lnTo>
                    <a:close/>
                    <a:moveTo>
                      <a:pt x="721" y="277"/>
                    </a:moveTo>
                    <a:cubicBezTo>
                      <a:pt x="733" y="283"/>
                      <a:pt x="740" y="295"/>
                      <a:pt x="743" y="310"/>
                    </a:cubicBezTo>
                    <a:cubicBezTo>
                      <a:pt x="765" y="316"/>
                      <a:pt x="786" y="330"/>
                      <a:pt x="802" y="358"/>
                    </a:cubicBezTo>
                    <a:cubicBezTo>
                      <a:pt x="812" y="382"/>
                      <a:pt x="808" y="417"/>
                      <a:pt x="794" y="442"/>
                    </a:cubicBezTo>
                    <a:cubicBezTo>
                      <a:pt x="770" y="487"/>
                      <a:pt x="736" y="543"/>
                      <a:pt x="707" y="588"/>
                    </a:cubicBezTo>
                    <a:cubicBezTo>
                      <a:pt x="688" y="595"/>
                      <a:pt x="692" y="556"/>
                      <a:pt x="699" y="546"/>
                    </a:cubicBezTo>
                    <a:cubicBezTo>
                      <a:pt x="723" y="510"/>
                      <a:pt x="743" y="477"/>
                      <a:pt x="762" y="413"/>
                    </a:cubicBezTo>
                    <a:cubicBezTo>
                      <a:pt x="766" y="382"/>
                      <a:pt x="752" y="368"/>
                      <a:pt x="743" y="355"/>
                    </a:cubicBezTo>
                    <a:cubicBezTo>
                      <a:pt x="742" y="358"/>
                      <a:pt x="742" y="360"/>
                      <a:pt x="741" y="363"/>
                    </a:cubicBezTo>
                    <a:cubicBezTo>
                      <a:pt x="723" y="355"/>
                      <a:pt x="706" y="346"/>
                      <a:pt x="688" y="337"/>
                    </a:cubicBezTo>
                    <a:cubicBezTo>
                      <a:pt x="670" y="327"/>
                      <a:pt x="653" y="314"/>
                      <a:pt x="636" y="302"/>
                    </a:cubicBezTo>
                    <a:cubicBezTo>
                      <a:pt x="669" y="274"/>
                      <a:pt x="698" y="264"/>
                      <a:pt x="721" y="277"/>
                    </a:cubicBezTo>
                    <a:close/>
                    <a:moveTo>
                      <a:pt x="734" y="395"/>
                    </a:moveTo>
                    <a:cubicBezTo>
                      <a:pt x="719" y="445"/>
                      <a:pt x="690" y="508"/>
                      <a:pt x="649" y="579"/>
                    </a:cubicBezTo>
                    <a:cubicBezTo>
                      <a:pt x="628" y="615"/>
                      <a:pt x="604" y="650"/>
                      <a:pt x="580" y="681"/>
                    </a:cubicBezTo>
                    <a:cubicBezTo>
                      <a:pt x="557" y="670"/>
                      <a:pt x="535" y="658"/>
                      <a:pt x="512" y="646"/>
                    </a:cubicBezTo>
                    <a:cubicBezTo>
                      <a:pt x="488" y="633"/>
                      <a:pt x="465" y="617"/>
                      <a:pt x="442" y="601"/>
                    </a:cubicBezTo>
                    <a:cubicBezTo>
                      <a:pt x="457" y="565"/>
                      <a:pt x="475" y="527"/>
                      <a:pt x="496" y="491"/>
                    </a:cubicBezTo>
                    <a:cubicBezTo>
                      <a:pt x="536" y="420"/>
                      <a:pt x="576" y="363"/>
                      <a:pt x="612" y="325"/>
                    </a:cubicBezTo>
                    <a:cubicBezTo>
                      <a:pt x="631" y="338"/>
                      <a:pt x="650" y="351"/>
                      <a:pt x="671" y="363"/>
                    </a:cubicBezTo>
                    <a:cubicBezTo>
                      <a:pt x="691" y="375"/>
                      <a:pt x="712" y="384"/>
                      <a:pt x="734" y="395"/>
                    </a:cubicBezTo>
                    <a:close/>
                    <a:moveTo>
                      <a:pt x="560" y="707"/>
                    </a:moveTo>
                    <a:cubicBezTo>
                      <a:pt x="486" y="797"/>
                      <a:pt x="410" y="858"/>
                      <a:pt x="392" y="848"/>
                    </a:cubicBezTo>
                    <a:cubicBezTo>
                      <a:pt x="375" y="838"/>
                      <a:pt x="389" y="742"/>
                      <a:pt x="430" y="632"/>
                    </a:cubicBezTo>
                    <a:cubicBezTo>
                      <a:pt x="451" y="645"/>
                      <a:pt x="472" y="659"/>
                      <a:pt x="494" y="672"/>
                    </a:cubicBezTo>
                    <a:cubicBezTo>
                      <a:pt x="516" y="685"/>
                      <a:pt x="538" y="695"/>
                      <a:pt x="560" y="707"/>
                    </a:cubicBezTo>
                    <a:close/>
                    <a:moveTo>
                      <a:pt x="294" y="149"/>
                    </a:moveTo>
                    <a:lnTo>
                      <a:pt x="482" y="149"/>
                    </a:lnTo>
                    <a:lnTo>
                      <a:pt x="482" y="193"/>
                    </a:lnTo>
                    <a:lnTo>
                      <a:pt x="294" y="193"/>
                    </a:lnTo>
                    <a:lnTo>
                      <a:pt x="294" y="149"/>
                    </a:lnTo>
                    <a:close/>
                    <a:moveTo>
                      <a:pt x="148" y="437"/>
                    </a:moveTo>
                    <a:lnTo>
                      <a:pt x="258" y="437"/>
                    </a:lnTo>
                    <a:lnTo>
                      <a:pt x="258" y="480"/>
                    </a:lnTo>
                    <a:lnTo>
                      <a:pt x="148" y="480"/>
                    </a:lnTo>
                    <a:lnTo>
                      <a:pt x="148" y="437"/>
                    </a:lnTo>
                    <a:close/>
                    <a:moveTo>
                      <a:pt x="148" y="337"/>
                    </a:moveTo>
                    <a:lnTo>
                      <a:pt x="482" y="337"/>
                    </a:lnTo>
                    <a:lnTo>
                      <a:pt x="482" y="381"/>
                    </a:lnTo>
                    <a:lnTo>
                      <a:pt x="148" y="381"/>
                    </a:lnTo>
                    <a:lnTo>
                      <a:pt x="148" y="337"/>
                    </a:lnTo>
                    <a:close/>
                    <a:moveTo>
                      <a:pt x="148" y="245"/>
                    </a:moveTo>
                    <a:lnTo>
                      <a:pt x="482" y="245"/>
                    </a:lnTo>
                    <a:lnTo>
                      <a:pt x="482" y="288"/>
                    </a:lnTo>
                    <a:lnTo>
                      <a:pt x="148" y="288"/>
                    </a:lnTo>
                    <a:lnTo>
                      <a:pt x="148" y="245"/>
                    </a:lnTo>
                    <a:close/>
                    <a:moveTo>
                      <a:pt x="111" y="187"/>
                    </a:moveTo>
                    <a:lnTo>
                      <a:pt x="193" y="187"/>
                    </a:lnTo>
                    <a:cubicBezTo>
                      <a:pt x="201" y="187"/>
                      <a:pt x="208" y="181"/>
                      <a:pt x="208" y="173"/>
                    </a:cubicBezTo>
                    <a:lnTo>
                      <a:pt x="208" y="91"/>
                    </a:lnTo>
                    <a:lnTo>
                      <a:pt x="111" y="18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p>
                <a:pPr eaLnBrk="0" fontAlgn="base" hangingPunct="0">
                  <a:lnSpc>
                    <a:spcPct val="120000"/>
                  </a:lnSpc>
                  <a:spcBef>
                    <a:spcPct val="0"/>
                  </a:spcBef>
                  <a:spcAft>
                    <a:spcPct val="0"/>
                  </a:spcAft>
                </a:pPr>
                <a:endParaRPr lang="zh-CN" altLang="en-US" dirty="0">
                  <a:solidFill>
                    <a:srgbClr val="004C54"/>
                  </a:solidFill>
                  <a:cs typeface="+mn-ea"/>
                  <a:sym typeface="+mn-lt"/>
                </a:endParaRPr>
              </a:p>
            </p:txBody>
          </p:sp>
        </p:grpSp>
        <p:sp>
          <p:nvSpPr>
            <p:cNvPr id="127" name="Freeform 172"/>
            <p:cNvSpPr>
              <a:spLocks noEditPoints="1"/>
            </p:cNvSpPr>
            <p:nvPr>
              <p:custDataLst>
                <p:tags r:id="rId38"/>
              </p:custDataLst>
            </p:nvPr>
          </p:nvSpPr>
          <p:spPr bwMode="auto">
            <a:xfrm>
              <a:off x="17589" y="3252"/>
              <a:ext cx="762" cy="831"/>
            </a:xfrm>
            <a:custGeom>
              <a:avLst/>
              <a:gdLst>
                <a:gd name="T0" fmla="*/ 75 w 89"/>
                <a:gd name="T1" fmla="*/ 22 h 95"/>
                <a:gd name="T2" fmla="*/ 89 w 89"/>
                <a:gd name="T3" fmla="*/ 53 h 95"/>
                <a:gd name="T4" fmla="*/ 78 w 89"/>
                <a:gd name="T5" fmla="*/ 80 h 95"/>
                <a:gd name="T6" fmla="*/ 47 w 89"/>
                <a:gd name="T7" fmla="*/ 53 h 95"/>
                <a:gd name="T8" fmla="*/ 75 w 89"/>
                <a:gd name="T9" fmla="*/ 22 h 95"/>
                <a:gd name="T10" fmla="*/ 76 w 89"/>
                <a:gd name="T11" fmla="*/ 83 h 95"/>
                <a:gd name="T12" fmla="*/ 69 w 89"/>
                <a:gd name="T13" fmla="*/ 88 h 95"/>
                <a:gd name="T14" fmla="*/ 74 w 89"/>
                <a:gd name="T15" fmla="*/ 81 h 95"/>
                <a:gd name="T16" fmla="*/ 76 w 89"/>
                <a:gd name="T17" fmla="*/ 83 h 95"/>
                <a:gd name="T18" fmla="*/ 64 w 89"/>
                <a:gd name="T19" fmla="*/ 92 h 95"/>
                <a:gd name="T20" fmla="*/ 72 w 89"/>
                <a:gd name="T21" fmla="*/ 79 h 95"/>
                <a:gd name="T22" fmla="*/ 70 w 89"/>
                <a:gd name="T23" fmla="*/ 77 h 95"/>
                <a:gd name="T24" fmla="*/ 60 w 89"/>
                <a:gd name="T25" fmla="*/ 94 h 95"/>
                <a:gd name="T26" fmla="*/ 64 w 89"/>
                <a:gd name="T27" fmla="*/ 92 h 95"/>
                <a:gd name="T28" fmla="*/ 58 w 89"/>
                <a:gd name="T29" fmla="*/ 91 h 95"/>
                <a:gd name="T30" fmla="*/ 67 w 89"/>
                <a:gd name="T31" fmla="*/ 75 h 95"/>
                <a:gd name="T32" fmla="*/ 65 w 89"/>
                <a:gd name="T33" fmla="*/ 74 h 95"/>
                <a:gd name="T34" fmla="*/ 57 w 89"/>
                <a:gd name="T35" fmla="*/ 88 h 95"/>
                <a:gd name="T36" fmla="*/ 58 w 89"/>
                <a:gd name="T37" fmla="*/ 91 h 95"/>
                <a:gd name="T38" fmla="*/ 56 w 89"/>
                <a:gd name="T39" fmla="*/ 84 h 95"/>
                <a:gd name="T40" fmla="*/ 63 w 89"/>
                <a:gd name="T41" fmla="*/ 72 h 95"/>
                <a:gd name="T42" fmla="*/ 61 w 89"/>
                <a:gd name="T43" fmla="*/ 70 h 95"/>
                <a:gd name="T44" fmla="*/ 55 w 89"/>
                <a:gd name="T45" fmla="*/ 81 h 95"/>
                <a:gd name="T46" fmla="*/ 56 w 89"/>
                <a:gd name="T47" fmla="*/ 84 h 95"/>
                <a:gd name="T48" fmla="*/ 53 w 89"/>
                <a:gd name="T49" fmla="*/ 78 h 95"/>
                <a:gd name="T50" fmla="*/ 59 w 89"/>
                <a:gd name="T51" fmla="*/ 68 h 95"/>
                <a:gd name="T52" fmla="*/ 57 w 89"/>
                <a:gd name="T53" fmla="*/ 66 h 95"/>
                <a:gd name="T54" fmla="*/ 52 w 89"/>
                <a:gd name="T55" fmla="*/ 75 h 95"/>
                <a:gd name="T56" fmla="*/ 53 w 89"/>
                <a:gd name="T57" fmla="*/ 78 h 95"/>
                <a:gd name="T58" fmla="*/ 51 w 89"/>
                <a:gd name="T59" fmla="*/ 71 h 95"/>
                <a:gd name="T60" fmla="*/ 55 w 89"/>
                <a:gd name="T61" fmla="*/ 64 h 95"/>
                <a:gd name="T62" fmla="*/ 53 w 89"/>
                <a:gd name="T63" fmla="*/ 62 h 95"/>
                <a:gd name="T64" fmla="*/ 50 w 89"/>
                <a:gd name="T65" fmla="*/ 68 h 95"/>
                <a:gd name="T66" fmla="*/ 51 w 89"/>
                <a:gd name="T67" fmla="*/ 71 h 95"/>
                <a:gd name="T68" fmla="*/ 48 w 89"/>
                <a:gd name="T69" fmla="*/ 65 h 95"/>
                <a:gd name="T70" fmla="*/ 51 w 89"/>
                <a:gd name="T71" fmla="*/ 61 h 95"/>
                <a:gd name="T72" fmla="*/ 49 w 89"/>
                <a:gd name="T73" fmla="*/ 59 h 95"/>
                <a:gd name="T74" fmla="*/ 47 w 89"/>
                <a:gd name="T75" fmla="*/ 61 h 95"/>
                <a:gd name="T76" fmla="*/ 48 w 89"/>
                <a:gd name="T77" fmla="*/ 65 h 95"/>
                <a:gd name="T78" fmla="*/ 46 w 89"/>
                <a:gd name="T79" fmla="*/ 58 h 95"/>
                <a:gd name="T80" fmla="*/ 45 w 89"/>
                <a:gd name="T81" fmla="*/ 55 h 95"/>
                <a:gd name="T82" fmla="*/ 47 w 89"/>
                <a:gd name="T83" fmla="*/ 57 h 95"/>
                <a:gd name="T84" fmla="*/ 46 w 89"/>
                <a:gd name="T85" fmla="*/ 58 h 95"/>
                <a:gd name="T86" fmla="*/ 59 w 89"/>
                <a:gd name="T87" fmla="*/ 17 h 95"/>
                <a:gd name="T88" fmla="*/ 41 w 89"/>
                <a:gd name="T89" fmla="*/ 54 h 95"/>
                <a:gd name="T90" fmla="*/ 36 w 89"/>
                <a:gd name="T91" fmla="*/ 13 h 95"/>
                <a:gd name="T92" fmla="*/ 0 w 89"/>
                <a:gd name="T93" fmla="*/ 54 h 95"/>
                <a:gd name="T94" fmla="*/ 41 w 89"/>
                <a:gd name="T95" fmla="*/ 95 h 95"/>
                <a:gd name="T96" fmla="*/ 55 w 89"/>
                <a:gd name="T97" fmla="*/ 93 h 95"/>
                <a:gd name="T98" fmla="*/ 41 w 89"/>
                <a:gd name="T99" fmla="*/ 54 h 95"/>
                <a:gd name="T100" fmla="*/ 68 w 89"/>
                <a:gd name="T101" fmla="*/ 23 h 95"/>
                <a:gd name="T102" fmla="*/ 59 w 89"/>
                <a:gd name="T103" fmla="*/ 17 h 95"/>
                <a:gd name="T104" fmla="*/ 43 w 89"/>
                <a:gd name="T105" fmla="*/ 0 h 95"/>
                <a:gd name="T106" fmla="*/ 38 w 89"/>
                <a:gd name="T107" fmla="*/ 0 h 95"/>
                <a:gd name="T108" fmla="*/ 43 w 89"/>
                <a:gd name="T109" fmla="*/ 41 h 95"/>
                <a:gd name="T110" fmla="*/ 61 w 89"/>
                <a:gd name="T111" fmla="*/ 4 h 95"/>
                <a:gd name="T112" fmla="*/ 43 w 89"/>
                <a:gd name="T113"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95">
                  <a:moveTo>
                    <a:pt x="75" y="22"/>
                  </a:moveTo>
                  <a:cubicBezTo>
                    <a:pt x="83" y="29"/>
                    <a:pt x="89" y="40"/>
                    <a:pt x="89" y="53"/>
                  </a:cubicBezTo>
                  <a:cubicBezTo>
                    <a:pt x="89" y="63"/>
                    <a:pt x="85" y="73"/>
                    <a:pt x="78" y="80"/>
                  </a:cubicBezTo>
                  <a:cubicBezTo>
                    <a:pt x="47" y="53"/>
                    <a:pt x="47" y="53"/>
                    <a:pt x="47" y="53"/>
                  </a:cubicBezTo>
                  <a:cubicBezTo>
                    <a:pt x="75" y="22"/>
                    <a:pt x="75" y="22"/>
                    <a:pt x="75" y="22"/>
                  </a:cubicBezTo>
                  <a:close/>
                  <a:moveTo>
                    <a:pt x="76" y="83"/>
                  </a:moveTo>
                  <a:cubicBezTo>
                    <a:pt x="74" y="85"/>
                    <a:pt x="72" y="87"/>
                    <a:pt x="69" y="88"/>
                  </a:cubicBezTo>
                  <a:cubicBezTo>
                    <a:pt x="74" y="81"/>
                    <a:pt x="74" y="81"/>
                    <a:pt x="74" y="81"/>
                  </a:cubicBezTo>
                  <a:cubicBezTo>
                    <a:pt x="76" y="83"/>
                    <a:pt x="76" y="83"/>
                    <a:pt x="76" y="83"/>
                  </a:cubicBezTo>
                  <a:close/>
                  <a:moveTo>
                    <a:pt x="64" y="92"/>
                  </a:moveTo>
                  <a:cubicBezTo>
                    <a:pt x="72" y="79"/>
                    <a:pt x="72" y="79"/>
                    <a:pt x="72" y="79"/>
                  </a:cubicBezTo>
                  <a:cubicBezTo>
                    <a:pt x="70" y="77"/>
                    <a:pt x="70" y="77"/>
                    <a:pt x="70" y="77"/>
                  </a:cubicBezTo>
                  <a:cubicBezTo>
                    <a:pt x="60" y="94"/>
                    <a:pt x="60" y="94"/>
                    <a:pt x="60" y="94"/>
                  </a:cubicBezTo>
                  <a:cubicBezTo>
                    <a:pt x="61" y="93"/>
                    <a:pt x="63" y="92"/>
                    <a:pt x="64" y="92"/>
                  </a:cubicBezTo>
                  <a:close/>
                  <a:moveTo>
                    <a:pt x="58" y="91"/>
                  </a:moveTo>
                  <a:cubicBezTo>
                    <a:pt x="67" y="75"/>
                    <a:pt x="67" y="75"/>
                    <a:pt x="67" y="75"/>
                  </a:cubicBezTo>
                  <a:cubicBezTo>
                    <a:pt x="65" y="74"/>
                    <a:pt x="65" y="74"/>
                    <a:pt x="65" y="74"/>
                  </a:cubicBezTo>
                  <a:cubicBezTo>
                    <a:pt x="57" y="88"/>
                    <a:pt x="57" y="88"/>
                    <a:pt x="57" y="88"/>
                  </a:cubicBezTo>
                  <a:cubicBezTo>
                    <a:pt x="58" y="91"/>
                    <a:pt x="58" y="91"/>
                    <a:pt x="58" y="91"/>
                  </a:cubicBezTo>
                  <a:close/>
                  <a:moveTo>
                    <a:pt x="56" y="84"/>
                  </a:moveTo>
                  <a:cubicBezTo>
                    <a:pt x="63" y="72"/>
                    <a:pt x="63" y="72"/>
                    <a:pt x="63" y="72"/>
                  </a:cubicBezTo>
                  <a:cubicBezTo>
                    <a:pt x="61" y="70"/>
                    <a:pt x="61" y="70"/>
                    <a:pt x="61" y="70"/>
                  </a:cubicBezTo>
                  <a:cubicBezTo>
                    <a:pt x="55" y="81"/>
                    <a:pt x="55" y="81"/>
                    <a:pt x="55" y="81"/>
                  </a:cubicBezTo>
                  <a:cubicBezTo>
                    <a:pt x="56" y="84"/>
                    <a:pt x="56" y="84"/>
                    <a:pt x="56" y="84"/>
                  </a:cubicBezTo>
                  <a:close/>
                  <a:moveTo>
                    <a:pt x="53" y="78"/>
                  </a:moveTo>
                  <a:cubicBezTo>
                    <a:pt x="59" y="68"/>
                    <a:pt x="59" y="68"/>
                    <a:pt x="59" y="68"/>
                  </a:cubicBezTo>
                  <a:cubicBezTo>
                    <a:pt x="57" y="66"/>
                    <a:pt x="57" y="66"/>
                    <a:pt x="57" y="66"/>
                  </a:cubicBezTo>
                  <a:cubicBezTo>
                    <a:pt x="52" y="75"/>
                    <a:pt x="52" y="75"/>
                    <a:pt x="52" y="75"/>
                  </a:cubicBezTo>
                  <a:cubicBezTo>
                    <a:pt x="53" y="78"/>
                    <a:pt x="53" y="78"/>
                    <a:pt x="53" y="78"/>
                  </a:cubicBezTo>
                  <a:close/>
                  <a:moveTo>
                    <a:pt x="51" y="71"/>
                  </a:moveTo>
                  <a:cubicBezTo>
                    <a:pt x="55" y="64"/>
                    <a:pt x="55" y="64"/>
                    <a:pt x="55" y="64"/>
                  </a:cubicBezTo>
                  <a:cubicBezTo>
                    <a:pt x="53" y="62"/>
                    <a:pt x="53" y="62"/>
                    <a:pt x="53" y="62"/>
                  </a:cubicBezTo>
                  <a:cubicBezTo>
                    <a:pt x="50" y="68"/>
                    <a:pt x="50" y="68"/>
                    <a:pt x="50" y="68"/>
                  </a:cubicBezTo>
                  <a:cubicBezTo>
                    <a:pt x="51" y="71"/>
                    <a:pt x="51" y="71"/>
                    <a:pt x="51" y="71"/>
                  </a:cubicBezTo>
                  <a:close/>
                  <a:moveTo>
                    <a:pt x="48" y="65"/>
                  </a:moveTo>
                  <a:cubicBezTo>
                    <a:pt x="51" y="61"/>
                    <a:pt x="51" y="61"/>
                    <a:pt x="51" y="61"/>
                  </a:cubicBezTo>
                  <a:cubicBezTo>
                    <a:pt x="49" y="59"/>
                    <a:pt x="49" y="59"/>
                    <a:pt x="49" y="59"/>
                  </a:cubicBezTo>
                  <a:cubicBezTo>
                    <a:pt x="47" y="61"/>
                    <a:pt x="47" y="61"/>
                    <a:pt x="47" y="61"/>
                  </a:cubicBezTo>
                  <a:cubicBezTo>
                    <a:pt x="48" y="65"/>
                    <a:pt x="48" y="65"/>
                    <a:pt x="48" y="65"/>
                  </a:cubicBezTo>
                  <a:close/>
                  <a:moveTo>
                    <a:pt x="46" y="58"/>
                  </a:moveTo>
                  <a:cubicBezTo>
                    <a:pt x="45" y="55"/>
                    <a:pt x="45" y="55"/>
                    <a:pt x="45" y="55"/>
                  </a:cubicBezTo>
                  <a:cubicBezTo>
                    <a:pt x="47" y="57"/>
                    <a:pt x="47" y="57"/>
                    <a:pt x="47" y="57"/>
                  </a:cubicBezTo>
                  <a:cubicBezTo>
                    <a:pt x="46" y="58"/>
                    <a:pt x="46" y="58"/>
                    <a:pt x="46" y="58"/>
                  </a:cubicBezTo>
                  <a:close/>
                  <a:moveTo>
                    <a:pt x="59" y="17"/>
                  </a:moveTo>
                  <a:cubicBezTo>
                    <a:pt x="41" y="54"/>
                    <a:pt x="41" y="54"/>
                    <a:pt x="41" y="54"/>
                  </a:cubicBezTo>
                  <a:cubicBezTo>
                    <a:pt x="41" y="54"/>
                    <a:pt x="38" y="28"/>
                    <a:pt x="36" y="13"/>
                  </a:cubicBezTo>
                  <a:cubicBezTo>
                    <a:pt x="16" y="15"/>
                    <a:pt x="0" y="33"/>
                    <a:pt x="0" y="54"/>
                  </a:cubicBezTo>
                  <a:cubicBezTo>
                    <a:pt x="0" y="77"/>
                    <a:pt x="18" y="95"/>
                    <a:pt x="41" y="95"/>
                  </a:cubicBezTo>
                  <a:cubicBezTo>
                    <a:pt x="46" y="95"/>
                    <a:pt x="51" y="94"/>
                    <a:pt x="55" y="93"/>
                  </a:cubicBezTo>
                  <a:cubicBezTo>
                    <a:pt x="41" y="54"/>
                    <a:pt x="41" y="54"/>
                    <a:pt x="41" y="54"/>
                  </a:cubicBezTo>
                  <a:cubicBezTo>
                    <a:pt x="68" y="23"/>
                    <a:pt x="68" y="23"/>
                    <a:pt x="68" y="23"/>
                  </a:cubicBezTo>
                  <a:cubicBezTo>
                    <a:pt x="66" y="20"/>
                    <a:pt x="63" y="18"/>
                    <a:pt x="59" y="17"/>
                  </a:cubicBezTo>
                  <a:close/>
                  <a:moveTo>
                    <a:pt x="43" y="0"/>
                  </a:moveTo>
                  <a:cubicBezTo>
                    <a:pt x="41" y="0"/>
                    <a:pt x="40" y="0"/>
                    <a:pt x="38" y="0"/>
                  </a:cubicBezTo>
                  <a:cubicBezTo>
                    <a:pt x="40" y="15"/>
                    <a:pt x="43" y="41"/>
                    <a:pt x="43" y="41"/>
                  </a:cubicBezTo>
                  <a:cubicBezTo>
                    <a:pt x="61" y="4"/>
                    <a:pt x="61" y="4"/>
                    <a:pt x="61" y="4"/>
                  </a:cubicBezTo>
                  <a:cubicBezTo>
                    <a:pt x="56" y="1"/>
                    <a:pt x="49" y="0"/>
                    <a:pt x="43" y="0"/>
                  </a:cubicBezTo>
                  <a:close/>
                </a:path>
              </a:pathLst>
            </a:custGeom>
            <a:solidFill>
              <a:srgbClr val="444D57"/>
            </a:solidFill>
            <a:ln>
              <a:noFill/>
            </a:ln>
            <a:effectLst>
              <a:outerShdw blurRad="254000" dist="63500" dir="2700000" algn="tl" rotWithShape="0">
                <a:prstClr val="black">
                  <a:alpha val="30000"/>
                </a:prstClr>
              </a:outerShdw>
            </a:effectLst>
          </p:spPr>
          <p:txBody>
            <a:bodyPr vert="horz" wrap="square" lIns="90931" tIns="45461" rIns="90931" bIns="45461" numCol="1" anchor="t" anchorCtr="0" compatLnSpc="1"/>
            <a:p>
              <a:pPr>
                <a:lnSpc>
                  <a:spcPct val="120000"/>
                </a:lnSpc>
              </a:pPr>
              <a:endParaRPr lang="zh-CN" altLang="en-US">
                <a:cs typeface="+mn-ea"/>
                <a:sym typeface="+mn-lt"/>
              </a:endParaRPr>
            </a:p>
          </p:txBody>
        </p:sp>
        <p:sp>
          <p:nvSpPr>
            <p:cNvPr id="130" name="椭圆 129"/>
            <p:cNvSpPr/>
            <p:nvPr>
              <p:custDataLst>
                <p:tags r:id="rId39"/>
              </p:custDataLst>
            </p:nvPr>
          </p:nvSpPr>
          <p:spPr>
            <a:xfrm>
              <a:off x="17471" y="6772"/>
              <a:ext cx="999" cy="1036"/>
            </a:xfrm>
            <a:prstGeom prst="ellipse">
              <a:avLst/>
            </a:prstGeom>
            <a:solidFill>
              <a:srgbClr val="444D5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lnSpc>
                  <a:spcPct val="120000"/>
                </a:lnSpc>
              </a:pPr>
              <a:endParaRPr lang="zh-CN" altLang="en-US" sz="1015" dirty="0">
                <a:solidFill>
                  <a:srgbClr val="FFFFFF"/>
                </a:solidFill>
                <a:cs typeface="+mn-ea"/>
                <a:sym typeface="+mn-lt"/>
              </a:endParaRPr>
            </a:p>
          </p:txBody>
        </p:sp>
        <p:sp>
          <p:nvSpPr>
            <p:cNvPr id="143" name="椭圆 20"/>
            <p:cNvSpPr/>
            <p:nvPr>
              <p:custDataLst>
                <p:tags r:id="rId40"/>
              </p:custDataLst>
            </p:nvPr>
          </p:nvSpPr>
          <p:spPr>
            <a:xfrm>
              <a:off x="17714" y="7030"/>
              <a:ext cx="536" cy="536"/>
            </a:xfrm>
            <a:custGeom>
              <a:avLst/>
              <a:gdLst>
                <a:gd name="connsiteX0" fmla="*/ 157638 w 338138"/>
                <a:gd name="connsiteY0" fmla="*/ 144463 h 338138"/>
                <a:gd name="connsiteX1" fmla="*/ 165544 w 338138"/>
                <a:gd name="connsiteY1" fmla="*/ 148443 h 338138"/>
                <a:gd name="connsiteX2" fmla="*/ 249865 w 338138"/>
                <a:gd name="connsiteY2" fmla="*/ 233341 h 338138"/>
                <a:gd name="connsiteX3" fmla="*/ 280167 w 338138"/>
                <a:gd name="connsiteY3" fmla="*/ 232015 h 338138"/>
                <a:gd name="connsiteX4" fmla="*/ 286755 w 338138"/>
                <a:gd name="connsiteY4" fmla="*/ 234668 h 338138"/>
                <a:gd name="connsiteX5" fmla="*/ 335503 w 338138"/>
                <a:gd name="connsiteY5" fmla="*/ 283750 h 338138"/>
                <a:gd name="connsiteX6" fmla="*/ 338138 w 338138"/>
                <a:gd name="connsiteY6" fmla="*/ 293036 h 338138"/>
                <a:gd name="connsiteX7" fmla="*/ 330233 w 338138"/>
                <a:gd name="connsiteY7" fmla="*/ 298342 h 338138"/>
                <a:gd name="connsiteX8" fmla="*/ 311788 w 338138"/>
                <a:gd name="connsiteY8" fmla="*/ 303648 h 338138"/>
                <a:gd name="connsiteX9" fmla="*/ 303883 w 338138"/>
                <a:gd name="connsiteY9" fmla="*/ 310281 h 338138"/>
                <a:gd name="connsiteX10" fmla="*/ 299930 w 338138"/>
                <a:gd name="connsiteY10" fmla="*/ 331505 h 338138"/>
                <a:gd name="connsiteX11" fmla="*/ 293343 w 338138"/>
                <a:gd name="connsiteY11" fmla="*/ 338138 h 338138"/>
                <a:gd name="connsiteX12" fmla="*/ 290708 w 338138"/>
                <a:gd name="connsiteY12" fmla="*/ 338138 h 338138"/>
                <a:gd name="connsiteX13" fmla="*/ 284120 w 338138"/>
                <a:gd name="connsiteY13" fmla="*/ 335485 h 338138"/>
                <a:gd name="connsiteX14" fmla="*/ 235372 w 338138"/>
                <a:gd name="connsiteY14" fmla="*/ 286403 h 338138"/>
                <a:gd name="connsiteX15" fmla="*/ 232737 w 338138"/>
                <a:gd name="connsiteY15" fmla="*/ 279770 h 338138"/>
                <a:gd name="connsiteX16" fmla="*/ 234054 w 338138"/>
                <a:gd name="connsiteY16" fmla="*/ 249260 h 338138"/>
                <a:gd name="connsiteX17" fmla="*/ 149733 w 338138"/>
                <a:gd name="connsiteY17" fmla="*/ 164361 h 338138"/>
                <a:gd name="connsiteX18" fmla="*/ 149733 w 338138"/>
                <a:gd name="connsiteY18" fmla="*/ 148443 h 338138"/>
                <a:gd name="connsiteX19" fmla="*/ 157638 w 338138"/>
                <a:gd name="connsiteY19" fmla="*/ 144463 h 338138"/>
                <a:gd name="connsiteX20" fmla="*/ 145922 w 338138"/>
                <a:gd name="connsiteY20" fmla="*/ 120650 h 338138"/>
                <a:gd name="connsiteX21" fmla="*/ 169863 w 338138"/>
                <a:gd name="connsiteY21" fmla="*/ 137383 h 338138"/>
                <a:gd name="connsiteX22" fmla="*/ 157893 w 338138"/>
                <a:gd name="connsiteY22" fmla="*/ 133522 h 338138"/>
                <a:gd name="connsiteX23" fmla="*/ 141931 w 338138"/>
                <a:gd name="connsiteY23" fmla="*/ 141245 h 338138"/>
                <a:gd name="connsiteX24" fmla="*/ 137941 w 338138"/>
                <a:gd name="connsiteY24" fmla="*/ 168275 h 338138"/>
                <a:gd name="connsiteX25" fmla="*/ 120650 w 338138"/>
                <a:gd name="connsiteY25" fmla="*/ 145106 h 338138"/>
                <a:gd name="connsiteX26" fmla="*/ 145922 w 338138"/>
                <a:gd name="connsiteY26" fmla="*/ 120650 h 338138"/>
                <a:gd name="connsiteX27" fmla="*/ 146051 w 338138"/>
                <a:gd name="connsiteY27" fmla="*/ 60325 h 338138"/>
                <a:gd name="connsiteX28" fmla="*/ 230188 w 338138"/>
                <a:gd name="connsiteY28" fmla="*/ 145257 h 338138"/>
                <a:gd name="connsiteX29" fmla="*/ 219671 w 338138"/>
                <a:gd name="connsiteY29" fmla="*/ 186395 h 338138"/>
                <a:gd name="connsiteX30" fmla="*/ 193378 w 338138"/>
                <a:gd name="connsiteY30" fmla="*/ 161181 h 338138"/>
                <a:gd name="connsiteX31" fmla="*/ 196007 w 338138"/>
                <a:gd name="connsiteY31" fmla="*/ 145257 h 338138"/>
                <a:gd name="connsiteX32" fmla="*/ 146051 w 338138"/>
                <a:gd name="connsiteY32" fmla="*/ 94828 h 338138"/>
                <a:gd name="connsiteX33" fmla="*/ 96094 w 338138"/>
                <a:gd name="connsiteY33" fmla="*/ 145257 h 338138"/>
                <a:gd name="connsiteX34" fmla="*/ 146051 w 338138"/>
                <a:gd name="connsiteY34" fmla="*/ 195685 h 338138"/>
                <a:gd name="connsiteX35" fmla="*/ 161827 w 338138"/>
                <a:gd name="connsiteY35" fmla="*/ 193031 h 338138"/>
                <a:gd name="connsiteX36" fmla="*/ 188119 w 338138"/>
                <a:gd name="connsiteY36" fmla="*/ 219572 h 338138"/>
                <a:gd name="connsiteX37" fmla="*/ 146051 w 338138"/>
                <a:gd name="connsiteY37" fmla="*/ 230188 h 338138"/>
                <a:gd name="connsiteX38" fmla="*/ 61913 w 338138"/>
                <a:gd name="connsiteY38" fmla="*/ 145257 h 338138"/>
                <a:gd name="connsiteX39" fmla="*/ 146051 w 338138"/>
                <a:gd name="connsiteY39" fmla="*/ 60325 h 338138"/>
                <a:gd name="connsiteX40" fmla="*/ 145257 w 338138"/>
                <a:gd name="connsiteY40" fmla="*/ 0 h 338138"/>
                <a:gd name="connsiteX41" fmla="*/ 290513 w 338138"/>
                <a:gd name="connsiteY41" fmla="*/ 145257 h 338138"/>
                <a:gd name="connsiteX42" fmla="*/ 269385 w 338138"/>
                <a:gd name="connsiteY42" fmla="*/ 221846 h 338138"/>
                <a:gd name="connsiteX43" fmla="*/ 254859 w 338138"/>
                <a:gd name="connsiteY43" fmla="*/ 221846 h 338138"/>
                <a:gd name="connsiteX44" fmla="*/ 239013 w 338138"/>
                <a:gd name="connsiteY44" fmla="*/ 206000 h 338138"/>
                <a:gd name="connsiteX45" fmla="*/ 256180 w 338138"/>
                <a:gd name="connsiteY45" fmla="*/ 145257 h 338138"/>
                <a:gd name="connsiteX46" fmla="*/ 145257 w 338138"/>
                <a:gd name="connsiteY46" fmla="*/ 34333 h 338138"/>
                <a:gd name="connsiteX47" fmla="*/ 34333 w 338138"/>
                <a:gd name="connsiteY47" fmla="*/ 145257 h 338138"/>
                <a:gd name="connsiteX48" fmla="*/ 145257 w 338138"/>
                <a:gd name="connsiteY48" fmla="*/ 256180 h 338138"/>
                <a:gd name="connsiteX49" fmla="*/ 206000 w 338138"/>
                <a:gd name="connsiteY49" fmla="*/ 239013 h 338138"/>
                <a:gd name="connsiteX50" fmla="*/ 221847 w 338138"/>
                <a:gd name="connsiteY50" fmla="*/ 254859 h 338138"/>
                <a:gd name="connsiteX51" fmla="*/ 221847 w 338138"/>
                <a:gd name="connsiteY51" fmla="*/ 269385 h 338138"/>
                <a:gd name="connsiteX52" fmla="*/ 145257 w 338138"/>
                <a:gd name="connsiteY52" fmla="*/ 290513 h 338138"/>
                <a:gd name="connsiteX53" fmla="*/ 0 w 338138"/>
                <a:gd name="connsiteY53" fmla="*/ 145257 h 338138"/>
                <a:gd name="connsiteX54" fmla="*/ 145257 w 338138"/>
                <a:gd name="connsiteY5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38138" h="338138">
                  <a:moveTo>
                    <a:pt x="157638" y="144463"/>
                  </a:moveTo>
                  <a:cubicBezTo>
                    <a:pt x="160273" y="144463"/>
                    <a:pt x="162908" y="145790"/>
                    <a:pt x="165544" y="148443"/>
                  </a:cubicBezTo>
                  <a:cubicBezTo>
                    <a:pt x="165544" y="148443"/>
                    <a:pt x="165544" y="148443"/>
                    <a:pt x="249865" y="233341"/>
                  </a:cubicBezTo>
                  <a:cubicBezTo>
                    <a:pt x="249865" y="233341"/>
                    <a:pt x="249865" y="233341"/>
                    <a:pt x="280167" y="232015"/>
                  </a:cubicBezTo>
                  <a:cubicBezTo>
                    <a:pt x="282803" y="232015"/>
                    <a:pt x="285438" y="233341"/>
                    <a:pt x="286755" y="234668"/>
                  </a:cubicBezTo>
                  <a:cubicBezTo>
                    <a:pt x="286755" y="234668"/>
                    <a:pt x="286755" y="234668"/>
                    <a:pt x="335503" y="283750"/>
                  </a:cubicBezTo>
                  <a:cubicBezTo>
                    <a:pt x="338138" y="286403"/>
                    <a:pt x="338138" y="289056"/>
                    <a:pt x="338138" y="293036"/>
                  </a:cubicBezTo>
                  <a:cubicBezTo>
                    <a:pt x="336821" y="295689"/>
                    <a:pt x="334186" y="298342"/>
                    <a:pt x="330233" y="298342"/>
                  </a:cubicBezTo>
                  <a:cubicBezTo>
                    <a:pt x="330233" y="298342"/>
                    <a:pt x="330233" y="298342"/>
                    <a:pt x="311788" y="303648"/>
                  </a:cubicBezTo>
                  <a:cubicBezTo>
                    <a:pt x="307835" y="303648"/>
                    <a:pt x="305200" y="306301"/>
                    <a:pt x="303883" y="310281"/>
                  </a:cubicBezTo>
                  <a:cubicBezTo>
                    <a:pt x="303883" y="310281"/>
                    <a:pt x="303883" y="310281"/>
                    <a:pt x="299930" y="331505"/>
                  </a:cubicBezTo>
                  <a:cubicBezTo>
                    <a:pt x="298613" y="334158"/>
                    <a:pt x="295978" y="336812"/>
                    <a:pt x="293343" y="338138"/>
                  </a:cubicBezTo>
                  <a:cubicBezTo>
                    <a:pt x="292025" y="338138"/>
                    <a:pt x="292025" y="338138"/>
                    <a:pt x="290708" y="338138"/>
                  </a:cubicBezTo>
                  <a:cubicBezTo>
                    <a:pt x="288073" y="338138"/>
                    <a:pt x="285438" y="336812"/>
                    <a:pt x="284120" y="335485"/>
                  </a:cubicBezTo>
                  <a:cubicBezTo>
                    <a:pt x="284120" y="335485"/>
                    <a:pt x="284120" y="335485"/>
                    <a:pt x="235372" y="286403"/>
                  </a:cubicBezTo>
                  <a:cubicBezTo>
                    <a:pt x="232737" y="283750"/>
                    <a:pt x="232737" y="281097"/>
                    <a:pt x="232737" y="279770"/>
                  </a:cubicBezTo>
                  <a:cubicBezTo>
                    <a:pt x="232737" y="279770"/>
                    <a:pt x="232737" y="279770"/>
                    <a:pt x="234054" y="249260"/>
                  </a:cubicBezTo>
                  <a:cubicBezTo>
                    <a:pt x="234054" y="249260"/>
                    <a:pt x="234054" y="249260"/>
                    <a:pt x="149733" y="164361"/>
                  </a:cubicBezTo>
                  <a:cubicBezTo>
                    <a:pt x="144463" y="159055"/>
                    <a:pt x="144463" y="152422"/>
                    <a:pt x="149733" y="148443"/>
                  </a:cubicBezTo>
                  <a:cubicBezTo>
                    <a:pt x="151051" y="145790"/>
                    <a:pt x="155003" y="144463"/>
                    <a:pt x="157638" y="144463"/>
                  </a:cubicBezTo>
                  <a:close/>
                  <a:moveTo>
                    <a:pt x="145922" y="120650"/>
                  </a:moveTo>
                  <a:cubicBezTo>
                    <a:pt x="157893" y="120650"/>
                    <a:pt x="167203" y="128373"/>
                    <a:pt x="169863" y="137383"/>
                  </a:cubicBezTo>
                  <a:cubicBezTo>
                    <a:pt x="167203" y="134809"/>
                    <a:pt x="161883" y="133522"/>
                    <a:pt x="157893" y="133522"/>
                  </a:cubicBezTo>
                  <a:cubicBezTo>
                    <a:pt x="151242" y="133522"/>
                    <a:pt x="145922" y="136096"/>
                    <a:pt x="141931" y="141245"/>
                  </a:cubicBezTo>
                  <a:cubicBezTo>
                    <a:pt x="133951" y="147680"/>
                    <a:pt x="132620" y="160552"/>
                    <a:pt x="137941" y="168275"/>
                  </a:cubicBezTo>
                  <a:cubicBezTo>
                    <a:pt x="128630" y="165701"/>
                    <a:pt x="120650" y="156691"/>
                    <a:pt x="120650" y="145106"/>
                  </a:cubicBezTo>
                  <a:cubicBezTo>
                    <a:pt x="120650" y="132234"/>
                    <a:pt x="132620" y="120650"/>
                    <a:pt x="145922" y="120650"/>
                  </a:cubicBezTo>
                  <a:close/>
                  <a:moveTo>
                    <a:pt x="146051" y="60325"/>
                  </a:moveTo>
                  <a:cubicBezTo>
                    <a:pt x="192063" y="60325"/>
                    <a:pt x="230188" y="98810"/>
                    <a:pt x="230188" y="145257"/>
                  </a:cubicBezTo>
                  <a:cubicBezTo>
                    <a:pt x="230188" y="159854"/>
                    <a:pt x="226244" y="174452"/>
                    <a:pt x="219671" y="186395"/>
                  </a:cubicBezTo>
                  <a:lnTo>
                    <a:pt x="193378" y="161181"/>
                  </a:lnTo>
                  <a:cubicBezTo>
                    <a:pt x="196007" y="155873"/>
                    <a:pt x="196007" y="150565"/>
                    <a:pt x="196007" y="145257"/>
                  </a:cubicBezTo>
                  <a:cubicBezTo>
                    <a:pt x="196007" y="117388"/>
                    <a:pt x="173658" y="94828"/>
                    <a:pt x="146051" y="94828"/>
                  </a:cubicBezTo>
                  <a:cubicBezTo>
                    <a:pt x="118443" y="94828"/>
                    <a:pt x="96094" y="117388"/>
                    <a:pt x="96094" y="145257"/>
                  </a:cubicBezTo>
                  <a:cubicBezTo>
                    <a:pt x="96094" y="173125"/>
                    <a:pt x="118443" y="195685"/>
                    <a:pt x="146051" y="195685"/>
                  </a:cubicBezTo>
                  <a:cubicBezTo>
                    <a:pt x="151309" y="195685"/>
                    <a:pt x="156568" y="194358"/>
                    <a:pt x="161827" y="193031"/>
                  </a:cubicBezTo>
                  <a:cubicBezTo>
                    <a:pt x="161827" y="193031"/>
                    <a:pt x="161827" y="193031"/>
                    <a:pt x="188119" y="219572"/>
                  </a:cubicBezTo>
                  <a:cubicBezTo>
                    <a:pt x="174973" y="226207"/>
                    <a:pt x="161827" y="230188"/>
                    <a:pt x="146051" y="230188"/>
                  </a:cubicBezTo>
                  <a:cubicBezTo>
                    <a:pt x="100038" y="230188"/>
                    <a:pt x="61913" y="191703"/>
                    <a:pt x="61913" y="145257"/>
                  </a:cubicBezTo>
                  <a:cubicBezTo>
                    <a:pt x="61913" y="98810"/>
                    <a:pt x="100038" y="60325"/>
                    <a:pt x="146051" y="60325"/>
                  </a:cubicBezTo>
                  <a:close/>
                  <a:moveTo>
                    <a:pt x="145257" y="0"/>
                  </a:moveTo>
                  <a:cubicBezTo>
                    <a:pt x="225808" y="0"/>
                    <a:pt x="290513" y="64705"/>
                    <a:pt x="290513" y="145257"/>
                  </a:cubicBezTo>
                  <a:cubicBezTo>
                    <a:pt x="290513" y="172987"/>
                    <a:pt x="282590" y="199398"/>
                    <a:pt x="269385" y="221846"/>
                  </a:cubicBezTo>
                  <a:cubicBezTo>
                    <a:pt x="269385" y="221846"/>
                    <a:pt x="269385" y="221846"/>
                    <a:pt x="254859" y="221846"/>
                  </a:cubicBezTo>
                  <a:cubicBezTo>
                    <a:pt x="254859" y="221846"/>
                    <a:pt x="254859" y="221846"/>
                    <a:pt x="239013" y="206000"/>
                  </a:cubicBezTo>
                  <a:cubicBezTo>
                    <a:pt x="249577" y="188833"/>
                    <a:pt x="256180" y="167705"/>
                    <a:pt x="256180" y="145257"/>
                  </a:cubicBezTo>
                  <a:cubicBezTo>
                    <a:pt x="256180" y="84513"/>
                    <a:pt x="207321" y="34333"/>
                    <a:pt x="145257" y="34333"/>
                  </a:cubicBezTo>
                  <a:cubicBezTo>
                    <a:pt x="84513" y="34333"/>
                    <a:pt x="34333" y="84513"/>
                    <a:pt x="34333" y="145257"/>
                  </a:cubicBezTo>
                  <a:cubicBezTo>
                    <a:pt x="34333" y="207321"/>
                    <a:pt x="84513" y="256180"/>
                    <a:pt x="145257" y="256180"/>
                  </a:cubicBezTo>
                  <a:cubicBezTo>
                    <a:pt x="167705" y="256180"/>
                    <a:pt x="188834" y="249577"/>
                    <a:pt x="206000" y="239013"/>
                  </a:cubicBezTo>
                  <a:cubicBezTo>
                    <a:pt x="206000" y="239013"/>
                    <a:pt x="206000" y="239013"/>
                    <a:pt x="221847" y="254859"/>
                  </a:cubicBezTo>
                  <a:cubicBezTo>
                    <a:pt x="221847" y="254859"/>
                    <a:pt x="221847" y="254859"/>
                    <a:pt x="221847" y="269385"/>
                  </a:cubicBezTo>
                  <a:cubicBezTo>
                    <a:pt x="199398" y="282590"/>
                    <a:pt x="172988" y="290513"/>
                    <a:pt x="145257" y="290513"/>
                  </a:cubicBezTo>
                  <a:cubicBezTo>
                    <a:pt x="64705" y="290513"/>
                    <a:pt x="0" y="225808"/>
                    <a:pt x="0" y="145257"/>
                  </a:cubicBezTo>
                  <a:cubicBezTo>
                    <a:pt x="0" y="64705"/>
                    <a:pt x="64705" y="0"/>
                    <a:pt x="145257" y="0"/>
                  </a:cubicBezTo>
                  <a:close/>
                </a:path>
              </a:pathLst>
            </a:custGeom>
            <a:solidFill>
              <a:schemeClr val="bg1"/>
            </a:solidFill>
            <a:ln>
              <a:noFill/>
            </a:ln>
            <a:effectLst>
              <a:outerShdw blurRad="203200" dist="63500" dir="5400000" algn="t" rotWithShape="0">
                <a:prstClr val="black">
                  <a:alpha val="7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sz="1350" dirty="0">
                <a:solidFill>
                  <a:srgbClr val="FFFFFF"/>
                </a:solidFill>
                <a:cs typeface="+mn-ea"/>
                <a:sym typeface="+mn-lt"/>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25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0-#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457698" y="339036"/>
            <a:ext cx="3629564" cy="456129"/>
          </a:xfrm>
        </p:spPr>
        <p:txBody>
          <a:bodyPr/>
          <a:lstStyle/>
          <a:p>
            <a:pPr>
              <a:lnSpc>
                <a:spcPct val="120000"/>
              </a:lnSpc>
            </a:pPr>
            <a:r>
              <a:rPr lang="zh-CN" altLang="en-US" dirty="0">
                <a:effectLst/>
                <a:latin typeface="+mn-lt"/>
                <a:ea typeface="+mn-ea"/>
                <a:cs typeface="+mn-ea"/>
                <a:sym typeface="+mn-lt"/>
              </a:rPr>
              <a:t>结果与</a:t>
            </a:r>
            <a:r>
              <a:rPr lang="zh-CN" altLang="en-US" dirty="0">
                <a:effectLst/>
                <a:latin typeface="+mn-lt"/>
                <a:ea typeface="+mn-ea"/>
                <a:cs typeface="+mn-ea"/>
                <a:sym typeface="+mn-lt"/>
              </a:rPr>
              <a:t>结论</a:t>
            </a:r>
            <a:endParaRPr lang="zh-CN" altLang="en-US" dirty="0">
              <a:effectLst/>
              <a:latin typeface="+mn-lt"/>
              <a:ea typeface="+mn-ea"/>
              <a:cs typeface="+mn-ea"/>
              <a:sym typeface="+mn-lt"/>
            </a:endParaRPr>
          </a:p>
        </p:txBody>
      </p:sp>
      <p:pic>
        <p:nvPicPr>
          <p:cNvPr id="3074" name="Picture 2" descr="https://img0.baidu.com/it/u=208212130,1854789506&amp;fm=253&amp;fmt=auto&amp;app=120&amp;f=JPEG?w=1109&amp;h=800"/>
          <p:cNvPicPr>
            <a:picLocks noChangeAspect="1" noChangeArrowheads="1"/>
          </p:cNvPicPr>
          <p:nvPr>
            <p:custDataLst>
              <p:tags r:id="rId1"/>
            </p:custDataLst>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742170" y="5456555"/>
            <a:ext cx="2368550" cy="1708785"/>
          </a:xfrm>
          <a:prstGeom prst="rect">
            <a:avLst/>
          </a:prstGeom>
          <a:noFill/>
          <a:extLst>
            <a:ext uri="{909E8E84-426E-40DD-AFC4-6F175D3DCCD1}">
              <a14:hiddenFill xmlns:a14="http://schemas.microsoft.com/office/drawing/2010/main">
                <a:solidFill>
                  <a:srgbClr val="FFFFFF"/>
                </a:solidFill>
              </a14:hiddenFill>
            </a:ext>
          </a:extLst>
        </p:spPr>
      </p:pic>
      <p:cxnSp>
        <p:nvCxnSpPr>
          <p:cNvPr id="5" name="直接连接符 4"/>
          <p:cNvCxnSpPr/>
          <p:nvPr>
            <p:custDataLst>
              <p:tags r:id="rId3"/>
            </p:custDataLst>
          </p:nvPr>
        </p:nvCxnSpPr>
        <p:spPr>
          <a:xfrm>
            <a:off x="1684276" y="1145897"/>
            <a:ext cx="921152" cy="0"/>
          </a:xfrm>
          <a:prstGeom prst="line">
            <a:avLst/>
          </a:prstGeom>
          <a:ln w="57150">
            <a:solidFill>
              <a:srgbClr val="666E8A"/>
            </a:solidFill>
          </a:ln>
        </p:spPr>
        <p:style>
          <a:lnRef idx="3">
            <a:schemeClr val="accent2"/>
          </a:lnRef>
          <a:fillRef idx="0">
            <a:schemeClr val="accent2"/>
          </a:fillRef>
          <a:effectRef idx="2">
            <a:schemeClr val="accent2"/>
          </a:effectRef>
          <a:fontRef idx="minor">
            <a:schemeClr val="tx1"/>
          </a:fontRef>
        </p:style>
      </p:cxnSp>
      <p:sp>
        <p:nvSpPr>
          <p:cNvPr id="6" name="文本框 5"/>
          <p:cNvSpPr txBox="1"/>
          <p:nvPr>
            <p:custDataLst>
              <p:tags r:id="rId4"/>
            </p:custDataLst>
          </p:nvPr>
        </p:nvSpPr>
        <p:spPr>
          <a:xfrm>
            <a:off x="1376045" y="732155"/>
            <a:ext cx="1537335" cy="414020"/>
          </a:xfrm>
          <a:prstGeom prst="rect">
            <a:avLst/>
          </a:prstGeom>
          <a:noFill/>
        </p:spPr>
        <p:txBody>
          <a:bodyPr wrap="square" rtlCol="0">
            <a:spAutoFit/>
          </a:bodyPr>
          <a:p>
            <a:pPr algn="ctr" defTabSz="457200">
              <a:lnSpc>
                <a:spcPct val="150000"/>
              </a:lnSpc>
            </a:pP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Conclusion</a:t>
            </a: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grpSp>
        <p:nvGrpSpPr>
          <p:cNvPr id="17" name="组合 16"/>
          <p:cNvGrpSpPr/>
          <p:nvPr/>
        </p:nvGrpSpPr>
        <p:grpSpPr>
          <a:xfrm>
            <a:off x="508635" y="1878330"/>
            <a:ext cx="2738120" cy="817880"/>
            <a:chOff x="293" y="2272"/>
            <a:chExt cx="5262" cy="1480"/>
          </a:xfrm>
        </p:grpSpPr>
        <p:sp>
          <p:nvSpPr>
            <p:cNvPr id="27" name="圆角矩形 26"/>
            <p:cNvSpPr/>
            <p:nvPr>
              <p:custDataLst>
                <p:tags r:id="rId5"/>
              </p:custDataLst>
            </p:nvPr>
          </p:nvSpPr>
          <p:spPr>
            <a:xfrm>
              <a:off x="293" y="2272"/>
              <a:ext cx="5262" cy="1480"/>
            </a:xfrm>
            <a:prstGeom prst="roundRect">
              <a:avLst>
                <a:gd name="adj" fmla="val 9092"/>
              </a:avLst>
            </a:prstGeom>
            <a:solidFill>
              <a:srgbClr val="444D5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cs typeface="+mn-ea"/>
                <a:sym typeface="+mn-lt"/>
              </a:endParaRPr>
            </a:p>
          </p:txBody>
        </p:sp>
        <p:sp>
          <p:nvSpPr>
            <p:cNvPr id="2" name="TextBox 29"/>
            <p:cNvSpPr txBox="1"/>
            <p:nvPr>
              <p:custDataLst>
                <p:tags r:id="rId6"/>
              </p:custDataLst>
            </p:nvPr>
          </p:nvSpPr>
          <p:spPr>
            <a:xfrm>
              <a:off x="1527" y="2544"/>
              <a:ext cx="3387" cy="934"/>
            </a:xfrm>
            <a:prstGeom prst="rect">
              <a:avLst/>
            </a:prstGeom>
            <a:noFill/>
          </p:spPr>
          <p:txBody>
            <a:bodyPr wrap="square" lIns="0" tIns="0" rIns="0" bIns="0" rtlCol="0">
              <a:spAutoFit/>
            </a:bodyPr>
            <a:p>
              <a:pPr>
                <a:lnSpc>
                  <a:spcPct val="120000"/>
                </a:lnSpc>
              </a:pPr>
              <a:r>
                <a:rPr lang="en-US" altLang="zh-CN" sz="2800" b="1" dirty="0">
                  <a:solidFill>
                    <a:schemeClr val="bg1"/>
                  </a:solidFill>
                  <a:cs typeface="+mn-ea"/>
                  <a:sym typeface="+mn-lt"/>
                </a:rPr>
                <a:t>RNA-</a:t>
              </a:r>
              <a:r>
                <a:rPr lang="en-US" altLang="zh-CN" sz="2800" b="1" dirty="0">
                  <a:solidFill>
                    <a:schemeClr val="bg1"/>
                  </a:solidFill>
                  <a:cs typeface="+mn-ea"/>
                  <a:sym typeface="+mn-lt"/>
                </a:rPr>
                <a:t>Seq</a:t>
              </a:r>
              <a:endParaRPr lang="en-US" altLang="zh-CN" sz="2800" b="1" dirty="0">
                <a:solidFill>
                  <a:schemeClr val="bg1"/>
                </a:solidFill>
                <a:cs typeface="+mn-ea"/>
                <a:sym typeface="+mn-lt"/>
              </a:endParaRPr>
            </a:p>
          </p:txBody>
        </p:sp>
      </p:grpSp>
      <p:pic>
        <p:nvPicPr>
          <p:cNvPr id="4" name="图片 8" descr="rnaseq三种机器学习"/>
          <p:cNvPicPr>
            <a:picLocks noChangeAspect="1"/>
          </p:cNvPicPr>
          <p:nvPr>
            <p:custDataLst>
              <p:tags r:id="rId7"/>
            </p:custDataLst>
          </p:nvPr>
        </p:nvPicPr>
        <p:blipFill>
          <a:blip r:embed="rId8"/>
          <a:srcRect t="16471" b="19996"/>
          <a:stretch>
            <a:fillRect/>
          </a:stretch>
        </p:blipFill>
        <p:spPr>
          <a:xfrm>
            <a:off x="3512820" y="239395"/>
            <a:ext cx="8597900" cy="3073400"/>
          </a:xfrm>
          <a:prstGeom prst="rect">
            <a:avLst/>
          </a:prstGeom>
        </p:spPr>
      </p:pic>
      <p:pic>
        <p:nvPicPr>
          <p:cNvPr id="18" name="图片 18" descr="rna-seq三种通路"/>
          <p:cNvPicPr>
            <a:picLocks noChangeAspect="1"/>
          </p:cNvPicPr>
          <p:nvPr>
            <p:custDataLst>
              <p:tags r:id="rId9"/>
            </p:custDataLst>
          </p:nvPr>
        </p:nvPicPr>
        <p:blipFill>
          <a:blip r:embed="rId10"/>
          <a:srcRect t="16106" b="16957"/>
          <a:stretch>
            <a:fillRect/>
          </a:stretch>
        </p:blipFill>
        <p:spPr>
          <a:xfrm>
            <a:off x="0" y="3427730"/>
            <a:ext cx="9044940" cy="3406775"/>
          </a:xfrm>
          <a:prstGeom prst="rect">
            <a:avLst/>
          </a:prstGeom>
        </p:spPr>
      </p:pic>
      <p:sp>
        <p:nvSpPr>
          <p:cNvPr id="7" name="文本框 6"/>
          <p:cNvSpPr txBox="1"/>
          <p:nvPr>
            <p:custDataLst>
              <p:tags r:id="rId11"/>
            </p:custDataLst>
          </p:nvPr>
        </p:nvSpPr>
        <p:spPr>
          <a:xfrm>
            <a:off x="9332748" y="3725545"/>
            <a:ext cx="2588521" cy="1982615"/>
          </a:xfrm>
          <a:prstGeom prst="rect">
            <a:avLst/>
          </a:prstGeom>
          <a:noFill/>
        </p:spPr>
        <p:txBody>
          <a:bodyPr wrap="square" rtlCol="0">
            <a:noAutofit/>
          </a:bodyPr>
          <a:p>
            <a:pPr algn="just"/>
            <a:r>
              <a:rPr lang="en-US" altLang="zh-CN" sz="1600">
                <a:solidFill>
                  <a:srgbClr val="666E8A"/>
                </a:solidFill>
              </a:rPr>
              <a:t>↑</a:t>
            </a:r>
            <a:r>
              <a:rPr lang="zh-CN" altLang="en-US" sz="1600">
                <a:solidFill>
                  <a:srgbClr val="666E8A"/>
                </a:solidFill>
              </a:rPr>
              <a:t>各套数据在初筛保留约</a:t>
            </a:r>
            <a:r>
              <a:rPr lang="en-US" altLang="zh-CN" sz="1600">
                <a:solidFill>
                  <a:srgbClr val="666E8A"/>
                </a:solidFill>
              </a:rPr>
              <a:t>1000</a:t>
            </a:r>
            <a:r>
              <a:rPr lang="zh-CN" altLang="en-US" sz="1600">
                <a:solidFill>
                  <a:srgbClr val="666E8A"/>
                </a:solidFill>
              </a:rPr>
              <a:t>个</a:t>
            </a:r>
            <a:r>
              <a:rPr lang="en-US" altLang="zh-CN" sz="1600">
                <a:solidFill>
                  <a:srgbClr val="666E8A"/>
                </a:solidFill>
              </a:rPr>
              <a:t>DEGs</a:t>
            </a:r>
            <a:r>
              <a:rPr lang="zh-CN" altLang="en-US" sz="1600">
                <a:solidFill>
                  <a:srgbClr val="666E8A"/>
                </a:solidFill>
              </a:rPr>
              <a:t>下通过三种特征选择方法保留</a:t>
            </a:r>
            <a:r>
              <a:rPr lang="en-US" altLang="zh-CN" sz="1600">
                <a:solidFill>
                  <a:srgbClr val="666E8A"/>
                </a:solidFill>
              </a:rPr>
              <a:t>100</a:t>
            </a:r>
            <a:r>
              <a:rPr lang="zh-CN" altLang="en-US" sz="1600">
                <a:solidFill>
                  <a:srgbClr val="666E8A"/>
                </a:solidFill>
              </a:rPr>
              <a:t>个</a:t>
            </a:r>
            <a:r>
              <a:rPr lang="en-US" altLang="zh-CN" sz="1600">
                <a:solidFill>
                  <a:srgbClr val="666E8A"/>
                </a:solidFill>
              </a:rPr>
              <a:t>DEGs</a:t>
            </a:r>
            <a:r>
              <a:rPr lang="zh-CN" altLang="en-US" sz="1600">
                <a:solidFill>
                  <a:srgbClr val="666E8A"/>
                </a:solidFill>
              </a:rPr>
              <a:t>的交集</a:t>
            </a:r>
            <a:r>
              <a:rPr lang="zh-CN" altLang="en-US" sz="1600">
                <a:solidFill>
                  <a:srgbClr val="666E8A"/>
                </a:solidFill>
              </a:rPr>
              <a:t>情况。</a:t>
            </a:r>
            <a:endParaRPr lang="zh-CN" altLang="en-US" sz="1600">
              <a:solidFill>
                <a:srgbClr val="666E8A"/>
              </a:solidFill>
            </a:endParaRPr>
          </a:p>
          <a:p>
            <a:pPr algn="just"/>
            <a:r>
              <a:rPr lang="en-US" altLang="zh-CN" sz="1600">
                <a:solidFill>
                  <a:srgbClr val="666E8A"/>
                </a:solidFill>
              </a:rPr>
              <a:t>←</a:t>
            </a:r>
            <a:r>
              <a:rPr lang="zh-CN" altLang="en-US" sz="1600">
                <a:solidFill>
                  <a:srgbClr val="666E8A"/>
                </a:solidFill>
              </a:rPr>
              <a:t>各套数据使用效果较好的</a:t>
            </a:r>
            <a:r>
              <a:rPr lang="en-US" altLang="zh-CN" sz="1600">
                <a:solidFill>
                  <a:srgbClr val="666E8A"/>
                </a:solidFill>
              </a:rPr>
              <a:t>RF</a:t>
            </a:r>
            <a:r>
              <a:rPr lang="zh-CN" altLang="en-US" sz="1600">
                <a:solidFill>
                  <a:srgbClr val="666E8A"/>
                </a:solidFill>
              </a:rPr>
              <a:t>细筛保留</a:t>
            </a:r>
            <a:r>
              <a:rPr lang="en-US" altLang="zh-CN" sz="1600">
                <a:solidFill>
                  <a:srgbClr val="666E8A"/>
                </a:solidFill>
              </a:rPr>
              <a:t>100</a:t>
            </a:r>
            <a:r>
              <a:rPr lang="zh-CN" altLang="en-US" sz="1600">
                <a:solidFill>
                  <a:srgbClr val="666E8A"/>
                </a:solidFill>
              </a:rPr>
              <a:t>个</a:t>
            </a:r>
            <a:r>
              <a:rPr lang="en-US" altLang="zh-CN" sz="1600">
                <a:solidFill>
                  <a:srgbClr val="666E8A"/>
                </a:solidFill>
              </a:rPr>
              <a:t>DEGs</a:t>
            </a:r>
            <a:r>
              <a:rPr lang="zh-CN" altLang="en-US" sz="1600">
                <a:solidFill>
                  <a:srgbClr val="666E8A"/>
                </a:solidFill>
              </a:rPr>
              <a:t>后通过三种富集方法进行扩增的交集</a:t>
            </a:r>
            <a:r>
              <a:rPr lang="zh-CN" altLang="en-US" sz="1600">
                <a:solidFill>
                  <a:srgbClr val="666E8A"/>
                </a:solidFill>
              </a:rPr>
              <a:t>情况。</a:t>
            </a:r>
            <a:endParaRPr lang="zh-CN" altLang="en-US" sz="1600">
              <a:solidFill>
                <a:srgbClr val="666E8A"/>
              </a:solidFill>
            </a:endParaRPr>
          </a:p>
          <a:p>
            <a:pPr algn="just"/>
            <a:endParaRPr lang="zh-CN" altLang="en-US" sz="1600">
              <a:solidFill>
                <a:srgbClr val="666E8A"/>
              </a:solidFill>
            </a:endParaRPr>
          </a:p>
        </p:txBody>
      </p:sp>
      <p:sp>
        <p:nvSpPr>
          <p:cNvPr id="66" name="圆角矩形 65"/>
          <p:cNvSpPr/>
          <p:nvPr>
            <p:custDataLst>
              <p:tags r:id="rId12"/>
            </p:custDataLst>
          </p:nvPr>
        </p:nvSpPr>
        <p:spPr>
          <a:xfrm>
            <a:off x="9234805" y="3725545"/>
            <a:ext cx="2785110" cy="2077085"/>
          </a:xfrm>
          <a:prstGeom prst="roundRect">
            <a:avLst>
              <a:gd name="adj" fmla="val 3214"/>
            </a:avLst>
          </a:prstGeom>
          <a:noFill/>
          <a:ln>
            <a:solidFill>
              <a:srgbClr val="1F4E7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cs typeface="+mn-ea"/>
              <a:sym typeface="+mn-lt"/>
            </a:endParaRPr>
          </a:p>
        </p:txBody>
      </p:sp>
    </p:spTree>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457698" y="339036"/>
            <a:ext cx="3629564" cy="456129"/>
          </a:xfrm>
        </p:spPr>
        <p:txBody>
          <a:bodyPr/>
          <a:lstStyle/>
          <a:p>
            <a:pPr>
              <a:lnSpc>
                <a:spcPct val="120000"/>
              </a:lnSpc>
            </a:pPr>
            <a:r>
              <a:rPr lang="zh-CN" altLang="en-US" dirty="0">
                <a:effectLst/>
                <a:latin typeface="+mn-lt"/>
                <a:ea typeface="+mn-ea"/>
                <a:cs typeface="+mn-ea"/>
                <a:sym typeface="+mn-lt"/>
              </a:rPr>
              <a:t>结果与</a:t>
            </a:r>
            <a:r>
              <a:rPr lang="zh-CN" altLang="en-US" dirty="0">
                <a:effectLst/>
                <a:latin typeface="+mn-lt"/>
                <a:ea typeface="+mn-ea"/>
                <a:cs typeface="+mn-ea"/>
                <a:sym typeface="+mn-lt"/>
              </a:rPr>
              <a:t>结论</a:t>
            </a:r>
            <a:endParaRPr lang="zh-CN" altLang="en-US" dirty="0">
              <a:effectLst/>
              <a:latin typeface="+mn-lt"/>
              <a:ea typeface="+mn-ea"/>
              <a:cs typeface="+mn-ea"/>
              <a:sym typeface="+mn-lt"/>
            </a:endParaRPr>
          </a:p>
        </p:txBody>
      </p:sp>
      <p:pic>
        <p:nvPicPr>
          <p:cNvPr id="3074" name="Picture 2" descr="https://img0.baidu.com/it/u=208212130,1854789506&amp;fm=253&amp;fmt=auto&amp;app=120&amp;f=JPEG?w=1109&amp;h=800"/>
          <p:cNvPicPr>
            <a:picLocks noChangeAspect="1" noChangeArrowheads="1"/>
          </p:cNvPicPr>
          <p:nvPr>
            <p:custDataLst>
              <p:tags r:id="rId1"/>
            </p:custDataLst>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742170" y="5456555"/>
            <a:ext cx="2368550" cy="1708785"/>
          </a:xfrm>
          <a:prstGeom prst="rect">
            <a:avLst/>
          </a:prstGeom>
          <a:noFill/>
          <a:extLst>
            <a:ext uri="{909E8E84-426E-40DD-AFC4-6F175D3DCCD1}">
              <a14:hiddenFill xmlns:a14="http://schemas.microsoft.com/office/drawing/2010/main">
                <a:solidFill>
                  <a:srgbClr val="FFFFFF"/>
                </a:solidFill>
              </a14:hiddenFill>
            </a:ext>
          </a:extLst>
        </p:spPr>
      </p:pic>
      <p:cxnSp>
        <p:nvCxnSpPr>
          <p:cNvPr id="5" name="直接连接符 4"/>
          <p:cNvCxnSpPr/>
          <p:nvPr>
            <p:custDataLst>
              <p:tags r:id="rId3"/>
            </p:custDataLst>
          </p:nvPr>
        </p:nvCxnSpPr>
        <p:spPr>
          <a:xfrm>
            <a:off x="1684276" y="1145897"/>
            <a:ext cx="921152" cy="0"/>
          </a:xfrm>
          <a:prstGeom prst="line">
            <a:avLst/>
          </a:prstGeom>
          <a:ln w="57150">
            <a:solidFill>
              <a:srgbClr val="666E8A"/>
            </a:solidFill>
          </a:ln>
        </p:spPr>
        <p:style>
          <a:lnRef idx="3">
            <a:schemeClr val="accent2"/>
          </a:lnRef>
          <a:fillRef idx="0">
            <a:schemeClr val="accent2"/>
          </a:fillRef>
          <a:effectRef idx="2">
            <a:schemeClr val="accent2"/>
          </a:effectRef>
          <a:fontRef idx="minor">
            <a:schemeClr val="tx1"/>
          </a:fontRef>
        </p:style>
      </p:cxnSp>
      <p:sp>
        <p:nvSpPr>
          <p:cNvPr id="6" name="文本框 5"/>
          <p:cNvSpPr txBox="1"/>
          <p:nvPr>
            <p:custDataLst>
              <p:tags r:id="rId4"/>
            </p:custDataLst>
          </p:nvPr>
        </p:nvSpPr>
        <p:spPr>
          <a:xfrm>
            <a:off x="1376045" y="732155"/>
            <a:ext cx="1537335" cy="414020"/>
          </a:xfrm>
          <a:prstGeom prst="rect">
            <a:avLst/>
          </a:prstGeom>
          <a:noFill/>
        </p:spPr>
        <p:txBody>
          <a:bodyPr wrap="square" rtlCol="0">
            <a:spAutoFit/>
          </a:bodyPr>
          <a:p>
            <a:pPr algn="ctr" defTabSz="457200">
              <a:lnSpc>
                <a:spcPct val="150000"/>
              </a:lnSpc>
            </a:pP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Conclusion</a:t>
            </a: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2" name="TextBox 29"/>
          <p:cNvSpPr txBox="1"/>
          <p:nvPr>
            <p:custDataLst>
              <p:tags r:id="rId5"/>
            </p:custDataLst>
          </p:nvPr>
        </p:nvSpPr>
        <p:spPr>
          <a:xfrm>
            <a:off x="1150620" y="2028825"/>
            <a:ext cx="1762760" cy="516255"/>
          </a:xfrm>
          <a:prstGeom prst="rect">
            <a:avLst/>
          </a:prstGeom>
          <a:noFill/>
        </p:spPr>
        <p:txBody>
          <a:bodyPr wrap="square" lIns="0" tIns="0" rIns="0" bIns="0" rtlCol="0">
            <a:spAutoFit/>
          </a:bodyPr>
          <a:p>
            <a:pPr>
              <a:lnSpc>
                <a:spcPct val="120000"/>
              </a:lnSpc>
            </a:pPr>
            <a:r>
              <a:rPr lang="en-US" altLang="zh-CN" sz="2800" b="1" dirty="0">
                <a:solidFill>
                  <a:schemeClr val="bg1"/>
                </a:solidFill>
                <a:cs typeface="+mn-ea"/>
                <a:sym typeface="+mn-lt"/>
              </a:rPr>
              <a:t>RNA-</a:t>
            </a:r>
            <a:r>
              <a:rPr lang="en-US" altLang="zh-CN" sz="2800" b="1" dirty="0">
                <a:solidFill>
                  <a:schemeClr val="bg1"/>
                </a:solidFill>
                <a:cs typeface="+mn-ea"/>
                <a:sym typeface="+mn-lt"/>
              </a:rPr>
              <a:t>Seq</a:t>
            </a:r>
            <a:endParaRPr lang="en-US" altLang="zh-CN" sz="2800" b="1" dirty="0">
              <a:solidFill>
                <a:schemeClr val="bg1"/>
              </a:solidFill>
              <a:cs typeface="+mn-ea"/>
              <a:sym typeface="+mn-lt"/>
            </a:endParaRPr>
          </a:p>
        </p:txBody>
      </p:sp>
      <p:grpSp>
        <p:nvGrpSpPr>
          <p:cNvPr id="7" name="组合 6"/>
          <p:cNvGrpSpPr/>
          <p:nvPr/>
        </p:nvGrpSpPr>
        <p:grpSpPr>
          <a:xfrm>
            <a:off x="1726479" y="1930735"/>
            <a:ext cx="978986" cy="904442"/>
            <a:chOff x="964390" y="1912008"/>
            <a:chExt cx="1144622" cy="1057466"/>
          </a:xfrm>
        </p:grpSpPr>
        <p:grpSp>
          <p:nvGrpSpPr>
            <p:cNvPr id="8" name="组合 7"/>
            <p:cNvGrpSpPr/>
            <p:nvPr/>
          </p:nvGrpSpPr>
          <p:grpSpPr>
            <a:xfrm>
              <a:off x="1079211" y="2016920"/>
              <a:ext cx="914982" cy="846745"/>
              <a:chOff x="1135555" y="1996465"/>
              <a:chExt cx="960161" cy="888555"/>
            </a:xfrm>
          </p:grpSpPr>
          <p:sp>
            <p:nvSpPr>
              <p:cNvPr id="9" name="Freeform 7"/>
              <p:cNvSpPr/>
              <p:nvPr>
                <p:custDataLst>
                  <p:tags r:id="rId6"/>
                </p:custDataLst>
              </p:nvPr>
            </p:nvSpPr>
            <p:spPr bwMode="auto">
              <a:xfrm>
                <a:off x="1135555" y="1996465"/>
                <a:ext cx="960161" cy="888555"/>
              </a:xfrm>
              <a:custGeom>
                <a:avLst/>
                <a:gdLst>
                  <a:gd name="T0" fmla="*/ 1297 w 2136"/>
                  <a:gd name="T1" fmla="*/ 1868 h 1968"/>
                  <a:gd name="T2" fmla="*/ 1068 w 2136"/>
                  <a:gd name="T3" fmla="*/ 1815 h 1968"/>
                  <a:gd name="T4" fmla="*/ 839 w 2136"/>
                  <a:gd name="T5" fmla="*/ 1868 h 1968"/>
                  <a:gd name="T6" fmla="*/ 415 w 2136"/>
                  <a:gd name="T7" fmla="*/ 1620 h 1968"/>
                  <a:gd name="T8" fmla="*/ 347 w 2136"/>
                  <a:gd name="T9" fmla="*/ 1399 h 1968"/>
                  <a:gd name="T10" fmla="*/ 189 w 2136"/>
                  <a:gd name="T11" fmla="*/ 1229 h 1968"/>
                  <a:gd name="T12" fmla="*/ 189 w 2136"/>
                  <a:gd name="T13" fmla="*/ 736 h 1968"/>
                  <a:gd name="T14" fmla="*/ 347 w 2136"/>
                  <a:gd name="T15" fmla="*/ 566 h 1968"/>
                  <a:gd name="T16" fmla="*/ 415 w 2136"/>
                  <a:gd name="T17" fmla="*/ 345 h 1968"/>
                  <a:gd name="T18" fmla="*/ 844 w 2136"/>
                  <a:gd name="T19" fmla="*/ 99 h 1968"/>
                  <a:gd name="T20" fmla="*/ 1068 w 2136"/>
                  <a:gd name="T21" fmla="*/ 150 h 1968"/>
                  <a:gd name="T22" fmla="*/ 1293 w 2136"/>
                  <a:gd name="T23" fmla="*/ 98 h 1968"/>
                  <a:gd name="T24" fmla="*/ 1580 w 2136"/>
                  <a:gd name="T25" fmla="*/ 102 h 1968"/>
                  <a:gd name="T26" fmla="*/ 1721 w 2136"/>
                  <a:gd name="T27" fmla="*/ 345 h 1968"/>
                  <a:gd name="T28" fmla="*/ 1789 w 2136"/>
                  <a:gd name="T29" fmla="*/ 566 h 1968"/>
                  <a:gd name="T30" fmla="*/ 1947 w 2136"/>
                  <a:gd name="T31" fmla="*/ 736 h 1968"/>
                  <a:gd name="T32" fmla="*/ 1948 w 2136"/>
                  <a:gd name="T33" fmla="*/ 1228 h 1968"/>
                  <a:gd name="T34" fmla="*/ 1789 w 2136"/>
                  <a:gd name="T35" fmla="*/ 1399 h 1968"/>
                  <a:gd name="T36" fmla="*/ 1721 w 2136"/>
                  <a:gd name="T37" fmla="*/ 1621 h 1968"/>
                  <a:gd name="T38" fmla="*/ 1297 w 2136"/>
                  <a:gd name="T39" fmla="*/ 1868 h 1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6" h="1968">
                    <a:moveTo>
                      <a:pt x="1297" y="1868"/>
                    </a:moveTo>
                    <a:cubicBezTo>
                      <a:pt x="1228" y="1834"/>
                      <a:pt x="1150" y="1815"/>
                      <a:pt x="1068" y="1815"/>
                    </a:cubicBezTo>
                    <a:cubicBezTo>
                      <a:pt x="986" y="1815"/>
                      <a:pt x="908" y="1834"/>
                      <a:pt x="839" y="1868"/>
                    </a:cubicBezTo>
                    <a:cubicBezTo>
                      <a:pt x="636" y="1968"/>
                      <a:pt x="431" y="1843"/>
                      <a:pt x="415" y="1620"/>
                    </a:cubicBezTo>
                    <a:cubicBezTo>
                      <a:pt x="409" y="1544"/>
                      <a:pt x="387" y="1469"/>
                      <a:pt x="347" y="1399"/>
                    </a:cubicBezTo>
                    <a:cubicBezTo>
                      <a:pt x="306" y="1329"/>
                      <a:pt x="252" y="1271"/>
                      <a:pt x="189" y="1229"/>
                    </a:cubicBezTo>
                    <a:cubicBezTo>
                      <a:pt x="0" y="1101"/>
                      <a:pt x="1" y="863"/>
                      <a:pt x="189" y="736"/>
                    </a:cubicBezTo>
                    <a:cubicBezTo>
                      <a:pt x="252" y="693"/>
                      <a:pt x="306" y="636"/>
                      <a:pt x="347" y="566"/>
                    </a:cubicBezTo>
                    <a:cubicBezTo>
                      <a:pt x="387" y="496"/>
                      <a:pt x="409" y="420"/>
                      <a:pt x="415" y="345"/>
                    </a:cubicBezTo>
                    <a:cubicBezTo>
                      <a:pt x="431" y="114"/>
                      <a:pt x="638" y="0"/>
                      <a:pt x="844" y="99"/>
                    </a:cubicBezTo>
                    <a:cubicBezTo>
                      <a:pt x="912" y="131"/>
                      <a:pt x="988" y="150"/>
                      <a:pt x="1068" y="150"/>
                    </a:cubicBezTo>
                    <a:cubicBezTo>
                      <a:pt x="1149" y="150"/>
                      <a:pt x="1225" y="131"/>
                      <a:pt x="1293" y="98"/>
                    </a:cubicBezTo>
                    <a:cubicBezTo>
                      <a:pt x="1397" y="48"/>
                      <a:pt x="1501" y="54"/>
                      <a:pt x="1580" y="102"/>
                    </a:cubicBezTo>
                    <a:cubicBezTo>
                      <a:pt x="1658" y="148"/>
                      <a:pt x="1713" y="235"/>
                      <a:pt x="1721" y="345"/>
                    </a:cubicBezTo>
                    <a:cubicBezTo>
                      <a:pt x="1726" y="420"/>
                      <a:pt x="1748" y="496"/>
                      <a:pt x="1789" y="566"/>
                    </a:cubicBezTo>
                    <a:cubicBezTo>
                      <a:pt x="1829" y="636"/>
                      <a:pt x="1884" y="693"/>
                      <a:pt x="1947" y="736"/>
                    </a:cubicBezTo>
                    <a:cubicBezTo>
                      <a:pt x="2132" y="862"/>
                      <a:pt x="2136" y="1102"/>
                      <a:pt x="1948" y="1228"/>
                    </a:cubicBezTo>
                    <a:cubicBezTo>
                      <a:pt x="1885" y="1270"/>
                      <a:pt x="1829" y="1328"/>
                      <a:pt x="1789" y="1399"/>
                    </a:cubicBezTo>
                    <a:cubicBezTo>
                      <a:pt x="1748" y="1469"/>
                      <a:pt x="1726" y="1545"/>
                      <a:pt x="1721" y="1621"/>
                    </a:cubicBezTo>
                    <a:cubicBezTo>
                      <a:pt x="1705" y="1843"/>
                      <a:pt x="1499" y="1968"/>
                      <a:pt x="1297" y="1868"/>
                    </a:cubicBezTo>
                    <a:close/>
                  </a:path>
                </a:pathLst>
              </a:custGeom>
              <a:solidFill>
                <a:srgbClr val="444D5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20000"/>
                  </a:lnSpc>
                </a:pPr>
                <a:endParaRPr lang="zh-CN" altLang="en-US" sz="1400">
                  <a:solidFill>
                    <a:schemeClr val="lt1"/>
                  </a:solidFill>
                  <a:cs typeface="+mn-ea"/>
                  <a:sym typeface="+mn-lt"/>
                </a:endParaRPr>
              </a:p>
            </p:txBody>
          </p:sp>
          <p:sp>
            <p:nvSpPr>
              <p:cNvPr id="139" name="TextBox 50"/>
              <p:cNvSpPr txBox="1"/>
              <p:nvPr>
                <p:custDataLst>
                  <p:tags r:id="rId7"/>
                </p:custDataLst>
              </p:nvPr>
            </p:nvSpPr>
            <p:spPr>
              <a:xfrm>
                <a:off x="1281975" y="2109505"/>
                <a:ext cx="708069" cy="497906"/>
              </a:xfrm>
              <a:prstGeom prst="rect">
                <a:avLst/>
              </a:prstGeom>
              <a:noFill/>
            </p:spPr>
            <p:txBody>
              <a:bodyPr wrap="square" lIns="0" tIns="0" rIns="0" bIns="0" rtlCol="0">
                <a:spAutoFit/>
              </a:bodyPr>
              <a:lstStyle/>
              <a:p>
                <a:pPr algn="ctr">
                  <a:lnSpc>
                    <a:spcPct val="120000"/>
                  </a:lnSpc>
                </a:pPr>
                <a:r>
                  <a:rPr lang="en-US" altLang="zh-CN" sz="2400" dirty="0">
                    <a:solidFill>
                      <a:schemeClr val="bg1">
                        <a:lumMod val="95000"/>
                      </a:schemeClr>
                    </a:solidFill>
                    <a:cs typeface="+mn-ea"/>
                    <a:sym typeface="+mn-lt"/>
                  </a:rPr>
                  <a:t>01</a:t>
                </a:r>
                <a:endParaRPr lang="en-US" altLang="zh-CN" sz="2400" dirty="0">
                  <a:solidFill>
                    <a:schemeClr val="bg1">
                      <a:lumMod val="95000"/>
                    </a:schemeClr>
                  </a:solidFill>
                  <a:cs typeface="+mn-ea"/>
                  <a:sym typeface="+mn-lt"/>
                </a:endParaRPr>
              </a:p>
            </p:txBody>
          </p:sp>
        </p:grpSp>
        <p:sp>
          <p:nvSpPr>
            <p:cNvPr id="10" name="Freeform 6"/>
            <p:cNvSpPr/>
            <p:nvPr>
              <p:custDataLst>
                <p:tags r:id="rId8"/>
              </p:custDataLst>
            </p:nvPr>
          </p:nvSpPr>
          <p:spPr bwMode="auto">
            <a:xfrm rot="1800000">
              <a:off x="964390" y="1912008"/>
              <a:ext cx="1144622" cy="1057466"/>
            </a:xfrm>
            <a:custGeom>
              <a:avLst/>
              <a:gdLst>
                <a:gd name="T0" fmla="*/ 1730 w 2851"/>
                <a:gd name="T1" fmla="*/ 2494 h 2627"/>
                <a:gd name="T2" fmla="*/ 1425 w 2851"/>
                <a:gd name="T3" fmla="*/ 2423 h 2627"/>
                <a:gd name="T4" fmla="*/ 1120 w 2851"/>
                <a:gd name="T5" fmla="*/ 2493 h 2627"/>
                <a:gd name="T6" fmla="*/ 553 w 2851"/>
                <a:gd name="T7" fmla="*/ 2162 h 2627"/>
                <a:gd name="T8" fmla="*/ 462 w 2851"/>
                <a:gd name="T9" fmla="*/ 1867 h 2627"/>
                <a:gd name="T10" fmla="*/ 252 w 2851"/>
                <a:gd name="T11" fmla="*/ 1640 h 2627"/>
                <a:gd name="T12" fmla="*/ 252 w 2851"/>
                <a:gd name="T13" fmla="*/ 982 h 2627"/>
                <a:gd name="T14" fmla="*/ 462 w 2851"/>
                <a:gd name="T15" fmla="*/ 755 h 2627"/>
                <a:gd name="T16" fmla="*/ 553 w 2851"/>
                <a:gd name="T17" fmla="*/ 460 h 2627"/>
                <a:gd name="T18" fmla="*/ 1126 w 2851"/>
                <a:gd name="T19" fmla="*/ 132 h 2627"/>
                <a:gd name="T20" fmla="*/ 1425 w 2851"/>
                <a:gd name="T21" fmla="*/ 200 h 2627"/>
                <a:gd name="T22" fmla="*/ 1726 w 2851"/>
                <a:gd name="T23" fmla="*/ 131 h 2627"/>
                <a:gd name="T24" fmla="*/ 2109 w 2851"/>
                <a:gd name="T25" fmla="*/ 135 h 2627"/>
                <a:gd name="T26" fmla="*/ 2296 w 2851"/>
                <a:gd name="T27" fmla="*/ 460 h 2627"/>
                <a:gd name="T28" fmla="*/ 2387 w 2851"/>
                <a:gd name="T29" fmla="*/ 755 h 2627"/>
                <a:gd name="T30" fmla="*/ 2598 w 2851"/>
                <a:gd name="T31" fmla="*/ 982 h 2627"/>
                <a:gd name="T32" fmla="*/ 2600 w 2851"/>
                <a:gd name="T33" fmla="*/ 1639 h 2627"/>
                <a:gd name="T34" fmla="*/ 2387 w 2851"/>
                <a:gd name="T35" fmla="*/ 1867 h 2627"/>
                <a:gd name="T36" fmla="*/ 2297 w 2851"/>
                <a:gd name="T37" fmla="*/ 2164 h 2627"/>
                <a:gd name="T38" fmla="*/ 1730 w 2851"/>
                <a:gd name="T39" fmla="*/ 2494 h 2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51" h="2627">
                  <a:moveTo>
                    <a:pt x="1730" y="2494"/>
                  </a:moveTo>
                  <a:cubicBezTo>
                    <a:pt x="1638" y="2448"/>
                    <a:pt x="1534" y="2423"/>
                    <a:pt x="1425" y="2423"/>
                  </a:cubicBezTo>
                  <a:cubicBezTo>
                    <a:pt x="1315" y="2423"/>
                    <a:pt x="1212" y="2448"/>
                    <a:pt x="1120" y="2493"/>
                  </a:cubicBezTo>
                  <a:cubicBezTo>
                    <a:pt x="848" y="2627"/>
                    <a:pt x="575" y="2461"/>
                    <a:pt x="553" y="2162"/>
                  </a:cubicBezTo>
                  <a:cubicBezTo>
                    <a:pt x="546" y="2061"/>
                    <a:pt x="516" y="1960"/>
                    <a:pt x="462" y="1867"/>
                  </a:cubicBezTo>
                  <a:cubicBezTo>
                    <a:pt x="408" y="1773"/>
                    <a:pt x="336" y="1697"/>
                    <a:pt x="252" y="1640"/>
                  </a:cubicBezTo>
                  <a:cubicBezTo>
                    <a:pt x="0" y="1470"/>
                    <a:pt x="0" y="1152"/>
                    <a:pt x="252" y="982"/>
                  </a:cubicBezTo>
                  <a:cubicBezTo>
                    <a:pt x="336" y="925"/>
                    <a:pt x="408" y="849"/>
                    <a:pt x="462" y="755"/>
                  </a:cubicBezTo>
                  <a:cubicBezTo>
                    <a:pt x="516" y="662"/>
                    <a:pt x="546" y="561"/>
                    <a:pt x="553" y="460"/>
                  </a:cubicBezTo>
                  <a:cubicBezTo>
                    <a:pt x="575" y="152"/>
                    <a:pt x="851" y="0"/>
                    <a:pt x="1126" y="132"/>
                  </a:cubicBezTo>
                  <a:cubicBezTo>
                    <a:pt x="1217" y="175"/>
                    <a:pt x="1318" y="200"/>
                    <a:pt x="1425" y="200"/>
                  </a:cubicBezTo>
                  <a:cubicBezTo>
                    <a:pt x="1533" y="200"/>
                    <a:pt x="1635" y="175"/>
                    <a:pt x="1726" y="131"/>
                  </a:cubicBezTo>
                  <a:cubicBezTo>
                    <a:pt x="1865" y="63"/>
                    <a:pt x="2003" y="72"/>
                    <a:pt x="2109" y="135"/>
                  </a:cubicBezTo>
                  <a:cubicBezTo>
                    <a:pt x="2213" y="198"/>
                    <a:pt x="2286" y="313"/>
                    <a:pt x="2296" y="460"/>
                  </a:cubicBezTo>
                  <a:cubicBezTo>
                    <a:pt x="2304" y="561"/>
                    <a:pt x="2333" y="662"/>
                    <a:pt x="2387" y="755"/>
                  </a:cubicBezTo>
                  <a:cubicBezTo>
                    <a:pt x="2441" y="849"/>
                    <a:pt x="2514" y="925"/>
                    <a:pt x="2598" y="982"/>
                  </a:cubicBezTo>
                  <a:cubicBezTo>
                    <a:pt x="2846" y="1150"/>
                    <a:pt x="2851" y="1470"/>
                    <a:pt x="2600" y="1639"/>
                  </a:cubicBezTo>
                  <a:cubicBezTo>
                    <a:pt x="2515" y="1696"/>
                    <a:pt x="2442" y="1772"/>
                    <a:pt x="2387" y="1867"/>
                  </a:cubicBezTo>
                  <a:cubicBezTo>
                    <a:pt x="2333" y="1961"/>
                    <a:pt x="2304" y="2062"/>
                    <a:pt x="2297" y="2164"/>
                  </a:cubicBezTo>
                  <a:cubicBezTo>
                    <a:pt x="2275" y="2460"/>
                    <a:pt x="2000" y="2627"/>
                    <a:pt x="1730" y="2494"/>
                  </a:cubicBezTo>
                  <a:close/>
                </a:path>
              </a:pathLst>
            </a:custGeom>
            <a:noFill/>
            <a:ln>
              <a:solidFill>
                <a:srgbClr val="444D5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20000"/>
                </a:lnSpc>
              </a:pPr>
              <a:endParaRPr lang="zh-CN" altLang="en-US" sz="1400" dirty="0">
                <a:solidFill>
                  <a:schemeClr val="lt1"/>
                </a:solidFill>
                <a:cs typeface="+mn-ea"/>
                <a:sym typeface="+mn-lt"/>
              </a:endParaRPr>
            </a:p>
          </p:txBody>
        </p:sp>
      </p:grpSp>
      <p:sp>
        <p:nvSpPr>
          <p:cNvPr id="140" name="TextBox 42"/>
          <p:cNvSpPr txBox="1"/>
          <p:nvPr>
            <p:custDataLst>
              <p:tags r:id="rId9"/>
            </p:custDataLst>
          </p:nvPr>
        </p:nvSpPr>
        <p:spPr>
          <a:xfrm>
            <a:off x="2864485" y="2303780"/>
            <a:ext cx="3208020" cy="774700"/>
          </a:xfrm>
          <a:prstGeom prst="rect">
            <a:avLst/>
          </a:prstGeom>
          <a:noFill/>
        </p:spPr>
        <p:txBody>
          <a:bodyPr wrap="square" lIns="0" tIns="0" rIns="0" bIns="0" rtlCol="0">
            <a:spAutoFit/>
          </a:bodyPr>
          <a:lstStyle/>
          <a:p>
            <a:pPr algn="just">
              <a:lnSpc>
                <a:spcPct val="120000"/>
              </a:lnSpc>
            </a:pPr>
            <a:r>
              <a:rPr lang="zh-CN" altLang="en-US" sz="1400" dirty="0">
                <a:solidFill>
                  <a:schemeClr val="tx1">
                    <a:lumMod val="65000"/>
                    <a:lumOff val="35000"/>
                  </a:schemeClr>
                </a:solidFill>
                <a:cs typeface="+mn-ea"/>
                <a:sym typeface="+mn-lt"/>
              </a:rPr>
              <a:t>一般两两间重叠性相对较高，随着组合套数增加，重叠性会急剧下降，整体上一致性都较低。</a:t>
            </a:r>
            <a:endParaRPr lang="zh-CN" altLang="en-US" sz="1400" dirty="0">
              <a:solidFill>
                <a:schemeClr val="tx1">
                  <a:lumMod val="65000"/>
                  <a:lumOff val="35000"/>
                </a:schemeClr>
              </a:solidFill>
              <a:cs typeface="+mn-ea"/>
              <a:sym typeface="+mn-lt"/>
            </a:endParaRPr>
          </a:p>
        </p:txBody>
      </p:sp>
      <p:sp>
        <p:nvSpPr>
          <p:cNvPr id="141" name="TextBox 43"/>
          <p:cNvSpPr txBox="1"/>
          <p:nvPr>
            <p:custDataLst>
              <p:tags r:id="rId10"/>
            </p:custDataLst>
          </p:nvPr>
        </p:nvSpPr>
        <p:spPr>
          <a:xfrm>
            <a:off x="2864309" y="1963239"/>
            <a:ext cx="1645855" cy="304250"/>
          </a:xfrm>
          <a:prstGeom prst="rect">
            <a:avLst/>
          </a:prstGeom>
          <a:noFill/>
        </p:spPr>
        <p:txBody>
          <a:bodyPr wrap="square" lIns="0" tIns="0" rIns="0" bIns="0" rtlCol="0">
            <a:spAutoFit/>
          </a:bodyPr>
          <a:lstStyle>
            <a:defPPr>
              <a:defRPr lang="zh-CN"/>
            </a:defPPr>
            <a:lvl1pPr>
              <a:defRPr sz="2000" b="1">
                <a:solidFill>
                  <a:schemeClr val="accent1"/>
                </a:solidFill>
                <a:latin typeface="微软雅黑" panose="020B0503020204020204" pitchFamily="34" charset="-122"/>
                <a:ea typeface="微软雅黑" panose="020B0503020204020204" pitchFamily="34" charset="-122"/>
              </a:defRPr>
            </a:lvl1pPr>
          </a:lstStyle>
          <a:p>
            <a:pPr>
              <a:lnSpc>
                <a:spcPct val="120000"/>
              </a:lnSpc>
            </a:pPr>
            <a:r>
              <a:rPr lang="zh-CN" altLang="en-US" sz="1800" dirty="0">
                <a:solidFill>
                  <a:srgbClr val="433D3C"/>
                </a:solidFill>
                <a:latin typeface="+mn-lt"/>
                <a:ea typeface="+mn-ea"/>
                <a:cs typeface="+mn-ea"/>
                <a:sym typeface="+mn-lt"/>
              </a:rPr>
              <a:t>结论一</a:t>
            </a:r>
            <a:endParaRPr lang="zh-CN" altLang="en-US" sz="1800" dirty="0">
              <a:solidFill>
                <a:srgbClr val="433D3C"/>
              </a:solidFill>
              <a:latin typeface="+mn-lt"/>
              <a:ea typeface="+mn-ea"/>
              <a:cs typeface="+mn-ea"/>
              <a:sym typeface="+mn-lt"/>
            </a:endParaRPr>
          </a:p>
        </p:txBody>
      </p:sp>
      <p:sp>
        <p:nvSpPr>
          <p:cNvPr id="145" name="TextBox 42"/>
          <p:cNvSpPr txBox="1"/>
          <p:nvPr>
            <p:custDataLst>
              <p:tags r:id="rId11"/>
            </p:custDataLst>
          </p:nvPr>
        </p:nvSpPr>
        <p:spPr>
          <a:xfrm>
            <a:off x="2864485" y="3724275"/>
            <a:ext cx="3130550" cy="516255"/>
          </a:xfrm>
          <a:prstGeom prst="rect">
            <a:avLst/>
          </a:prstGeom>
          <a:noFill/>
        </p:spPr>
        <p:txBody>
          <a:bodyPr wrap="square" lIns="0" tIns="0" rIns="0" bIns="0" rtlCol="0">
            <a:spAutoFit/>
          </a:bodyPr>
          <a:lstStyle/>
          <a:p>
            <a:pPr algn="just">
              <a:lnSpc>
                <a:spcPct val="120000"/>
              </a:lnSpc>
            </a:pPr>
            <a:r>
              <a:rPr lang="zh-CN" altLang="en-US" sz="1400" dirty="0">
                <a:solidFill>
                  <a:schemeClr val="tx1">
                    <a:lumMod val="65000"/>
                    <a:lumOff val="35000"/>
                  </a:schemeClr>
                </a:solidFill>
                <a:cs typeface="+mn-ea"/>
                <a:sym typeface="+mn-lt"/>
              </a:rPr>
              <a:t>初筛较于细筛，虽然重叠基因较多，但大多基因与胃癌的相关度不高。</a:t>
            </a:r>
            <a:endParaRPr lang="zh-CN" altLang="en-US" sz="1400" dirty="0">
              <a:solidFill>
                <a:schemeClr val="tx1">
                  <a:lumMod val="65000"/>
                  <a:lumOff val="35000"/>
                </a:schemeClr>
              </a:solidFill>
              <a:cs typeface="+mn-ea"/>
              <a:sym typeface="+mn-lt"/>
            </a:endParaRPr>
          </a:p>
        </p:txBody>
      </p:sp>
      <p:sp>
        <p:nvSpPr>
          <p:cNvPr id="146" name="TextBox 43"/>
          <p:cNvSpPr txBox="1"/>
          <p:nvPr>
            <p:custDataLst>
              <p:tags r:id="rId12"/>
            </p:custDataLst>
          </p:nvPr>
        </p:nvSpPr>
        <p:spPr>
          <a:xfrm>
            <a:off x="2864309" y="3383610"/>
            <a:ext cx="1645855" cy="304250"/>
          </a:xfrm>
          <a:prstGeom prst="rect">
            <a:avLst/>
          </a:prstGeom>
          <a:noFill/>
        </p:spPr>
        <p:txBody>
          <a:bodyPr wrap="square" lIns="0" tIns="0" rIns="0" bIns="0" rtlCol="0">
            <a:spAutoFit/>
          </a:bodyPr>
          <a:lstStyle>
            <a:defPPr>
              <a:defRPr lang="zh-CN"/>
            </a:defPPr>
            <a:lvl1pPr>
              <a:defRPr sz="2000" b="1">
                <a:solidFill>
                  <a:schemeClr val="accent1"/>
                </a:solidFill>
                <a:latin typeface="微软雅黑" panose="020B0503020204020204" pitchFamily="34" charset="-122"/>
                <a:ea typeface="微软雅黑" panose="020B0503020204020204" pitchFamily="34" charset="-122"/>
              </a:defRPr>
            </a:lvl1pPr>
          </a:lstStyle>
          <a:p>
            <a:pPr>
              <a:lnSpc>
                <a:spcPct val="120000"/>
              </a:lnSpc>
            </a:pPr>
            <a:r>
              <a:rPr lang="zh-CN" altLang="en-US" sz="1800" dirty="0">
                <a:solidFill>
                  <a:schemeClr val="tx1">
                    <a:lumMod val="95000"/>
                    <a:lumOff val="5000"/>
                  </a:schemeClr>
                </a:solidFill>
                <a:latin typeface="+mn-lt"/>
                <a:ea typeface="+mn-ea"/>
                <a:cs typeface="+mn-ea"/>
                <a:sym typeface="+mn-lt"/>
              </a:rPr>
              <a:t>结论二</a:t>
            </a:r>
            <a:endParaRPr lang="zh-CN" altLang="en-US" sz="1800" dirty="0">
              <a:solidFill>
                <a:schemeClr val="tx1">
                  <a:lumMod val="95000"/>
                  <a:lumOff val="5000"/>
                </a:schemeClr>
              </a:solidFill>
              <a:latin typeface="+mn-lt"/>
              <a:ea typeface="+mn-ea"/>
              <a:cs typeface="+mn-ea"/>
              <a:sym typeface="+mn-lt"/>
            </a:endParaRPr>
          </a:p>
        </p:txBody>
      </p:sp>
      <p:sp>
        <p:nvSpPr>
          <p:cNvPr id="155" name="TextBox 42"/>
          <p:cNvSpPr txBox="1"/>
          <p:nvPr>
            <p:custDataLst>
              <p:tags r:id="rId13"/>
            </p:custDataLst>
          </p:nvPr>
        </p:nvSpPr>
        <p:spPr>
          <a:xfrm>
            <a:off x="7777480" y="2303780"/>
            <a:ext cx="3242310" cy="1033145"/>
          </a:xfrm>
          <a:prstGeom prst="rect">
            <a:avLst/>
          </a:prstGeom>
          <a:noFill/>
        </p:spPr>
        <p:txBody>
          <a:bodyPr wrap="square" lIns="0" tIns="0" rIns="0" bIns="0" rtlCol="0">
            <a:spAutoFit/>
          </a:bodyPr>
          <a:lstStyle/>
          <a:p>
            <a:pPr algn="just">
              <a:lnSpc>
                <a:spcPct val="120000"/>
              </a:lnSpc>
            </a:pPr>
            <a:r>
              <a:rPr lang="zh-CN" altLang="en-US" sz="1400" dirty="0">
                <a:solidFill>
                  <a:schemeClr val="tx1">
                    <a:lumMod val="65000"/>
                    <a:lumOff val="35000"/>
                  </a:schemeClr>
                </a:solidFill>
                <a:cs typeface="+mn-ea"/>
                <a:sym typeface="+mn-lt"/>
              </a:rPr>
              <a:t>通过通路或网络进行扩增后虽使重叠性有所增多，找到的基因与胃癌相关度较高，但从一致性上并没有显著性的增强，一致性仍较低</a:t>
            </a:r>
            <a:endParaRPr lang="zh-CN" altLang="en-US" sz="1400" dirty="0">
              <a:solidFill>
                <a:schemeClr val="tx1">
                  <a:lumMod val="65000"/>
                  <a:lumOff val="35000"/>
                </a:schemeClr>
              </a:solidFill>
              <a:cs typeface="+mn-ea"/>
              <a:sym typeface="+mn-lt"/>
            </a:endParaRPr>
          </a:p>
        </p:txBody>
      </p:sp>
      <p:sp>
        <p:nvSpPr>
          <p:cNvPr id="156" name="TextBox 43"/>
          <p:cNvSpPr txBox="1"/>
          <p:nvPr>
            <p:custDataLst>
              <p:tags r:id="rId14"/>
            </p:custDataLst>
          </p:nvPr>
        </p:nvSpPr>
        <p:spPr>
          <a:xfrm>
            <a:off x="7777589" y="1963239"/>
            <a:ext cx="1645855" cy="304250"/>
          </a:xfrm>
          <a:prstGeom prst="rect">
            <a:avLst/>
          </a:prstGeom>
          <a:noFill/>
        </p:spPr>
        <p:txBody>
          <a:bodyPr wrap="square" lIns="0" tIns="0" rIns="0" bIns="0" rtlCol="0">
            <a:spAutoFit/>
          </a:bodyPr>
          <a:lstStyle>
            <a:defPPr>
              <a:defRPr lang="zh-CN"/>
            </a:defPPr>
            <a:lvl1pPr>
              <a:defRPr sz="2000" b="1">
                <a:solidFill>
                  <a:schemeClr val="accent1"/>
                </a:solidFill>
                <a:latin typeface="微软雅黑" panose="020B0503020204020204" pitchFamily="34" charset="-122"/>
                <a:ea typeface="微软雅黑" panose="020B0503020204020204" pitchFamily="34" charset="-122"/>
              </a:defRPr>
            </a:lvl1pPr>
          </a:lstStyle>
          <a:p>
            <a:pPr>
              <a:lnSpc>
                <a:spcPct val="120000"/>
              </a:lnSpc>
            </a:pPr>
            <a:r>
              <a:rPr lang="zh-CN" altLang="en-US" sz="1800" dirty="0">
                <a:solidFill>
                  <a:schemeClr val="tx1">
                    <a:lumMod val="95000"/>
                    <a:lumOff val="5000"/>
                  </a:schemeClr>
                </a:solidFill>
                <a:latin typeface="+mn-lt"/>
                <a:ea typeface="+mn-ea"/>
                <a:cs typeface="+mn-ea"/>
                <a:sym typeface="+mn-lt"/>
              </a:rPr>
              <a:t>结论四</a:t>
            </a:r>
            <a:endParaRPr lang="zh-CN" altLang="en-US" sz="1800" dirty="0">
              <a:solidFill>
                <a:schemeClr val="tx1">
                  <a:lumMod val="95000"/>
                  <a:lumOff val="5000"/>
                </a:schemeClr>
              </a:solidFill>
              <a:latin typeface="+mn-lt"/>
              <a:ea typeface="+mn-ea"/>
              <a:cs typeface="+mn-ea"/>
              <a:sym typeface="+mn-lt"/>
            </a:endParaRPr>
          </a:p>
        </p:txBody>
      </p:sp>
      <p:sp>
        <p:nvSpPr>
          <p:cNvPr id="57" name="TextBox 42"/>
          <p:cNvSpPr txBox="1"/>
          <p:nvPr>
            <p:custDataLst>
              <p:tags r:id="rId15"/>
            </p:custDataLst>
          </p:nvPr>
        </p:nvSpPr>
        <p:spPr>
          <a:xfrm>
            <a:off x="2864485" y="5094605"/>
            <a:ext cx="4701540" cy="1291590"/>
          </a:xfrm>
          <a:prstGeom prst="rect">
            <a:avLst/>
          </a:prstGeom>
          <a:noFill/>
        </p:spPr>
        <p:txBody>
          <a:bodyPr wrap="square" lIns="0" tIns="0" rIns="0" bIns="0" rtlCol="0">
            <a:spAutoFit/>
          </a:bodyPr>
          <a:lstStyle/>
          <a:p>
            <a:pPr algn="just">
              <a:lnSpc>
                <a:spcPct val="120000"/>
              </a:lnSpc>
            </a:pPr>
            <a:r>
              <a:rPr lang="zh-CN" altLang="en-US" sz="1400" dirty="0">
                <a:solidFill>
                  <a:schemeClr val="tx1">
                    <a:lumMod val="65000"/>
                    <a:lumOff val="35000"/>
                  </a:schemeClr>
                </a:solidFill>
                <a:cs typeface="+mn-ea"/>
                <a:sym typeface="+mn-lt"/>
              </a:rPr>
              <a:t>基因芯片数据使用基于决策树的特征选择方法进行细筛后，尽管不同套数据重叠基因数较于其余细筛方法有所变多，但整体上交叉低。而对于RNA-Seq数据，则使用基于随机森林的特征选择方法进行细筛后，不同套数据重叠基因数较于其余细筛方法多一点，可是仍然总体上重叠数少</a:t>
            </a:r>
            <a:r>
              <a:rPr lang="zh-CN" altLang="en-US" sz="1200" dirty="0">
                <a:solidFill>
                  <a:schemeClr val="tx1">
                    <a:lumMod val="65000"/>
                    <a:lumOff val="35000"/>
                  </a:schemeClr>
                </a:solidFill>
                <a:cs typeface="+mn-ea"/>
                <a:sym typeface="+mn-lt"/>
              </a:rPr>
              <a:t>。</a:t>
            </a:r>
            <a:endParaRPr lang="zh-CN" altLang="en-US" sz="1200" dirty="0">
              <a:solidFill>
                <a:schemeClr val="tx1">
                  <a:lumMod val="65000"/>
                  <a:lumOff val="35000"/>
                </a:schemeClr>
              </a:solidFill>
              <a:cs typeface="+mn-ea"/>
              <a:sym typeface="+mn-lt"/>
            </a:endParaRPr>
          </a:p>
        </p:txBody>
      </p:sp>
      <p:sp>
        <p:nvSpPr>
          <p:cNvPr id="58" name="TextBox 43"/>
          <p:cNvSpPr txBox="1"/>
          <p:nvPr>
            <p:custDataLst>
              <p:tags r:id="rId16"/>
            </p:custDataLst>
          </p:nvPr>
        </p:nvSpPr>
        <p:spPr>
          <a:xfrm>
            <a:off x="2864309" y="4754296"/>
            <a:ext cx="1645855" cy="304250"/>
          </a:xfrm>
          <a:prstGeom prst="rect">
            <a:avLst/>
          </a:prstGeom>
          <a:noFill/>
        </p:spPr>
        <p:txBody>
          <a:bodyPr wrap="square" lIns="0" tIns="0" rIns="0" bIns="0" rtlCol="0">
            <a:spAutoFit/>
          </a:bodyPr>
          <a:lstStyle>
            <a:defPPr>
              <a:defRPr lang="zh-CN"/>
            </a:defPPr>
            <a:lvl1pPr>
              <a:defRPr sz="2000" b="1">
                <a:solidFill>
                  <a:schemeClr val="accent1"/>
                </a:solidFill>
                <a:latin typeface="微软雅黑" panose="020B0503020204020204" pitchFamily="34" charset="-122"/>
                <a:ea typeface="微软雅黑" panose="020B0503020204020204" pitchFamily="34" charset="-122"/>
              </a:defRPr>
            </a:lvl1pPr>
          </a:lstStyle>
          <a:p>
            <a:pPr>
              <a:lnSpc>
                <a:spcPct val="120000"/>
              </a:lnSpc>
            </a:pPr>
            <a:r>
              <a:rPr lang="zh-CN" altLang="en-US" sz="1800" dirty="0">
                <a:solidFill>
                  <a:srgbClr val="433D3C"/>
                </a:solidFill>
                <a:latin typeface="+mn-lt"/>
                <a:ea typeface="+mn-ea"/>
                <a:cs typeface="+mn-ea"/>
                <a:sym typeface="+mn-lt"/>
              </a:rPr>
              <a:t>结论三</a:t>
            </a:r>
            <a:endParaRPr lang="zh-CN" altLang="en-US" sz="1800" dirty="0">
              <a:solidFill>
                <a:srgbClr val="433D3C"/>
              </a:solidFill>
              <a:latin typeface="+mn-lt"/>
              <a:ea typeface="+mn-ea"/>
              <a:cs typeface="+mn-ea"/>
              <a:sym typeface="+mn-lt"/>
            </a:endParaRPr>
          </a:p>
        </p:txBody>
      </p:sp>
      <p:grpSp>
        <p:nvGrpSpPr>
          <p:cNvPr id="42" name="组合 41"/>
          <p:cNvGrpSpPr/>
          <p:nvPr/>
        </p:nvGrpSpPr>
        <p:grpSpPr>
          <a:xfrm>
            <a:off x="1726479" y="3302181"/>
            <a:ext cx="978986" cy="904442"/>
            <a:chOff x="964390" y="1912008"/>
            <a:chExt cx="1144622" cy="1057466"/>
          </a:xfrm>
        </p:grpSpPr>
        <p:grpSp>
          <p:nvGrpSpPr>
            <p:cNvPr id="43" name="组合 42"/>
            <p:cNvGrpSpPr/>
            <p:nvPr/>
          </p:nvGrpSpPr>
          <p:grpSpPr>
            <a:xfrm>
              <a:off x="1079211" y="2016919"/>
              <a:ext cx="914982" cy="846745"/>
              <a:chOff x="1135555" y="1996465"/>
              <a:chExt cx="960161" cy="888555"/>
            </a:xfrm>
          </p:grpSpPr>
          <p:sp>
            <p:nvSpPr>
              <p:cNvPr id="45" name="Freeform 7"/>
              <p:cNvSpPr/>
              <p:nvPr>
                <p:custDataLst>
                  <p:tags r:id="rId17"/>
                </p:custDataLst>
              </p:nvPr>
            </p:nvSpPr>
            <p:spPr bwMode="auto">
              <a:xfrm>
                <a:off x="1135555" y="1996465"/>
                <a:ext cx="960161" cy="888555"/>
              </a:xfrm>
              <a:custGeom>
                <a:avLst/>
                <a:gdLst>
                  <a:gd name="T0" fmla="*/ 1297 w 2136"/>
                  <a:gd name="T1" fmla="*/ 1868 h 1968"/>
                  <a:gd name="T2" fmla="*/ 1068 w 2136"/>
                  <a:gd name="T3" fmla="*/ 1815 h 1968"/>
                  <a:gd name="T4" fmla="*/ 839 w 2136"/>
                  <a:gd name="T5" fmla="*/ 1868 h 1968"/>
                  <a:gd name="T6" fmla="*/ 415 w 2136"/>
                  <a:gd name="T7" fmla="*/ 1620 h 1968"/>
                  <a:gd name="T8" fmla="*/ 347 w 2136"/>
                  <a:gd name="T9" fmla="*/ 1399 h 1968"/>
                  <a:gd name="T10" fmla="*/ 189 w 2136"/>
                  <a:gd name="T11" fmla="*/ 1229 h 1968"/>
                  <a:gd name="T12" fmla="*/ 189 w 2136"/>
                  <a:gd name="T13" fmla="*/ 736 h 1968"/>
                  <a:gd name="T14" fmla="*/ 347 w 2136"/>
                  <a:gd name="T15" fmla="*/ 566 h 1968"/>
                  <a:gd name="T16" fmla="*/ 415 w 2136"/>
                  <a:gd name="T17" fmla="*/ 345 h 1968"/>
                  <a:gd name="T18" fmla="*/ 844 w 2136"/>
                  <a:gd name="T19" fmla="*/ 99 h 1968"/>
                  <a:gd name="T20" fmla="*/ 1068 w 2136"/>
                  <a:gd name="T21" fmla="*/ 150 h 1968"/>
                  <a:gd name="T22" fmla="*/ 1293 w 2136"/>
                  <a:gd name="T23" fmla="*/ 98 h 1968"/>
                  <a:gd name="T24" fmla="*/ 1580 w 2136"/>
                  <a:gd name="T25" fmla="*/ 102 h 1968"/>
                  <a:gd name="T26" fmla="*/ 1721 w 2136"/>
                  <a:gd name="T27" fmla="*/ 345 h 1968"/>
                  <a:gd name="T28" fmla="*/ 1789 w 2136"/>
                  <a:gd name="T29" fmla="*/ 566 h 1968"/>
                  <a:gd name="T30" fmla="*/ 1947 w 2136"/>
                  <a:gd name="T31" fmla="*/ 736 h 1968"/>
                  <a:gd name="T32" fmla="*/ 1948 w 2136"/>
                  <a:gd name="T33" fmla="*/ 1228 h 1968"/>
                  <a:gd name="T34" fmla="*/ 1789 w 2136"/>
                  <a:gd name="T35" fmla="*/ 1399 h 1968"/>
                  <a:gd name="T36" fmla="*/ 1721 w 2136"/>
                  <a:gd name="T37" fmla="*/ 1621 h 1968"/>
                  <a:gd name="T38" fmla="*/ 1297 w 2136"/>
                  <a:gd name="T39" fmla="*/ 1868 h 1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6" h="1968">
                    <a:moveTo>
                      <a:pt x="1297" y="1868"/>
                    </a:moveTo>
                    <a:cubicBezTo>
                      <a:pt x="1228" y="1834"/>
                      <a:pt x="1150" y="1815"/>
                      <a:pt x="1068" y="1815"/>
                    </a:cubicBezTo>
                    <a:cubicBezTo>
                      <a:pt x="986" y="1815"/>
                      <a:pt x="908" y="1834"/>
                      <a:pt x="839" y="1868"/>
                    </a:cubicBezTo>
                    <a:cubicBezTo>
                      <a:pt x="636" y="1968"/>
                      <a:pt x="431" y="1843"/>
                      <a:pt x="415" y="1620"/>
                    </a:cubicBezTo>
                    <a:cubicBezTo>
                      <a:pt x="409" y="1544"/>
                      <a:pt x="387" y="1469"/>
                      <a:pt x="347" y="1399"/>
                    </a:cubicBezTo>
                    <a:cubicBezTo>
                      <a:pt x="306" y="1329"/>
                      <a:pt x="252" y="1271"/>
                      <a:pt x="189" y="1229"/>
                    </a:cubicBezTo>
                    <a:cubicBezTo>
                      <a:pt x="0" y="1101"/>
                      <a:pt x="1" y="863"/>
                      <a:pt x="189" y="736"/>
                    </a:cubicBezTo>
                    <a:cubicBezTo>
                      <a:pt x="252" y="693"/>
                      <a:pt x="306" y="636"/>
                      <a:pt x="347" y="566"/>
                    </a:cubicBezTo>
                    <a:cubicBezTo>
                      <a:pt x="387" y="496"/>
                      <a:pt x="409" y="420"/>
                      <a:pt x="415" y="345"/>
                    </a:cubicBezTo>
                    <a:cubicBezTo>
                      <a:pt x="431" y="114"/>
                      <a:pt x="638" y="0"/>
                      <a:pt x="844" y="99"/>
                    </a:cubicBezTo>
                    <a:cubicBezTo>
                      <a:pt x="912" y="131"/>
                      <a:pt x="988" y="150"/>
                      <a:pt x="1068" y="150"/>
                    </a:cubicBezTo>
                    <a:cubicBezTo>
                      <a:pt x="1149" y="150"/>
                      <a:pt x="1225" y="131"/>
                      <a:pt x="1293" y="98"/>
                    </a:cubicBezTo>
                    <a:cubicBezTo>
                      <a:pt x="1397" y="48"/>
                      <a:pt x="1501" y="54"/>
                      <a:pt x="1580" y="102"/>
                    </a:cubicBezTo>
                    <a:cubicBezTo>
                      <a:pt x="1658" y="148"/>
                      <a:pt x="1713" y="235"/>
                      <a:pt x="1721" y="345"/>
                    </a:cubicBezTo>
                    <a:cubicBezTo>
                      <a:pt x="1726" y="420"/>
                      <a:pt x="1748" y="496"/>
                      <a:pt x="1789" y="566"/>
                    </a:cubicBezTo>
                    <a:cubicBezTo>
                      <a:pt x="1829" y="636"/>
                      <a:pt x="1884" y="693"/>
                      <a:pt x="1947" y="736"/>
                    </a:cubicBezTo>
                    <a:cubicBezTo>
                      <a:pt x="2132" y="862"/>
                      <a:pt x="2136" y="1102"/>
                      <a:pt x="1948" y="1228"/>
                    </a:cubicBezTo>
                    <a:cubicBezTo>
                      <a:pt x="1885" y="1270"/>
                      <a:pt x="1829" y="1328"/>
                      <a:pt x="1789" y="1399"/>
                    </a:cubicBezTo>
                    <a:cubicBezTo>
                      <a:pt x="1748" y="1469"/>
                      <a:pt x="1726" y="1545"/>
                      <a:pt x="1721" y="1621"/>
                    </a:cubicBezTo>
                    <a:cubicBezTo>
                      <a:pt x="1705" y="1843"/>
                      <a:pt x="1499" y="1968"/>
                      <a:pt x="1297" y="1868"/>
                    </a:cubicBezTo>
                    <a:close/>
                  </a:path>
                </a:pathLst>
              </a:custGeom>
              <a:solidFill>
                <a:srgbClr val="666E8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20000"/>
                  </a:lnSpc>
                </a:pPr>
                <a:endParaRPr lang="zh-CN" altLang="en-US" sz="1400">
                  <a:solidFill>
                    <a:schemeClr val="lt1"/>
                  </a:solidFill>
                  <a:cs typeface="+mn-ea"/>
                  <a:sym typeface="+mn-lt"/>
                </a:endParaRPr>
              </a:p>
            </p:txBody>
          </p:sp>
          <p:sp>
            <p:nvSpPr>
              <p:cNvPr id="46" name="TextBox 50"/>
              <p:cNvSpPr txBox="1"/>
              <p:nvPr>
                <p:custDataLst>
                  <p:tags r:id="rId18"/>
                </p:custDataLst>
              </p:nvPr>
            </p:nvSpPr>
            <p:spPr>
              <a:xfrm>
                <a:off x="1360715" y="2098398"/>
                <a:ext cx="486480" cy="502626"/>
              </a:xfrm>
              <a:prstGeom prst="rect">
                <a:avLst/>
              </a:prstGeom>
              <a:noFill/>
            </p:spPr>
            <p:txBody>
              <a:bodyPr wrap="square" lIns="0" tIns="0" rIns="0" bIns="0" rtlCol="0">
                <a:spAutoFit/>
              </a:bodyPr>
              <a:lstStyle/>
              <a:p>
                <a:pPr algn="ctr">
                  <a:lnSpc>
                    <a:spcPct val="120000"/>
                  </a:lnSpc>
                </a:pPr>
                <a:r>
                  <a:rPr lang="en-US" altLang="zh-CN" sz="2400" dirty="0">
                    <a:solidFill>
                      <a:schemeClr val="bg1">
                        <a:lumMod val="95000"/>
                      </a:schemeClr>
                    </a:solidFill>
                    <a:cs typeface="+mn-ea"/>
                    <a:sym typeface="+mn-lt"/>
                  </a:rPr>
                  <a:t>02</a:t>
                </a:r>
                <a:endParaRPr lang="en-US" altLang="zh-CN" sz="2400" dirty="0">
                  <a:solidFill>
                    <a:schemeClr val="bg1">
                      <a:lumMod val="95000"/>
                    </a:schemeClr>
                  </a:solidFill>
                  <a:cs typeface="+mn-ea"/>
                  <a:sym typeface="+mn-lt"/>
                </a:endParaRPr>
              </a:p>
            </p:txBody>
          </p:sp>
        </p:grpSp>
        <p:sp>
          <p:nvSpPr>
            <p:cNvPr id="44" name="Freeform 6"/>
            <p:cNvSpPr/>
            <p:nvPr>
              <p:custDataLst>
                <p:tags r:id="rId19"/>
              </p:custDataLst>
            </p:nvPr>
          </p:nvSpPr>
          <p:spPr bwMode="auto">
            <a:xfrm rot="1800000">
              <a:off x="964390" y="1912008"/>
              <a:ext cx="1144622" cy="1057466"/>
            </a:xfrm>
            <a:custGeom>
              <a:avLst/>
              <a:gdLst>
                <a:gd name="T0" fmla="*/ 1730 w 2851"/>
                <a:gd name="T1" fmla="*/ 2494 h 2627"/>
                <a:gd name="T2" fmla="*/ 1425 w 2851"/>
                <a:gd name="T3" fmla="*/ 2423 h 2627"/>
                <a:gd name="T4" fmla="*/ 1120 w 2851"/>
                <a:gd name="T5" fmla="*/ 2493 h 2627"/>
                <a:gd name="T6" fmla="*/ 553 w 2851"/>
                <a:gd name="T7" fmla="*/ 2162 h 2627"/>
                <a:gd name="T8" fmla="*/ 462 w 2851"/>
                <a:gd name="T9" fmla="*/ 1867 h 2627"/>
                <a:gd name="T10" fmla="*/ 252 w 2851"/>
                <a:gd name="T11" fmla="*/ 1640 h 2627"/>
                <a:gd name="T12" fmla="*/ 252 w 2851"/>
                <a:gd name="T13" fmla="*/ 982 h 2627"/>
                <a:gd name="T14" fmla="*/ 462 w 2851"/>
                <a:gd name="T15" fmla="*/ 755 h 2627"/>
                <a:gd name="T16" fmla="*/ 553 w 2851"/>
                <a:gd name="T17" fmla="*/ 460 h 2627"/>
                <a:gd name="T18" fmla="*/ 1126 w 2851"/>
                <a:gd name="T19" fmla="*/ 132 h 2627"/>
                <a:gd name="T20" fmla="*/ 1425 w 2851"/>
                <a:gd name="T21" fmla="*/ 200 h 2627"/>
                <a:gd name="T22" fmla="*/ 1726 w 2851"/>
                <a:gd name="T23" fmla="*/ 131 h 2627"/>
                <a:gd name="T24" fmla="*/ 2109 w 2851"/>
                <a:gd name="T25" fmla="*/ 135 h 2627"/>
                <a:gd name="T26" fmla="*/ 2296 w 2851"/>
                <a:gd name="T27" fmla="*/ 460 h 2627"/>
                <a:gd name="T28" fmla="*/ 2387 w 2851"/>
                <a:gd name="T29" fmla="*/ 755 h 2627"/>
                <a:gd name="T30" fmla="*/ 2598 w 2851"/>
                <a:gd name="T31" fmla="*/ 982 h 2627"/>
                <a:gd name="T32" fmla="*/ 2600 w 2851"/>
                <a:gd name="T33" fmla="*/ 1639 h 2627"/>
                <a:gd name="T34" fmla="*/ 2387 w 2851"/>
                <a:gd name="T35" fmla="*/ 1867 h 2627"/>
                <a:gd name="T36" fmla="*/ 2297 w 2851"/>
                <a:gd name="T37" fmla="*/ 2164 h 2627"/>
                <a:gd name="T38" fmla="*/ 1730 w 2851"/>
                <a:gd name="T39" fmla="*/ 2494 h 2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51" h="2627">
                  <a:moveTo>
                    <a:pt x="1730" y="2494"/>
                  </a:moveTo>
                  <a:cubicBezTo>
                    <a:pt x="1638" y="2448"/>
                    <a:pt x="1534" y="2423"/>
                    <a:pt x="1425" y="2423"/>
                  </a:cubicBezTo>
                  <a:cubicBezTo>
                    <a:pt x="1315" y="2423"/>
                    <a:pt x="1212" y="2448"/>
                    <a:pt x="1120" y="2493"/>
                  </a:cubicBezTo>
                  <a:cubicBezTo>
                    <a:pt x="848" y="2627"/>
                    <a:pt x="575" y="2461"/>
                    <a:pt x="553" y="2162"/>
                  </a:cubicBezTo>
                  <a:cubicBezTo>
                    <a:pt x="546" y="2061"/>
                    <a:pt x="516" y="1960"/>
                    <a:pt x="462" y="1867"/>
                  </a:cubicBezTo>
                  <a:cubicBezTo>
                    <a:pt x="408" y="1773"/>
                    <a:pt x="336" y="1697"/>
                    <a:pt x="252" y="1640"/>
                  </a:cubicBezTo>
                  <a:cubicBezTo>
                    <a:pt x="0" y="1470"/>
                    <a:pt x="0" y="1152"/>
                    <a:pt x="252" y="982"/>
                  </a:cubicBezTo>
                  <a:cubicBezTo>
                    <a:pt x="336" y="925"/>
                    <a:pt x="408" y="849"/>
                    <a:pt x="462" y="755"/>
                  </a:cubicBezTo>
                  <a:cubicBezTo>
                    <a:pt x="516" y="662"/>
                    <a:pt x="546" y="561"/>
                    <a:pt x="553" y="460"/>
                  </a:cubicBezTo>
                  <a:cubicBezTo>
                    <a:pt x="575" y="152"/>
                    <a:pt x="851" y="0"/>
                    <a:pt x="1126" y="132"/>
                  </a:cubicBezTo>
                  <a:cubicBezTo>
                    <a:pt x="1217" y="175"/>
                    <a:pt x="1318" y="200"/>
                    <a:pt x="1425" y="200"/>
                  </a:cubicBezTo>
                  <a:cubicBezTo>
                    <a:pt x="1533" y="200"/>
                    <a:pt x="1635" y="175"/>
                    <a:pt x="1726" y="131"/>
                  </a:cubicBezTo>
                  <a:cubicBezTo>
                    <a:pt x="1865" y="63"/>
                    <a:pt x="2003" y="72"/>
                    <a:pt x="2109" y="135"/>
                  </a:cubicBezTo>
                  <a:cubicBezTo>
                    <a:pt x="2213" y="198"/>
                    <a:pt x="2286" y="313"/>
                    <a:pt x="2296" y="460"/>
                  </a:cubicBezTo>
                  <a:cubicBezTo>
                    <a:pt x="2304" y="561"/>
                    <a:pt x="2333" y="662"/>
                    <a:pt x="2387" y="755"/>
                  </a:cubicBezTo>
                  <a:cubicBezTo>
                    <a:pt x="2441" y="849"/>
                    <a:pt x="2514" y="925"/>
                    <a:pt x="2598" y="982"/>
                  </a:cubicBezTo>
                  <a:cubicBezTo>
                    <a:pt x="2846" y="1150"/>
                    <a:pt x="2851" y="1470"/>
                    <a:pt x="2600" y="1639"/>
                  </a:cubicBezTo>
                  <a:cubicBezTo>
                    <a:pt x="2515" y="1696"/>
                    <a:pt x="2442" y="1772"/>
                    <a:pt x="2387" y="1867"/>
                  </a:cubicBezTo>
                  <a:cubicBezTo>
                    <a:pt x="2333" y="1961"/>
                    <a:pt x="2304" y="2062"/>
                    <a:pt x="2297" y="2164"/>
                  </a:cubicBezTo>
                  <a:cubicBezTo>
                    <a:pt x="2275" y="2460"/>
                    <a:pt x="2000" y="2627"/>
                    <a:pt x="1730" y="2494"/>
                  </a:cubicBezTo>
                  <a:close/>
                </a:path>
              </a:pathLst>
            </a:custGeom>
            <a:noFill/>
            <a:ln>
              <a:solidFill>
                <a:srgbClr val="666E8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20000"/>
                </a:lnSpc>
              </a:pPr>
              <a:endParaRPr lang="zh-CN" altLang="en-US" sz="1400" dirty="0">
                <a:solidFill>
                  <a:schemeClr val="lt1"/>
                </a:solidFill>
                <a:cs typeface="+mn-ea"/>
                <a:sym typeface="+mn-lt"/>
              </a:endParaRPr>
            </a:p>
          </p:txBody>
        </p:sp>
      </p:grpSp>
      <p:grpSp>
        <p:nvGrpSpPr>
          <p:cNvPr id="47" name="组合 46"/>
          <p:cNvGrpSpPr/>
          <p:nvPr/>
        </p:nvGrpSpPr>
        <p:grpSpPr>
          <a:xfrm>
            <a:off x="1726479" y="4686691"/>
            <a:ext cx="978986" cy="904442"/>
            <a:chOff x="964390" y="1912008"/>
            <a:chExt cx="1144622" cy="1057466"/>
          </a:xfrm>
        </p:grpSpPr>
        <p:grpSp>
          <p:nvGrpSpPr>
            <p:cNvPr id="48" name="组合 47"/>
            <p:cNvGrpSpPr/>
            <p:nvPr/>
          </p:nvGrpSpPr>
          <p:grpSpPr>
            <a:xfrm>
              <a:off x="1079211" y="2016920"/>
              <a:ext cx="914982" cy="846745"/>
              <a:chOff x="1135555" y="1996465"/>
              <a:chExt cx="960161" cy="888555"/>
            </a:xfrm>
          </p:grpSpPr>
          <p:sp>
            <p:nvSpPr>
              <p:cNvPr id="50" name="Freeform 7"/>
              <p:cNvSpPr/>
              <p:nvPr>
                <p:custDataLst>
                  <p:tags r:id="rId20"/>
                </p:custDataLst>
              </p:nvPr>
            </p:nvSpPr>
            <p:spPr bwMode="auto">
              <a:xfrm>
                <a:off x="1135555" y="1996465"/>
                <a:ext cx="960161" cy="888555"/>
              </a:xfrm>
              <a:custGeom>
                <a:avLst/>
                <a:gdLst>
                  <a:gd name="T0" fmla="*/ 1297 w 2136"/>
                  <a:gd name="T1" fmla="*/ 1868 h 1968"/>
                  <a:gd name="T2" fmla="*/ 1068 w 2136"/>
                  <a:gd name="T3" fmla="*/ 1815 h 1968"/>
                  <a:gd name="T4" fmla="*/ 839 w 2136"/>
                  <a:gd name="T5" fmla="*/ 1868 h 1968"/>
                  <a:gd name="T6" fmla="*/ 415 w 2136"/>
                  <a:gd name="T7" fmla="*/ 1620 h 1968"/>
                  <a:gd name="T8" fmla="*/ 347 w 2136"/>
                  <a:gd name="T9" fmla="*/ 1399 h 1968"/>
                  <a:gd name="T10" fmla="*/ 189 w 2136"/>
                  <a:gd name="T11" fmla="*/ 1229 h 1968"/>
                  <a:gd name="T12" fmla="*/ 189 w 2136"/>
                  <a:gd name="T13" fmla="*/ 736 h 1968"/>
                  <a:gd name="T14" fmla="*/ 347 w 2136"/>
                  <a:gd name="T15" fmla="*/ 566 h 1968"/>
                  <a:gd name="T16" fmla="*/ 415 w 2136"/>
                  <a:gd name="T17" fmla="*/ 345 h 1968"/>
                  <a:gd name="T18" fmla="*/ 844 w 2136"/>
                  <a:gd name="T19" fmla="*/ 99 h 1968"/>
                  <a:gd name="T20" fmla="*/ 1068 w 2136"/>
                  <a:gd name="T21" fmla="*/ 150 h 1968"/>
                  <a:gd name="T22" fmla="*/ 1293 w 2136"/>
                  <a:gd name="T23" fmla="*/ 98 h 1968"/>
                  <a:gd name="T24" fmla="*/ 1580 w 2136"/>
                  <a:gd name="T25" fmla="*/ 102 h 1968"/>
                  <a:gd name="T26" fmla="*/ 1721 w 2136"/>
                  <a:gd name="T27" fmla="*/ 345 h 1968"/>
                  <a:gd name="T28" fmla="*/ 1789 w 2136"/>
                  <a:gd name="T29" fmla="*/ 566 h 1968"/>
                  <a:gd name="T30" fmla="*/ 1947 w 2136"/>
                  <a:gd name="T31" fmla="*/ 736 h 1968"/>
                  <a:gd name="T32" fmla="*/ 1948 w 2136"/>
                  <a:gd name="T33" fmla="*/ 1228 h 1968"/>
                  <a:gd name="T34" fmla="*/ 1789 w 2136"/>
                  <a:gd name="T35" fmla="*/ 1399 h 1968"/>
                  <a:gd name="T36" fmla="*/ 1721 w 2136"/>
                  <a:gd name="T37" fmla="*/ 1621 h 1968"/>
                  <a:gd name="T38" fmla="*/ 1297 w 2136"/>
                  <a:gd name="T39" fmla="*/ 1868 h 1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6" h="1968">
                    <a:moveTo>
                      <a:pt x="1297" y="1868"/>
                    </a:moveTo>
                    <a:cubicBezTo>
                      <a:pt x="1228" y="1834"/>
                      <a:pt x="1150" y="1815"/>
                      <a:pt x="1068" y="1815"/>
                    </a:cubicBezTo>
                    <a:cubicBezTo>
                      <a:pt x="986" y="1815"/>
                      <a:pt x="908" y="1834"/>
                      <a:pt x="839" y="1868"/>
                    </a:cubicBezTo>
                    <a:cubicBezTo>
                      <a:pt x="636" y="1968"/>
                      <a:pt x="431" y="1843"/>
                      <a:pt x="415" y="1620"/>
                    </a:cubicBezTo>
                    <a:cubicBezTo>
                      <a:pt x="409" y="1544"/>
                      <a:pt x="387" y="1469"/>
                      <a:pt x="347" y="1399"/>
                    </a:cubicBezTo>
                    <a:cubicBezTo>
                      <a:pt x="306" y="1329"/>
                      <a:pt x="252" y="1271"/>
                      <a:pt x="189" y="1229"/>
                    </a:cubicBezTo>
                    <a:cubicBezTo>
                      <a:pt x="0" y="1101"/>
                      <a:pt x="1" y="863"/>
                      <a:pt x="189" y="736"/>
                    </a:cubicBezTo>
                    <a:cubicBezTo>
                      <a:pt x="252" y="693"/>
                      <a:pt x="306" y="636"/>
                      <a:pt x="347" y="566"/>
                    </a:cubicBezTo>
                    <a:cubicBezTo>
                      <a:pt x="387" y="496"/>
                      <a:pt x="409" y="420"/>
                      <a:pt x="415" y="345"/>
                    </a:cubicBezTo>
                    <a:cubicBezTo>
                      <a:pt x="431" y="114"/>
                      <a:pt x="638" y="0"/>
                      <a:pt x="844" y="99"/>
                    </a:cubicBezTo>
                    <a:cubicBezTo>
                      <a:pt x="912" y="131"/>
                      <a:pt x="988" y="150"/>
                      <a:pt x="1068" y="150"/>
                    </a:cubicBezTo>
                    <a:cubicBezTo>
                      <a:pt x="1149" y="150"/>
                      <a:pt x="1225" y="131"/>
                      <a:pt x="1293" y="98"/>
                    </a:cubicBezTo>
                    <a:cubicBezTo>
                      <a:pt x="1397" y="48"/>
                      <a:pt x="1501" y="54"/>
                      <a:pt x="1580" y="102"/>
                    </a:cubicBezTo>
                    <a:cubicBezTo>
                      <a:pt x="1658" y="148"/>
                      <a:pt x="1713" y="235"/>
                      <a:pt x="1721" y="345"/>
                    </a:cubicBezTo>
                    <a:cubicBezTo>
                      <a:pt x="1726" y="420"/>
                      <a:pt x="1748" y="496"/>
                      <a:pt x="1789" y="566"/>
                    </a:cubicBezTo>
                    <a:cubicBezTo>
                      <a:pt x="1829" y="636"/>
                      <a:pt x="1884" y="693"/>
                      <a:pt x="1947" y="736"/>
                    </a:cubicBezTo>
                    <a:cubicBezTo>
                      <a:pt x="2132" y="862"/>
                      <a:pt x="2136" y="1102"/>
                      <a:pt x="1948" y="1228"/>
                    </a:cubicBezTo>
                    <a:cubicBezTo>
                      <a:pt x="1885" y="1270"/>
                      <a:pt x="1829" y="1328"/>
                      <a:pt x="1789" y="1399"/>
                    </a:cubicBezTo>
                    <a:cubicBezTo>
                      <a:pt x="1748" y="1469"/>
                      <a:pt x="1726" y="1545"/>
                      <a:pt x="1721" y="1621"/>
                    </a:cubicBezTo>
                    <a:cubicBezTo>
                      <a:pt x="1705" y="1843"/>
                      <a:pt x="1499" y="1968"/>
                      <a:pt x="1297" y="1868"/>
                    </a:cubicBezTo>
                    <a:close/>
                  </a:path>
                </a:pathLst>
              </a:custGeom>
              <a:solidFill>
                <a:srgbClr val="444D5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20000"/>
                  </a:lnSpc>
                </a:pPr>
                <a:endParaRPr lang="zh-CN" altLang="en-US" sz="1400">
                  <a:solidFill>
                    <a:schemeClr val="lt1"/>
                  </a:solidFill>
                  <a:cs typeface="+mn-ea"/>
                  <a:sym typeface="+mn-lt"/>
                </a:endParaRPr>
              </a:p>
            </p:txBody>
          </p:sp>
          <p:sp>
            <p:nvSpPr>
              <p:cNvPr id="51" name="TextBox 50"/>
              <p:cNvSpPr txBox="1"/>
              <p:nvPr>
                <p:custDataLst>
                  <p:tags r:id="rId21"/>
                </p:custDataLst>
              </p:nvPr>
            </p:nvSpPr>
            <p:spPr>
              <a:xfrm>
                <a:off x="1325681" y="2133310"/>
                <a:ext cx="556544" cy="502626"/>
              </a:xfrm>
              <a:prstGeom prst="rect">
                <a:avLst/>
              </a:prstGeom>
              <a:noFill/>
            </p:spPr>
            <p:txBody>
              <a:bodyPr wrap="square" lIns="0" tIns="0" rIns="0" bIns="0" rtlCol="0">
                <a:spAutoFit/>
              </a:bodyPr>
              <a:lstStyle/>
              <a:p>
                <a:pPr algn="ctr">
                  <a:lnSpc>
                    <a:spcPct val="120000"/>
                  </a:lnSpc>
                </a:pPr>
                <a:r>
                  <a:rPr lang="en-US" altLang="zh-CN" sz="2400" dirty="0">
                    <a:solidFill>
                      <a:schemeClr val="bg1">
                        <a:lumMod val="95000"/>
                      </a:schemeClr>
                    </a:solidFill>
                    <a:cs typeface="+mn-ea"/>
                    <a:sym typeface="+mn-lt"/>
                  </a:rPr>
                  <a:t>03</a:t>
                </a:r>
                <a:endParaRPr lang="en-US" altLang="zh-CN" sz="2400" dirty="0">
                  <a:solidFill>
                    <a:schemeClr val="bg1">
                      <a:lumMod val="95000"/>
                    </a:schemeClr>
                  </a:solidFill>
                  <a:cs typeface="+mn-ea"/>
                  <a:sym typeface="+mn-lt"/>
                </a:endParaRPr>
              </a:p>
            </p:txBody>
          </p:sp>
        </p:grpSp>
        <p:sp>
          <p:nvSpPr>
            <p:cNvPr id="49" name="Freeform 6"/>
            <p:cNvSpPr/>
            <p:nvPr>
              <p:custDataLst>
                <p:tags r:id="rId22"/>
              </p:custDataLst>
            </p:nvPr>
          </p:nvSpPr>
          <p:spPr bwMode="auto">
            <a:xfrm rot="1800000">
              <a:off x="964390" y="1912008"/>
              <a:ext cx="1144622" cy="1057466"/>
            </a:xfrm>
            <a:custGeom>
              <a:avLst/>
              <a:gdLst>
                <a:gd name="T0" fmla="*/ 1730 w 2851"/>
                <a:gd name="T1" fmla="*/ 2494 h 2627"/>
                <a:gd name="T2" fmla="*/ 1425 w 2851"/>
                <a:gd name="T3" fmla="*/ 2423 h 2627"/>
                <a:gd name="T4" fmla="*/ 1120 w 2851"/>
                <a:gd name="T5" fmla="*/ 2493 h 2627"/>
                <a:gd name="T6" fmla="*/ 553 w 2851"/>
                <a:gd name="T7" fmla="*/ 2162 h 2627"/>
                <a:gd name="T8" fmla="*/ 462 w 2851"/>
                <a:gd name="T9" fmla="*/ 1867 h 2627"/>
                <a:gd name="T10" fmla="*/ 252 w 2851"/>
                <a:gd name="T11" fmla="*/ 1640 h 2627"/>
                <a:gd name="T12" fmla="*/ 252 w 2851"/>
                <a:gd name="T13" fmla="*/ 982 h 2627"/>
                <a:gd name="T14" fmla="*/ 462 w 2851"/>
                <a:gd name="T15" fmla="*/ 755 h 2627"/>
                <a:gd name="T16" fmla="*/ 553 w 2851"/>
                <a:gd name="T17" fmla="*/ 460 h 2627"/>
                <a:gd name="T18" fmla="*/ 1126 w 2851"/>
                <a:gd name="T19" fmla="*/ 132 h 2627"/>
                <a:gd name="T20" fmla="*/ 1425 w 2851"/>
                <a:gd name="T21" fmla="*/ 200 h 2627"/>
                <a:gd name="T22" fmla="*/ 1726 w 2851"/>
                <a:gd name="T23" fmla="*/ 131 h 2627"/>
                <a:gd name="T24" fmla="*/ 2109 w 2851"/>
                <a:gd name="T25" fmla="*/ 135 h 2627"/>
                <a:gd name="T26" fmla="*/ 2296 w 2851"/>
                <a:gd name="T27" fmla="*/ 460 h 2627"/>
                <a:gd name="T28" fmla="*/ 2387 w 2851"/>
                <a:gd name="T29" fmla="*/ 755 h 2627"/>
                <a:gd name="T30" fmla="*/ 2598 w 2851"/>
                <a:gd name="T31" fmla="*/ 982 h 2627"/>
                <a:gd name="T32" fmla="*/ 2600 w 2851"/>
                <a:gd name="T33" fmla="*/ 1639 h 2627"/>
                <a:gd name="T34" fmla="*/ 2387 w 2851"/>
                <a:gd name="T35" fmla="*/ 1867 h 2627"/>
                <a:gd name="T36" fmla="*/ 2297 w 2851"/>
                <a:gd name="T37" fmla="*/ 2164 h 2627"/>
                <a:gd name="T38" fmla="*/ 1730 w 2851"/>
                <a:gd name="T39" fmla="*/ 2494 h 2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51" h="2627">
                  <a:moveTo>
                    <a:pt x="1730" y="2494"/>
                  </a:moveTo>
                  <a:cubicBezTo>
                    <a:pt x="1638" y="2448"/>
                    <a:pt x="1534" y="2423"/>
                    <a:pt x="1425" y="2423"/>
                  </a:cubicBezTo>
                  <a:cubicBezTo>
                    <a:pt x="1315" y="2423"/>
                    <a:pt x="1212" y="2448"/>
                    <a:pt x="1120" y="2493"/>
                  </a:cubicBezTo>
                  <a:cubicBezTo>
                    <a:pt x="848" y="2627"/>
                    <a:pt x="575" y="2461"/>
                    <a:pt x="553" y="2162"/>
                  </a:cubicBezTo>
                  <a:cubicBezTo>
                    <a:pt x="546" y="2061"/>
                    <a:pt x="516" y="1960"/>
                    <a:pt x="462" y="1867"/>
                  </a:cubicBezTo>
                  <a:cubicBezTo>
                    <a:pt x="408" y="1773"/>
                    <a:pt x="336" y="1697"/>
                    <a:pt x="252" y="1640"/>
                  </a:cubicBezTo>
                  <a:cubicBezTo>
                    <a:pt x="0" y="1470"/>
                    <a:pt x="0" y="1152"/>
                    <a:pt x="252" y="982"/>
                  </a:cubicBezTo>
                  <a:cubicBezTo>
                    <a:pt x="336" y="925"/>
                    <a:pt x="408" y="849"/>
                    <a:pt x="462" y="755"/>
                  </a:cubicBezTo>
                  <a:cubicBezTo>
                    <a:pt x="516" y="662"/>
                    <a:pt x="546" y="561"/>
                    <a:pt x="553" y="460"/>
                  </a:cubicBezTo>
                  <a:cubicBezTo>
                    <a:pt x="575" y="152"/>
                    <a:pt x="851" y="0"/>
                    <a:pt x="1126" y="132"/>
                  </a:cubicBezTo>
                  <a:cubicBezTo>
                    <a:pt x="1217" y="175"/>
                    <a:pt x="1318" y="200"/>
                    <a:pt x="1425" y="200"/>
                  </a:cubicBezTo>
                  <a:cubicBezTo>
                    <a:pt x="1533" y="200"/>
                    <a:pt x="1635" y="175"/>
                    <a:pt x="1726" y="131"/>
                  </a:cubicBezTo>
                  <a:cubicBezTo>
                    <a:pt x="1865" y="63"/>
                    <a:pt x="2003" y="72"/>
                    <a:pt x="2109" y="135"/>
                  </a:cubicBezTo>
                  <a:cubicBezTo>
                    <a:pt x="2213" y="198"/>
                    <a:pt x="2286" y="313"/>
                    <a:pt x="2296" y="460"/>
                  </a:cubicBezTo>
                  <a:cubicBezTo>
                    <a:pt x="2304" y="561"/>
                    <a:pt x="2333" y="662"/>
                    <a:pt x="2387" y="755"/>
                  </a:cubicBezTo>
                  <a:cubicBezTo>
                    <a:pt x="2441" y="849"/>
                    <a:pt x="2514" y="925"/>
                    <a:pt x="2598" y="982"/>
                  </a:cubicBezTo>
                  <a:cubicBezTo>
                    <a:pt x="2846" y="1150"/>
                    <a:pt x="2851" y="1470"/>
                    <a:pt x="2600" y="1639"/>
                  </a:cubicBezTo>
                  <a:cubicBezTo>
                    <a:pt x="2515" y="1696"/>
                    <a:pt x="2442" y="1772"/>
                    <a:pt x="2387" y="1867"/>
                  </a:cubicBezTo>
                  <a:cubicBezTo>
                    <a:pt x="2333" y="1961"/>
                    <a:pt x="2304" y="2062"/>
                    <a:pt x="2297" y="2164"/>
                  </a:cubicBezTo>
                  <a:cubicBezTo>
                    <a:pt x="2275" y="2460"/>
                    <a:pt x="2000" y="2627"/>
                    <a:pt x="1730" y="2494"/>
                  </a:cubicBezTo>
                  <a:close/>
                </a:path>
              </a:pathLst>
            </a:custGeom>
            <a:noFill/>
            <a:ln>
              <a:solidFill>
                <a:srgbClr val="444D5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20000"/>
                </a:lnSpc>
              </a:pPr>
              <a:endParaRPr lang="zh-CN" altLang="en-US" sz="1400" dirty="0">
                <a:solidFill>
                  <a:schemeClr val="lt1"/>
                </a:solidFill>
                <a:cs typeface="+mn-ea"/>
                <a:sym typeface="+mn-lt"/>
              </a:endParaRPr>
            </a:p>
          </p:txBody>
        </p:sp>
      </p:grpSp>
      <p:grpSp>
        <p:nvGrpSpPr>
          <p:cNvPr id="52" name="组合 51"/>
          <p:cNvGrpSpPr/>
          <p:nvPr/>
        </p:nvGrpSpPr>
        <p:grpSpPr>
          <a:xfrm>
            <a:off x="6584410" y="1930735"/>
            <a:ext cx="978986" cy="904442"/>
            <a:chOff x="964390" y="1912008"/>
            <a:chExt cx="1144622" cy="1057466"/>
          </a:xfrm>
        </p:grpSpPr>
        <p:grpSp>
          <p:nvGrpSpPr>
            <p:cNvPr id="53" name="组合 52"/>
            <p:cNvGrpSpPr/>
            <p:nvPr/>
          </p:nvGrpSpPr>
          <p:grpSpPr>
            <a:xfrm>
              <a:off x="1056948" y="2016920"/>
              <a:ext cx="937247" cy="846745"/>
              <a:chOff x="1112192" y="1996465"/>
              <a:chExt cx="983525" cy="888555"/>
            </a:xfrm>
          </p:grpSpPr>
          <p:sp>
            <p:nvSpPr>
              <p:cNvPr id="55" name="Freeform 7"/>
              <p:cNvSpPr/>
              <p:nvPr>
                <p:custDataLst>
                  <p:tags r:id="rId23"/>
                </p:custDataLst>
              </p:nvPr>
            </p:nvSpPr>
            <p:spPr bwMode="auto">
              <a:xfrm>
                <a:off x="1135555" y="1996465"/>
                <a:ext cx="960161" cy="888555"/>
              </a:xfrm>
              <a:custGeom>
                <a:avLst/>
                <a:gdLst>
                  <a:gd name="T0" fmla="*/ 1297 w 2136"/>
                  <a:gd name="T1" fmla="*/ 1868 h 1968"/>
                  <a:gd name="T2" fmla="*/ 1068 w 2136"/>
                  <a:gd name="T3" fmla="*/ 1815 h 1968"/>
                  <a:gd name="T4" fmla="*/ 839 w 2136"/>
                  <a:gd name="T5" fmla="*/ 1868 h 1968"/>
                  <a:gd name="T6" fmla="*/ 415 w 2136"/>
                  <a:gd name="T7" fmla="*/ 1620 h 1968"/>
                  <a:gd name="T8" fmla="*/ 347 w 2136"/>
                  <a:gd name="T9" fmla="*/ 1399 h 1968"/>
                  <a:gd name="T10" fmla="*/ 189 w 2136"/>
                  <a:gd name="T11" fmla="*/ 1229 h 1968"/>
                  <a:gd name="T12" fmla="*/ 189 w 2136"/>
                  <a:gd name="T13" fmla="*/ 736 h 1968"/>
                  <a:gd name="T14" fmla="*/ 347 w 2136"/>
                  <a:gd name="T15" fmla="*/ 566 h 1968"/>
                  <a:gd name="T16" fmla="*/ 415 w 2136"/>
                  <a:gd name="T17" fmla="*/ 345 h 1968"/>
                  <a:gd name="T18" fmla="*/ 844 w 2136"/>
                  <a:gd name="T19" fmla="*/ 99 h 1968"/>
                  <a:gd name="T20" fmla="*/ 1068 w 2136"/>
                  <a:gd name="T21" fmla="*/ 150 h 1968"/>
                  <a:gd name="T22" fmla="*/ 1293 w 2136"/>
                  <a:gd name="T23" fmla="*/ 98 h 1968"/>
                  <a:gd name="T24" fmla="*/ 1580 w 2136"/>
                  <a:gd name="T25" fmla="*/ 102 h 1968"/>
                  <a:gd name="T26" fmla="*/ 1721 w 2136"/>
                  <a:gd name="T27" fmla="*/ 345 h 1968"/>
                  <a:gd name="T28" fmla="*/ 1789 w 2136"/>
                  <a:gd name="T29" fmla="*/ 566 h 1968"/>
                  <a:gd name="T30" fmla="*/ 1947 w 2136"/>
                  <a:gd name="T31" fmla="*/ 736 h 1968"/>
                  <a:gd name="T32" fmla="*/ 1948 w 2136"/>
                  <a:gd name="T33" fmla="*/ 1228 h 1968"/>
                  <a:gd name="T34" fmla="*/ 1789 w 2136"/>
                  <a:gd name="T35" fmla="*/ 1399 h 1968"/>
                  <a:gd name="T36" fmla="*/ 1721 w 2136"/>
                  <a:gd name="T37" fmla="*/ 1621 h 1968"/>
                  <a:gd name="T38" fmla="*/ 1297 w 2136"/>
                  <a:gd name="T39" fmla="*/ 1868 h 1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6" h="1968">
                    <a:moveTo>
                      <a:pt x="1297" y="1868"/>
                    </a:moveTo>
                    <a:cubicBezTo>
                      <a:pt x="1228" y="1834"/>
                      <a:pt x="1150" y="1815"/>
                      <a:pt x="1068" y="1815"/>
                    </a:cubicBezTo>
                    <a:cubicBezTo>
                      <a:pt x="986" y="1815"/>
                      <a:pt x="908" y="1834"/>
                      <a:pt x="839" y="1868"/>
                    </a:cubicBezTo>
                    <a:cubicBezTo>
                      <a:pt x="636" y="1968"/>
                      <a:pt x="431" y="1843"/>
                      <a:pt x="415" y="1620"/>
                    </a:cubicBezTo>
                    <a:cubicBezTo>
                      <a:pt x="409" y="1544"/>
                      <a:pt x="387" y="1469"/>
                      <a:pt x="347" y="1399"/>
                    </a:cubicBezTo>
                    <a:cubicBezTo>
                      <a:pt x="306" y="1329"/>
                      <a:pt x="252" y="1271"/>
                      <a:pt x="189" y="1229"/>
                    </a:cubicBezTo>
                    <a:cubicBezTo>
                      <a:pt x="0" y="1101"/>
                      <a:pt x="1" y="863"/>
                      <a:pt x="189" y="736"/>
                    </a:cubicBezTo>
                    <a:cubicBezTo>
                      <a:pt x="252" y="693"/>
                      <a:pt x="306" y="636"/>
                      <a:pt x="347" y="566"/>
                    </a:cubicBezTo>
                    <a:cubicBezTo>
                      <a:pt x="387" y="496"/>
                      <a:pt x="409" y="420"/>
                      <a:pt x="415" y="345"/>
                    </a:cubicBezTo>
                    <a:cubicBezTo>
                      <a:pt x="431" y="114"/>
                      <a:pt x="638" y="0"/>
                      <a:pt x="844" y="99"/>
                    </a:cubicBezTo>
                    <a:cubicBezTo>
                      <a:pt x="912" y="131"/>
                      <a:pt x="988" y="150"/>
                      <a:pt x="1068" y="150"/>
                    </a:cubicBezTo>
                    <a:cubicBezTo>
                      <a:pt x="1149" y="150"/>
                      <a:pt x="1225" y="131"/>
                      <a:pt x="1293" y="98"/>
                    </a:cubicBezTo>
                    <a:cubicBezTo>
                      <a:pt x="1397" y="48"/>
                      <a:pt x="1501" y="54"/>
                      <a:pt x="1580" y="102"/>
                    </a:cubicBezTo>
                    <a:cubicBezTo>
                      <a:pt x="1658" y="148"/>
                      <a:pt x="1713" y="235"/>
                      <a:pt x="1721" y="345"/>
                    </a:cubicBezTo>
                    <a:cubicBezTo>
                      <a:pt x="1726" y="420"/>
                      <a:pt x="1748" y="496"/>
                      <a:pt x="1789" y="566"/>
                    </a:cubicBezTo>
                    <a:cubicBezTo>
                      <a:pt x="1829" y="636"/>
                      <a:pt x="1884" y="693"/>
                      <a:pt x="1947" y="736"/>
                    </a:cubicBezTo>
                    <a:cubicBezTo>
                      <a:pt x="2132" y="862"/>
                      <a:pt x="2136" y="1102"/>
                      <a:pt x="1948" y="1228"/>
                    </a:cubicBezTo>
                    <a:cubicBezTo>
                      <a:pt x="1885" y="1270"/>
                      <a:pt x="1829" y="1328"/>
                      <a:pt x="1789" y="1399"/>
                    </a:cubicBezTo>
                    <a:cubicBezTo>
                      <a:pt x="1748" y="1469"/>
                      <a:pt x="1726" y="1545"/>
                      <a:pt x="1721" y="1621"/>
                    </a:cubicBezTo>
                    <a:cubicBezTo>
                      <a:pt x="1705" y="1843"/>
                      <a:pt x="1499" y="1968"/>
                      <a:pt x="1297" y="1868"/>
                    </a:cubicBezTo>
                    <a:close/>
                  </a:path>
                </a:pathLst>
              </a:custGeom>
              <a:solidFill>
                <a:srgbClr val="666E8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20000"/>
                  </a:lnSpc>
                </a:pPr>
                <a:endParaRPr lang="zh-CN" altLang="en-US" sz="1400">
                  <a:solidFill>
                    <a:schemeClr val="lt1"/>
                  </a:solidFill>
                  <a:cs typeface="+mn-ea"/>
                  <a:sym typeface="+mn-lt"/>
                </a:endParaRPr>
              </a:p>
            </p:txBody>
          </p:sp>
          <p:sp>
            <p:nvSpPr>
              <p:cNvPr id="59" name="TextBox 50"/>
              <p:cNvSpPr txBox="1"/>
              <p:nvPr>
                <p:custDataLst>
                  <p:tags r:id="rId24"/>
                </p:custDataLst>
              </p:nvPr>
            </p:nvSpPr>
            <p:spPr>
              <a:xfrm>
                <a:off x="1112192" y="2109505"/>
                <a:ext cx="983525" cy="502626"/>
              </a:xfrm>
              <a:prstGeom prst="rect">
                <a:avLst/>
              </a:prstGeom>
              <a:noFill/>
            </p:spPr>
            <p:txBody>
              <a:bodyPr wrap="square" lIns="0" tIns="0" rIns="0" bIns="0" rtlCol="0">
                <a:spAutoFit/>
              </a:bodyPr>
              <a:lstStyle/>
              <a:p>
                <a:pPr algn="ctr">
                  <a:lnSpc>
                    <a:spcPct val="120000"/>
                  </a:lnSpc>
                </a:pPr>
                <a:r>
                  <a:rPr lang="en-US" altLang="zh-CN" sz="2400" dirty="0">
                    <a:solidFill>
                      <a:schemeClr val="bg1">
                        <a:lumMod val="95000"/>
                      </a:schemeClr>
                    </a:solidFill>
                    <a:cs typeface="+mn-ea"/>
                    <a:sym typeface="+mn-lt"/>
                  </a:rPr>
                  <a:t>04</a:t>
                </a:r>
                <a:endParaRPr lang="en-US" altLang="zh-CN" sz="2400" dirty="0">
                  <a:solidFill>
                    <a:schemeClr val="bg1">
                      <a:lumMod val="95000"/>
                    </a:schemeClr>
                  </a:solidFill>
                  <a:cs typeface="+mn-ea"/>
                  <a:sym typeface="+mn-lt"/>
                </a:endParaRPr>
              </a:p>
            </p:txBody>
          </p:sp>
        </p:grpSp>
        <p:sp>
          <p:nvSpPr>
            <p:cNvPr id="54" name="Freeform 6"/>
            <p:cNvSpPr/>
            <p:nvPr>
              <p:custDataLst>
                <p:tags r:id="rId25"/>
              </p:custDataLst>
            </p:nvPr>
          </p:nvSpPr>
          <p:spPr bwMode="auto">
            <a:xfrm rot="1800000">
              <a:off x="964390" y="1912008"/>
              <a:ext cx="1144622" cy="1057466"/>
            </a:xfrm>
            <a:custGeom>
              <a:avLst/>
              <a:gdLst>
                <a:gd name="T0" fmla="*/ 1730 w 2851"/>
                <a:gd name="T1" fmla="*/ 2494 h 2627"/>
                <a:gd name="T2" fmla="*/ 1425 w 2851"/>
                <a:gd name="T3" fmla="*/ 2423 h 2627"/>
                <a:gd name="T4" fmla="*/ 1120 w 2851"/>
                <a:gd name="T5" fmla="*/ 2493 h 2627"/>
                <a:gd name="T6" fmla="*/ 553 w 2851"/>
                <a:gd name="T7" fmla="*/ 2162 h 2627"/>
                <a:gd name="T8" fmla="*/ 462 w 2851"/>
                <a:gd name="T9" fmla="*/ 1867 h 2627"/>
                <a:gd name="T10" fmla="*/ 252 w 2851"/>
                <a:gd name="T11" fmla="*/ 1640 h 2627"/>
                <a:gd name="T12" fmla="*/ 252 w 2851"/>
                <a:gd name="T13" fmla="*/ 982 h 2627"/>
                <a:gd name="T14" fmla="*/ 462 w 2851"/>
                <a:gd name="T15" fmla="*/ 755 h 2627"/>
                <a:gd name="T16" fmla="*/ 553 w 2851"/>
                <a:gd name="T17" fmla="*/ 460 h 2627"/>
                <a:gd name="T18" fmla="*/ 1126 w 2851"/>
                <a:gd name="T19" fmla="*/ 132 h 2627"/>
                <a:gd name="T20" fmla="*/ 1425 w 2851"/>
                <a:gd name="T21" fmla="*/ 200 h 2627"/>
                <a:gd name="T22" fmla="*/ 1726 w 2851"/>
                <a:gd name="T23" fmla="*/ 131 h 2627"/>
                <a:gd name="T24" fmla="*/ 2109 w 2851"/>
                <a:gd name="T25" fmla="*/ 135 h 2627"/>
                <a:gd name="T26" fmla="*/ 2296 w 2851"/>
                <a:gd name="T27" fmla="*/ 460 h 2627"/>
                <a:gd name="T28" fmla="*/ 2387 w 2851"/>
                <a:gd name="T29" fmla="*/ 755 h 2627"/>
                <a:gd name="T30" fmla="*/ 2598 w 2851"/>
                <a:gd name="T31" fmla="*/ 982 h 2627"/>
                <a:gd name="T32" fmla="*/ 2600 w 2851"/>
                <a:gd name="T33" fmla="*/ 1639 h 2627"/>
                <a:gd name="T34" fmla="*/ 2387 w 2851"/>
                <a:gd name="T35" fmla="*/ 1867 h 2627"/>
                <a:gd name="T36" fmla="*/ 2297 w 2851"/>
                <a:gd name="T37" fmla="*/ 2164 h 2627"/>
                <a:gd name="T38" fmla="*/ 1730 w 2851"/>
                <a:gd name="T39" fmla="*/ 2494 h 2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51" h="2627">
                  <a:moveTo>
                    <a:pt x="1730" y="2494"/>
                  </a:moveTo>
                  <a:cubicBezTo>
                    <a:pt x="1638" y="2448"/>
                    <a:pt x="1534" y="2423"/>
                    <a:pt x="1425" y="2423"/>
                  </a:cubicBezTo>
                  <a:cubicBezTo>
                    <a:pt x="1315" y="2423"/>
                    <a:pt x="1212" y="2448"/>
                    <a:pt x="1120" y="2493"/>
                  </a:cubicBezTo>
                  <a:cubicBezTo>
                    <a:pt x="848" y="2627"/>
                    <a:pt x="575" y="2461"/>
                    <a:pt x="553" y="2162"/>
                  </a:cubicBezTo>
                  <a:cubicBezTo>
                    <a:pt x="546" y="2061"/>
                    <a:pt x="516" y="1960"/>
                    <a:pt x="462" y="1867"/>
                  </a:cubicBezTo>
                  <a:cubicBezTo>
                    <a:pt x="408" y="1773"/>
                    <a:pt x="336" y="1697"/>
                    <a:pt x="252" y="1640"/>
                  </a:cubicBezTo>
                  <a:cubicBezTo>
                    <a:pt x="0" y="1470"/>
                    <a:pt x="0" y="1152"/>
                    <a:pt x="252" y="982"/>
                  </a:cubicBezTo>
                  <a:cubicBezTo>
                    <a:pt x="336" y="925"/>
                    <a:pt x="408" y="849"/>
                    <a:pt x="462" y="755"/>
                  </a:cubicBezTo>
                  <a:cubicBezTo>
                    <a:pt x="516" y="662"/>
                    <a:pt x="546" y="561"/>
                    <a:pt x="553" y="460"/>
                  </a:cubicBezTo>
                  <a:cubicBezTo>
                    <a:pt x="575" y="152"/>
                    <a:pt x="851" y="0"/>
                    <a:pt x="1126" y="132"/>
                  </a:cubicBezTo>
                  <a:cubicBezTo>
                    <a:pt x="1217" y="175"/>
                    <a:pt x="1318" y="200"/>
                    <a:pt x="1425" y="200"/>
                  </a:cubicBezTo>
                  <a:cubicBezTo>
                    <a:pt x="1533" y="200"/>
                    <a:pt x="1635" y="175"/>
                    <a:pt x="1726" y="131"/>
                  </a:cubicBezTo>
                  <a:cubicBezTo>
                    <a:pt x="1865" y="63"/>
                    <a:pt x="2003" y="72"/>
                    <a:pt x="2109" y="135"/>
                  </a:cubicBezTo>
                  <a:cubicBezTo>
                    <a:pt x="2213" y="198"/>
                    <a:pt x="2286" y="313"/>
                    <a:pt x="2296" y="460"/>
                  </a:cubicBezTo>
                  <a:cubicBezTo>
                    <a:pt x="2304" y="561"/>
                    <a:pt x="2333" y="662"/>
                    <a:pt x="2387" y="755"/>
                  </a:cubicBezTo>
                  <a:cubicBezTo>
                    <a:pt x="2441" y="849"/>
                    <a:pt x="2514" y="925"/>
                    <a:pt x="2598" y="982"/>
                  </a:cubicBezTo>
                  <a:cubicBezTo>
                    <a:pt x="2846" y="1150"/>
                    <a:pt x="2851" y="1470"/>
                    <a:pt x="2600" y="1639"/>
                  </a:cubicBezTo>
                  <a:cubicBezTo>
                    <a:pt x="2515" y="1696"/>
                    <a:pt x="2442" y="1772"/>
                    <a:pt x="2387" y="1867"/>
                  </a:cubicBezTo>
                  <a:cubicBezTo>
                    <a:pt x="2333" y="1961"/>
                    <a:pt x="2304" y="2062"/>
                    <a:pt x="2297" y="2164"/>
                  </a:cubicBezTo>
                  <a:cubicBezTo>
                    <a:pt x="2275" y="2460"/>
                    <a:pt x="2000" y="2627"/>
                    <a:pt x="1730" y="2494"/>
                  </a:cubicBezTo>
                  <a:close/>
                </a:path>
              </a:pathLst>
            </a:custGeom>
            <a:noFill/>
            <a:ln>
              <a:solidFill>
                <a:srgbClr val="666E8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20000"/>
                </a:lnSpc>
              </a:pPr>
              <a:endParaRPr lang="zh-CN" altLang="en-US" sz="1400" dirty="0">
                <a:solidFill>
                  <a:schemeClr val="lt1"/>
                </a:solidFill>
                <a:cs typeface="+mn-ea"/>
                <a:sym typeface="+mn-lt"/>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41"/>
                                        </p:tgtEl>
                                        <p:attrNameLst>
                                          <p:attrName>style.visibility</p:attrName>
                                        </p:attrNameLst>
                                      </p:cBhvr>
                                      <p:to>
                                        <p:strVal val="visible"/>
                                      </p:to>
                                    </p:set>
                                    <p:anim calcmode="lin" valueType="num">
                                      <p:cBhvr additive="base">
                                        <p:cTn id="7" dur="500" fill="hold"/>
                                        <p:tgtEl>
                                          <p:spTgt spid="141"/>
                                        </p:tgtEl>
                                        <p:attrNameLst>
                                          <p:attrName>ppt_x</p:attrName>
                                        </p:attrNameLst>
                                      </p:cBhvr>
                                      <p:tavLst>
                                        <p:tav tm="0">
                                          <p:val>
                                            <p:strVal val="1+#ppt_w/2"/>
                                          </p:val>
                                        </p:tav>
                                        <p:tav tm="100000">
                                          <p:val>
                                            <p:strVal val="#ppt_x"/>
                                          </p:val>
                                        </p:tav>
                                      </p:tavLst>
                                    </p:anim>
                                    <p:anim calcmode="lin" valueType="num">
                                      <p:cBhvr additive="base">
                                        <p:cTn id="8" dur="500" fill="hold"/>
                                        <p:tgtEl>
                                          <p:spTgt spid="141"/>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40"/>
                                        </p:tgtEl>
                                        <p:attrNameLst>
                                          <p:attrName>style.visibility</p:attrName>
                                        </p:attrNameLst>
                                      </p:cBhvr>
                                      <p:to>
                                        <p:strVal val="visible"/>
                                      </p:to>
                                    </p:set>
                                    <p:anim calcmode="lin" valueType="num">
                                      <p:cBhvr additive="base">
                                        <p:cTn id="11" dur="500" fill="hold"/>
                                        <p:tgtEl>
                                          <p:spTgt spid="140"/>
                                        </p:tgtEl>
                                        <p:attrNameLst>
                                          <p:attrName>ppt_x</p:attrName>
                                        </p:attrNameLst>
                                      </p:cBhvr>
                                      <p:tavLst>
                                        <p:tav tm="0">
                                          <p:val>
                                            <p:strVal val="1+#ppt_w/2"/>
                                          </p:val>
                                        </p:tav>
                                        <p:tav tm="100000">
                                          <p:val>
                                            <p:strVal val="#ppt_x"/>
                                          </p:val>
                                        </p:tav>
                                      </p:tavLst>
                                    </p:anim>
                                    <p:anim calcmode="lin" valueType="num">
                                      <p:cBhvr additive="base">
                                        <p:cTn id="12" dur="500" fill="hold"/>
                                        <p:tgtEl>
                                          <p:spTgt spid="140"/>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8" presetClass="emph" presetSubtype="0" fill="hold" nodeType="withEffect">
                                  <p:stCondLst>
                                    <p:cond delay="0"/>
                                  </p:stCondLst>
                                  <p:childTnLst>
                                    <p:animRot by="21600000">
                                      <p:cBhvr>
                                        <p:cTn id="18" dur="500" fill="hold"/>
                                        <p:tgtEl>
                                          <p:spTgt spid="7"/>
                                        </p:tgtEl>
                                        <p:attrNameLst>
                                          <p:attrName>r</p:attrName>
                                        </p:attrNameLst>
                                      </p:cBhvr>
                                    </p:animRot>
                                  </p:childTnLst>
                                </p:cTn>
                              </p:par>
                              <p:par>
                                <p:cTn id="19" presetID="2" presetClass="entr" presetSubtype="2" fill="hold" grpId="0" nodeType="withEffect">
                                  <p:stCondLst>
                                    <p:cond delay="200"/>
                                  </p:stCondLst>
                                  <p:childTnLst>
                                    <p:set>
                                      <p:cBhvr>
                                        <p:cTn id="20" dur="1" fill="hold">
                                          <p:stCondLst>
                                            <p:cond delay="0"/>
                                          </p:stCondLst>
                                        </p:cTn>
                                        <p:tgtEl>
                                          <p:spTgt spid="145"/>
                                        </p:tgtEl>
                                        <p:attrNameLst>
                                          <p:attrName>style.visibility</p:attrName>
                                        </p:attrNameLst>
                                      </p:cBhvr>
                                      <p:to>
                                        <p:strVal val="visible"/>
                                      </p:to>
                                    </p:set>
                                    <p:anim calcmode="lin" valueType="num">
                                      <p:cBhvr additive="base">
                                        <p:cTn id="21" dur="500" fill="hold"/>
                                        <p:tgtEl>
                                          <p:spTgt spid="145"/>
                                        </p:tgtEl>
                                        <p:attrNameLst>
                                          <p:attrName>ppt_x</p:attrName>
                                        </p:attrNameLst>
                                      </p:cBhvr>
                                      <p:tavLst>
                                        <p:tav tm="0">
                                          <p:val>
                                            <p:strVal val="1+#ppt_w/2"/>
                                          </p:val>
                                        </p:tav>
                                        <p:tav tm="100000">
                                          <p:val>
                                            <p:strVal val="#ppt_x"/>
                                          </p:val>
                                        </p:tav>
                                      </p:tavLst>
                                    </p:anim>
                                    <p:anim calcmode="lin" valueType="num">
                                      <p:cBhvr additive="base">
                                        <p:cTn id="22" dur="500" fill="hold"/>
                                        <p:tgtEl>
                                          <p:spTgt spid="145"/>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200"/>
                                  </p:stCondLst>
                                  <p:childTnLst>
                                    <p:set>
                                      <p:cBhvr>
                                        <p:cTn id="24" dur="1" fill="hold">
                                          <p:stCondLst>
                                            <p:cond delay="0"/>
                                          </p:stCondLst>
                                        </p:cTn>
                                        <p:tgtEl>
                                          <p:spTgt spid="146"/>
                                        </p:tgtEl>
                                        <p:attrNameLst>
                                          <p:attrName>style.visibility</p:attrName>
                                        </p:attrNameLst>
                                      </p:cBhvr>
                                      <p:to>
                                        <p:strVal val="visible"/>
                                      </p:to>
                                    </p:set>
                                    <p:anim calcmode="lin" valueType="num">
                                      <p:cBhvr additive="base">
                                        <p:cTn id="25" dur="500" fill="hold"/>
                                        <p:tgtEl>
                                          <p:spTgt spid="146"/>
                                        </p:tgtEl>
                                        <p:attrNameLst>
                                          <p:attrName>ppt_x</p:attrName>
                                        </p:attrNameLst>
                                      </p:cBhvr>
                                      <p:tavLst>
                                        <p:tav tm="0">
                                          <p:val>
                                            <p:strVal val="1+#ppt_w/2"/>
                                          </p:val>
                                        </p:tav>
                                        <p:tav tm="100000">
                                          <p:val>
                                            <p:strVal val="#ppt_x"/>
                                          </p:val>
                                        </p:tav>
                                      </p:tavLst>
                                    </p:anim>
                                    <p:anim calcmode="lin" valueType="num">
                                      <p:cBhvr additive="base">
                                        <p:cTn id="26" dur="500" fill="hold"/>
                                        <p:tgtEl>
                                          <p:spTgt spid="146"/>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200"/>
                                  </p:stCondLst>
                                  <p:childTnLst>
                                    <p:set>
                                      <p:cBhvr>
                                        <p:cTn id="28" dur="1" fill="hold">
                                          <p:stCondLst>
                                            <p:cond delay="0"/>
                                          </p:stCondLst>
                                        </p:cTn>
                                        <p:tgtEl>
                                          <p:spTgt spid="42"/>
                                        </p:tgtEl>
                                        <p:attrNameLst>
                                          <p:attrName>style.visibility</p:attrName>
                                        </p:attrNameLst>
                                      </p:cBhvr>
                                      <p:to>
                                        <p:strVal val="visible"/>
                                      </p:to>
                                    </p:set>
                                    <p:anim calcmode="lin" valueType="num">
                                      <p:cBhvr additive="base">
                                        <p:cTn id="29" dur="500" fill="hold"/>
                                        <p:tgtEl>
                                          <p:spTgt spid="42"/>
                                        </p:tgtEl>
                                        <p:attrNameLst>
                                          <p:attrName>ppt_x</p:attrName>
                                        </p:attrNameLst>
                                      </p:cBhvr>
                                      <p:tavLst>
                                        <p:tav tm="0">
                                          <p:val>
                                            <p:strVal val="0-#ppt_w/2"/>
                                          </p:val>
                                        </p:tav>
                                        <p:tav tm="100000">
                                          <p:val>
                                            <p:strVal val="#ppt_x"/>
                                          </p:val>
                                        </p:tav>
                                      </p:tavLst>
                                    </p:anim>
                                    <p:anim calcmode="lin" valueType="num">
                                      <p:cBhvr additive="base">
                                        <p:cTn id="30" dur="500" fill="hold"/>
                                        <p:tgtEl>
                                          <p:spTgt spid="42"/>
                                        </p:tgtEl>
                                        <p:attrNameLst>
                                          <p:attrName>ppt_y</p:attrName>
                                        </p:attrNameLst>
                                      </p:cBhvr>
                                      <p:tavLst>
                                        <p:tav tm="0">
                                          <p:val>
                                            <p:strVal val="#ppt_y"/>
                                          </p:val>
                                        </p:tav>
                                        <p:tav tm="100000">
                                          <p:val>
                                            <p:strVal val="#ppt_y"/>
                                          </p:val>
                                        </p:tav>
                                      </p:tavLst>
                                    </p:anim>
                                  </p:childTnLst>
                                </p:cTn>
                              </p:par>
                              <p:par>
                                <p:cTn id="31" presetID="8" presetClass="emph" presetSubtype="0" fill="hold" nodeType="withEffect">
                                  <p:stCondLst>
                                    <p:cond delay="200"/>
                                  </p:stCondLst>
                                  <p:childTnLst>
                                    <p:animRot by="21600000">
                                      <p:cBhvr>
                                        <p:cTn id="32" dur="500" fill="hold"/>
                                        <p:tgtEl>
                                          <p:spTgt spid="42"/>
                                        </p:tgtEl>
                                        <p:attrNameLst>
                                          <p:attrName>r</p:attrName>
                                        </p:attrNameLst>
                                      </p:cBhvr>
                                    </p:animRot>
                                  </p:childTnLst>
                                </p:cTn>
                              </p:par>
                              <p:par>
                                <p:cTn id="33" presetID="2" presetClass="entr" presetSubtype="2" fill="hold" grpId="0" nodeType="withEffect">
                                  <p:stCondLst>
                                    <p:cond delay="400"/>
                                  </p:stCondLst>
                                  <p:childTnLst>
                                    <p:set>
                                      <p:cBhvr>
                                        <p:cTn id="34" dur="1" fill="hold">
                                          <p:stCondLst>
                                            <p:cond delay="0"/>
                                          </p:stCondLst>
                                        </p:cTn>
                                        <p:tgtEl>
                                          <p:spTgt spid="57"/>
                                        </p:tgtEl>
                                        <p:attrNameLst>
                                          <p:attrName>style.visibility</p:attrName>
                                        </p:attrNameLst>
                                      </p:cBhvr>
                                      <p:to>
                                        <p:strVal val="visible"/>
                                      </p:to>
                                    </p:set>
                                    <p:anim calcmode="lin" valueType="num">
                                      <p:cBhvr additive="base">
                                        <p:cTn id="35" dur="500" fill="hold"/>
                                        <p:tgtEl>
                                          <p:spTgt spid="57"/>
                                        </p:tgtEl>
                                        <p:attrNameLst>
                                          <p:attrName>ppt_x</p:attrName>
                                        </p:attrNameLst>
                                      </p:cBhvr>
                                      <p:tavLst>
                                        <p:tav tm="0">
                                          <p:val>
                                            <p:strVal val="1+#ppt_w/2"/>
                                          </p:val>
                                        </p:tav>
                                        <p:tav tm="100000">
                                          <p:val>
                                            <p:strVal val="#ppt_x"/>
                                          </p:val>
                                        </p:tav>
                                      </p:tavLst>
                                    </p:anim>
                                    <p:anim calcmode="lin" valueType="num">
                                      <p:cBhvr additive="base">
                                        <p:cTn id="36" dur="500" fill="hold"/>
                                        <p:tgtEl>
                                          <p:spTgt spid="57"/>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400"/>
                                  </p:stCondLst>
                                  <p:childTnLst>
                                    <p:set>
                                      <p:cBhvr>
                                        <p:cTn id="38" dur="1" fill="hold">
                                          <p:stCondLst>
                                            <p:cond delay="0"/>
                                          </p:stCondLst>
                                        </p:cTn>
                                        <p:tgtEl>
                                          <p:spTgt spid="58"/>
                                        </p:tgtEl>
                                        <p:attrNameLst>
                                          <p:attrName>style.visibility</p:attrName>
                                        </p:attrNameLst>
                                      </p:cBhvr>
                                      <p:to>
                                        <p:strVal val="visible"/>
                                      </p:to>
                                    </p:set>
                                    <p:anim calcmode="lin" valueType="num">
                                      <p:cBhvr additive="base">
                                        <p:cTn id="39" dur="500" fill="hold"/>
                                        <p:tgtEl>
                                          <p:spTgt spid="58"/>
                                        </p:tgtEl>
                                        <p:attrNameLst>
                                          <p:attrName>ppt_x</p:attrName>
                                        </p:attrNameLst>
                                      </p:cBhvr>
                                      <p:tavLst>
                                        <p:tav tm="0">
                                          <p:val>
                                            <p:strVal val="1+#ppt_w/2"/>
                                          </p:val>
                                        </p:tav>
                                        <p:tav tm="100000">
                                          <p:val>
                                            <p:strVal val="#ppt_x"/>
                                          </p:val>
                                        </p:tav>
                                      </p:tavLst>
                                    </p:anim>
                                    <p:anim calcmode="lin" valueType="num">
                                      <p:cBhvr additive="base">
                                        <p:cTn id="40" dur="500" fill="hold"/>
                                        <p:tgtEl>
                                          <p:spTgt spid="58"/>
                                        </p:tgtEl>
                                        <p:attrNameLst>
                                          <p:attrName>ppt_y</p:attrName>
                                        </p:attrNameLst>
                                      </p:cBhvr>
                                      <p:tavLst>
                                        <p:tav tm="0">
                                          <p:val>
                                            <p:strVal val="#ppt_y"/>
                                          </p:val>
                                        </p:tav>
                                        <p:tav tm="100000">
                                          <p:val>
                                            <p:strVal val="#ppt_y"/>
                                          </p:val>
                                        </p:tav>
                                      </p:tavLst>
                                    </p:anim>
                                  </p:childTnLst>
                                </p:cTn>
                              </p:par>
                              <p:par>
                                <p:cTn id="41" presetID="2" presetClass="entr" presetSubtype="8" fill="hold" nodeType="withEffect">
                                  <p:stCondLst>
                                    <p:cond delay="400"/>
                                  </p:stCondLst>
                                  <p:childTnLst>
                                    <p:set>
                                      <p:cBhvr>
                                        <p:cTn id="42" dur="1" fill="hold">
                                          <p:stCondLst>
                                            <p:cond delay="0"/>
                                          </p:stCondLst>
                                        </p:cTn>
                                        <p:tgtEl>
                                          <p:spTgt spid="47"/>
                                        </p:tgtEl>
                                        <p:attrNameLst>
                                          <p:attrName>style.visibility</p:attrName>
                                        </p:attrNameLst>
                                      </p:cBhvr>
                                      <p:to>
                                        <p:strVal val="visible"/>
                                      </p:to>
                                    </p:set>
                                    <p:anim calcmode="lin" valueType="num">
                                      <p:cBhvr additive="base">
                                        <p:cTn id="43" dur="500" fill="hold"/>
                                        <p:tgtEl>
                                          <p:spTgt spid="47"/>
                                        </p:tgtEl>
                                        <p:attrNameLst>
                                          <p:attrName>ppt_x</p:attrName>
                                        </p:attrNameLst>
                                      </p:cBhvr>
                                      <p:tavLst>
                                        <p:tav tm="0">
                                          <p:val>
                                            <p:strVal val="0-#ppt_w/2"/>
                                          </p:val>
                                        </p:tav>
                                        <p:tav tm="100000">
                                          <p:val>
                                            <p:strVal val="#ppt_x"/>
                                          </p:val>
                                        </p:tav>
                                      </p:tavLst>
                                    </p:anim>
                                    <p:anim calcmode="lin" valueType="num">
                                      <p:cBhvr additive="base">
                                        <p:cTn id="44" dur="500" fill="hold"/>
                                        <p:tgtEl>
                                          <p:spTgt spid="47"/>
                                        </p:tgtEl>
                                        <p:attrNameLst>
                                          <p:attrName>ppt_y</p:attrName>
                                        </p:attrNameLst>
                                      </p:cBhvr>
                                      <p:tavLst>
                                        <p:tav tm="0">
                                          <p:val>
                                            <p:strVal val="#ppt_y"/>
                                          </p:val>
                                        </p:tav>
                                        <p:tav tm="100000">
                                          <p:val>
                                            <p:strVal val="#ppt_y"/>
                                          </p:val>
                                        </p:tav>
                                      </p:tavLst>
                                    </p:anim>
                                  </p:childTnLst>
                                </p:cTn>
                              </p:par>
                              <p:par>
                                <p:cTn id="45" presetID="8" presetClass="emph" presetSubtype="0" fill="hold" nodeType="withEffect">
                                  <p:stCondLst>
                                    <p:cond delay="400"/>
                                  </p:stCondLst>
                                  <p:childTnLst>
                                    <p:animRot by="21600000">
                                      <p:cBhvr>
                                        <p:cTn id="46" dur="500" fill="hold"/>
                                        <p:tgtEl>
                                          <p:spTgt spid="47"/>
                                        </p:tgtEl>
                                        <p:attrNameLst>
                                          <p:attrName>r</p:attrName>
                                        </p:attrNameLst>
                                      </p:cBhvr>
                                    </p:animRot>
                                  </p:childTnLst>
                                </p:cTn>
                              </p:par>
                            </p:childTnLst>
                          </p:cTn>
                        </p:par>
                        <p:par>
                          <p:cTn id="47" fill="hold">
                            <p:stCondLst>
                              <p:cond delay="500"/>
                            </p:stCondLst>
                            <p:childTnLst>
                              <p:par>
                                <p:cTn id="48" presetID="2" presetClass="entr" presetSubtype="2" fill="hold" grpId="0" nodeType="afterEffect">
                                  <p:stCondLst>
                                    <p:cond delay="0"/>
                                  </p:stCondLst>
                                  <p:childTnLst>
                                    <p:set>
                                      <p:cBhvr>
                                        <p:cTn id="49" dur="1" fill="hold">
                                          <p:stCondLst>
                                            <p:cond delay="0"/>
                                          </p:stCondLst>
                                        </p:cTn>
                                        <p:tgtEl>
                                          <p:spTgt spid="155"/>
                                        </p:tgtEl>
                                        <p:attrNameLst>
                                          <p:attrName>style.visibility</p:attrName>
                                        </p:attrNameLst>
                                      </p:cBhvr>
                                      <p:to>
                                        <p:strVal val="visible"/>
                                      </p:to>
                                    </p:set>
                                    <p:anim calcmode="lin" valueType="num">
                                      <p:cBhvr additive="base">
                                        <p:cTn id="50" dur="500" fill="hold"/>
                                        <p:tgtEl>
                                          <p:spTgt spid="155"/>
                                        </p:tgtEl>
                                        <p:attrNameLst>
                                          <p:attrName>ppt_x</p:attrName>
                                        </p:attrNameLst>
                                      </p:cBhvr>
                                      <p:tavLst>
                                        <p:tav tm="0">
                                          <p:val>
                                            <p:strVal val="1+#ppt_w/2"/>
                                          </p:val>
                                        </p:tav>
                                        <p:tav tm="100000">
                                          <p:val>
                                            <p:strVal val="#ppt_x"/>
                                          </p:val>
                                        </p:tav>
                                      </p:tavLst>
                                    </p:anim>
                                    <p:anim calcmode="lin" valueType="num">
                                      <p:cBhvr additive="base">
                                        <p:cTn id="51" dur="500" fill="hold"/>
                                        <p:tgtEl>
                                          <p:spTgt spid="155"/>
                                        </p:tgtEl>
                                        <p:attrNameLst>
                                          <p:attrName>ppt_y</p:attrName>
                                        </p:attrNameLst>
                                      </p:cBhvr>
                                      <p:tavLst>
                                        <p:tav tm="0">
                                          <p:val>
                                            <p:strVal val="#ppt_y"/>
                                          </p:val>
                                        </p:tav>
                                        <p:tav tm="100000">
                                          <p:val>
                                            <p:strVal val="#ppt_y"/>
                                          </p:val>
                                        </p:tav>
                                      </p:tavLst>
                                    </p:anim>
                                  </p:childTnLst>
                                </p:cTn>
                              </p:par>
                              <p:par>
                                <p:cTn id="52" presetID="2" presetClass="entr" presetSubtype="2" fill="hold" grpId="0" nodeType="withEffect">
                                  <p:stCondLst>
                                    <p:cond delay="0"/>
                                  </p:stCondLst>
                                  <p:childTnLst>
                                    <p:set>
                                      <p:cBhvr>
                                        <p:cTn id="53" dur="1" fill="hold">
                                          <p:stCondLst>
                                            <p:cond delay="0"/>
                                          </p:stCondLst>
                                        </p:cTn>
                                        <p:tgtEl>
                                          <p:spTgt spid="156"/>
                                        </p:tgtEl>
                                        <p:attrNameLst>
                                          <p:attrName>style.visibility</p:attrName>
                                        </p:attrNameLst>
                                      </p:cBhvr>
                                      <p:to>
                                        <p:strVal val="visible"/>
                                      </p:to>
                                    </p:set>
                                    <p:anim calcmode="lin" valueType="num">
                                      <p:cBhvr additive="base">
                                        <p:cTn id="54" dur="500" fill="hold"/>
                                        <p:tgtEl>
                                          <p:spTgt spid="156"/>
                                        </p:tgtEl>
                                        <p:attrNameLst>
                                          <p:attrName>ppt_x</p:attrName>
                                        </p:attrNameLst>
                                      </p:cBhvr>
                                      <p:tavLst>
                                        <p:tav tm="0">
                                          <p:val>
                                            <p:strVal val="1+#ppt_w/2"/>
                                          </p:val>
                                        </p:tav>
                                        <p:tav tm="100000">
                                          <p:val>
                                            <p:strVal val="#ppt_x"/>
                                          </p:val>
                                        </p:tav>
                                      </p:tavLst>
                                    </p:anim>
                                    <p:anim calcmode="lin" valueType="num">
                                      <p:cBhvr additive="base">
                                        <p:cTn id="55" dur="500" fill="hold"/>
                                        <p:tgtEl>
                                          <p:spTgt spid="156"/>
                                        </p:tgtEl>
                                        <p:attrNameLst>
                                          <p:attrName>ppt_y</p:attrName>
                                        </p:attrNameLst>
                                      </p:cBhvr>
                                      <p:tavLst>
                                        <p:tav tm="0">
                                          <p:val>
                                            <p:strVal val="#ppt_y"/>
                                          </p:val>
                                        </p:tav>
                                        <p:tav tm="100000">
                                          <p:val>
                                            <p:strVal val="#ppt_y"/>
                                          </p:val>
                                        </p:tav>
                                      </p:tavLst>
                                    </p:anim>
                                  </p:childTnLst>
                                </p:cTn>
                              </p:par>
                              <p:par>
                                <p:cTn id="56" presetID="2" presetClass="entr" presetSubtype="8" fill="hold" nodeType="withEffect">
                                  <p:stCondLst>
                                    <p:cond delay="0"/>
                                  </p:stCondLst>
                                  <p:childTnLst>
                                    <p:set>
                                      <p:cBhvr>
                                        <p:cTn id="57" dur="1" fill="hold">
                                          <p:stCondLst>
                                            <p:cond delay="0"/>
                                          </p:stCondLst>
                                        </p:cTn>
                                        <p:tgtEl>
                                          <p:spTgt spid="52"/>
                                        </p:tgtEl>
                                        <p:attrNameLst>
                                          <p:attrName>style.visibility</p:attrName>
                                        </p:attrNameLst>
                                      </p:cBhvr>
                                      <p:to>
                                        <p:strVal val="visible"/>
                                      </p:to>
                                    </p:set>
                                    <p:anim calcmode="lin" valueType="num">
                                      <p:cBhvr additive="base">
                                        <p:cTn id="58" dur="500" fill="hold"/>
                                        <p:tgtEl>
                                          <p:spTgt spid="52"/>
                                        </p:tgtEl>
                                        <p:attrNameLst>
                                          <p:attrName>ppt_x</p:attrName>
                                        </p:attrNameLst>
                                      </p:cBhvr>
                                      <p:tavLst>
                                        <p:tav tm="0">
                                          <p:val>
                                            <p:strVal val="0-#ppt_w/2"/>
                                          </p:val>
                                        </p:tav>
                                        <p:tav tm="100000">
                                          <p:val>
                                            <p:strVal val="#ppt_x"/>
                                          </p:val>
                                        </p:tav>
                                      </p:tavLst>
                                    </p:anim>
                                    <p:anim calcmode="lin" valueType="num">
                                      <p:cBhvr additive="base">
                                        <p:cTn id="59" dur="500" fill="hold"/>
                                        <p:tgtEl>
                                          <p:spTgt spid="52"/>
                                        </p:tgtEl>
                                        <p:attrNameLst>
                                          <p:attrName>ppt_y</p:attrName>
                                        </p:attrNameLst>
                                      </p:cBhvr>
                                      <p:tavLst>
                                        <p:tav tm="0">
                                          <p:val>
                                            <p:strVal val="#ppt_y"/>
                                          </p:val>
                                        </p:tav>
                                        <p:tav tm="100000">
                                          <p:val>
                                            <p:strVal val="#ppt_y"/>
                                          </p:val>
                                        </p:tav>
                                      </p:tavLst>
                                    </p:anim>
                                  </p:childTnLst>
                                </p:cTn>
                              </p:par>
                              <p:par>
                                <p:cTn id="60" presetID="8" presetClass="emph" presetSubtype="0" fill="hold" nodeType="withEffect">
                                  <p:stCondLst>
                                    <p:cond delay="0"/>
                                  </p:stCondLst>
                                  <p:childTnLst>
                                    <p:animRot by="21600000">
                                      <p:cBhvr>
                                        <p:cTn id="61" dur="500" fill="hold"/>
                                        <p:tgtEl>
                                          <p:spTgt spid="5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 grpId="0"/>
      <p:bldP spid="141" grpId="0"/>
      <p:bldP spid="145" grpId="0"/>
      <p:bldP spid="146" grpId="0"/>
      <p:bldP spid="155" grpId="0"/>
      <p:bldP spid="156" grpId="0"/>
      <p:bldP spid="57" grpId="0"/>
      <p:bldP spid="5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1232" y="2704755"/>
            <a:ext cx="1619250" cy="1490436"/>
          </a:xfrm>
          <a:prstGeom prst="rect">
            <a:avLst/>
          </a:prstGeom>
          <a:solidFill>
            <a:srgbClr val="666E8A"/>
          </a:solidFill>
          <a:ln w="19050">
            <a:solidFill>
              <a:srgbClr val="666E8A"/>
            </a:solidFill>
            <a:prstDash val="sysDash"/>
          </a:ln>
          <a:effectLst>
            <a:outerShdw blurRad="101600" dist="381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sz="7200" b="1" dirty="0">
              <a:solidFill>
                <a:schemeClr val="bg1"/>
              </a:solidFill>
              <a:effectLst>
                <a:outerShdw blurRad="38100" dist="38100" dir="2700000" algn="tl">
                  <a:srgbClr val="000000">
                    <a:alpha val="25000"/>
                  </a:srgbClr>
                </a:outerShdw>
              </a:effectLst>
              <a:cs typeface="+mn-ea"/>
              <a:sym typeface="+mn-lt"/>
            </a:endParaRPr>
          </a:p>
        </p:txBody>
      </p:sp>
      <p:grpSp>
        <p:nvGrpSpPr>
          <p:cNvPr id="5" name="组合 4"/>
          <p:cNvGrpSpPr/>
          <p:nvPr/>
        </p:nvGrpSpPr>
        <p:grpSpPr>
          <a:xfrm>
            <a:off x="5578475" y="2704465"/>
            <a:ext cx="3013075" cy="1269365"/>
            <a:chOff x="12154" y="4251"/>
            <a:chExt cx="4745" cy="1999"/>
          </a:xfrm>
        </p:grpSpPr>
        <p:sp>
          <p:nvSpPr>
            <p:cNvPr id="3" name="文本框 2"/>
            <p:cNvSpPr txBox="1"/>
            <p:nvPr/>
          </p:nvSpPr>
          <p:spPr>
            <a:xfrm>
              <a:off x="12154" y="4251"/>
              <a:ext cx="4745" cy="1210"/>
            </a:xfrm>
            <a:prstGeom prst="rect">
              <a:avLst/>
            </a:prstGeom>
            <a:noFill/>
          </p:spPr>
          <p:txBody>
            <a:bodyPr wrap="square" rtlCol="0">
              <a:spAutoFit/>
            </a:bodyPr>
            <a:lstStyle/>
            <a:p>
              <a:pPr algn="ctr" defTabSz="457200"/>
              <a:r>
                <a:rPr lang="zh-CN" altLang="en-US" sz="4400" b="1" dirty="0">
                  <a:solidFill>
                    <a:srgbClr val="3C4750"/>
                  </a:solidFill>
                  <a:effectLst>
                    <a:outerShdw blurRad="25400" dist="25400" dir="2700000" algn="tl">
                      <a:srgbClr val="000000">
                        <a:alpha val="25000"/>
                      </a:srgbClr>
                    </a:outerShdw>
                  </a:effectLst>
                  <a:cs typeface="+mn-ea"/>
                  <a:sym typeface="+mn-lt"/>
                </a:rPr>
                <a:t>展望</a:t>
              </a:r>
              <a:endParaRPr lang="zh-CN" altLang="en-US" sz="4400" b="1" dirty="0">
                <a:solidFill>
                  <a:srgbClr val="3C4750"/>
                </a:solidFill>
                <a:effectLst>
                  <a:outerShdw blurRad="25400" dist="25400" dir="2700000" algn="tl">
                    <a:srgbClr val="000000">
                      <a:alpha val="25000"/>
                    </a:srgbClr>
                  </a:outerShdw>
                </a:effectLst>
                <a:cs typeface="+mn-ea"/>
                <a:sym typeface="+mn-lt"/>
              </a:endParaRPr>
            </a:p>
          </p:txBody>
        </p:sp>
        <p:sp>
          <p:nvSpPr>
            <p:cNvPr id="4" name="文本框 3"/>
            <p:cNvSpPr txBox="1"/>
            <p:nvPr/>
          </p:nvSpPr>
          <p:spPr>
            <a:xfrm>
              <a:off x="12379" y="5452"/>
              <a:ext cx="4449" cy="798"/>
            </a:xfrm>
            <a:prstGeom prst="rect">
              <a:avLst/>
            </a:prstGeom>
            <a:noFill/>
          </p:spPr>
          <p:txBody>
            <a:bodyPr wrap="square" rtlCol="0">
              <a:spAutoFit/>
            </a:bodyPr>
            <a:lstStyle/>
            <a:p>
              <a:pPr algn="ctr" defTabSz="457200">
                <a:lnSpc>
                  <a:spcPct val="150000"/>
                </a:lnSpc>
              </a:pP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Future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Work</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grpSp>
      <p:cxnSp>
        <p:nvCxnSpPr>
          <p:cNvPr id="33" name="直接连接符 32"/>
          <p:cNvCxnSpPr/>
          <p:nvPr/>
        </p:nvCxnSpPr>
        <p:spPr>
          <a:xfrm>
            <a:off x="343192" y="426595"/>
            <a:ext cx="11466857" cy="0"/>
          </a:xfrm>
          <a:prstGeom prst="line">
            <a:avLst/>
          </a:prstGeom>
          <a:ln w="28575">
            <a:solidFill>
              <a:srgbClr val="3C4750"/>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8279716" y="416294"/>
            <a:ext cx="3530333" cy="156586"/>
          </a:xfrm>
          <a:prstGeom prst="rect">
            <a:avLst/>
          </a:prstGeom>
          <a:solidFill>
            <a:srgbClr val="3C47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cs typeface="+mn-ea"/>
              <a:sym typeface="+mn-lt"/>
            </a:endParaRPr>
          </a:p>
        </p:txBody>
      </p:sp>
      <p:cxnSp>
        <p:nvCxnSpPr>
          <p:cNvPr id="35" name="直接连接符 34"/>
          <p:cNvCxnSpPr/>
          <p:nvPr/>
        </p:nvCxnSpPr>
        <p:spPr>
          <a:xfrm flipV="1">
            <a:off x="343192" y="416294"/>
            <a:ext cx="0" cy="6036337"/>
          </a:xfrm>
          <a:prstGeom prst="line">
            <a:avLst/>
          </a:prstGeom>
          <a:ln w="28575">
            <a:solidFill>
              <a:srgbClr val="3C4750"/>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566372" y="6465843"/>
            <a:ext cx="11020498" cy="0"/>
          </a:xfrm>
          <a:prstGeom prst="line">
            <a:avLst/>
          </a:prstGeom>
          <a:ln w="28575">
            <a:solidFill>
              <a:srgbClr val="3C4750"/>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566372" y="6298051"/>
            <a:ext cx="2288696" cy="156586"/>
          </a:xfrm>
          <a:prstGeom prst="rect">
            <a:avLst/>
          </a:prstGeom>
          <a:solidFill>
            <a:srgbClr val="3C47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cs typeface="+mn-ea"/>
              <a:sym typeface="+mn-lt"/>
            </a:endParaRPr>
          </a:p>
        </p:txBody>
      </p:sp>
      <p:cxnSp>
        <p:nvCxnSpPr>
          <p:cNvPr id="38" name="直接连接符 37"/>
          <p:cNvCxnSpPr/>
          <p:nvPr/>
        </p:nvCxnSpPr>
        <p:spPr>
          <a:xfrm flipV="1">
            <a:off x="3790739" y="4188593"/>
            <a:ext cx="6852277" cy="1"/>
          </a:xfrm>
          <a:prstGeom prst="line">
            <a:avLst/>
          </a:prstGeom>
          <a:ln w="19050" cmpd="thickThin">
            <a:solidFill>
              <a:srgbClr val="3C4750"/>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11810049" y="719528"/>
            <a:ext cx="0" cy="5746315"/>
          </a:xfrm>
          <a:prstGeom prst="line">
            <a:avLst/>
          </a:prstGeom>
          <a:ln w="107950" cmpd="thickThin">
            <a:solidFill>
              <a:srgbClr val="3C4750"/>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2318033" y="3164809"/>
            <a:ext cx="1021080" cy="1106805"/>
          </a:xfrm>
          <a:prstGeom prst="rect">
            <a:avLst/>
          </a:prstGeom>
        </p:spPr>
        <p:txBody>
          <a:bodyPr wrap="none">
            <a:spAutoFit/>
          </a:bodyPr>
          <a:lstStyle/>
          <a:p>
            <a:pPr algn="ctr" defTabSz="457200"/>
            <a:r>
              <a:rPr lang="en-US" altLang="zh-CN" sz="6600" dirty="0">
                <a:solidFill>
                  <a:schemeClr val="bg1"/>
                </a:solidFill>
                <a:effectLst>
                  <a:outerShdw blurRad="38100" dist="38100" dir="2700000" algn="tl">
                    <a:srgbClr val="000000">
                      <a:alpha val="25000"/>
                    </a:srgbClr>
                  </a:outerShdw>
                </a:effectLst>
                <a:cs typeface="+mn-ea"/>
                <a:sym typeface="+mn-lt"/>
              </a:rPr>
              <a:t>06</a:t>
            </a:r>
            <a:endParaRPr lang="zh-CN" altLang="en-US" sz="6600" dirty="0">
              <a:solidFill>
                <a:schemeClr val="bg1"/>
              </a:solidFill>
              <a:effectLst>
                <a:outerShdw blurRad="38100" dist="38100" dir="2700000" algn="tl">
                  <a:srgbClr val="000000">
                    <a:alpha val="25000"/>
                  </a:srgbClr>
                </a:outerShdw>
              </a:effectLst>
              <a:cs typeface="+mn-ea"/>
              <a:sym typeface="+mn-lt"/>
            </a:endParaRPr>
          </a:p>
        </p:txBody>
      </p:sp>
      <p:sp>
        <p:nvSpPr>
          <p:cNvPr id="27" name="矩形 26"/>
          <p:cNvSpPr/>
          <p:nvPr/>
        </p:nvSpPr>
        <p:spPr>
          <a:xfrm>
            <a:off x="2220180" y="2824827"/>
            <a:ext cx="1084854" cy="369332"/>
          </a:xfrm>
          <a:prstGeom prst="rect">
            <a:avLst/>
          </a:prstGeom>
        </p:spPr>
        <p:txBody>
          <a:bodyPr wrap="square">
            <a:spAutoFit/>
          </a:bodyPr>
          <a:lstStyle/>
          <a:p>
            <a:pPr algn="dist" defTabSz="457200"/>
            <a:r>
              <a:rPr lang="en-US" altLang="zh-CN" dirty="0">
                <a:solidFill>
                  <a:schemeClr val="bg1"/>
                </a:solidFill>
                <a:effectLst>
                  <a:outerShdw blurRad="38100" dist="38100" dir="2700000" algn="tl">
                    <a:srgbClr val="000000">
                      <a:alpha val="25000"/>
                    </a:srgbClr>
                  </a:outerShdw>
                </a:effectLst>
                <a:cs typeface="+mn-ea"/>
                <a:sym typeface="+mn-lt"/>
              </a:rPr>
              <a:t>PART</a:t>
            </a:r>
            <a:endParaRPr lang="zh-CN" altLang="en-US" dirty="0">
              <a:solidFill>
                <a:schemeClr val="bg1"/>
              </a:solidFill>
              <a:effectLst>
                <a:outerShdw blurRad="38100" dist="38100" dir="2700000" algn="tl">
                  <a:srgbClr val="000000">
                    <a:alpha val="25000"/>
                  </a:srgbClr>
                </a:outerShdw>
              </a:effectLst>
              <a:cs typeface="+mn-ea"/>
              <a:sym typeface="+mn-lt"/>
            </a:endParaRPr>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down)">
                                      <p:cBhvr>
                                        <p:cTn id="7" dur="500"/>
                                        <p:tgtEl>
                                          <p:spTgt spid="3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wipe(down)">
                                      <p:cBhvr>
                                        <p:cTn id="10" dur="500"/>
                                        <p:tgtEl>
                                          <p:spTgt spid="34"/>
                                        </p:tgtEl>
                                      </p:cBhvr>
                                    </p:animEffect>
                                  </p:childTnLst>
                                </p:cTn>
                              </p:par>
                              <p:par>
                                <p:cTn id="11" presetID="22" presetClass="entr" presetSubtype="4" fill="hold"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wipe(down)">
                                      <p:cBhvr>
                                        <p:cTn id="13" dur="500"/>
                                        <p:tgtEl>
                                          <p:spTgt spid="39"/>
                                        </p:tgtEl>
                                      </p:cBhvr>
                                    </p:animEffect>
                                  </p:childTnLst>
                                </p:cTn>
                              </p:par>
                              <p:par>
                                <p:cTn id="14" presetID="22" presetClass="entr" presetSubtype="4" fill="hold" nodeType="with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wipe(down)">
                                      <p:cBhvr>
                                        <p:cTn id="16" dur="500"/>
                                        <p:tgtEl>
                                          <p:spTgt spid="36"/>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wipe(down)">
                                      <p:cBhvr>
                                        <p:cTn id="19" dur="500"/>
                                        <p:tgtEl>
                                          <p:spTgt spid="37"/>
                                        </p:tgtEl>
                                      </p:cBhvr>
                                    </p:animEffect>
                                  </p:childTnLst>
                                </p:cTn>
                              </p:par>
                              <p:par>
                                <p:cTn id="20" presetID="22" presetClass="entr" presetSubtype="4" fill="hold" nodeType="with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wipe(down)">
                                      <p:cBhvr>
                                        <p:cTn id="22" dur="500"/>
                                        <p:tgtEl>
                                          <p:spTgt spid="35"/>
                                        </p:tgtEl>
                                      </p:cBhvr>
                                    </p:animEffect>
                                  </p:childTnLst>
                                </p:cTn>
                              </p:par>
                              <p:par>
                                <p:cTn id="23" presetID="2" presetClass="entr" presetSubtype="8" fill="hold" grpId="0" nodeType="withEffect">
                                  <p:stCondLst>
                                    <p:cond delay="25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0-#ppt_w/2"/>
                                          </p:val>
                                        </p:tav>
                                        <p:tav tm="100000">
                                          <p:val>
                                            <p:strVal val="#ppt_x"/>
                                          </p:val>
                                        </p:tav>
                                      </p:tavLst>
                                    </p:anim>
                                    <p:anim calcmode="lin" valueType="num">
                                      <p:cBhvr additive="base">
                                        <p:cTn id="26" dur="500" fill="hold"/>
                                        <p:tgtEl>
                                          <p:spTgt spid="2"/>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250"/>
                                  </p:stCondLst>
                                  <p:childTnLst>
                                    <p:set>
                                      <p:cBhvr>
                                        <p:cTn id="28" dur="1" fill="hold">
                                          <p:stCondLst>
                                            <p:cond delay="0"/>
                                          </p:stCondLst>
                                        </p:cTn>
                                        <p:tgtEl>
                                          <p:spTgt spid="27"/>
                                        </p:tgtEl>
                                        <p:attrNameLst>
                                          <p:attrName>style.visibility</p:attrName>
                                        </p:attrNameLst>
                                      </p:cBhvr>
                                      <p:to>
                                        <p:strVal val="visible"/>
                                      </p:to>
                                    </p:set>
                                    <p:anim calcmode="lin" valueType="num">
                                      <p:cBhvr additive="base">
                                        <p:cTn id="29" dur="500" fill="hold"/>
                                        <p:tgtEl>
                                          <p:spTgt spid="27"/>
                                        </p:tgtEl>
                                        <p:attrNameLst>
                                          <p:attrName>ppt_x</p:attrName>
                                        </p:attrNameLst>
                                      </p:cBhvr>
                                      <p:tavLst>
                                        <p:tav tm="0">
                                          <p:val>
                                            <p:strVal val="0-#ppt_w/2"/>
                                          </p:val>
                                        </p:tav>
                                        <p:tav tm="100000">
                                          <p:val>
                                            <p:strVal val="#ppt_x"/>
                                          </p:val>
                                        </p:tav>
                                      </p:tavLst>
                                    </p:anim>
                                    <p:anim calcmode="lin" valueType="num">
                                      <p:cBhvr additive="base">
                                        <p:cTn id="30" dur="500" fill="hold"/>
                                        <p:tgtEl>
                                          <p:spTgt spid="27"/>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25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0-#ppt_w/2"/>
                                          </p:val>
                                        </p:tav>
                                        <p:tav tm="100000">
                                          <p:val>
                                            <p:strVal val="#ppt_x"/>
                                          </p:val>
                                        </p:tav>
                                      </p:tavLst>
                                    </p:anim>
                                    <p:anim calcmode="lin" valueType="num">
                                      <p:cBhvr additive="base">
                                        <p:cTn id="34" dur="500" fill="hold"/>
                                        <p:tgtEl>
                                          <p:spTgt spid="12"/>
                                        </p:tgtEl>
                                        <p:attrNameLst>
                                          <p:attrName>ppt_y</p:attrName>
                                        </p:attrNameLst>
                                      </p:cBhvr>
                                      <p:tavLst>
                                        <p:tav tm="0">
                                          <p:val>
                                            <p:strVal val="#ppt_y"/>
                                          </p:val>
                                        </p:tav>
                                        <p:tav tm="100000">
                                          <p:val>
                                            <p:strVal val="#ppt_y"/>
                                          </p:val>
                                        </p:tav>
                                      </p:tavLst>
                                    </p:anim>
                                  </p:childTnLst>
                                </p:cTn>
                              </p:par>
                              <p:par>
                                <p:cTn id="35" presetID="2" presetClass="entr" presetSubtype="2" fill="hold" nodeType="withEffect">
                                  <p:stCondLst>
                                    <p:cond delay="250"/>
                                  </p:stCondLst>
                                  <p:childTnLst>
                                    <p:set>
                                      <p:cBhvr>
                                        <p:cTn id="36" dur="1" fill="hold">
                                          <p:stCondLst>
                                            <p:cond delay="0"/>
                                          </p:stCondLst>
                                        </p:cTn>
                                        <p:tgtEl>
                                          <p:spTgt spid="38"/>
                                        </p:tgtEl>
                                        <p:attrNameLst>
                                          <p:attrName>style.visibility</p:attrName>
                                        </p:attrNameLst>
                                      </p:cBhvr>
                                      <p:to>
                                        <p:strVal val="visible"/>
                                      </p:to>
                                    </p:set>
                                    <p:anim calcmode="lin" valueType="num">
                                      <p:cBhvr additive="base">
                                        <p:cTn id="37" dur="500" fill="hold"/>
                                        <p:tgtEl>
                                          <p:spTgt spid="38"/>
                                        </p:tgtEl>
                                        <p:attrNameLst>
                                          <p:attrName>ppt_x</p:attrName>
                                        </p:attrNameLst>
                                      </p:cBhvr>
                                      <p:tavLst>
                                        <p:tav tm="0">
                                          <p:val>
                                            <p:strVal val="1+#ppt_w/2"/>
                                          </p:val>
                                        </p:tav>
                                        <p:tav tm="100000">
                                          <p:val>
                                            <p:strVal val="#ppt_x"/>
                                          </p:val>
                                        </p:tav>
                                      </p:tavLst>
                                    </p:anim>
                                    <p:anim calcmode="lin" valueType="num">
                                      <p:cBhvr additive="base">
                                        <p:cTn id="38" dur="500" fill="hold"/>
                                        <p:tgtEl>
                                          <p:spTgt spid="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4" grpId="0" bldLvl="0" animBg="1"/>
      <p:bldP spid="37" grpId="0" bldLvl="0" animBg="1"/>
      <p:bldP spid="12" grpId="0"/>
      <p:bldP spid="2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684020" y="339090"/>
            <a:ext cx="946785" cy="455930"/>
          </a:xfrm>
        </p:spPr>
        <p:txBody>
          <a:bodyPr/>
          <a:lstStyle/>
          <a:p>
            <a:pPr>
              <a:lnSpc>
                <a:spcPct val="120000"/>
              </a:lnSpc>
            </a:pPr>
            <a:r>
              <a:rPr lang="zh-CN" altLang="en-US" dirty="0">
                <a:effectLst/>
                <a:latin typeface="+mn-lt"/>
                <a:ea typeface="+mn-ea"/>
                <a:cs typeface="+mn-ea"/>
                <a:sym typeface="+mn-lt"/>
              </a:rPr>
              <a:t>展望</a:t>
            </a:r>
            <a:endParaRPr lang="zh-CN" altLang="en-US" dirty="0">
              <a:effectLst/>
              <a:latin typeface="+mn-lt"/>
              <a:ea typeface="+mn-ea"/>
              <a:cs typeface="+mn-ea"/>
              <a:sym typeface="+mn-lt"/>
            </a:endParaRPr>
          </a:p>
        </p:txBody>
      </p:sp>
      <p:pic>
        <p:nvPicPr>
          <p:cNvPr id="3074" name="Picture 2" descr="https://img0.baidu.com/it/u=208212130,1854789506&amp;fm=253&amp;fmt=auto&amp;app=120&amp;f=JPEG?w=1109&amp;h=800"/>
          <p:cNvPicPr>
            <a:picLocks noChangeAspect="1" noChangeArrowheads="1"/>
          </p:cNvPicPr>
          <p:nvPr>
            <p:custDataLst>
              <p:tags r:id="rId1"/>
            </p:custDataLst>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742170" y="5456555"/>
            <a:ext cx="2368550" cy="1708785"/>
          </a:xfrm>
          <a:prstGeom prst="rect">
            <a:avLst/>
          </a:prstGeom>
          <a:noFill/>
          <a:extLst>
            <a:ext uri="{909E8E84-426E-40DD-AFC4-6F175D3DCCD1}">
              <a14:hiddenFill xmlns:a14="http://schemas.microsoft.com/office/drawing/2010/main">
                <a:solidFill>
                  <a:srgbClr val="FFFFFF"/>
                </a:solidFill>
              </a14:hiddenFill>
            </a:ext>
          </a:extLst>
        </p:spPr>
      </p:pic>
      <p:cxnSp>
        <p:nvCxnSpPr>
          <p:cNvPr id="5" name="直接连接符 4"/>
          <p:cNvCxnSpPr/>
          <p:nvPr>
            <p:custDataLst>
              <p:tags r:id="rId3"/>
            </p:custDataLst>
          </p:nvPr>
        </p:nvCxnSpPr>
        <p:spPr>
          <a:xfrm>
            <a:off x="1684276" y="1145897"/>
            <a:ext cx="921152" cy="0"/>
          </a:xfrm>
          <a:prstGeom prst="line">
            <a:avLst/>
          </a:prstGeom>
          <a:ln w="57150">
            <a:solidFill>
              <a:srgbClr val="666E8A"/>
            </a:solidFill>
          </a:ln>
        </p:spPr>
        <p:style>
          <a:lnRef idx="3">
            <a:schemeClr val="accent2"/>
          </a:lnRef>
          <a:fillRef idx="0">
            <a:schemeClr val="accent2"/>
          </a:fillRef>
          <a:effectRef idx="2">
            <a:schemeClr val="accent2"/>
          </a:effectRef>
          <a:fontRef idx="minor">
            <a:schemeClr val="tx1"/>
          </a:fontRef>
        </p:style>
      </p:cxnSp>
      <p:sp>
        <p:nvSpPr>
          <p:cNvPr id="6" name="文本框 5"/>
          <p:cNvSpPr txBox="1"/>
          <p:nvPr>
            <p:custDataLst>
              <p:tags r:id="rId4"/>
            </p:custDataLst>
          </p:nvPr>
        </p:nvSpPr>
        <p:spPr>
          <a:xfrm>
            <a:off x="1376045" y="732155"/>
            <a:ext cx="1537335" cy="414020"/>
          </a:xfrm>
          <a:prstGeom prst="rect">
            <a:avLst/>
          </a:prstGeom>
          <a:noFill/>
        </p:spPr>
        <p:txBody>
          <a:bodyPr wrap="square" rtlCol="0">
            <a:spAutoFit/>
          </a:bodyPr>
          <a:p>
            <a:pPr algn="ctr" defTabSz="457200">
              <a:lnSpc>
                <a:spcPct val="150000"/>
              </a:lnSpc>
            </a:pP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Future </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Work</a:t>
            </a: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2" name="TextBox 29"/>
          <p:cNvSpPr txBox="1"/>
          <p:nvPr>
            <p:custDataLst>
              <p:tags r:id="rId5"/>
            </p:custDataLst>
          </p:nvPr>
        </p:nvSpPr>
        <p:spPr>
          <a:xfrm>
            <a:off x="1150620" y="2028825"/>
            <a:ext cx="1762760" cy="516255"/>
          </a:xfrm>
          <a:prstGeom prst="rect">
            <a:avLst/>
          </a:prstGeom>
          <a:noFill/>
        </p:spPr>
        <p:txBody>
          <a:bodyPr wrap="square" lIns="0" tIns="0" rIns="0" bIns="0" rtlCol="0">
            <a:spAutoFit/>
          </a:bodyPr>
          <a:p>
            <a:pPr>
              <a:lnSpc>
                <a:spcPct val="120000"/>
              </a:lnSpc>
            </a:pPr>
            <a:r>
              <a:rPr lang="en-US" altLang="zh-CN" sz="2800" b="1" dirty="0">
                <a:solidFill>
                  <a:schemeClr val="bg1"/>
                </a:solidFill>
                <a:cs typeface="+mn-ea"/>
                <a:sym typeface="+mn-lt"/>
              </a:rPr>
              <a:t>RNA-</a:t>
            </a:r>
            <a:r>
              <a:rPr lang="en-US" altLang="zh-CN" sz="2800" b="1" dirty="0">
                <a:solidFill>
                  <a:schemeClr val="bg1"/>
                </a:solidFill>
                <a:cs typeface="+mn-ea"/>
                <a:sym typeface="+mn-lt"/>
              </a:rPr>
              <a:t>Seq</a:t>
            </a:r>
            <a:endParaRPr lang="en-US" altLang="zh-CN" sz="2800" b="1" dirty="0">
              <a:solidFill>
                <a:schemeClr val="bg1"/>
              </a:solidFill>
              <a:cs typeface="+mn-ea"/>
              <a:sym typeface="+mn-lt"/>
            </a:endParaRPr>
          </a:p>
        </p:txBody>
      </p:sp>
      <p:grpSp>
        <p:nvGrpSpPr>
          <p:cNvPr id="16" name="组合 15"/>
          <p:cNvGrpSpPr/>
          <p:nvPr/>
        </p:nvGrpSpPr>
        <p:grpSpPr>
          <a:xfrm>
            <a:off x="1527975" y="2213539"/>
            <a:ext cx="5235575" cy="682054"/>
            <a:chOff x="1007084" y="1225382"/>
            <a:chExt cx="6335342" cy="825324"/>
          </a:xfrm>
        </p:grpSpPr>
        <p:sp>
          <p:nvSpPr>
            <p:cNvPr id="17" name="Oval 17"/>
            <p:cNvSpPr>
              <a:spLocks noChangeArrowheads="1"/>
            </p:cNvSpPr>
            <p:nvPr>
              <p:custDataLst>
                <p:tags r:id="rId6"/>
              </p:custDataLst>
            </p:nvPr>
          </p:nvSpPr>
          <p:spPr bwMode="auto">
            <a:xfrm>
              <a:off x="1007084" y="1372699"/>
              <a:ext cx="680125" cy="678007"/>
            </a:xfrm>
            <a:prstGeom prst="ellipse">
              <a:avLst/>
            </a:prstGeom>
            <a:solidFill>
              <a:srgbClr val="666E8A"/>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p>
              <a:pPr algn="ctr">
                <a:lnSpc>
                  <a:spcPct val="120000"/>
                </a:lnSpc>
                <a:spcBef>
                  <a:spcPct val="0"/>
                </a:spcBef>
              </a:pPr>
              <a:r>
                <a:rPr lang="en-US" altLang="zh-CN" dirty="0">
                  <a:solidFill>
                    <a:schemeClr val="bg1"/>
                  </a:solidFill>
                  <a:cs typeface="+mn-ea"/>
                  <a:sym typeface="+mn-lt"/>
                </a:rPr>
                <a:t>1</a:t>
              </a:r>
              <a:endParaRPr lang="zh-CN" altLang="en-US" dirty="0">
                <a:solidFill>
                  <a:schemeClr val="bg1"/>
                </a:solidFill>
                <a:cs typeface="+mn-ea"/>
                <a:sym typeface="+mn-lt"/>
              </a:endParaRPr>
            </a:p>
          </p:txBody>
        </p:sp>
        <p:sp>
          <p:nvSpPr>
            <p:cNvPr id="18" name="矩形 17"/>
            <p:cNvSpPr/>
            <p:nvPr>
              <p:custDataLst>
                <p:tags r:id="rId7"/>
              </p:custDataLst>
            </p:nvPr>
          </p:nvSpPr>
          <p:spPr>
            <a:xfrm>
              <a:off x="1808511" y="1225382"/>
              <a:ext cx="5533915" cy="82447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p>
              <a:pPr algn="just">
                <a:lnSpc>
                  <a:spcPct val="120000"/>
                </a:lnSpc>
              </a:pPr>
              <a:r>
                <a:rPr lang="zh-CN" altLang="en-US" sz="1600" dirty="0">
                  <a:solidFill>
                    <a:schemeClr val="tx1">
                      <a:lumMod val="65000"/>
                      <a:lumOff val="35000"/>
                    </a:schemeClr>
                  </a:solidFill>
                  <a:cs typeface="+mn-ea"/>
                  <a:sym typeface="+mn-lt"/>
                </a:rPr>
                <a:t>所使用的GUI平台的自动化程度有待完善，比如可以自动完成韦恩图的绘制等。</a:t>
              </a:r>
              <a:endParaRPr lang="zh-CN" altLang="en-US" sz="1600" dirty="0">
                <a:solidFill>
                  <a:schemeClr val="tx1">
                    <a:lumMod val="65000"/>
                    <a:lumOff val="35000"/>
                  </a:schemeClr>
                </a:solidFill>
                <a:cs typeface="+mn-ea"/>
                <a:sym typeface="+mn-lt"/>
              </a:endParaRPr>
            </a:p>
          </p:txBody>
        </p:sp>
      </p:grpSp>
      <p:grpSp>
        <p:nvGrpSpPr>
          <p:cNvPr id="19" name="组合 18"/>
          <p:cNvGrpSpPr/>
          <p:nvPr/>
        </p:nvGrpSpPr>
        <p:grpSpPr>
          <a:xfrm>
            <a:off x="1527975" y="3533877"/>
            <a:ext cx="6432551" cy="1565910"/>
            <a:chOff x="1007084" y="2748997"/>
            <a:chExt cx="7783750" cy="1894842"/>
          </a:xfrm>
        </p:grpSpPr>
        <p:sp>
          <p:nvSpPr>
            <p:cNvPr id="20" name="Oval 17"/>
            <p:cNvSpPr>
              <a:spLocks noChangeArrowheads="1"/>
            </p:cNvSpPr>
            <p:nvPr>
              <p:custDataLst>
                <p:tags r:id="rId8"/>
              </p:custDataLst>
            </p:nvPr>
          </p:nvSpPr>
          <p:spPr bwMode="auto">
            <a:xfrm>
              <a:off x="1007084" y="2925107"/>
              <a:ext cx="680125" cy="678007"/>
            </a:xfrm>
            <a:prstGeom prst="ellipse">
              <a:avLst/>
            </a:prstGeom>
            <a:solidFill>
              <a:srgbClr val="444D57"/>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p>
              <a:pPr algn="ctr">
                <a:lnSpc>
                  <a:spcPct val="120000"/>
                </a:lnSpc>
                <a:spcBef>
                  <a:spcPct val="0"/>
                </a:spcBef>
              </a:pPr>
              <a:r>
                <a:rPr lang="en-US" altLang="zh-CN" dirty="0">
                  <a:solidFill>
                    <a:schemeClr val="bg1"/>
                  </a:solidFill>
                  <a:cs typeface="+mn-ea"/>
                  <a:sym typeface="+mn-lt"/>
                </a:rPr>
                <a:t>2</a:t>
              </a:r>
              <a:endParaRPr lang="zh-CN" altLang="en-US" dirty="0">
                <a:solidFill>
                  <a:schemeClr val="bg1"/>
                </a:solidFill>
                <a:cs typeface="+mn-ea"/>
                <a:sym typeface="+mn-lt"/>
              </a:endParaRPr>
            </a:p>
          </p:txBody>
        </p:sp>
        <p:sp>
          <p:nvSpPr>
            <p:cNvPr id="21" name="矩形 20"/>
            <p:cNvSpPr/>
            <p:nvPr>
              <p:custDataLst>
                <p:tags r:id="rId9"/>
              </p:custDataLst>
            </p:nvPr>
          </p:nvSpPr>
          <p:spPr>
            <a:xfrm>
              <a:off x="1808511" y="2748997"/>
              <a:ext cx="6982323" cy="189484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p>
              <a:pPr algn="just">
                <a:lnSpc>
                  <a:spcPct val="120000"/>
                </a:lnSpc>
              </a:pPr>
              <a:r>
                <a:rPr lang="zh-CN" altLang="en-US" sz="1600" dirty="0">
                  <a:solidFill>
                    <a:schemeClr val="tx1">
                      <a:lumMod val="65000"/>
                      <a:lumOff val="35000"/>
                    </a:schemeClr>
                  </a:solidFill>
                  <a:cs typeface="+mn-ea"/>
                  <a:sym typeface="+mn-lt"/>
                </a:rPr>
                <a:t>由于目前GO和KEGG的p值和q值难以控制，找到的通路数和基因数千差万别，进行控制因素的对比分析较为困难，也由于此原因重叠基因里容易引入与胃癌不是太相关的一些普遍表达的基因。后续将在统一p值或q值的基础上进行一致性分析，而不是局限于固定的基因数量上。</a:t>
              </a:r>
              <a:endParaRPr lang="zh-CN" altLang="en-US" sz="1600" dirty="0">
                <a:solidFill>
                  <a:schemeClr val="tx1">
                    <a:lumMod val="65000"/>
                    <a:lumOff val="35000"/>
                  </a:schemeClr>
                </a:solidFill>
                <a:cs typeface="+mn-ea"/>
                <a:sym typeface="+mn-lt"/>
              </a:endParaRPr>
            </a:p>
          </p:txBody>
        </p:sp>
      </p:grpSp>
      <p:sp>
        <p:nvSpPr>
          <p:cNvPr id="12" name="Line 10"/>
          <p:cNvSpPr>
            <a:spLocks noChangeShapeType="1"/>
          </p:cNvSpPr>
          <p:nvPr>
            <p:custDataLst>
              <p:tags r:id="rId10"/>
            </p:custDataLst>
          </p:nvPr>
        </p:nvSpPr>
        <p:spPr bwMode="auto">
          <a:xfrm>
            <a:off x="5897880" y="3626485"/>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a:lnSpc>
                <a:spcPct val="120000"/>
              </a:lnSpc>
            </a:pPr>
            <a:endParaRPr lang="zh-CN" altLang="en-US" sz="1400">
              <a:cs typeface="+mn-ea"/>
              <a:sym typeface="+mn-lt"/>
            </a:endParaRPr>
          </a:p>
        </p:txBody>
      </p:sp>
      <p:sp>
        <p:nvSpPr>
          <p:cNvPr id="13" name="Line 11"/>
          <p:cNvSpPr>
            <a:spLocks noChangeShapeType="1"/>
          </p:cNvSpPr>
          <p:nvPr>
            <p:custDataLst>
              <p:tags r:id="rId11"/>
            </p:custDataLst>
          </p:nvPr>
        </p:nvSpPr>
        <p:spPr bwMode="auto">
          <a:xfrm>
            <a:off x="6024880" y="3753485"/>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a:lnSpc>
                <a:spcPct val="120000"/>
              </a:lnSpc>
            </a:pPr>
            <a:endParaRPr lang="zh-CN" altLang="en-US" sz="1400">
              <a:cs typeface="+mn-ea"/>
              <a:sym typeface="+mn-lt"/>
            </a:endParaRPr>
          </a:p>
        </p:txBody>
      </p:sp>
      <p:grpSp>
        <p:nvGrpSpPr>
          <p:cNvPr id="4" name="组合 3"/>
          <p:cNvGrpSpPr/>
          <p:nvPr/>
        </p:nvGrpSpPr>
        <p:grpSpPr>
          <a:xfrm rot="0">
            <a:off x="9023350" y="2021840"/>
            <a:ext cx="2480945" cy="3477260"/>
            <a:chOff x="4597400" y="1873250"/>
            <a:chExt cx="2997200" cy="4201320"/>
          </a:xfrm>
        </p:grpSpPr>
        <p:sp>
          <p:nvSpPr>
            <p:cNvPr id="11" name="任意多边形 10"/>
            <p:cNvSpPr/>
            <p:nvPr>
              <p:custDataLst>
                <p:tags r:id="rId12"/>
              </p:custDataLst>
            </p:nvPr>
          </p:nvSpPr>
          <p:spPr>
            <a:xfrm>
              <a:off x="5514975" y="5434013"/>
              <a:ext cx="1158876" cy="640557"/>
            </a:xfrm>
            <a:custGeom>
              <a:avLst/>
              <a:gdLst>
                <a:gd name="connsiteX0" fmla="*/ 373064 w 1158876"/>
                <a:gd name="connsiteY0" fmla="*/ 473869 h 640557"/>
                <a:gd name="connsiteX1" fmla="*/ 785813 w 1158876"/>
                <a:gd name="connsiteY1" fmla="*/ 473869 h 640557"/>
                <a:gd name="connsiteX2" fmla="*/ 869157 w 1158876"/>
                <a:gd name="connsiteY2" fmla="*/ 557213 h 640557"/>
                <a:gd name="connsiteX3" fmla="*/ 869156 w 1158876"/>
                <a:gd name="connsiteY3" fmla="*/ 557213 h 640557"/>
                <a:gd name="connsiteX4" fmla="*/ 785812 w 1158876"/>
                <a:gd name="connsiteY4" fmla="*/ 640557 h 640557"/>
                <a:gd name="connsiteX5" fmla="*/ 373064 w 1158876"/>
                <a:gd name="connsiteY5" fmla="*/ 640556 h 640557"/>
                <a:gd name="connsiteX6" fmla="*/ 296270 w 1158876"/>
                <a:gd name="connsiteY6" fmla="*/ 589654 h 640557"/>
                <a:gd name="connsiteX7" fmla="*/ 289720 w 1158876"/>
                <a:gd name="connsiteY7" fmla="*/ 557213 h 640557"/>
                <a:gd name="connsiteX8" fmla="*/ 296270 w 1158876"/>
                <a:gd name="connsiteY8" fmla="*/ 524772 h 640557"/>
                <a:gd name="connsiteX9" fmla="*/ 373064 w 1158876"/>
                <a:gd name="connsiteY9" fmla="*/ 473869 h 640557"/>
                <a:gd name="connsiteX10" fmla="*/ 156369 w 1158876"/>
                <a:gd name="connsiteY10" fmla="*/ 235744 h 640557"/>
                <a:gd name="connsiteX11" fmla="*/ 1002508 w 1158876"/>
                <a:gd name="connsiteY11" fmla="*/ 235744 h 640557"/>
                <a:gd name="connsiteX12" fmla="*/ 1085852 w 1158876"/>
                <a:gd name="connsiteY12" fmla="*/ 319088 h 640557"/>
                <a:gd name="connsiteX13" fmla="*/ 1085851 w 1158876"/>
                <a:gd name="connsiteY13" fmla="*/ 319088 h 640557"/>
                <a:gd name="connsiteX14" fmla="*/ 1002507 w 1158876"/>
                <a:gd name="connsiteY14" fmla="*/ 402432 h 640557"/>
                <a:gd name="connsiteX15" fmla="*/ 156369 w 1158876"/>
                <a:gd name="connsiteY15" fmla="*/ 402431 h 640557"/>
                <a:gd name="connsiteX16" fmla="*/ 79574 w 1158876"/>
                <a:gd name="connsiteY16" fmla="*/ 351528 h 640557"/>
                <a:gd name="connsiteX17" fmla="*/ 73025 w 1158876"/>
                <a:gd name="connsiteY17" fmla="*/ 319087 h 640557"/>
                <a:gd name="connsiteX18" fmla="*/ 79574 w 1158876"/>
                <a:gd name="connsiteY18" fmla="*/ 286646 h 640557"/>
                <a:gd name="connsiteX19" fmla="*/ 156369 w 1158876"/>
                <a:gd name="connsiteY19" fmla="*/ 235744 h 640557"/>
                <a:gd name="connsiteX20" fmla="*/ 83344 w 1158876"/>
                <a:gd name="connsiteY20" fmla="*/ 0 h 640557"/>
                <a:gd name="connsiteX21" fmla="*/ 1075532 w 1158876"/>
                <a:gd name="connsiteY21" fmla="*/ 0 h 640557"/>
                <a:gd name="connsiteX22" fmla="*/ 1158876 w 1158876"/>
                <a:gd name="connsiteY22" fmla="*/ 83344 h 640557"/>
                <a:gd name="connsiteX23" fmla="*/ 1158875 w 1158876"/>
                <a:gd name="connsiteY23" fmla="*/ 83344 h 640557"/>
                <a:gd name="connsiteX24" fmla="*/ 1075531 w 1158876"/>
                <a:gd name="connsiteY24" fmla="*/ 166688 h 640557"/>
                <a:gd name="connsiteX25" fmla="*/ 83344 w 1158876"/>
                <a:gd name="connsiteY25" fmla="*/ 166687 h 640557"/>
                <a:gd name="connsiteX26" fmla="*/ 6549 w 1158876"/>
                <a:gd name="connsiteY26" fmla="*/ 115784 h 640557"/>
                <a:gd name="connsiteX27" fmla="*/ 0 w 1158876"/>
                <a:gd name="connsiteY27" fmla="*/ 83343 h 640557"/>
                <a:gd name="connsiteX28" fmla="*/ 6549 w 1158876"/>
                <a:gd name="connsiteY28" fmla="*/ 50902 h 640557"/>
                <a:gd name="connsiteX29" fmla="*/ 83344 w 1158876"/>
                <a:gd name="connsiteY29" fmla="*/ 0 h 640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158876" h="640557">
                  <a:moveTo>
                    <a:pt x="373064" y="473869"/>
                  </a:moveTo>
                  <a:lnTo>
                    <a:pt x="785813" y="473869"/>
                  </a:lnTo>
                  <a:cubicBezTo>
                    <a:pt x="831843" y="473869"/>
                    <a:pt x="869157" y="511183"/>
                    <a:pt x="869157" y="557213"/>
                  </a:cubicBezTo>
                  <a:lnTo>
                    <a:pt x="869156" y="557213"/>
                  </a:lnTo>
                  <a:cubicBezTo>
                    <a:pt x="869156" y="603243"/>
                    <a:pt x="831842" y="640557"/>
                    <a:pt x="785812" y="640557"/>
                  </a:cubicBezTo>
                  <a:lnTo>
                    <a:pt x="373064" y="640556"/>
                  </a:lnTo>
                  <a:cubicBezTo>
                    <a:pt x="338542" y="640556"/>
                    <a:pt x="308922" y="619567"/>
                    <a:pt x="296270" y="589654"/>
                  </a:cubicBezTo>
                  <a:lnTo>
                    <a:pt x="289720" y="557213"/>
                  </a:lnTo>
                  <a:lnTo>
                    <a:pt x="296270" y="524772"/>
                  </a:lnTo>
                  <a:cubicBezTo>
                    <a:pt x="308922" y="494858"/>
                    <a:pt x="338542" y="473869"/>
                    <a:pt x="373064" y="473869"/>
                  </a:cubicBezTo>
                  <a:close/>
                  <a:moveTo>
                    <a:pt x="156369" y="235744"/>
                  </a:moveTo>
                  <a:lnTo>
                    <a:pt x="1002508" y="235744"/>
                  </a:lnTo>
                  <a:cubicBezTo>
                    <a:pt x="1048538" y="235744"/>
                    <a:pt x="1085852" y="273058"/>
                    <a:pt x="1085852" y="319088"/>
                  </a:cubicBezTo>
                  <a:lnTo>
                    <a:pt x="1085851" y="319088"/>
                  </a:lnTo>
                  <a:cubicBezTo>
                    <a:pt x="1085851" y="365118"/>
                    <a:pt x="1048537" y="402432"/>
                    <a:pt x="1002507" y="402432"/>
                  </a:cubicBezTo>
                  <a:lnTo>
                    <a:pt x="156369" y="402431"/>
                  </a:lnTo>
                  <a:cubicBezTo>
                    <a:pt x="121846" y="402431"/>
                    <a:pt x="92227" y="381442"/>
                    <a:pt x="79574" y="351528"/>
                  </a:cubicBezTo>
                  <a:lnTo>
                    <a:pt x="73025" y="319087"/>
                  </a:lnTo>
                  <a:lnTo>
                    <a:pt x="79574" y="286646"/>
                  </a:lnTo>
                  <a:cubicBezTo>
                    <a:pt x="92227" y="256733"/>
                    <a:pt x="121846" y="235744"/>
                    <a:pt x="156369" y="235744"/>
                  </a:cubicBezTo>
                  <a:close/>
                  <a:moveTo>
                    <a:pt x="83344" y="0"/>
                  </a:moveTo>
                  <a:lnTo>
                    <a:pt x="1075532" y="0"/>
                  </a:lnTo>
                  <a:cubicBezTo>
                    <a:pt x="1121562" y="0"/>
                    <a:pt x="1158876" y="37314"/>
                    <a:pt x="1158876" y="83344"/>
                  </a:cubicBezTo>
                  <a:lnTo>
                    <a:pt x="1158875" y="83344"/>
                  </a:lnTo>
                  <a:cubicBezTo>
                    <a:pt x="1158875" y="129374"/>
                    <a:pt x="1121561" y="166688"/>
                    <a:pt x="1075531" y="166688"/>
                  </a:cubicBezTo>
                  <a:lnTo>
                    <a:pt x="83344" y="166687"/>
                  </a:lnTo>
                  <a:cubicBezTo>
                    <a:pt x="48821" y="166687"/>
                    <a:pt x="19202" y="145698"/>
                    <a:pt x="6549" y="115784"/>
                  </a:cubicBezTo>
                  <a:lnTo>
                    <a:pt x="0" y="83343"/>
                  </a:lnTo>
                  <a:lnTo>
                    <a:pt x="6549" y="50902"/>
                  </a:lnTo>
                  <a:cubicBezTo>
                    <a:pt x="19202" y="20989"/>
                    <a:pt x="48821" y="0"/>
                    <a:pt x="83344" y="0"/>
                  </a:cubicBezTo>
                  <a:close/>
                </a:path>
              </a:pathLst>
            </a:custGeom>
            <a:solidFill>
              <a:srgbClr val="666E8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sz="1400">
                <a:cs typeface="+mn-ea"/>
                <a:sym typeface="+mn-lt"/>
              </a:endParaRPr>
            </a:p>
          </p:txBody>
        </p:sp>
        <p:sp>
          <p:nvSpPr>
            <p:cNvPr id="14" name="Freeform 12"/>
            <p:cNvSpPr>
              <a:spLocks noEditPoints="1"/>
            </p:cNvSpPr>
            <p:nvPr>
              <p:custDataLst>
                <p:tags r:id="rId13"/>
              </p:custDataLst>
            </p:nvPr>
          </p:nvSpPr>
          <p:spPr bwMode="auto">
            <a:xfrm>
              <a:off x="5211763" y="2809875"/>
              <a:ext cx="1795463" cy="2292350"/>
            </a:xfrm>
            <a:custGeom>
              <a:avLst/>
              <a:gdLst>
                <a:gd name="T0" fmla="*/ 506 w 550"/>
                <a:gd name="T1" fmla="*/ 221 h 703"/>
                <a:gd name="T2" fmla="*/ 503 w 550"/>
                <a:gd name="T3" fmla="*/ 133 h 703"/>
                <a:gd name="T4" fmla="*/ 436 w 550"/>
                <a:gd name="T5" fmla="*/ 124 h 703"/>
                <a:gd name="T6" fmla="*/ 375 w 550"/>
                <a:gd name="T7" fmla="*/ 191 h 703"/>
                <a:gd name="T8" fmla="*/ 347 w 550"/>
                <a:gd name="T9" fmla="*/ 230 h 703"/>
                <a:gd name="T10" fmla="*/ 365 w 550"/>
                <a:gd name="T11" fmla="*/ 173 h 703"/>
                <a:gd name="T12" fmla="*/ 265 w 550"/>
                <a:gd name="T13" fmla="*/ 167 h 703"/>
                <a:gd name="T14" fmla="*/ 259 w 550"/>
                <a:gd name="T15" fmla="*/ 230 h 703"/>
                <a:gd name="T16" fmla="*/ 265 w 550"/>
                <a:gd name="T17" fmla="*/ 73 h 703"/>
                <a:gd name="T18" fmla="*/ 219 w 550"/>
                <a:gd name="T19" fmla="*/ 133 h 703"/>
                <a:gd name="T20" fmla="*/ 170 w 550"/>
                <a:gd name="T21" fmla="*/ 121 h 703"/>
                <a:gd name="T22" fmla="*/ 127 w 550"/>
                <a:gd name="T23" fmla="*/ 216 h 703"/>
                <a:gd name="T24" fmla="*/ 94 w 550"/>
                <a:gd name="T25" fmla="*/ 236 h 703"/>
                <a:gd name="T26" fmla="*/ 97 w 550"/>
                <a:gd name="T27" fmla="*/ 145 h 703"/>
                <a:gd name="T28" fmla="*/ 69 w 550"/>
                <a:gd name="T29" fmla="*/ 121 h 703"/>
                <a:gd name="T30" fmla="*/ 8 w 550"/>
                <a:gd name="T31" fmla="*/ 209 h 703"/>
                <a:gd name="T32" fmla="*/ 17 w 550"/>
                <a:gd name="T33" fmla="*/ 233 h 703"/>
                <a:gd name="T34" fmla="*/ 149 w 550"/>
                <a:gd name="T35" fmla="*/ 458 h 703"/>
                <a:gd name="T36" fmla="*/ 219 w 550"/>
                <a:gd name="T37" fmla="*/ 703 h 703"/>
                <a:gd name="T38" fmla="*/ 164 w 550"/>
                <a:gd name="T39" fmla="*/ 452 h 703"/>
                <a:gd name="T40" fmla="*/ 57 w 550"/>
                <a:gd name="T41" fmla="*/ 206 h 703"/>
                <a:gd name="T42" fmla="*/ 94 w 550"/>
                <a:gd name="T43" fmla="*/ 261 h 703"/>
                <a:gd name="T44" fmla="*/ 146 w 550"/>
                <a:gd name="T45" fmla="*/ 248 h 703"/>
                <a:gd name="T46" fmla="*/ 225 w 550"/>
                <a:gd name="T47" fmla="*/ 230 h 703"/>
                <a:gd name="T48" fmla="*/ 274 w 550"/>
                <a:gd name="T49" fmla="*/ 251 h 703"/>
                <a:gd name="T50" fmla="*/ 347 w 550"/>
                <a:gd name="T51" fmla="*/ 255 h 703"/>
                <a:gd name="T52" fmla="*/ 445 w 550"/>
                <a:gd name="T53" fmla="*/ 248 h 703"/>
                <a:gd name="T54" fmla="*/ 512 w 550"/>
                <a:gd name="T55" fmla="*/ 245 h 703"/>
                <a:gd name="T56" fmla="*/ 321 w 550"/>
                <a:gd name="T57" fmla="*/ 703 h 703"/>
                <a:gd name="T58" fmla="*/ 512 w 550"/>
                <a:gd name="T59" fmla="*/ 276 h 703"/>
                <a:gd name="T60" fmla="*/ 540 w 550"/>
                <a:gd name="T61" fmla="*/ 241 h 703"/>
                <a:gd name="T62" fmla="*/ 527 w 550"/>
                <a:gd name="T63" fmla="*/ 218 h 703"/>
                <a:gd name="T64" fmla="*/ 187 w 550"/>
                <a:gd name="T65" fmla="*/ 233 h 703"/>
                <a:gd name="T66" fmla="*/ 152 w 550"/>
                <a:gd name="T67" fmla="*/ 215 h 703"/>
                <a:gd name="T68" fmla="*/ 179 w 550"/>
                <a:gd name="T69" fmla="*/ 145 h 703"/>
                <a:gd name="T70" fmla="*/ 213 w 550"/>
                <a:gd name="T71" fmla="*/ 191 h 703"/>
                <a:gd name="T72" fmla="*/ 291 w 550"/>
                <a:gd name="T73" fmla="*/ 169 h 703"/>
                <a:gd name="T74" fmla="*/ 333 w 550"/>
                <a:gd name="T75" fmla="*/ 149 h 703"/>
                <a:gd name="T76" fmla="*/ 298 w 550"/>
                <a:gd name="T77" fmla="*/ 212 h 703"/>
                <a:gd name="T78" fmla="*/ 443 w 550"/>
                <a:gd name="T79" fmla="*/ 222 h 703"/>
                <a:gd name="T80" fmla="*/ 404 w 550"/>
                <a:gd name="T81" fmla="*/ 173 h 703"/>
                <a:gd name="T82" fmla="*/ 458 w 550"/>
                <a:gd name="T83" fmla="*/ 165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50" h="703">
                  <a:moveTo>
                    <a:pt x="527" y="218"/>
                  </a:moveTo>
                  <a:cubicBezTo>
                    <a:pt x="522" y="221"/>
                    <a:pt x="514" y="224"/>
                    <a:pt x="506" y="221"/>
                  </a:cubicBezTo>
                  <a:cubicBezTo>
                    <a:pt x="500" y="219"/>
                    <a:pt x="490" y="210"/>
                    <a:pt x="488" y="193"/>
                  </a:cubicBezTo>
                  <a:cubicBezTo>
                    <a:pt x="483" y="168"/>
                    <a:pt x="506" y="145"/>
                    <a:pt x="503" y="133"/>
                  </a:cubicBezTo>
                  <a:cubicBezTo>
                    <a:pt x="500" y="118"/>
                    <a:pt x="478" y="106"/>
                    <a:pt x="469" y="139"/>
                  </a:cubicBezTo>
                  <a:cubicBezTo>
                    <a:pt x="463" y="130"/>
                    <a:pt x="448" y="124"/>
                    <a:pt x="436" y="124"/>
                  </a:cubicBezTo>
                  <a:cubicBezTo>
                    <a:pt x="408" y="124"/>
                    <a:pt x="390" y="139"/>
                    <a:pt x="381" y="164"/>
                  </a:cubicBezTo>
                  <a:cubicBezTo>
                    <a:pt x="378" y="170"/>
                    <a:pt x="375" y="182"/>
                    <a:pt x="375" y="191"/>
                  </a:cubicBezTo>
                  <a:cubicBezTo>
                    <a:pt x="375" y="200"/>
                    <a:pt x="378" y="211"/>
                    <a:pt x="383" y="219"/>
                  </a:cubicBezTo>
                  <a:cubicBezTo>
                    <a:pt x="371" y="227"/>
                    <a:pt x="362" y="230"/>
                    <a:pt x="347" y="230"/>
                  </a:cubicBezTo>
                  <a:cubicBezTo>
                    <a:pt x="341" y="230"/>
                    <a:pt x="332" y="227"/>
                    <a:pt x="323" y="224"/>
                  </a:cubicBezTo>
                  <a:cubicBezTo>
                    <a:pt x="342" y="216"/>
                    <a:pt x="359" y="204"/>
                    <a:pt x="365" y="173"/>
                  </a:cubicBezTo>
                  <a:cubicBezTo>
                    <a:pt x="371" y="141"/>
                    <a:pt x="350" y="114"/>
                    <a:pt x="310" y="120"/>
                  </a:cubicBezTo>
                  <a:cubicBezTo>
                    <a:pt x="293" y="122"/>
                    <a:pt x="271" y="138"/>
                    <a:pt x="265" y="167"/>
                  </a:cubicBezTo>
                  <a:cubicBezTo>
                    <a:pt x="265" y="167"/>
                    <a:pt x="258" y="198"/>
                    <a:pt x="274" y="224"/>
                  </a:cubicBezTo>
                  <a:cubicBezTo>
                    <a:pt x="270" y="227"/>
                    <a:pt x="265" y="230"/>
                    <a:pt x="259" y="230"/>
                  </a:cubicBezTo>
                  <a:cubicBezTo>
                    <a:pt x="236" y="231"/>
                    <a:pt x="243" y="170"/>
                    <a:pt x="243" y="157"/>
                  </a:cubicBezTo>
                  <a:cubicBezTo>
                    <a:pt x="246" y="127"/>
                    <a:pt x="259" y="100"/>
                    <a:pt x="265" y="73"/>
                  </a:cubicBezTo>
                  <a:cubicBezTo>
                    <a:pt x="286" y="0"/>
                    <a:pt x="246" y="3"/>
                    <a:pt x="237" y="36"/>
                  </a:cubicBezTo>
                  <a:cubicBezTo>
                    <a:pt x="231" y="60"/>
                    <a:pt x="222" y="97"/>
                    <a:pt x="219" y="133"/>
                  </a:cubicBezTo>
                  <a:cubicBezTo>
                    <a:pt x="213" y="127"/>
                    <a:pt x="204" y="124"/>
                    <a:pt x="197" y="121"/>
                  </a:cubicBezTo>
                  <a:cubicBezTo>
                    <a:pt x="188" y="118"/>
                    <a:pt x="179" y="118"/>
                    <a:pt x="170" y="121"/>
                  </a:cubicBezTo>
                  <a:cubicBezTo>
                    <a:pt x="152" y="127"/>
                    <a:pt x="133" y="145"/>
                    <a:pt x="127" y="182"/>
                  </a:cubicBezTo>
                  <a:cubicBezTo>
                    <a:pt x="124" y="194"/>
                    <a:pt x="124" y="207"/>
                    <a:pt x="127" y="216"/>
                  </a:cubicBezTo>
                  <a:cubicBezTo>
                    <a:pt x="125" y="217"/>
                    <a:pt x="122" y="220"/>
                    <a:pt x="119" y="223"/>
                  </a:cubicBezTo>
                  <a:cubicBezTo>
                    <a:pt x="111" y="230"/>
                    <a:pt x="101" y="237"/>
                    <a:pt x="94" y="236"/>
                  </a:cubicBezTo>
                  <a:cubicBezTo>
                    <a:pt x="78" y="234"/>
                    <a:pt x="81" y="194"/>
                    <a:pt x="85" y="173"/>
                  </a:cubicBezTo>
                  <a:cubicBezTo>
                    <a:pt x="91" y="160"/>
                    <a:pt x="94" y="151"/>
                    <a:pt x="97" y="145"/>
                  </a:cubicBezTo>
                  <a:cubicBezTo>
                    <a:pt x="100" y="136"/>
                    <a:pt x="100" y="127"/>
                    <a:pt x="97" y="124"/>
                  </a:cubicBezTo>
                  <a:cubicBezTo>
                    <a:pt x="85" y="100"/>
                    <a:pt x="69" y="121"/>
                    <a:pt x="69" y="121"/>
                  </a:cubicBezTo>
                  <a:cubicBezTo>
                    <a:pt x="66" y="127"/>
                    <a:pt x="60" y="142"/>
                    <a:pt x="57" y="164"/>
                  </a:cubicBezTo>
                  <a:cubicBezTo>
                    <a:pt x="48" y="179"/>
                    <a:pt x="36" y="188"/>
                    <a:pt x="8" y="209"/>
                  </a:cubicBezTo>
                  <a:cubicBezTo>
                    <a:pt x="2" y="215"/>
                    <a:pt x="0" y="221"/>
                    <a:pt x="4" y="228"/>
                  </a:cubicBezTo>
                  <a:cubicBezTo>
                    <a:pt x="8" y="234"/>
                    <a:pt x="11" y="233"/>
                    <a:pt x="17" y="233"/>
                  </a:cubicBezTo>
                  <a:cubicBezTo>
                    <a:pt x="23" y="242"/>
                    <a:pt x="30" y="255"/>
                    <a:pt x="39" y="264"/>
                  </a:cubicBezTo>
                  <a:cubicBezTo>
                    <a:pt x="78" y="324"/>
                    <a:pt x="118" y="391"/>
                    <a:pt x="149" y="458"/>
                  </a:cubicBezTo>
                  <a:cubicBezTo>
                    <a:pt x="182" y="531"/>
                    <a:pt x="207" y="600"/>
                    <a:pt x="216" y="673"/>
                  </a:cubicBezTo>
                  <a:cubicBezTo>
                    <a:pt x="217" y="686"/>
                    <a:pt x="218" y="694"/>
                    <a:pt x="219" y="703"/>
                  </a:cubicBezTo>
                  <a:cubicBezTo>
                    <a:pt x="237" y="703"/>
                    <a:pt x="237" y="703"/>
                    <a:pt x="237" y="703"/>
                  </a:cubicBezTo>
                  <a:cubicBezTo>
                    <a:pt x="231" y="618"/>
                    <a:pt x="204" y="534"/>
                    <a:pt x="164" y="452"/>
                  </a:cubicBezTo>
                  <a:cubicBezTo>
                    <a:pt x="127" y="373"/>
                    <a:pt x="78" y="294"/>
                    <a:pt x="33" y="224"/>
                  </a:cubicBezTo>
                  <a:cubicBezTo>
                    <a:pt x="39" y="220"/>
                    <a:pt x="51" y="212"/>
                    <a:pt x="57" y="206"/>
                  </a:cubicBezTo>
                  <a:cubicBezTo>
                    <a:pt x="57" y="209"/>
                    <a:pt x="57" y="215"/>
                    <a:pt x="57" y="218"/>
                  </a:cubicBezTo>
                  <a:cubicBezTo>
                    <a:pt x="60" y="255"/>
                    <a:pt x="79" y="259"/>
                    <a:pt x="94" y="261"/>
                  </a:cubicBezTo>
                  <a:cubicBezTo>
                    <a:pt x="108" y="261"/>
                    <a:pt x="122" y="252"/>
                    <a:pt x="136" y="239"/>
                  </a:cubicBezTo>
                  <a:cubicBezTo>
                    <a:pt x="139" y="242"/>
                    <a:pt x="142" y="246"/>
                    <a:pt x="146" y="248"/>
                  </a:cubicBezTo>
                  <a:cubicBezTo>
                    <a:pt x="158" y="259"/>
                    <a:pt x="179" y="261"/>
                    <a:pt x="192" y="258"/>
                  </a:cubicBezTo>
                  <a:cubicBezTo>
                    <a:pt x="205" y="255"/>
                    <a:pt x="216" y="245"/>
                    <a:pt x="225" y="230"/>
                  </a:cubicBezTo>
                  <a:cubicBezTo>
                    <a:pt x="225" y="236"/>
                    <a:pt x="228" y="242"/>
                    <a:pt x="231" y="245"/>
                  </a:cubicBezTo>
                  <a:cubicBezTo>
                    <a:pt x="240" y="255"/>
                    <a:pt x="259" y="258"/>
                    <a:pt x="274" y="251"/>
                  </a:cubicBezTo>
                  <a:cubicBezTo>
                    <a:pt x="280" y="248"/>
                    <a:pt x="289" y="245"/>
                    <a:pt x="295" y="242"/>
                  </a:cubicBezTo>
                  <a:cubicBezTo>
                    <a:pt x="310" y="248"/>
                    <a:pt x="329" y="255"/>
                    <a:pt x="347" y="255"/>
                  </a:cubicBezTo>
                  <a:cubicBezTo>
                    <a:pt x="368" y="255"/>
                    <a:pt x="387" y="251"/>
                    <a:pt x="402" y="236"/>
                  </a:cubicBezTo>
                  <a:cubicBezTo>
                    <a:pt x="411" y="245"/>
                    <a:pt x="425" y="250"/>
                    <a:pt x="445" y="248"/>
                  </a:cubicBezTo>
                  <a:cubicBezTo>
                    <a:pt x="460" y="246"/>
                    <a:pt x="469" y="239"/>
                    <a:pt x="475" y="227"/>
                  </a:cubicBezTo>
                  <a:cubicBezTo>
                    <a:pt x="481" y="241"/>
                    <a:pt x="498" y="247"/>
                    <a:pt x="512" y="245"/>
                  </a:cubicBezTo>
                  <a:cubicBezTo>
                    <a:pt x="417" y="388"/>
                    <a:pt x="317" y="540"/>
                    <a:pt x="304" y="703"/>
                  </a:cubicBezTo>
                  <a:cubicBezTo>
                    <a:pt x="321" y="703"/>
                    <a:pt x="321" y="703"/>
                    <a:pt x="321" y="703"/>
                  </a:cubicBezTo>
                  <a:cubicBezTo>
                    <a:pt x="321" y="696"/>
                    <a:pt x="321" y="692"/>
                    <a:pt x="323" y="682"/>
                  </a:cubicBezTo>
                  <a:cubicBezTo>
                    <a:pt x="341" y="540"/>
                    <a:pt x="426" y="403"/>
                    <a:pt x="512" y="276"/>
                  </a:cubicBezTo>
                  <a:cubicBezTo>
                    <a:pt x="518" y="267"/>
                    <a:pt x="527" y="255"/>
                    <a:pt x="533" y="243"/>
                  </a:cubicBezTo>
                  <a:cubicBezTo>
                    <a:pt x="540" y="241"/>
                    <a:pt x="540" y="241"/>
                    <a:pt x="540" y="241"/>
                  </a:cubicBezTo>
                  <a:cubicBezTo>
                    <a:pt x="547" y="238"/>
                    <a:pt x="550" y="231"/>
                    <a:pt x="545" y="221"/>
                  </a:cubicBezTo>
                  <a:cubicBezTo>
                    <a:pt x="539" y="215"/>
                    <a:pt x="533" y="215"/>
                    <a:pt x="527" y="218"/>
                  </a:cubicBezTo>
                  <a:close/>
                  <a:moveTo>
                    <a:pt x="213" y="191"/>
                  </a:moveTo>
                  <a:cubicBezTo>
                    <a:pt x="207" y="218"/>
                    <a:pt x="200" y="229"/>
                    <a:pt x="187" y="233"/>
                  </a:cubicBezTo>
                  <a:cubicBezTo>
                    <a:pt x="178" y="236"/>
                    <a:pt x="168" y="233"/>
                    <a:pt x="164" y="230"/>
                  </a:cubicBezTo>
                  <a:cubicBezTo>
                    <a:pt x="158" y="227"/>
                    <a:pt x="152" y="215"/>
                    <a:pt x="152" y="215"/>
                  </a:cubicBezTo>
                  <a:cubicBezTo>
                    <a:pt x="149" y="206"/>
                    <a:pt x="149" y="197"/>
                    <a:pt x="152" y="188"/>
                  </a:cubicBezTo>
                  <a:cubicBezTo>
                    <a:pt x="158" y="164"/>
                    <a:pt x="167" y="148"/>
                    <a:pt x="179" y="145"/>
                  </a:cubicBezTo>
                  <a:cubicBezTo>
                    <a:pt x="187" y="144"/>
                    <a:pt x="198" y="147"/>
                    <a:pt x="204" y="151"/>
                  </a:cubicBezTo>
                  <a:cubicBezTo>
                    <a:pt x="214" y="159"/>
                    <a:pt x="216" y="173"/>
                    <a:pt x="213" y="191"/>
                  </a:cubicBezTo>
                  <a:close/>
                  <a:moveTo>
                    <a:pt x="298" y="212"/>
                  </a:moveTo>
                  <a:cubicBezTo>
                    <a:pt x="295" y="206"/>
                    <a:pt x="287" y="184"/>
                    <a:pt x="291" y="169"/>
                  </a:cubicBezTo>
                  <a:cubicBezTo>
                    <a:pt x="295" y="154"/>
                    <a:pt x="307" y="146"/>
                    <a:pt x="313" y="145"/>
                  </a:cubicBezTo>
                  <a:cubicBezTo>
                    <a:pt x="324" y="144"/>
                    <a:pt x="330" y="146"/>
                    <a:pt x="333" y="149"/>
                  </a:cubicBezTo>
                  <a:cubicBezTo>
                    <a:pt x="338" y="152"/>
                    <a:pt x="340" y="159"/>
                    <a:pt x="339" y="167"/>
                  </a:cubicBezTo>
                  <a:cubicBezTo>
                    <a:pt x="337" y="178"/>
                    <a:pt x="321" y="203"/>
                    <a:pt x="298" y="212"/>
                  </a:cubicBezTo>
                  <a:close/>
                  <a:moveTo>
                    <a:pt x="461" y="193"/>
                  </a:moveTo>
                  <a:cubicBezTo>
                    <a:pt x="461" y="202"/>
                    <a:pt x="455" y="221"/>
                    <a:pt x="443" y="222"/>
                  </a:cubicBezTo>
                  <a:cubicBezTo>
                    <a:pt x="421" y="224"/>
                    <a:pt x="411" y="215"/>
                    <a:pt x="405" y="206"/>
                  </a:cubicBezTo>
                  <a:cubicBezTo>
                    <a:pt x="399" y="197"/>
                    <a:pt x="401" y="182"/>
                    <a:pt x="404" y="173"/>
                  </a:cubicBezTo>
                  <a:cubicBezTo>
                    <a:pt x="410" y="157"/>
                    <a:pt x="420" y="148"/>
                    <a:pt x="436" y="148"/>
                  </a:cubicBezTo>
                  <a:cubicBezTo>
                    <a:pt x="445" y="148"/>
                    <a:pt x="454" y="154"/>
                    <a:pt x="458" y="165"/>
                  </a:cubicBezTo>
                  <a:cubicBezTo>
                    <a:pt x="461" y="173"/>
                    <a:pt x="460" y="188"/>
                    <a:pt x="461" y="193"/>
                  </a:cubicBezTo>
                  <a:close/>
                </a:path>
              </a:pathLst>
            </a:custGeom>
            <a:solidFill>
              <a:schemeClr val="tx1">
                <a:lumMod val="65000"/>
                <a:lumOff val="35000"/>
              </a:schemeClr>
            </a:solidFill>
            <a:ln>
              <a:noFill/>
            </a:ln>
          </p:spPr>
          <p:txBody>
            <a:bodyPr vert="horz" wrap="square" lIns="91440" tIns="45720" rIns="91440" bIns="45720" numCol="1" anchor="t" anchorCtr="0" compatLnSpc="1"/>
            <a:p>
              <a:pPr>
                <a:lnSpc>
                  <a:spcPct val="120000"/>
                </a:lnSpc>
              </a:pPr>
              <a:endParaRPr lang="zh-CN" altLang="en-US" sz="1400">
                <a:cs typeface="+mn-ea"/>
                <a:sym typeface="+mn-lt"/>
              </a:endParaRPr>
            </a:p>
          </p:txBody>
        </p:sp>
        <p:sp>
          <p:nvSpPr>
            <p:cNvPr id="15" name="Freeform 13"/>
            <p:cNvSpPr/>
            <p:nvPr>
              <p:custDataLst>
                <p:tags r:id="rId14"/>
              </p:custDataLst>
            </p:nvPr>
          </p:nvSpPr>
          <p:spPr bwMode="auto">
            <a:xfrm>
              <a:off x="4597400" y="1873250"/>
              <a:ext cx="1390650" cy="1624013"/>
            </a:xfrm>
            <a:custGeom>
              <a:avLst/>
              <a:gdLst>
                <a:gd name="T0" fmla="*/ 70 w 426"/>
                <a:gd name="T1" fmla="*/ 498 h 498"/>
                <a:gd name="T2" fmla="*/ 67 w 426"/>
                <a:gd name="T3" fmla="*/ 444 h 498"/>
                <a:gd name="T4" fmla="*/ 183 w 426"/>
                <a:gd name="T5" fmla="*/ 178 h 498"/>
                <a:gd name="T6" fmla="*/ 426 w 426"/>
                <a:gd name="T7" fmla="*/ 70 h 498"/>
                <a:gd name="T8" fmla="*/ 426 w 426"/>
                <a:gd name="T9" fmla="*/ 0 h 498"/>
                <a:gd name="T10" fmla="*/ 134 w 426"/>
                <a:gd name="T11" fmla="*/ 129 h 498"/>
                <a:gd name="T12" fmla="*/ 0 w 426"/>
                <a:gd name="T13" fmla="*/ 444 h 498"/>
                <a:gd name="T14" fmla="*/ 2 w 426"/>
                <a:gd name="T15" fmla="*/ 498 h 498"/>
                <a:gd name="T16" fmla="*/ 70 w 426"/>
                <a:gd name="T17" fmla="*/ 498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6" h="498">
                  <a:moveTo>
                    <a:pt x="70" y="498"/>
                  </a:moveTo>
                  <a:cubicBezTo>
                    <a:pt x="68" y="481"/>
                    <a:pt x="67" y="464"/>
                    <a:pt x="67" y="444"/>
                  </a:cubicBezTo>
                  <a:cubicBezTo>
                    <a:pt x="67" y="338"/>
                    <a:pt x="109" y="244"/>
                    <a:pt x="183" y="178"/>
                  </a:cubicBezTo>
                  <a:cubicBezTo>
                    <a:pt x="246" y="117"/>
                    <a:pt x="332" y="77"/>
                    <a:pt x="426" y="70"/>
                  </a:cubicBezTo>
                  <a:cubicBezTo>
                    <a:pt x="426" y="0"/>
                    <a:pt x="426" y="0"/>
                    <a:pt x="426" y="0"/>
                  </a:cubicBezTo>
                  <a:cubicBezTo>
                    <a:pt x="313" y="7"/>
                    <a:pt x="209" y="57"/>
                    <a:pt x="134" y="129"/>
                  </a:cubicBezTo>
                  <a:cubicBezTo>
                    <a:pt x="51" y="208"/>
                    <a:pt x="0" y="320"/>
                    <a:pt x="0" y="444"/>
                  </a:cubicBezTo>
                  <a:cubicBezTo>
                    <a:pt x="0" y="464"/>
                    <a:pt x="0" y="481"/>
                    <a:pt x="2" y="498"/>
                  </a:cubicBezTo>
                  <a:lnTo>
                    <a:pt x="70" y="498"/>
                  </a:lnTo>
                  <a:close/>
                </a:path>
              </a:pathLst>
            </a:custGeom>
            <a:solidFill>
              <a:srgbClr val="666E8A"/>
            </a:solidFill>
            <a:ln>
              <a:noFill/>
            </a:ln>
          </p:spPr>
          <p:txBody>
            <a:bodyPr vert="horz" wrap="square" lIns="91440" tIns="45720" rIns="91440" bIns="45720" numCol="1" anchor="t" anchorCtr="0" compatLnSpc="1"/>
            <a:p>
              <a:pPr>
                <a:lnSpc>
                  <a:spcPct val="120000"/>
                </a:lnSpc>
              </a:pPr>
              <a:endParaRPr lang="zh-CN" altLang="en-US" sz="1400">
                <a:cs typeface="+mn-ea"/>
                <a:sym typeface="+mn-lt"/>
              </a:endParaRPr>
            </a:p>
          </p:txBody>
        </p:sp>
        <p:sp>
          <p:nvSpPr>
            <p:cNvPr id="25" name="Freeform 14"/>
            <p:cNvSpPr/>
            <p:nvPr>
              <p:custDataLst>
                <p:tags r:id="rId15"/>
              </p:custDataLst>
            </p:nvPr>
          </p:nvSpPr>
          <p:spPr bwMode="auto">
            <a:xfrm>
              <a:off x="4637088" y="3692525"/>
              <a:ext cx="1350963" cy="1627188"/>
            </a:xfrm>
            <a:custGeom>
              <a:avLst/>
              <a:gdLst>
                <a:gd name="T0" fmla="*/ 250 w 414"/>
                <a:gd name="T1" fmla="*/ 344 h 499"/>
                <a:gd name="T2" fmla="*/ 229 w 414"/>
                <a:gd name="T3" fmla="*/ 250 h 499"/>
                <a:gd name="T4" fmla="*/ 143 w 414"/>
                <a:gd name="T5" fmla="*/ 123 h 499"/>
                <a:gd name="T6" fmla="*/ 70 w 414"/>
                <a:gd name="T7" fmla="*/ 0 h 499"/>
                <a:gd name="T8" fmla="*/ 0 w 414"/>
                <a:gd name="T9" fmla="*/ 0 h 499"/>
                <a:gd name="T10" fmla="*/ 91 w 414"/>
                <a:gd name="T11" fmla="*/ 166 h 499"/>
                <a:gd name="T12" fmla="*/ 165 w 414"/>
                <a:gd name="T13" fmla="*/ 275 h 499"/>
                <a:gd name="T14" fmla="*/ 183 w 414"/>
                <a:gd name="T15" fmla="*/ 351 h 499"/>
                <a:gd name="T16" fmla="*/ 250 w 414"/>
                <a:gd name="T17" fmla="*/ 487 h 499"/>
                <a:gd name="T18" fmla="*/ 278 w 414"/>
                <a:gd name="T19" fmla="*/ 499 h 499"/>
                <a:gd name="T20" fmla="*/ 414 w 414"/>
                <a:gd name="T21" fmla="*/ 499 h 499"/>
                <a:gd name="T22" fmla="*/ 414 w 414"/>
                <a:gd name="T23" fmla="*/ 438 h 499"/>
                <a:gd name="T24" fmla="*/ 294 w 414"/>
                <a:gd name="T25" fmla="*/ 438 h 499"/>
                <a:gd name="T26" fmla="*/ 250 w 414"/>
                <a:gd name="T27" fmla="*/ 344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4" h="499">
                  <a:moveTo>
                    <a:pt x="250" y="344"/>
                  </a:moveTo>
                  <a:cubicBezTo>
                    <a:pt x="250" y="320"/>
                    <a:pt x="247" y="293"/>
                    <a:pt x="229" y="250"/>
                  </a:cubicBezTo>
                  <a:cubicBezTo>
                    <a:pt x="204" y="196"/>
                    <a:pt x="174" y="156"/>
                    <a:pt x="143" y="123"/>
                  </a:cubicBezTo>
                  <a:cubicBezTo>
                    <a:pt x="116" y="88"/>
                    <a:pt x="88" y="54"/>
                    <a:pt x="70" y="0"/>
                  </a:cubicBezTo>
                  <a:cubicBezTo>
                    <a:pt x="0" y="0"/>
                    <a:pt x="0" y="0"/>
                    <a:pt x="0" y="0"/>
                  </a:cubicBezTo>
                  <a:cubicBezTo>
                    <a:pt x="18" y="76"/>
                    <a:pt x="55" y="121"/>
                    <a:pt x="91" y="166"/>
                  </a:cubicBezTo>
                  <a:cubicBezTo>
                    <a:pt x="119" y="196"/>
                    <a:pt x="146" y="229"/>
                    <a:pt x="165" y="275"/>
                  </a:cubicBezTo>
                  <a:cubicBezTo>
                    <a:pt x="180" y="308"/>
                    <a:pt x="180" y="332"/>
                    <a:pt x="183" y="351"/>
                  </a:cubicBezTo>
                  <a:cubicBezTo>
                    <a:pt x="186" y="390"/>
                    <a:pt x="192" y="420"/>
                    <a:pt x="250" y="487"/>
                  </a:cubicBezTo>
                  <a:cubicBezTo>
                    <a:pt x="259" y="496"/>
                    <a:pt x="268" y="499"/>
                    <a:pt x="278" y="499"/>
                  </a:cubicBezTo>
                  <a:cubicBezTo>
                    <a:pt x="278" y="499"/>
                    <a:pt x="278" y="499"/>
                    <a:pt x="414" y="499"/>
                  </a:cubicBezTo>
                  <a:cubicBezTo>
                    <a:pt x="414" y="438"/>
                    <a:pt x="414" y="438"/>
                    <a:pt x="414" y="438"/>
                  </a:cubicBezTo>
                  <a:cubicBezTo>
                    <a:pt x="361" y="438"/>
                    <a:pt x="313" y="438"/>
                    <a:pt x="294" y="438"/>
                  </a:cubicBezTo>
                  <a:cubicBezTo>
                    <a:pt x="258" y="392"/>
                    <a:pt x="253" y="369"/>
                    <a:pt x="250" y="344"/>
                  </a:cubicBezTo>
                  <a:close/>
                </a:path>
              </a:pathLst>
            </a:custGeom>
            <a:solidFill>
              <a:srgbClr val="666E8A"/>
            </a:solidFill>
            <a:ln>
              <a:noFill/>
            </a:ln>
          </p:spPr>
          <p:txBody>
            <a:bodyPr vert="horz" wrap="square" lIns="91440" tIns="45720" rIns="91440" bIns="45720" numCol="1" anchor="t" anchorCtr="0" compatLnSpc="1"/>
            <a:p>
              <a:pPr>
                <a:lnSpc>
                  <a:spcPct val="120000"/>
                </a:lnSpc>
              </a:pPr>
              <a:endParaRPr lang="zh-CN" altLang="en-US" sz="1400">
                <a:cs typeface="+mn-ea"/>
                <a:sym typeface="+mn-lt"/>
              </a:endParaRPr>
            </a:p>
          </p:txBody>
        </p:sp>
        <p:sp>
          <p:nvSpPr>
            <p:cNvPr id="26" name="Freeform 15"/>
            <p:cNvSpPr/>
            <p:nvPr>
              <p:custDataLst>
                <p:tags r:id="rId16"/>
              </p:custDataLst>
            </p:nvPr>
          </p:nvSpPr>
          <p:spPr bwMode="auto">
            <a:xfrm>
              <a:off x="6203950" y="1873250"/>
              <a:ext cx="1390650" cy="1624013"/>
            </a:xfrm>
            <a:custGeom>
              <a:avLst/>
              <a:gdLst>
                <a:gd name="T0" fmla="*/ 356 w 426"/>
                <a:gd name="T1" fmla="*/ 444 h 498"/>
                <a:gd name="T2" fmla="*/ 353 w 426"/>
                <a:gd name="T3" fmla="*/ 498 h 498"/>
                <a:gd name="T4" fmla="*/ 424 w 426"/>
                <a:gd name="T5" fmla="*/ 498 h 498"/>
                <a:gd name="T6" fmla="*/ 426 w 426"/>
                <a:gd name="T7" fmla="*/ 444 h 498"/>
                <a:gd name="T8" fmla="*/ 292 w 426"/>
                <a:gd name="T9" fmla="*/ 129 h 498"/>
                <a:gd name="T10" fmla="*/ 0 w 426"/>
                <a:gd name="T11" fmla="*/ 0 h 498"/>
                <a:gd name="T12" fmla="*/ 0 w 426"/>
                <a:gd name="T13" fmla="*/ 70 h 498"/>
                <a:gd name="T14" fmla="*/ 243 w 426"/>
                <a:gd name="T15" fmla="*/ 178 h 498"/>
                <a:gd name="T16" fmla="*/ 356 w 426"/>
                <a:gd name="T17" fmla="*/ 444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6" h="498">
                  <a:moveTo>
                    <a:pt x="356" y="444"/>
                  </a:moveTo>
                  <a:cubicBezTo>
                    <a:pt x="356" y="464"/>
                    <a:pt x="355" y="481"/>
                    <a:pt x="353" y="498"/>
                  </a:cubicBezTo>
                  <a:cubicBezTo>
                    <a:pt x="424" y="498"/>
                    <a:pt x="424" y="498"/>
                    <a:pt x="424" y="498"/>
                  </a:cubicBezTo>
                  <a:cubicBezTo>
                    <a:pt x="426" y="481"/>
                    <a:pt x="426" y="464"/>
                    <a:pt x="426" y="444"/>
                  </a:cubicBezTo>
                  <a:cubicBezTo>
                    <a:pt x="426" y="320"/>
                    <a:pt x="374" y="208"/>
                    <a:pt x="292" y="129"/>
                  </a:cubicBezTo>
                  <a:cubicBezTo>
                    <a:pt x="214" y="57"/>
                    <a:pt x="114" y="8"/>
                    <a:pt x="0" y="0"/>
                  </a:cubicBezTo>
                  <a:cubicBezTo>
                    <a:pt x="0" y="70"/>
                    <a:pt x="0" y="70"/>
                    <a:pt x="0" y="70"/>
                  </a:cubicBezTo>
                  <a:cubicBezTo>
                    <a:pt x="95" y="78"/>
                    <a:pt x="180" y="118"/>
                    <a:pt x="243" y="178"/>
                  </a:cubicBezTo>
                  <a:cubicBezTo>
                    <a:pt x="313" y="244"/>
                    <a:pt x="356" y="338"/>
                    <a:pt x="356" y="444"/>
                  </a:cubicBezTo>
                  <a:close/>
                </a:path>
              </a:pathLst>
            </a:custGeom>
            <a:solidFill>
              <a:srgbClr val="444D57"/>
            </a:solidFill>
            <a:ln>
              <a:noFill/>
            </a:ln>
          </p:spPr>
          <p:txBody>
            <a:bodyPr vert="horz" wrap="square" lIns="91440" tIns="45720" rIns="91440" bIns="45720" numCol="1" anchor="t" anchorCtr="0" compatLnSpc="1"/>
            <a:p>
              <a:pPr>
                <a:lnSpc>
                  <a:spcPct val="120000"/>
                </a:lnSpc>
              </a:pPr>
              <a:endParaRPr lang="zh-CN" altLang="en-US" sz="1400">
                <a:cs typeface="+mn-ea"/>
                <a:sym typeface="+mn-lt"/>
              </a:endParaRPr>
            </a:p>
          </p:txBody>
        </p:sp>
        <p:sp>
          <p:nvSpPr>
            <p:cNvPr id="27" name="Freeform 16"/>
            <p:cNvSpPr/>
            <p:nvPr>
              <p:custDataLst>
                <p:tags r:id="rId17"/>
              </p:custDataLst>
            </p:nvPr>
          </p:nvSpPr>
          <p:spPr bwMode="auto">
            <a:xfrm>
              <a:off x="6203950" y="3692525"/>
              <a:ext cx="1350963" cy="1627188"/>
            </a:xfrm>
            <a:custGeom>
              <a:avLst/>
              <a:gdLst>
                <a:gd name="T0" fmla="*/ 341 w 414"/>
                <a:gd name="T1" fmla="*/ 0 h 499"/>
                <a:gd name="T2" fmla="*/ 268 w 414"/>
                <a:gd name="T3" fmla="*/ 123 h 499"/>
                <a:gd name="T4" fmla="*/ 185 w 414"/>
                <a:gd name="T5" fmla="*/ 250 h 499"/>
                <a:gd name="T6" fmla="*/ 161 w 414"/>
                <a:gd name="T7" fmla="*/ 344 h 499"/>
                <a:gd name="T8" fmla="*/ 118 w 414"/>
                <a:gd name="T9" fmla="*/ 438 h 499"/>
                <a:gd name="T10" fmla="*/ 0 w 414"/>
                <a:gd name="T11" fmla="*/ 438 h 499"/>
                <a:gd name="T12" fmla="*/ 0 w 414"/>
                <a:gd name="T13" fmla="*/ 499 h 499"/>
                <a:gd name="T14" fmla="*/ 133 w 414"/>
                <a:gd name="T15" fmla="*/ 499 h 499"/>
                <a:gd name="T16" fmla="*/ 158 w 414"/>
                <a:gd name="T17" fmla="*/ 490 h 499"/>
                <a:gd name="T18" fmla="*/ 228 w 414"/>
                <a:gd name="T19" fmla="*/ 351 h 499"/>
                <a:gd name="T20" fmla="*/ 249 w 414"/>
                <a:gd name="T21" fmla="*/ 275 h 499"/>
                <a:gd name="T22" fmla="*/ 320 w 414"/>
                <a:gd name="T23" fmla="*/ 166 h 499"/>
                <a:gd name="T24" fmla="*/ 414 w 414"/>
                <a:gd name="T25" fmla="*/ 0 h 499"/>
                <a:gd name="T26" fmla="*/ 341 w 414"/>
                <a:gd name="T27"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4" h="499">
                  <a:moveTo>
                    <a:pt x="341" y="0"/>
                  </a:moveTo>
                  <a:cubicBezTo>
                    <a:pt x="325" y="54"/>
                    <a:pt x="297" y="88"/>
                    <a:pt x="268" y="123"/>
                  </a:cubicBezTo>
                  <a:cubicBezTo>
                    <a:pt x="237" y="156"/>
                    <a:pt x="207" y="196"/>
                    <a:pt x="185" y="250"/>
                  </a:cubicBezTo>
                  <a:cubicBezTo>
                    <a:pt x="167" y="293"/>
                    <a:pt x="164" y="320"/>
                    <a:pt x="161" y="344"/>
                  </a:cubicBezTo>
                  <a:cubicBezTo>
                    <a:pt x="158" y="369"/>
                    <a:pt x="155" y="392"/>
                    <a:pt x="118" y="438"/>
                  </a:cubicBezTo>
                  <a:cubicBezTo>
                    <a:pt x="118" y="438"/>
                    <a:pt x="63" y="438"/>
                    <a:pt x="0" y="438"/>
                  </a:cubicBezTo>
                  <a:cubicBezTo>
                    <a:pt x="0" y="499"/>
                    <a:pt x="0" y="499"/>
                    <a:pt x="0" y="499"/>
                  </a:cubicBezTo>
                  <a:cubicBezTo>
                    <a:pt x="37" y="499"/>
                    <a:pt x="81" y="499"/>
                    <a:pt x="133" y="499"/>
                  </a:cubicBezTo>
                  <a:cubicBezTo>
                    <a:pt x="142" y="499"/>
                    <a:pt x="152" y="496"/>
                    <a:pt x="158" y="490"/>
                  </a:cubicBezTo>
                  <a:cubicBezTo>
                    <a:pt x="222" y="420"/>
                    <a:pt x="225" y="390"/>
                    <a:pt x="228" y="351"/>
                  </a:cubicBezTo>
                  <a:cubicBezTo>
                    <a:pt x="231" y="332"/>
                    <a:pt x="234" y="308"/>
                    <a:pt x="249" y="275"/>
                  </a:cubicBezTo>
                  <a:cubicBezTo>
                    <a:pt x="268" y="229"/>
                    <a:pt x="295" y="196"/>
                    <a:pt x="320" y="166"/>
                  </a:cubicBezTo>
                  <a:cubicBezTo>
                    <a:pt x="358" y="121"/>
                    <a:pt x="395" y="76"/>
                    <a:pt x="414" y="0"/>
                  </a:cubicBezTo>
                  <a:lnTo>
                    <a:pt x="341" y="0"/>
                  </a:lnTo>
                  <a:close/>
                </a:path>
              </a:pathLst>
            </a:custGeom>
            <a:solidFill>
              <a:srgbClr val="444D57"/>
            </a:solidFill>
            <a:ln>
              <a:noFill/>
            </a:ln>
          </p:spPr>
          <p:txBody>
            <a:bodyPr vert="horz" wrap="square" lIns="91440" tIns="45720" rIns="91440" bIns="45720" numCol="1" anchor="t" anchorCtr="0" compatLnSpc="1"/>
            <a:p>
              <a:pPr>
                <a:lnSpc>
                  <a:spcPct val="120000"/>
                </a:lnSpc>
              </a:pPr>
              <a:endParaRPr lang="zh-CN" altLang="en-US" sz="1400">
                <a:cs typeface="+mn-ea"/>
                <a:sym typeface="+mn-lt"/>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0-#ppt_w/2"/>
                                          </p:val>
                                        </p:tav>
                                        <p:tav tm="100000">
                                          <p:val>
                                            <p:strVal val="#ppt_x"/>
                                          </p:val>
                                        </p:tav>
                                      </p:tavLst>
                                    </p:anim>
                                    <p:anim calcmode="lin" valueType="num">
                                      <p:cBhvr additive="base">
                                        <p:cTn id="12"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rot="5400000">
            <a:off x="33125" y="583141"/>
            <a:ext cx="1997612" cy="831330"/>
          </a:xfrm>
          <a:prstGeom prst="rect">
            <a:avLst/>
          </a:prstGeom>
          <a:solidFill>
            <a:srgbClr val="444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矩形 21"/>
          <p:cNvSpPr/>
          <p:nvPr/>
        </p:nvSpPr>
        <p:spPr>
          <a:xfrm>
            <a:off x="9795353" y="5524628"/>
            <a:ext cx="2396647" cy="831330"/>
          </a:xfrm>
          <a:prstGeom prst="rect">
            <a:avLst/>
          </a:prstGeom>
          <a:solidFill>
            <a:srgbClr val="444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4" name="组合 23"/>
          <p:cNvGrpSpPr/>
          <p:nvPr/>
        </p:nvGrpSpPr>
        <p:grpSpPr>
          <a:xfrm>
            <a:off x="2401557" y="1931559"/>
            <a:ext cx="2627643" cy="1112087"/>
            <a:chOff x="1395722" y="1125414"/>
            <a:chExt cx="7881541" cy="3335673"/>
          </a:xfrm>
          <a:effectLst>
            <a:outerShdw blurRad="101600" dist="38100" dir="2700000" algn="tl" rotWithShape="0">
              <a:prstClr val="black">
                <a:alpha val="20000"/>
              </a:prstClr>
            </a:outerShdw>
          </a:effectLst>
        </p:grpSpPr>
        <p:cxnSp>
          <p:nvCxnSpPr>
            <p:cNvPr id="7" name="直接连接符 6"/>
            <p:cNvCxnSpPr/>
            <p:nvPr/>
          </p:nvCxnSpPr>
          <p:spPr>
            <a:xfrm>
              <a:off x="1395722" y="1125414"/>
              <a:ext cx="7881541" cy="0"/>
            </a:xfrm>
            <a:prstGeom prst="line">
              <a:avLst/>
            </a:prstGeom>
            <a:ln w="76200">
              <a:solidFill>
                <a:srgbClr val="666E8A"/>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1519309" y="1125414"/>
              <a:ext cx="0" cy="3335673"/>
            </a:xfrm>
            <a:prstGeom prst="line">
              <a:avLst/>
            </a:prstGeom>
            <a:ln w="76200">
              <a:solidFill>
                <a:srgbClr val="666E8A"/>
              </a:solidFill>
            </a:ln>
          </p:spPr>
          <p:style>
            <a:lnRef idx="1">
              <a:schemeClr val="accent1"/>
            </a:lnRef>
            <a:fillRef idx="0">
              <a:schemeClr val="accent1"/>
            </a:fillRef>
            <a:effectRef idx="0">
              <a:schemeClr val="accent1"/>
            </a:effectRef>
            <a:fontRef idx="minor">
              <a:schemeClr val="tx1"/>
            </a:fontRef>
          </p:style>
        </p:cxnSp>
      </p:grpSp>
      <p:sp>
        <p:nvSpPr>
          <p:cNvPr id="61" name="矩形 259"/>
          <p:cNvSpPr>
            <a:spLocks noChangeArrowheads="1"/>
          </p:cNvSpPr>
          <p:nvPr/>
        </p:nvSpPr>
        <p:spPr bwMode="auto">
          <a:xfrm>
            <a:off x="1941558" y="3375355"/>
            <a:ext cx="8335010" cy="1022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fontAlgn="base">
              <a:lnSpc>
                <a:spcPct val="120000"/>
              </a:lnSpc>
              <a:spcBef>
                <a:spcPct val="0"/>
              </a:spcBef>
              <a:spcAft>
                <a:spcPct val="0"/>
              </a:spcAft>
              <a:buNone/>
            </a:pPr>
            <a:r>
              <a:rPr lang="zh-CN" altLang="en-US" sz="6000" b="1" cap="all" dirty="0">
                <a:solidFill>
                  <a:srgbClr val="211E20"/>
                </a:solidFill>
                <a:effectLst>
                  <a:outerShdw blurRad="25400" dist="25400" dir="2700000" algn="tl">
                    <a:srgbClr val="000000">
                      <a:alpha val="25000"/>
                    </a:srgbClr>
                  </a:outerShdw>
                </a:effectLst>
                <a:latin typeface="+mn-lt"/>
                <a:ea typeface="+mn-ea"/>
                <a:cs typeface="+mn-ea"/>
                <a:sym typeface="+mn-lt"/>
              </a:rPr>
              <a:t>谢谢观看</a:t>
            </a:r>
            <a:endParaRPr lang="en-US" altLang="zh-CN" sz="6000" b="1" cap="all" dirty="0">
              <a:solidFill>
                <a:srgbClr val="211E20"/>
              </a:solidFill>
              <a:effectLst>
                <a:outerShdw blurRad="25400" dist="25400" dir="2700000" algn="tl">
                  <a:srgbClr val="000000">
                    <a:alpha val="25000"/>
                  </a:srgbClr>
                </a:outerShdw>
              </a:effectLst>
              <a:latin typeface="+mn-lt"/>
              <a:ea typeface="+mn-ea"/>
              <a:cs typeface="+mn-ea"/>
              <a:sym typeface="+mn-lt"/>
            </a:endParaRPr>
          </a:p>
        </p:txBody>
      </p:sp>
      <p:sp>
        <p:nvSpPr>
          <p:cNvPr id="62" name="矩形 259"/>
          <p:cNvSpPr>
            <a:spLocks noChangeArrowheads="1"/>
          </p:cNvSpPr>
          <p:nvPr/>
        </p:nvSpPr>
        <p:spPr bwMode="auto">
          <a:xfrm>
            <a:off x="1941558" y="2298872"/>
            <a:ext cx="8335010" cy="1217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fontAlgn="base">
              <a:lnSpc>
                <a:spcPct val="120000"/>
              </a:lnSpc>
              <a:spcBef>
                <a:spcPct val="0"/>
              </a:spcBef>
              <a:spcAft>
                <a:spcPct val="0"/>
              </a:spcAft>
              <a:buNone/>
            </a:pPr>
            <a:r>
              <a:rPr lang="en-US" altLang="zh-CN" sz="7200" dirty="0">
                <a:solidFill>
                  <a:srgbClr val="666E8A"/>
                </a:solidFill>
                <a:effectLst>
                  <a:outerShdw blurRad="25400" dist="25400" dir="2700000" algn="tl">
                    <a:srgbClr val="000000">
                      <a:alpha val="25000"/>
                    </a:srgbClr>
                  </a:outerShdw>
                </a:effectLst>
                <a:latin typeface="+mn-lt"/>
                <a:ea typeface="+mn-ea"/>
                <a:cs typeface="+mn-ea"/>
                <a:sym typeface="+mn-lt"/>
              </a:rPr>
              <a:t>THANK .YOU</a:t>
            </a:r>
            <a:endParaRPr lang="en-US" altLang="zh-CN" sz="7200" dirty="0">
              <a:solidFill>
                <a:srgbClr val="666E8A"/>
              </a:solidFill>
              <a:effectLst>
                <a:outerShdw blurRad="25400" dist="25400" dir="2700000" algn="tl">
                  <a:srgbClr val="000000">
                    <a:alpha val="25000"/>
                  </a:srgbClr>
                </a:outerShdw>
              </a:effectLst>
              <a:latin typeface="+mn-lt"/>
              <a:ea typeface="+mn-ea"/>
              <a:cs typeface="+mn-ea"/>
              <a:sym typeface="+mn-lt"/>
            </a:endParaRPr>
          </a:p>
        </p:txBody>
      </p:sp>
      <p:grpSp>
        <p:nvGrpSpPr>
          <p:cNvPr id="58" name="组合 57"/>
          <p:cNvGrpSpPr/>
          <p:nvPr/>
        </p:nvGrpSpPr>
        <p:grpSpPr>
          <a:xfrm flipH="1" flipV="1">
            <a:off x="7167710" y="3943073"/>
            <a:ext cx="2627643" cy="1112087"/>
            <a:chOff x="1395722" y="1125414"/>
            <a:chExt cx="7881541" cy="3335673"/>
          </a:xfrm>
          <a:effectLst>
            <a:outerShdw blurRad="101600" dist="38100" dir="2700000" algn="tl" rotWithShape="0">
              <a:prstClr val="black">
                <a:alpha val="20000"/>
              </a:prstClr>
            </a:outerShdw>
          </a:effectLst>
        </p:grpSpPr>
        <p:cxnSp>
          <p:nvCxnSpPr>
            <p:cNvPr id="59" name="直接连接符 58"/>
            <p:cNvCxnSpPr/>
            <p:nvPr/>
          </p:nvCxnSpPr>
          <p:spPr>
            <a:xfrm>
              <a:off x="1395722" y="1125414"/>
              <a:ext cx="7881541" cy="0"/>
            </a:xfrm>
            <a:prstGeom prst="line">
              <a:avLst/>
            </a:prstGeom>
            <a:ln w="76200">
              <a:solidFill>
                <a:srgbClr val="666E8A"/>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1519309" y="1125414"/>
              <a:ext cx="0" cy="3335673"/>
            </a:xfrm>
            <a:prstGeom prst="line">
              <a:avLst/>
            </a:prstGeom>
            <a:ln w="76200">
              <a:solidFill>
                <a:srgbClr val="666E8A"/>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ppt_x"/>
                                          </p:val>
                                        </p:tav>
                                        <p:tav tm="100000">
                                          <p:val>
                                            <p:strVal val="#ppt_x"/>
                                          </p:val>
                                        </p:tav>
                                      </p:tavLst>
                                    </p:anim>
                                    <p:anim calcmode="lin" valueType="num">
                                      <p:cBhvr additive="base">
                                        <p:cTn id="12" dur="500" fill="hold"/>
                                        <p:tgtEl>
                                          <p:spTgt spid="21"/>
                                        </p:tgtEl>
                                        <p:attrNameLst>
                                          <p:attrName>ppt_y</p:attrName>
                                        </p:attrNameLst>
                                      </p:cBhvr>
                                      <p:tavLst>
                                        <p:tav tm="0">
                                          <p:val>
                                            <p:strVal val="1+#ppt_h/2"/>
                                          </p:val>
                                        </p:tav>
                                        <p:tav tm="100000">
                                          <p:val>
                                            <p:strVal val="#ppt_y"/>
                                          </p:val>
                                        </p:tav>
                                      </p:tavLst>
                                    </p:anim>
                                  </p:childTnLst>
                                </p:cTn>
                              </p:par>
                              <p:par>
                                <p:cTn id="13" presetID="2" presetClass="entr" presetSubtype="2" decel="100000" fill="hold" nodeType="withEffect">
                                  <p:stCondLst>
                                    <p:cond delay="25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500" fill="hold"/>
                                        <p:tgtEl>
                                          <p:spTgt spid="24"/>
                                        </p:tgtEl>
                                        <p:attrNameLst>
                                          <p:attrName>ppt_x</p:attrName>
                                        </p:attrNameLst>
                                      </p:cBhvr>
                                      <p:tavLst>
                                        <p:tav tm="0">
                                          <p:val>
                                            <p:strVal val="1+#ppt_w/2"/>
                                          </p:val>
                                        </p:tav>
                                        <p:tav tm="100000">
                                          <p:val>
                                            <p:strVal val="#ppt_x"/>
                                          </p:val>
                                        </p:tav>
                                      </p:tavLst>
                                    </p:anim>
                                    <p:anim calcmode="lin" valueType="num">
                                      <p:cBhvr additive="base">
                                        <p:cTn id="16" dur="500" fill="hold"/>
                                        <p:tgtEl>
                                          <p:spTgt spid="24"/>
                                        </p:tgtEl>
                                        <p:attrNameLst>
                                          <p:attrName>ppt_y</p:attrName>
                                        </p:attrNameLst>
                                      </p:cBhvr>
                                      <p:tavLst>
                                        <p:tav tm="0">
                                          <p:val>
                                            <p:strVal val="#ppt_y"/>
                                          </p:val>
                                        </p:tav>
                                        <p:tav tm="100000">
                                          <p:val>
                                            <p:strVal val="#ppt_y"/>
                                          </p:val>
                                        </p:tav>
                                      </p:tavLst>
                                    </p:anim>
                                  </p:childTnLst>
                                </p:cTn>
                              </p:par>
                              <p:par>
                                <p:cTn id="17" presetID="2" presetClass="entr" presetSubtype="8" decel="100000" fill="hold" nodeType="withEffect">
                                  <p:stCondLst>
                                    <p:cond delay="250"/>
                                  </p:stCondLst>
                                  <p:childTnLst>
                                    <p:set>
                                      <p:cBhvr>
                                        <p:cTn id="18" dur="1" fill="hold">
                                          <p:stCondLst>
                                            <p:cond delay="0"/>
                                          </p:stCondLst>
                                        </p:cTn>
                                        <p:tgtEl>
                                          <p:spTgt spid="58"/>
                                        </p:tgtEl>
                                        <p:attrNameLst>
                                          <p:attrName>style.visibility</p:attrName>
                                        </p:attrNameLst>
                                      </p:cBhvr>
                                      <p:to>
                                        <p:strVal val="visible"/>
                                      </p:to>
                                    </p:set>
                                    <p:anim calcmode="lin" valueType="num">
                                      <p:cBhvr additive="base">
                                        <p:cTn id="19" dur="500" fill="hold"/>
                                        <p:tgtEl>
                                          <p:spTgt spid="58"/>
                                        </p:tgtEl>
                                        <p:attrNameLst>
                                          <p:attrName>ppt_x</p:attrName>
                                        </p:attrNameLst>
                                      </p:cBhvr>
                                      <p:tavLst>
                                        <p:tav tm="0">
                                          <p:val>
                                            <p:strVal val="0-#ppt_w/2"/>
                                          </p:val>
                                        </p:tav>
                                        <p:tav tm="100000">
                                          <p:val>
                                            <p:strVal val="#ppt_x"/>
                                          </p:val>
                                        </p:tav>
                                      </p:tavLst>
                                    </p:anim>
                                    <p:anim calcmode="lin" valueType="num">
                                      <p:cBhvr additive="base">
                                        <p:cTn id="20" dur="500" fill="hold"/>
                                        <p:tgtEl>
                                          <p:spTgt spid="58"/>
                                        </p:tgtEl>
                                        <p:attrNameLst>
                                          <p:attrName>ppt_y</p:attrName>
                                        </p:attrNameLst>
                                      </p:cBhvr>
                                      <p:tavLst>
                                        <p:tav tm="0">
                                          <p:val>
                                            <p:strVal val="#ppt_y"/>
                                          </p:val>
                                        </p:tav>
                                        <p:tav tm="100000">
                                          <p:val>
                                            <p:strVal val="#ppt_y"/>
                                          </p:val>
                                        </p:tav>
                                      </p:tavLst>
                                    </p:anim>
                                  </p:childTnLst>
                                </p:cTn>
                              </p:par>
                              <p:par>
                                <p:cTn id="21" presetID="41" presetClass="entr" presetSubtype="0" fill="hold" grpId="0" nodeType="withEffect">
                                  <p:stCondLst>
                                    <p:cond delay="500"/>
                                  </p:stCondLst>
                                  <p:iterate type="lt">
                                    <p:tmPct val="10000"/>
                                  </p:iterate>
                                  <p:childTnLst>
                                    <p:set>
                                      <p:cBhvr>
                                        <p:cTn id="22" dur="1" fill="hold">
                                          <p:stCondLst>
                                            <p:cond delay="0"/>
                                          </p:stCondLst>
                                        </p:cTn>
                                        <p:tgtEl>
                                          <p:spTgt spid="61"/>
                                        </p:tgtEl>
                                        <p:attrNameLst>
                                          <p:attrName>style.visibility</p:attrName>
                                        </p:attrNameLst>
                                      </p:cBhvr>
                                      <p:to>
                                        <p:strVal val="visible"/>
                                      </p:to>
                                    </p:set>
                                    <p:anim calcmode="lin" valueType="num">
                                      <p:cBhvr>
                                        <p:cTn id="23" dur="500" fill="hold"/>
                                        <p:tgtEl>
                                          <p:spTgt spid="61"/>
                                        </p:tgtEl>
                                        <p:attrNameLst>
                                          <p:attrName>ppt_x</p:attrName>
                                        </p:attrNameLst>
                                      </p:cBhvr>
                                      <p:tavLst>
                                        <p:tav tm="0">
                                          <p:val>
                                            <p:strVal val="#ppt_x"/>
                                          </p:val>
                                        </p:tav>
                                        <p:tav tm="50000">
                                          <p:val>
                                            <p:strVal val="#ppt_x+.1"/>
                                          </p:val>
                                        </p:tav>
                                        <p:tav tm="100000">
                                          <p:val>
                                            <p:strVal val="#ppt_x"/>
                                          </p:val>
                                        </p:tav>
                                      </p:tavLst>
                                    </p:anim>
                                    <p:anim calcmode="lin" valueType="num">
                                      <p:cBhvr>
                                        <p:cTn id="24" dur="500" fill="hold"/>
                                        <p:tgtEl>
                                          <p:spTgt spid="61"/>
                                        </p:tgtEl>
                                        <p:attrNameLst>
                                          <p:attrName>ppt_y</p:attrName>
                                        </p:attrNameLst>
                                      </p:cBhvr>
                                      <p:tavLst>
                                        <p:tav tm="0">
                                          <p:val>
                                            <p:strVal val="#ppt_y"/>
                                          </p:val>
                                        </p:tav>
                                        <p:tav tm="100000">
                                          <p:val>
                                            <p:strVal val="#ppt_y"/>
                                          </p:val>
                                        </p:tav>
                                      </p:tavLst>
                                    </p:anim>
                                    <p:anim calcmode="lin" valueType="num">
                                      <p:cBhvr>
                                        <p:cTn id="25" dur="500" fill="hold"/>
                                        <p:tgtEl>
                                          <p:spTgt spid="61"/>
                                        </p:tgtEl>
                                        <p:attrNameLst>
                                          <p:attrName>ppt_h</p:attrName>
                                        </p:attrNameLst>
                                      </p:cBhvr>
                                      <p:tavLst>
                                        <p:tav tm="0">
                                          <p:val>
                                            <p:strVal val="#ppt_h/10"/>
                                          </p:val>
                                        </p:tav>
                                        <p:tav tm="50000">
                                          <p:val>
                                            <p:strVal val="#ppt_h+.01"/>
                                          </p:val>
                                        </p:tav>
                                        <p:tav tm="100000">
                                          <p:val>
                                            <p:strVal val="#ppt_h"/>
                                          </p:val>
                                        </p:tav>
                                      </p:tavLst>
                                    </p:anim>
                                    <p:anim calcmode="lin" valueType="num">
                                      <p:cBhvr>
                                        <p:cTn id="26" dur="500" fill="hold"/>
                                        <p:tgtEl>
                                          <p:spTgt spid="61"/>
                                        </p:tgtEl>
                                        <p:attrNameLst>
                                          <p:attrName>ppt_w</p:attrName>
                                        </p:attrNameLst>
                                      </p:cBhvr>
                                      <p:tavLst>
                                        <p:tav tm="0">
                                          <p:val>
                                            <p:strVal val="#ppt_w/10"/>
                                          </p:val>
                                        </p:tav>
                                        <p:tav tm="50000">
                                          <p:val>
                                            <p:strVal val="#ppt_w+.01"/>
                                          </p:val>
                                        </p:tav>
                                        <p:tav tm="100000">
                                          <p:val>
                                            <p:strVal val="#ppt_w"/>
                                          </p:val>
                                        </p:tav>
                                      </p:tavLst>
                                    </p:anim>
                                    <p:animEffect transition="in" filter="fade">
                                      <p:cBhvr>
                                        <p:cTn id="27" dur="500" tmFilter="0,0; .5, 1; 1, 1"/>
                                        <p:tgtEl>
                                          <p:spTgt spid="61"/>
                                        </p:tgtEl>
                                      </p:cBhvr>
                                    </p:animEffect>
                                  </p:childTnLst>
                                </p:cTn>
                              </p:par>
                              <p:par>
                                <p:cTn id="28" presetID="42" presetClass="entr" presetSubtype="0" fill="hold" grpId="0" nodeType="withEffect">
                                  <p:stCondLst>
                                    <p:cond delay="500"/>
                                  </p:stCondLst>
                                  <p:childTnLst>
                                    <p:set>
                                      <p:cBhvr>
                                        <p:cTn id="29" dur="1" fill="hold">
                                          <p:stCondLst>
                                            <p:cond delay="0"/>
                                          </p:stCondLst>
                                        </p:cTn>
                                        <p:tgtEl>
                                          <p:spTgt spid="62"/>
                                        </p:tgtEl>
                                        <p:attrNameLst>
                                          <p:attrName>style.visibility</p:attrName>
                                        </p:attrNameLst>
                                      </p:cBhvr>
                                      <p:to>
                                        <p:strVal val="visible"/>
                                      </p:to>
                                    </p:set>
                                    <p:animEffect transition="in" filter="fade">
                                      <p:cBhvr>
                                        <p:cTn id="30" dur="1000"/>
                                        <p:tgtEl>
                                          <p:spTgt spid="62"/>
                                        </p:tgtEl>
                                      </p:cBhvr>
                                    </p:animEffect>
                                    <p:anim calcmode="lin" valueType="num">
                                      <p:cBhvr>
                                        <p:cTn id="31" dur="1000" fill="hold"/>
                                        <p:tgtEl>
                                          <p:spTgt spid="62"/>
                                        </p:tgtEl>
                                        <p:attrNameLst>
                                          <p:attrName>ppt_x</p:attrName>
                                        </p:attrNameLst>
                                      </p:cBhvr>
                                      <p:tavLst>
                                        <p:tav tm="0">
                                          <p:val>
                                            <p:strVal val="#ppt_x"/>
                                          </p:val>
                                        </p:tav>
                                        <p:tav tm="100000">
                                          <p:val>
                                            <p:strVal val="#ppt_x"/>
                                          </p:val>
                                        </p:tav>
                                      </p:tavLst>
                                    </p:anim>
                                    <p:anim calcmode="lin" valueType="num">
                                      <p:cBhvr>
                                        <p:cTn id="32" dur="1000" fill="hold"/>
                                        <p:tgtEl>
                                          <p:spTgt spid="6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61" grpId="0"/>
      <p:bldP spid="6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1232" y="2704755"/>
            <a:ext cx="1619250" cy="1490436"/>
          </a:xfrm>
          <a:prstGeom prst="rect">
            <a:avLst/>
          </a:prstGeom>
          <a:solidFill>
            <a:srgbClr val="666E8A"/>
          </a:solidFill>
          <a:ln w="19050">
            <a:solidFill>
              <a:srgbClr val="666E8A"/>
            </a:solidFill>
            <a:prstDash val="sysDash"/>
          </a:ln>
          <a:effectLst>
            <a:outerShdw blurRad="101600" dist="381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sz="7200" b="1" dirty="0">
              <a:solidFill>
                <a:schemeClr val="bg1"/>
              </a:solidFill>
              <a:effectLst>
                <a:outerShdw blurRad="38100" dist="38100" dir="2700000" algn="tl">
                  <a:srgbClr val="000000">
                    <a:alpha val="25000"/>
                  </a:srgbClr>
                </a:outerShdw>
              </a:effectLst>
              <a:cs typeface="+mn-ea"/>
              <a:sym typeface="+mn-lt"/>
            </a:endParaRPr>
          </a:p>
        </p:txBody>
      </p:sp>
      <p:grpSp>
        <p:nvGrpSpPr>
          <p:cNvPr id="5" name="组合 4"/>
          <p:cNvGrpSpPr/>
          <p:nvPr/>
        </p:nvGrpSpPr>
        <p:grpSpPr>
          <a:xfrm>
            <a:off x="5578475" y="2704465"/>
            <a:ext cx="3013075" cy="1269365"/>
            <a:chOff x="12154" y="4251"/>
            <a:chExt cx="4745" cy="1999"/>
          </a:xfrm>
        </p:grpSpPr>
        <p:sp>
          <p:nvSpPr>
            <p:cNvPr id="3" name="文本框 2"/>
            <p:cNvSpPr txBox="1"/>
            <p:nvPr/>
          </p:nvSpPr>
          <p:spPr>
            <a:xfrm>
              <a:off x="12154" y="4251"/>
              <a:ext cx="4745" cy="1210"/>
            </a:xfrm>
            <a:prstGeom prst="rect">
              <a:avLst/>
            </a:prstGeom>
            <a:noFill/>
          </p:spPr>
          <p:txBody>
            <a:bodyPr wrap="square" rtlCol="0">
              <a:spAutoFit/>
            </a:bodyPr>
            <a:lstStyle/>
            <a:p>
              <a:pPr algn="ctr" defTabSz="457200"/>
              <a:r>
                <a:rPr lang="zh-CN" altLang="en-US" sz="4400" b="1" dirty="0">
                  <a:solidFill>
                    <a:srgbClr val="3C4750"/>
                  </a:solidFill>
                  <a:effectLst>
                    <a:outerShdw blurRad="25400" dist="25400" dir="2700000" algn="tl">
                      <a:srgbClr val="000000">
                        <a:alpha val="25000"/>
                      </a:srgbClr>
                    </a:outerShdw>
                  </a:effectLst>
                  <a:cs typeface="+mn-ea"/>
                  <a:sym typeface="+mn-lt"/>
                </a:rPr>
                <a:t>选题背景</a:t>
              </a:r>
              <a:endParaRPr lang="zh-CN" altLang="en-US" sz="4400" b="1" dirty="0">
                <a:solidFill>
                  <a:srgbClr val="3C4750"/>
                </a:solidFill>
                <a:effectLst>
                  <a:outerShdw blurRad="25400" dist="25400" dir="2700000" algn="tl">
                    <a:srgbClr val="000000">
                      <a:alpha val="25000"/>
                    </a:srgbClr>
                  </a:outerShdw>
                </a:effectLst>
                <a:cs typeface="+mn-ea"/>
                <a:sym typeface="+mn-lt"/>
              </a:endParaRPr>
            </a:p>
          </p:txBody>
        </p:sp>
        <p:sp>
          <p:nvSpPr>
            <p:cNvPr id="4" name="文本框 3"/>
            <p:cNvSpPr txBox="1"/>
            <p:nvPr/>
          </p:nvSpPr>
          <p:spPr>
            <a:xfrm>
              <a:off x="12379" y="5452"/>
              <a:ext cx="4449" cy="798"/>
            </a:xfrm>
            <a:prstGeom prst="rect">
              <a:avLst/>
            </a:prstGeom>
            <a:noFill/>
          </p:spPr>
          <p:txBody>
            <a:bodyPr wrap="square" rtlCol="0">
              <a:spAutoFit/>
            </a:bodyPr>
            <a:lstStyle/>
            <a:p>
              <a:pPr algn="ctr" defTabSz="457200">
                <a:lnSpc>
                  <a:spcPct val="150000"/>
                </a:lnSpc>
              </a:pP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Background</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grpSp>
      <p:cxnSp>
        <p:nvCxnSpPr>
          <p:cNvPr id="33" name="直接连接符 32"/>
          <p:cNvCxnSpPr/>
          <p:nvPr/>
        </p:nvCxnSpPr>
        <p:spPr>
          <a:xfrm>
            <a:off x="343192" y="426595"/>
            <a:ext cx="11466857" cy="0"/>
          </a:xfrm>
          <a:prstGeom prst="line">
            <a:avLst/>
          </a:prstGeom>
          <a:ln w="28575">
            <a:solidFill>
              <a:srgbClr val="3C4750"/>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8279716" y="416294"/>
            <a:ext cx="3530333" cy="156586"/>
          </a:xfrm>
          <a:prstGeom prst="rect">
            <a:avLst/>
          </a:prstGeom>
          <a:solidFill>
            <a:srgbClr val="3C47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cs typeface="+mn-ea"/>
              <a:sym typeface="+mn-lt"/>
            </a:endParaRPr>
          </a:p>
        </p:txBody>
      </p:sp>
      <p:cxnSp>
        <p:nvCxnSpPr>
          <p:cNvPr id="35" name="直接连接符 34"/>
          <p:cNvCxnSpPr/>
          <p:nvPr/>
        </p:nvCxnSpPr>
        <p:spPr>
          <a:xfrm flipV="1">
            <a:off x="343192" y="416294"/>
            <a:ext cx="0" cy="6036337"/>
          </a:xfrm>
          <a:prstGeom prst="line">
            <a:avLst/>
          </a:prstGeom>
          <a:ln w="28575">
            <a:solidFill>
              <a:srgbClr val="3C4750"/>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566372" y="6465843"/>
            <a:ext cx="11020498" cy="0"/>
          </a:xfrm>
          <a:prstGeom prst="line">
            <a:avLst/>
          </a:prstGeom>
          <a:ln w="28575">
            <a:solidFill>
              <a:srgbClr val="3C4750"/>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566372" y="6298051"/>
            <a:ext cx="2288696" cy="156586"/>
          </a:xfrm>
          <a:prstGeom prst="rect">
            <a:avLst/>
          </a:prstGeom>
          <a:solidFill>
            <a:srgbClr val="3C47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cs typeface="+mn-ea"/>
              <a:sym typeface="+mn-lt"/>
            </a:endParaRPr>
          </a:p>
        </p:txBody>
      </p:sp>
      <p:cxnSp>
        <p:nvCxnSpPr>
          <p:cNvPr id="38" name="直接连接符 37"/>
          <p:cNvCxnSpPr/>
          <p:nvPr/>
        </p:nvCxnSpPr>
        <p:spPr>
          <a:xfrm flipV="1">
            <a:off x="3790739" y="4188593"/>
            <a:ext cx="6852277" cy="1"/>
          </a:xfrm>
          <a:prstGeom prst="line">
            <a:avLst/>
          </a:prstGeom>
          <a:ln w="19050" cmpd="thickThin">
            <a:solidFill>
              <a:srgbClr val="3C4750"/>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11810049" y="719528"/>
            <a:ext cx="0" cy="5746315"/>
          </a:xfrm>
          <a:prstGeom prst="line">
            <a:avLst/>
          </a:prstGeom>
          <a:ln w="107950" cmpd="thickThin">
            <a:solidFill>
              <a:srgbClr val="3C4750"/>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2363542" y="3164809"/>
            <a:ext cx="930063" cy="1107996"/>
          </a:xfrm>
          <a:prstGeom prst="rect">
            <a:avLst/>
          </a:prstGeom>
        </p:spPr>
        <p:txBody>
          <a:bodyPr wrap="none">
            <a:spAutoFit/>
          </a:bodyPr>
          <a:lstStyle/>
          <a:p>
            <a:pPr algn="ctr" defTabSz="457200"/>
            <a:r>
              <a:rPr lang="en-US" altLang="zh-CN" sz="6600" dirty="0">
                <a:solidFill>
                  <a:schemeClr val="bg1"/>
                </a:solidFill>
                <a:effectLst>
                  <a:outerShdw blurRad="38100" dist="38100" dir="2700000" algn="tl">
                    <a:srgbClr val="000000">
                      <a:alpha val="25000"/>
                    </a:srgbClr>
                  </a:outerShdw>
                </a:effectLst>
                <a:cs typeface="+mn-ea"/>
                <a:sym typeface="+mn-lt"/>
              </a:rPr>
              <a:t>01</a:t>
            </a:r>
            <a:endParaRPr lang="zh-CN" altLang="en-US" sz="6600" dirty="0">
              <a:solidFill>
                <a:schemeClr val="bg1"/>
              </a:solidFill>
              <a:effectLst>
                <a:outerShdw blurRad="38100" dist="38100" dir="2700000" algn="tl">
                  <a:srgbClr val="000000">
                    <a:alpha val="25000"/>
                  </a:srgbClr>
                </a:outerShdw>
              </a:effectLst>
              <a:cs typeface="+mn-ea"/>
              <a:sym typeface="+mn-lt"/>
            </a:endParaRPr>
          </a:p>
        </p:txBody>
      </p:sp>
      <p:sp>
        <p:nvSpPr>
          <p:cNvPr id="27" name="矩形 26"/>
          <p:cNvSpPr/>
          <p:nvPr/>
        </p:nvSpPr>
        <p:spPr>
          <a:xfrm>
            <a:off x="2220180" y="2824827"/>
            <a:ext cx="1084854" cy="369332"/>
          </a:xfrm>
          <a:prstGeom prst="rect">
            <a:avLst/>
          </a:prstGeom>
        </p:spPr>
        <p:txBody>
          <a:bodyPr wrap="square">
            <a:spAutoFit/>
          </a:bodyPr>
          <a:lstStyle/>
          <a:p>
            <a:pPr algn="dist" defTabSz="457200"/>
            <a:r>
              <a:rPr lang="en-US" altLang="zh-CN" dirty="0">
                <a:solidFill>
                  <a:schemeClr val="bg1"/>
                </a:solidFill>
                <a:effectLst>
                  <a:outerShdw blurRad="38100" dist="38100" dir="2700000" algn="tl">
                    <a:srgbClr val="000000">
                      <a:alpha val="25000"/>
                    </a:srgbClr>
                  </a:outerShdw>
                </a:effectLst>
                <a:cs typeface="+mn-ea"/>
                <a:sym typeface="+mn-lt"/>
              </a:rPr>
              <a:t>PART</a:t>
            </a:r>
            <a:endParaRPr lang="zh-CN" altLang="en-US" dirty="0">
              <a:solidFill>
                <a:schemeClr val="bg1"/>
              </a:solidFill>
              <a:effectLst>
                <a:outerShdw blurRad="38100" dist="38100" dir="2700000" algn="tl">
                  <a:srgbClr val="000000">
                    <a:alpha val="25000"/>
                  </a:srgbClr>
                </a:outerShdw>
              </a:effectLst>
              <a:cs typeface="+mn-ea"/>
              <a:sym typeface="+mn-lt"/>
            </a:endParaRPr>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down)">
                                      <p:cBhvr>
                                        <p:cTn id="7" dur="500"/>
                                        <p:tgtEl>
                                          <p:spTgt spid="3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wipe(down)">
                                      <p:cBhvr>
                                        <p:cTn id="10" dur="500"/>
                                        <p:tgtEl>
                                          <p:spTgt spid="34"/>
                                        </p:tgtEl>
                                      </p:cBhvr>
                                    </p:animEffect>
                                  </p:childTnLst>
                                </p:cTn>
                              </p:par>
                              <p:par>
                                <p:cTn id="11" presetID="22" presetClass="entr" presetSubtype="4" fill="hold"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wipe(down)">
                                      <p:cBhvr>
                                        <p:cTn id="13" dur="500"/>
                                        <p:tgtEl>
                                          <p:spTgt spid="39"/>
                                        </p:tgtEl>
                                      </p:cBhvr>
                                    </p:animEffect>
                                  </p:childTnLst>
                                </p:cTn>
                              </p:par>
                              <p:par>
                                <p:cTn id="14" presetID="22" presetClass="entr" presetSubtype="4" fill="hold" nodeType="with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wipe(down)">
                                      <p:cBhvr>
                                        <p:cTn id="16" dur="500"/>
                                        <p:tgtEl>
                                          <p:spTgt spid="36"/>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wipe(down)">
                                      <p:cBhvr>
                                        <p:cTn id="19" dur="500"/>
                                        <p:tgtEl>
                                          <p:spTgt spid="37"/>
                                        </p:tgtEl>
                                      </p:cBhvr>
                                    </p:animEffect>
                                  </p:childTnLst>
                                </p:cTn>
                              </p:par>
                              <p:par>
                                <p:cTn id="20" presetID="22" presetClass="entr" presetSubtype="4" fill="hold" nodeType="with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wipe(down)">
                                      <p:cBhvr>
                                        <p:cTn id="22" dur="500"/>
                                        <p:tgtEl>
                                          <p:spTgt spid="35"/>
                                        </p:tgtEl>
                                      </p:cBhvr>
                                    </p:animEffect>
                                  </p:childTnLst>
                                </p:cTn>
                              </p:par>
                              <p:par>
                                <p:cTn id="23" presetID="2" presetClass="entr" presetSubtype="8" fill="hold" grpId="0" nodeType="withEffect">
                                  <p:stCondLst>
                                    <p:cond delay="25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0-#ppt_w/2"/>
                                          </p:val>
                                        </p:tav>
                                        <p:tav tm="100000">
                                          <p:val>
                                            <p:strVal val="#ppt_x"/>
                                          </p:val>
                                        </p:tav>
                                      </p:tavLst>
                                    </p:anim>
                                    <p:anim calcmode="lin" valueType="num">
                                      <p:cBhvr additive="base">
                                        <p:cTn id="26" dur="500" fill="hold"/>
                                        <p:tgtEl>
                                          <p:spTgt spid="2"/>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250"/>
                                  </p:stCondLst>
                                  <p:childTnLst>
                                    <p:set>
                                      <p:cBhvr>
                                        <p:cTn id="28" dur="1" fill="hold">
                                          <p:stCondLst>
                                            <p:cond delay="0"/>
                                          </p:stCondLst>
                                        </p:cTn>
                                        <p:tgtEl>
                                          <p:spTgt spid="27"/>
                                        </p:tgtEl>
                                        <p:attrNameLst>
                                          <p:attrName>style.visibility</p:attrName>
                                        </p:attrNameLst>
                                      </p:cBhvr>
                                      <p:to>
                                        <p:strVal val="visible"/>
                                      </p:to>
                                    </p:set>
                                    <p:anim calcmode="lin" valueType="num">
                                      <p:cBhvr additive="base">
                                        <p:cTn id="29" dur="500" fill="hold"/>
                                        <p:tgtEl>
                                          <p:spTgt spid="27"/>
                                        </p:tgtEl>
                                        <p:attrNameLst>
                                          <p:attrName>ppt_x</p:attrName>
                                        </p:attrNameLst>
                                      </p:cBhvr>
                                      <p:tavLst>
                                        <p:tav tm="0">
                                          <p:val>
                                            <p:strVal val="0-#ppt_w/2"/>
                                          </p:val>
                                        </p:tav>
                                        <p:tav tm="100000">
                                          <p:val>
                                            <p:strVal val="#ppt_x"/>
                                          </p:val>
                                        </p:tav>
                                      </p:tavLst>
                                    </p:anim>
                                    <p:anim calcmode="lin" valueType="num">
                                      <p:cBhvr additive="base">
                                        <p:cTn id="30" dur="500" fill="hold"/>
                                        <p:tgtEl>
                                          <p:spTgt spid="27"/>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25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0-#ppt_w/2"/>
                                          </p:val>
                                        </p:tav>
                                        <p:tav tm="100000">
                                          <p:val>
                                            <p:strVal val="#ppt_x"/>
                                          </p:val>
                                        </p:tav>
                                      </p:tavLst>
                                    </p:anim>
                                    <p:anim calcmode="lin" valueType="num">
                                      <p:cBhvr additive="base">
                                        <p:cTn id="34" dur="500" fill="hold"/>
                                        <p:tgtEl>
                                          <p:spTgt spid="12"/>
                                        </p:tgtEl>
                                        <p:attrNameLst>
                                          <p:attrName>ppt_y</p:attrName>
                                        </p:attrNameLst>
                                      </p:cBhvr>
                                      <p:tavLst>
                                        <p:tav tm="0">
                                          <p:val>
                                            <p:strVal val="#ppt_y"/>
                                          </p:val>
                                        </p:tav>
                                        <p:tav tm="100000">
                                          <p:val>
                                            <p:strVal val="#ppt_y"/>
                                          </p:val>
                                        </p:tav>
                                      </p:tavLst>
                                    </p:anim>
                                  </p:childTnLst>
                                </p:cTn>
                              </p:par>
                              <p:par>
                                <p:cTn id="35" presetID="2" presetClass="entr" presetSubtype="2" fill="hold" nodeType="withEffect">
                                  <p:stCondLst>
                                    <p:cond delay="250"/>
                                  </p:stCondLst>
                                  <p:childTnLst>
                                    <p:set>
                                      <p:cBhvr>
                                        <p:cTn id="36" dur="1" fill="hold">
                                          <p:stCondLst>
                                            <p:cond delay="0"/>
                                          </p:stCondLst>
                                        </p:cTn>
                                        <p:tgtEl>
                                          <p:spTgt spid="38"/>
                                        </p:tgtEl>
                                        <p:attrNameLst>
                                          <p:attrName>style.visibility</p:attrName>
                                        </p:attrNameLst>
                                      </p:cBhvr>
                                      <p:to>
                                        <p:strVal val="visible"/>
                                      </p:to>
                                    </p:set>
                                    <p:anim calcmode="lin" valueType="num">
                                      <p:cBhvr additive="base">
                                        <p:cTn id="37" dur="500" fill="hold"/>
                                        <p:tgtEl>
                                          <p:spTgt spid="38"/>
                                        </p:tgtEl>
                                        <p:attrNameLst>
                                          <p:attrName>ppt_x</p:attrName>
                                        </p:attrNameLst>
                                      </p:cBhvr>
                                      <p:tavLst>
                                        <p:tav tm="0">
                                          <p:val>
                                            <p:strVal val="1+#ppt_w/2"/>
                                          </p:val>
                                        </p:tav>
                                        <p:tav tm="100000">
                                          <p:val>
                                            <p:strVal val="#ppt_x"/>
                                          </p:val>
                                        </p:tav>
                                      </p:tavLst>
                                    </p:anim>
                                    <p:anim calcmode="lin" valueType="num">
                                      <p:cBhvr additive="base">
                                        <p:cTn id="38" dur="500" fill="hold"/>
                                        <p:tgtEl>
                                          <p:spTgt spid="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4" grpId="0" animBg="1"/>
      <p:bldP spid="37" grpId="0" animBg="1"/>
      <p:bldP spid="12" grpId="0"/>
      <p:bldP spid="2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457698" y="339036"/>
            <a:ext cx="3629564" cy="456129"/>
          </a:xfrm>
        </p:spPr>
        <p:txBody>
          <a:bodyPr/>
          <a:lstStyle/>
          <a:p>
            <a:pPr>
              <a:lnSpc>
                <a:spcPct val="120000"/>
              </a:lnSpc>
            </a:pPr>
            <a:r>
              <a:rPr lang="zh-CN" altLang="en-US" dirty="0">
                <a:effectLst/>
                <a:latin typeface="+mn-lt"/>
                <a:ea typeface="+mn-ea"/>
                <a:cs typeface="+mn-ea"/>
                <a:sym typeface="+mn-lt"/>
              </a:rPr>
              <a:t>选题背景</a:t>
            </a:r>
            <a:endParaRPr lang="zh-CN" altLang="en-US" dirty="0">
              <a:effectLst/>
              <a:latin typeface="+mn-lt"/>
              <a:ea typeface="+mn-ea"/>
              <a:cs typeface="+mn-ea"/>
              <a:sym typeface="+mn-lt"/>
            </a:endParaRPr>
          </a:p>
        </p:txBody>
      </p:sp>
      <p:pic>
        <p:nvPicPr>
          <p:cNvPr id="3074" name="Picture 2" descr="https://img0.baidu.com/it/u=208212130,1854789506&amp;fm=253&amp;fmt=auto&amp;app=120&amp;f=JPEG?w=1109&amp;h=800"/>
          <p:cNvPicPr>
            <a:picLocks noChangeAspect="1" noChangeArrowheads="1"/>
          </p:cNvPicPr>
          <p:nvPr>
            <p:custDataLst>
              <p:tags r:id="rId1"/>
            </p:custDataLst>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742170" y="5456555"/>
            <a:ext cx="2368550" cy="1708785"/>
          </a:xfrm>
          <a:prstGeom prst="rect">
            <a:avLst/>
          </a:prstGeom>
          <a:noFill/>
          <a:extLst>
            <a:ext uri="{909E8E84-426E-40DD-AFC4-6F175D3DCCD1}">
              <a14:hiddenFill xmlns:a14="http://schemas.microsoft.com/office/drawing/2010/main">
                <a:solidFill>
                  <a:srgbClr val="FFFFFF"/>
                </a:solidFill>
              </a14:hiddenFill>
            </a:ext>
          </a:extLst>
        </p:spPr>
      </p:pic>
      <p:cxnSp>
        <p:nvCxnSpPr>
          <p:cNvPr id="5" name="直接连接符 4"/>
          <p:cNvCxnSpPr/>
          <p:nvPr>
            <p:custDataLst>
              <p:tags r:id="rId3"/>
            </p:custDataLst>
          </p:nvPr>
        </p:nvCxnSpPr>
        <p:spPr>
          <a:xfrm>
            <a:off x="1684276" y="1145897"/>
            <a:ext cx="921152" cy="0"/>
          </a:xfrm>
          <a:prstGeom prst="line">
            <a:avLst/>
          </a:prstGeom>
          <a:ln w="57150">
            <a:solidFill>
              <a:srgbClr val="666E8A"/>
            </a:solidFill>
          </a:ln>
        </p:spPr>
        <p:style>
          <a:lnRef idx="3">
            <a:schemeClr val="accent2"/>
          </a:lnRef>
          <a:fillRef idx="0">
            <a:schemeClr val="accent2"/>
          </a:fillRef>
          <a:effectRef idx="2">
            <a:schemeClr val="accent2"/>
          </a:effectRef>
          <a:fontRef idx="minor">
            <a:schemeClr val="tx1"/>
          </a:fontRef>
        </p:style>
      </p:cxnSp>
      <p:sp>
        <p:nvSpPr>
          <p:cNvPr id="6" name="文本框 5"/>
          <p:cNvSpPr txBox="1"/>
          <p:nvPr>
            <p:custDataLst>
              <p:tags r:id="rId4"/>
            </p:custDataLst>
          </p:nvPr>
        </p:nvSpPr>
        <p:spPr>
          <a:xfrm>
            <a:off x="1376045" y="732155"/>
            <a:ext cx="1537335" cy="414020"/>
          </a:xfrm>
          <a:prstGeom prst="rect">
            <a:avLst/>
          </a:prstGeom>
          <a:noFill/>
        </p:spPr>
        <p:txBody>
          <a:bodyPr wrap="square" rtlCol="0">
            <a:spAutoFit/>
          </a:bodyPr>
          <a:p>
            <a:pPr algn="ctr" defTabSz="457200">
              <a:lnSpc>
                <a:spcPct val="150000"/>
              </a:lnSpc>
            </a:pP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Background</a:t>
            </a: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42" name="矩形 41"/>
          <p:cNvSpPr/>
          <p:nvPr>
            <p:custDataLst>
              <p:tags r:id="rId5"/>
            </p:custDataLst>
          </p:nvPr>
        </p:nvSpPr>
        <p:spPr>
          <a:xfrm>
            <a:off x="2065655" y="1726565"/>
            <a:ext cx="9490710" cy="534035"/>
          </a:xfrm>
          <a:prstGeom prst="rect">
            <a:avLst/>
          </a:prstGeom>
        </p:spPr>
        <p:txBody>
          <a:bodyPr wrap="square">
            <a:spAutoFit/>
            <a:scene3d>
              <a:camera prst="orthographicFront"/>
              <a:lightRig rig="threePt" dir="t"/>
            </a:scene3d>
            <a:sp3d contourW="12700"/>
          </a:bodyPr>
          <a:p>
            <a:pPr algn="just" defTabSz="342900">
              <a:lnSpc>
                <a:spcPct val="120000"/>
              </a:lnSpc>
              <a:buClr>
                <a:srgbClr val="151314"/>
              </a:buClr>
              <a:buSzPct val="25000"/>
            </a:pPr>
            <a:r>
              <a:rPr lang="zh-CN" altLang="en-US" sz="2400" kern="0" dirty="0">
                <a:solidFill>
                  <a:schemeClr val="tx1">
                    <a:lumMod val="65000"/>
                    <a:lumOff val="35000"/>
                  </a:schemeClr>
                </a:solidFill>
                <a:cs typeface="+mn-ea"/>
                <a:sym typeface="+mn-lt"/>
              </a:rPr>
              <a:t>对于</a:t>
            </a:r>
            <a:r>
              <a:rPr lang="zh-CN" altLang="en-US" sz="2400" b="1" kern="0" dirty="0">
                <a:solidFill>
                  <a:schemeClr val="tx1">
                    <a:lumMod val="65000"/>
                    <a:lumOff val="35000"/>
                  </a:schemeClr>
                </a:solidFill>
                <a:cs typeface="+mn-ea"/>
                <a:sym typeface="+mn-lt"/>
              </a:rPr>
              <a:t>同一癌症</a:t>
            </a:r>
            <a:r>
              <a:rPr lang="zh-CN" altLang="en-US" sz="2400" kern="0" dirty="0">
                <a:solidFill>
                  <a:schemeClr val="tx1">
                    <a:lumMod val="65000"/>
                    <a:lumOff val="35000"/>
                  </a:schemeClr>
                </a:solidFill>
                <a:cs typeface="+mn-ea"/>
                <a:sym typeface="+mn-lt"/>
              </a:rPr>
              <a:t>研究，已有众多基因芯片及 RNA-Seq 转录组数据被使用。</a:t>
            </a:r>
            <a:endParaRPr lang="zh-CN" altLang="en-US" sz="2400" kern="0" dirty="0">
              <a:solidFill>
                <a:schemeClr val="tx1">
                  <a:lumMod val="65000"/>
                  <a:lumOff val="35000"/>
                </a:schemeClr>
              </a:solidFill>
              <a:cs typeface="+mn-ea"/>
              <a:sym typeface="+mn-lt"/>
            </a:endParaRPr>
          </a:p>
        </p:txBody>
      </p:sp>
      <p:sp>
        <p:nvSpPr>
          <p:cNvPr id="32" name="椭圆 18"/>
          <p:cNvSpPr/>
          <p:nvPr>
            <p:custDataLst>
              <p:tags r:id="rId6"/>
            </p:custDataLst>
          </p:nvPr>
        </p:nvSpPr>
        <p:spPr>
          <a:xfrm flipH="1">
            <a:off x="1458006" y="1866532"/>
            <a:ext cx="233434" cy="223381"/>
          </a:xfrm>
          <a:custGeom>
            <a:avLst/>
            <a:gdLst>
              <a:gd name="T0" fmla="*/ 209 w 209"/>
              <a:gd name="T1" fmla="*/ 0 h 200"/>
              <a:gd name="T2" fmla="*/ 145 w 209"/>
              <a:gd name="T3" fmla="*/ 100 h 200"/>
              <a:gd name="T4" fmla="*/ 209 w 209"/>
              <a:gd name="T5" fmla="*/ 200 h 200"/>
              <a:gd name="T6" fmla="*/ 0 w 209"/>
              <a:gd name="T7" fmla="*/ 100 h 200"/>
              <a:gd name="T8" fmla="*/ 209 w 209"/>
              <a:gd name="T9" fmla="*/ 0 h 200"/>
            </a:gdLst>
            <a:ahLst/>
            <a:cxnLst>
              <a:cxn ang="0">
                <a:pos x="T0" y="T1"/>
              </a:cxn>
              <a:cxn ang="0">
                <a:pos x="T2" y="T3"/>
              </a:cxn>
              <a:cxn ang="0">
                <a:pos x="T4" y="T5"/>
              </a:cxn>
              <a:cxn ang="0">
                <a:pos x="T6" y="T7"/>
              </a:cxn>
              <a:cxn ang="0">
                <a:pos x="T8" y="T9"/>
              </a:cxn>
            </a:cxnLst>
            <a:rect l="0" t="0" r="r" b="b"/>
            <a:pathLst>
              <a:path w="209" h="200">
                <a:moveTo>
                  <a:pt x="209" y="0"/>
                </a:moveTo>
                <a:lnTo>
                  <a:pt x="145" y="100"/>
                </a:lnTo>
                <a:lnTo>
                  <a:pt x="209" y="200"/>
                </a:lnTo>
                <a:lnTo>
                  <a:pt x="0" y="100"/>
                </a:lnTo>
                <a:lnTo>
                  <a:pt x="209" y="0"/>
                </a:lnTo>
                <a:close/>
              </a:path>
            </a:pathLst>
          </a:custGeom>
          <a:solidFill>
            <a:srgbClr val="444D5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sz="1350">
              <a:cs typeface="+mn-ea"/>
              <a:sym typeface="+mn-lt"/>
            </a:endParaRPr>
          </a:p>
        </p:txBody>
      </p:sp>
      <p:sp>
        <p:nvSpPr>
          <p:cNvPr id="7" name="矩形 6"/>
          <p:cNvSpPr/>
          <p:nvPr>
            <p:custDataLst>
              <p:tags r:id="rId7"/>
            </p:custDataLst>
          </p:nvPr>
        </p:nvSpPr>
        <p:spPr>
          <a:xfrm>
            <a:off x="2065655" y="2705100"/>
            <a:ext cx="9490710" cy="1113155"/>
          </a:xfrm>
          <a:prstGeom prst="rect">
            <a:avLst/>
          </a:prstGeom>
        </p:spPr>
        <p:txBody>
          <a:bodyPr wrap="square">
            <a:noAutofit/>
            <a:scene3d>
              <a:camera prst="orthographicFront"/>
              <a:lightRig rig="threePt" dir="t"/>
            </a:scene3d>
            <a:sp3d contourW="12700"/>
          </a:bodyPr>
          <a:p>
            <a:pPr algn="just" defTabSz="342900">
              <a:lnSpc>
                <a:spcPct val="120000"/>
              </a:lnSpc>
              <a:buClr>
                <a:srgbClr val="151314"/>
              </a:buClr>
              <a:buSzPct val="25000"/>
            </a:pPr>
            <a:r>
              <a:rPr lang="zh-CN" altLang="en-US" sz="2400" kern="0" dirty="0">
                <a:solidFill>
                  <a:schemeClr val="tx1">
                    <a:lumMod val="65000"/>
                    <a:lumOff val="35000"/>
                  </a:schemeClr>
                </a:solidFill>
                <a:cs typeface="+mn-ea"/>
                <a:sym typeface="+mn-lt"/>
              </a:rPr>
              <a:t>在实验条件相似度以及实验样本一致性高的情况下，挖掘出的</a:t>
            </a:r>
            <a:r>
              <a:rPr lang="zh-CN" altLang="en-US" sz="2400" b="1" kern="0" dirty="0">
                <a:solidFill>
                  <a:schemeClr val="tx1">
                    <a:lumMod val="65000"/>
                    <a:lumOff val="35000"/>
                  </a:schemeClr>
                </a:solidFill>
                <a:cs typeface="+mn-ea"/>
                <a:sym typeface="+mn-lt"/>
              </a:rPr>
              <a:t>差异表达基因</a:t>
            </a:r>
            <a:r>
              <a:rPr lang="zh-CN" altLang="en-US" sz="2400" kern="0" dirty="0">
                <a:solidFill>
                  <a:schemeClr val="tx1">
                    <a:lumMod val="65000"/>
                    <a:lumOff val="35000"/>
                  </a:schemeClr>
                </a:solidFill>
                <a:cs typeface="+mn-ea"/>
                <a:sym typeface="+mn-lt"/>
              </a:rPr>
              <a:t>应重合程度高，即</a:t>
            </a:r>
            <a:r>
              <a:rPr lang="zh-CN" altLang="en-US" sz="2400" b="1" kern="0" dirty="0">
                <a:solidFill>
                  <a:schemeClr val="tx1">
                    <a:lumMod val="65000"/>
                    <a:lumOff val="35000"/>
                  </a:schemeClr>
                </a:solidFill>
                <a:cs typeface="+mn-ea"/>
                <a:sym typeface="+mn-lt"/>
              </a:rPr>
              <a:t>一致性高</a:t>
            </a:r>
            <a:r>
              <a:rPr lang="zh-CN" altLang="en-US" sz="2400" kern="0" dirty="0">
                <a:solidFill>
                  <a:schemeClr val="tx1">
                    <a:lumMod val="65000"/>
                    <a:lumOff val="35000"/>
                  </a:schemeClr>
                </a:solidFill>
                <a:cs typeface="+mn-ea"/>
                <a:sym typeface="+mn-lt"/>
              </a:rPr>
              <a:t>。</a:t>
            </a:r>
            <a:endParaRPr lang="zh-CN" altLang="en-US" sz="2400" kern="0" dirty="0">
              <a:solidFill>
                <a:schemeClr val="tx1">
                  <a:lumMod val="65000"/>
                  <a:lumOff val="35000"/>
                </a:schemeClr>
              </a:solidFill>
              <a:cs typeface="+mn-ea"/>
              <a:sym typeface="+mn-lt"/>
            </a:endParaRPr>
          </a:p>
          <a:p>
            <a:pPr algn="just" defTabSz="342900">
              <a:lnSpc>
                <a:spcPct val="120000"/>
              </a:lnSpc>
              <a:buClr>
                <a:srgbClr val="151314"/>
              </a:buClr>
              <a:buSzPct val="25000"/>
            </a:pPr>
            <a:endParaRPr lang="zh-CN" altLang="en-US" sz="2400" kern="0" dirty="0">
              <a:solidFill>
                <a:schemeClr val="tx1">
                  <a:lumMod val="65000"/>
                  <a:lumOff val="35000"/>
                </a:schemeClr>
              </a:solidFill>
              <a:cs typeface="+mn-ea"/>
              <a:sym typeface="+mn-lt"/>
            </a:endParaRPr>
          </a:p>
        </p:txBody>
      </p:sp>
      <p:sp>
        <p:nvSpPr>
          <p:cNvPr id="15" name="文本框 14"/>
          <p:cNvSpPr txBox="1"/>
          <p:nvPr/>
        </p:nvSpPr>
        <p:spPr>
          <a:xfrm>
            <a:off x="2065655" y="4136390"/>
            <a:ext cx="9429115" cy="1198880"/>
          </a:xfrm>
          <a:prstGeom prst="rect">
            <a:avLst/>
          </a:prstGeom>
          <a:noFill/>
        </p:spPr>
        <p:txBody>
          <a:bodyPr wrap="square" rtlCol="0">
            <a:spAutoFit/>
          </a:bodyPr>
          <a:p>
            <a:pPr algn="just"/>
            <a:r>
              <a:rPr lang="zh-CN" altLang="en-US" sz="2400" kern="0" dirty="0">
                <a:solidFill>
                  <a:schemeClr val="tx1">
                    <a:lumMod val="65000"/>
                    <a:lumOff val="35000"/>
                  </a:schemeClr>
                </a:solidFill>
                <a:cs typeface="+mn-ea"/>
                <a:sym typeface="+mn-lt"/>
              </a:rPr>
              <a:t>过往许多研究表明，同一个癌症在基因芯片或 RNA-Seq 技术下发现的差异基因往往有较高的</a:t>
            </a:r>
            <a:r>
              <a:rPr lang="zh-CN" altLang="en-US" sz="2400" b="1" kern="0" dirty="0">
                <a:solidFill>
                  <a:schemeClr val="tx1">
                    <a:lumMod val="65000"/>
                    <a:lumOff val="35000"/>
                  </a:schemeClr>
                </a:solidFill>
                <a:cs typeface="+mn-ea"/>
                <a:sym typeface="+mn-lt"/>
              </a:rPr>
              <a:t>不一致性</a:t>
            </a:r>
            <a:r>
              <a:rPr lang="zh-CN" altLang="en-US" sz="2400" kern="0" dirty="0">
                <a:solidFill>
                  <a:schemeClr val="tx1">
                    <a:lumMod val="65000"/>
                    <a:lumOff val="35000"/>
                  </a:schemeClr>
                </a:solidFill>
                <a:cs typeface="+mn-ea"/>
                <a:sym typeface="+mn-lt"/>
              </a:rPr>
              <a:t>，即使是重复实验下也只有较低的可重现性。</a:t>
            </a:r>
            <a:endParaRPr lang="zh-CN" altLang="en-US" sz="2400" kern="0" dirty="0">
              <a:solidFill>
                <a:schemeClr val="tx1">
                  <a:lumMod val="65000"/>
                  <a:lumOff val="35000"/>
                </a:schemeClr>
              </a:solidFill>
              <a:cs typeface="+mn-ea"/>
              <a:sym typeface="+mn-lt"/>
            </a:endParaRPr>
          </a:p>
        </p:txBody>
      </p:sp>
      <p:sp>
        <p:nvSpPr>
          <p:cNvPr id="33" name="椭圆 18"/>
          <p:cNvSpPr/>
          <p:nvPr>
            <p:custDataLst>
              <p:tags r:id="rId8"/>
            </p:custDataLst>
          </p:nvPr>
        </p:nvSpPr>
        <p:spPr>
          <a:xfrm flipH="1">
            <a:off x="1458006" y="2809845"/>
            <a:ext cx="233434" cy="223381"/>
          </a:xfrm>
          <a:custGeom>
            <a:avLst/>
            <a:gdLst>
              <a:gd name="T0" fmla="*/ 209 w 209"/>
              <a:gd name="T1" fmla="*/ 0 h 200"/>
              <a:gd name="T2" fmla="*/ 145 w 209"/>
              <a:gd name="T3" fmla="*/ 100 h 200"/>
              <a:gd name="T4" fmla="*/ 209 w 209"/>
              <a:gd name="T5" fmla="*/ 200 h 200"/>
              <a:gd name="T6" fmla="*/ 0 w 209"/>
              <a:gd name="T7" fmla="*/ 100 h 200"/>
              <a:gd name="T8" fmla="*/ 209 w 209"/>
              <a:gd name="T9" fmla="*/ 0 h 200"/>
            </a:gdLst>
            <a:ahLst/>
            <a:cxnLst>
              <a:cxn ang="0">
                <a:pos x="T0" y="T1"/>
              </a:cxn>
              <a:cxn ang="0">
                <a:pos x="T2" y="T3"/>
              </a:cxn>
              <a:cxn ang="0">
                <a:pos x="T4" y="T5"/>
              </a:cxn>
              <a:cxn ang="0">
                <a:pos x="T6" y="T7"/>
              </a:cxn>
              <a:cxn ang="0">
                <a:pos x="T8" y="T9"/>
              </a:cxn>
            </a:cxnLst>
            <a:rect l="0" t="0" r="r" b="b"/>
            <a:pathLst>
              <a:path w="209" h="200">
                <a:moveTo>
                  <a:pt x="209" y="0"/>
                </a:moveTo>
                <a:lnTo>
                  <a:pt x="145" y="100"/>
                </a:lnTo>
                <a:lnTo>
                  <a:pt x="209" y="200"/>
                </a:lnTo>
                <a:lnTo>
                  <a:pt x="0" y="100"/>
                </a:lnTo>
                <a:lnTo>
                  <a:pt x="209" y="0"/>
                </a:lnTo>
                <a:close/>
              </a:path>
            </a:pathLst>
          </a:custGeom>
          <a:solidFill>
            <a:srgbClr val="666E8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sz="1350">
              <a:cs typeface="+mn-ea"/>
              <a:sym typeface="+mn-lt"/>
            </a:endParaRPr>
          </a:p>
        </p:txBody>
      </p:sp>
      <p:sp>
        <p:nvSpPr>
          <p:cNvPr id="16" name="椭圆 18"/>
          <p:cNvSpPr/>
          <p:nvPr>
            <p:custDataLst>
              <p:tags r:id="rId9"/>
            </p:custDataLst>
          </p:nvPr>
        </p:nvSpPr>
        <p:spPr>
          <a:xfrm flipH="1">
            <a:off x="1458006" y="4204602"/>
            <a:ext cx="233434" cy="223381"/>
          </a:xfrm>
          <a:custGeom>
            <a:avLst/>
            <a:gdLst>
              <a:gd name="T0" fmla="*/ 209 w 209"/>
              <a:gd name="T1" fmla="*/ 0 h 200"/>
              <a:gd name="T2" fmla="*/ 145 w 209"/>
              <a:gd name="T3" fmla="*/ 100 h 200"/>
              <a:gd name="T4" fmla="*/ 209 w 209"/>
              <a:gd name="T5" fmla="*/ 200 h 200"/>
              <a:gd name="T6" fmla="*/ 0 w 209"/>
              <a:gd name="T7" fmla="*/ 100 h 200"/>
              <a:gd name="T8" fmla="*/ 209 w 209"/>
              <a:gd name="T9" fmla="*/ 0 h 200"/>
            </a:gdLst>
            <a:ahLst/>
            <a:cxnLst>
              <a:cxn ang="0">
                <a:pos x="T0" y="T1"/>
              </a:cxn>
              <a:cxn ang="0">
                <a:pos x="T2" y="T3"/>
              </a:cxn>
              <a:cxn ang="0">
                <a:pos x="T4" y="T5"/>
              </a:cxn>
              <a:cxn ang="0">
                <a:pos x="T6" y="T7"/>
              </a:cxn>
              <a:cxn ang="0">
                <a:pos x="T8" y="T9"/>
              </a:cxn>
            </a:cxnLst>
            <a:rect l="0" t="0" r="r" b="b"/>
            <a:pathLst>
              <a:path w="209" h="200">
                <a:moveTo>
                  <a:pt x="209" y="0"/>
                </a:moveTo>
                <a:lnTo>
                  <a:pt x="145" y="100"/>
                </a:lnTo>
                <a:lnTo>
                  <a:pt x="209" y="200"/>
                </a:lnTo>
                <a:lnTo>
                  <a:pt x="0" y="100"/>
                </a:lnTo>
                <a:lnTo>
                  <a:pt x="209" y="0"/>
                </a:lnTo>
                <a:close/>
              </a:path>
            </a:pathLst>
          </a:custGeom>
          <a:solidFill>
            <a:srgbClr val="444D5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sz="1350">
              <a:cs typeface="+mn-ea"/>
              <a:sym typeface="+mn-lt"/>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ppt_x"/>
                                          </p:val>
                                        </p:tav>
                                        <p:tav tm="100000">
                                          <p:val>
                                            <p:strVal val="#ppt_x"/>
                                          </p:val>
                                        </p:tav>
                                      </p:tavLst>
                                    </p:anim>
                                    <p:anim calcmode="lin" valueType="num">
                                      <p:cBhvr additive="base">
                                        <p:cTn id="12" dur="500" fill="hold"/>
                                        <p:tgtEl>
                                          <p:spTgt spid="3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ppt_x"/>
                                          </p:val>
                                        </p:tav>
                                        <p:tav tm="100000">
                                          <p:val>
                                            <p:strVal val="#ppt_x"/>
                                          </p:val>
                                        </p:tav>
                                      </p:tavLst>
                                    </p:anim>
                                    <p:anim calcmode="lin" valueType="num">
                                      <p:cBhvr additive="base">
                                        <p:cTn id="1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P spid="33" grpId="0" bldLvl="0" animBg="1"/>
      <p:bldP spid="16"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1232" y="2704755"/>
            <a:ext cx="1619250" cy="1490436"/>
          </a:xfrm>
          <a:prstGeom prst="rect">
            <a:avLst/>
          </a:prstGeom>
          <a:solidFill>
            <a:srgbClr val="666E8A"/>
          </a:solidFill>
          <a:ln w="19050">
            <a:solidFill>
              <a:srgbClr val="666E8A"/>
            </a:solidFill>
            <a:prstDash val="sysDash"/>
          </a:ln>
          <a:effectLst>
            <a:outerShdw blurRad="101600" dist="381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sz="7200" b="1" dirty="0">
              <a:solidFill>
                <a:schemeClr val="bg1"/>
              </a:solidFill>
              <a:effectLst>
                <a:outerShdw blurRad="38100" dist="38100" dir="2700000" algn="tl">
                  <a:srgbClr val="000000">
                    <a:alpha val="25000"/>
                  </a:srgbClr>
                </a:outerShdw>
              </a:effectLst>
              <a:cs typeface="+mn-ea"/>
              <a:sym typeface="+mn-lt"/>
            </a:endParaRPr>
          </a:p>
        </p:txBody>
      </p:sp>
      <p:grpSp>
        <p:nvGrpSpPr>
          <p:cNvPr id="5" name="组合 4"/>
          <p:cNvGrpSpPr/>
          <p:nvPr/>
        </p:nvGrpSpPr>
        <p:grpSpPr>
          <a:xfrm>
            <a:off x="5578475" y="2704465"/>
            <a:ext cx="3013075" cy="1269365"/>
            <a:chOff x="12154" y="4251"/>
            <a:chExt cx="4745" cy="1999"/>
          </a:xfrm>
        </p:grpSpPr>
        <p:sp>
          <p:nvSpPr>
            <p:cNvPr id="3" name="文本框 2"/>
            <p:cNvSpPr txBox="1"/>
            <p:nvPr/>
          </p:nvSpPr>
          <p:spPr>
            <a:xfrm>
              <a:off x="12154" y="4251"/>
              <a:ext cx="4745" cy="1210"/>
            </a:xfrm>
            <a:prstGeom prst="rect">
              <a:avLst/>
            </a:prstGeom>
            <a:noFill/>
          </p:spPr>
          <p:txBody>
            <a:bodyPr wrap="square" rtlCol="0">
              <a:spAutoFit/>
            </a:bodyPr>
            <a:lstStyle/>
            <a:p>
              <a:pPr algn="ctr" defTabSz="457200"/>
              <a:r>
                <a:rPr lang="zh-CN" altLang="en-US" sz="4400" b="1" dirty="0">
                  <a:solidFill>
                    <a:srgbClr val="3C4750"/>
                  </a:solidFill>
                  <a:effectLst>
                    <a:outerShdw blurRad="25400" dist="25400" dir="2700000" algn="tl">
                      <a:srgbClr val="000000">
                        <a:alpha val="25000"/>
                      </a:srgbClr>
                    </a:outerShdw>
                  </a:effectLst>
                  <a:cs typeface="+mn-ea"/>
                  <a:sym typeface="+mn-lt"/>
                </a:rPr>
                <a:t>研究</a:t>
              </a:r>
              <a:r>
                <a:rPr lang="zh-CN" altLang="en-US" sz="4400" b="1" dirty="0">
                  <a:solidFill>
                    <a:srgbClr val="3C4750"/>
                  </a:solidFill>
                  <a:effectLst>
                    <a:outerShdw blurRad="25400" dist="25400" dir="2700000" algn="tl">
                      <a:srgbClr val="000000">
                        <a:alpha val="25000"/>
                      </a:srgbClr>
                    </a:outerShdw>
                  </a:effectLst>
                  <a:cs typeface="+mn-ea"/>
                  <a:sym typeface="+mn-lt"/>
                </a:rPr>
                <a:t>现状</a:t>
              </a:r>
              <a:endParaRPr lang="zh-CN" altLang="en-US" sz="4400" b="1" dirty="0">
                <a:solidFill>
                  <a:srgbClr val="3C4750"/>
                </a:solidFill>
                <a:effectLst>
                  <a:outerShdw blurRad="25400" dist="25400" dir="2700000" algn="tl">
                    <a:srgbClr val="000000">
                      <a:alpha val="25000"/>
                    </a:srgbClr>
                  </a:outerShdw>
                </a:effectLst>
                <a:cs typeface="+mn-ea"/>
                <a:sym typeface="+mn-lt"/>
              </a:endParaRPr>
            </a:p>
          </p:txBody>
        </p:sp>
        <p:sp>
          <p:nvSpPr>
            <p:cNvPr id="4" name="文本框 3"/>
            <p:cNvSpPr txBox="1"/>
            <p:nvPr/>
          </p:nvSpPr>
          <p:spPr>
            <a:xfrm>
              <a:off x="12379" y="5452"/>
              <a:ext cx="4449" cy="798"/>
            </a:xfrm>
            <a:prstGeom prst="rect">
              <a:avLst/>
            </a:prstGeom>
            <a:noFill/>
          </p:spPr>
          <p:txBody>
            <a:bodyPr wrap="square" rtlCol="0">
              <a:spAutoFit/>
            </a:bodyPr>
            <a:lstStyle/>
            <a:p>
              <a:pPr algn="ctr" defTabSz="457200">
                <a:lnSpc>
                  <a:spcPct val="150000"/>
                </a:lnSpc>
              </a:pP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Reserch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Status</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grpSp>
      <p:cxnSp>
        <p:nvCxnSpPr>
          <p:cNvPr id="33" name="直接连接符 32"/>
          <p:cNvCxnSpPr/>
          <p:nvPr/>
        </p:nvCxnSpPr>
        <p:spPr>
          <a:xfrm>
            <a:off x="343192" y="426595"/>
            <a:ext cx="11466857" cy="0"/>
          </a:xfrm>
          <a:prstGeom prst="line">
            <a:avLst/>
          </a:prstGeom>
          <a:ln w="28575">
            <a:solidFill>
              <a:srgbClr val="3C4750"/>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8279716" y="416294"/>
            <a:ext cx="3530333" cy="156586"/>
          </a:xfrm>
          <a:prstGeom prst="rect">
            <a:avLst/>
          </a:prstGeom>
          <a:solidFill>
            <a:srgbClr val="3C47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cs typeface="+mn-ea"/>
              <a:sym typeface="+mn-lt"/>
            </a:endParaRPr>
          </a:p>
        </p:txBody>
      </p:sp>
      <p:cxnSp>
        <p:nvCxnSpPr>
          <p:cNvPr id="35" name="直接连接符 34"/>
          <p:cNvCxnSpPr/>
          <p:nvPr/>
        </p:nvCxnSpPr>
        <p:spPr>
          <a:xfrm flipV="1">
            <a:off x="343192" y="416294"/>
            <a:ext cx="0" cy="6036337"/>
          </a:xfrm>
          <a:prstGeom prst="line">
            <a:avLst/>
          </a:prstGeom>
          <a:ln w="28575">
            <a:solidFill>
              <a:srgbClr val="3C4750"/>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566372" y="6465843"/>
            <a:ext cx="11020498" cy="0"/>
          </a:xfrm>
          <a:prstGeom prst="line">
            <a:avLst/>
          </a:prstGeom>
          <a:ln w="28575">
            <a:solidFill>
              <a:srgbClr val="3C4750"/>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566372" y="6298051"/>
            <a:ext cx="2288696" cy="156586"/>
          </a:xfrm>
          <a:prstGeom prst="rect">
            <a:avLst/>
          </a:prstGeom>
          <a:solidFill>
            <a:srgbClr val="3C47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cs typeface="+mn-ea"/>
              <a:sym typeface="+mn-lt"/>
            </a:endParaRPr>
          </a:p>
        </p:txBody>
      </p:sp>
      <p:cxnSp>
        <p:nvCxnSpPr>
          <p:cNvPr id="38" name="直接连接符 37"/>
          <p:cNvCxnSpPr/>
          <p:nvPr/>
        </p:nvCxnSpPr>
        <p:spPr>
          <a:xfrm flipV="1">
            <a:off x="3790739" y="4188593"/>
            <a:ext cx="6852277" cy="1"/>
          </a:xfrm>
          <a:prstGeom prst="line">
            <a:avLst/>
          </a:prstGeom>
          <a:ln w="19050" cmpd="thickThin">
            <a:solidFill>
              <a:srgbClr val="3C4750"/>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11810049" y="719528"/>
            <a:ext cx="0" cy="5746315"/>
          </a:xfrm>
          <a:prstGeom prst="line">
            <a:avLst/>
          </a:prstGeom>
          <a:ln w="107950" cmpd="thickThin">
            <a:solidFill>
              <a:srgbClr val="3C4750"/>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2318033" y="3164809"/>
            <a:ext cx="1021080" cy="1106805"/>
          </a:xfrm>
          <a:prstGeom prst="rect">
            <a:avLst/>
          </a:prstGeom>
        </p:spPr>
        <p:txBody>
          <a:bodyPr wrap="none">
            <a:spAutoFit/>
          </a:bodyPr>
          <a:lstStyle/>
          <a:p>
            <a:pPr algn="ctr" defTabSz="457200"/>
            <a:r>
              <a:rPr lang="en-US" altLang="zh-CN" sz="6600" dirty="0">
                <a:solidFill>
                  <a:schemeClr val="bg1"/>
                </a:solidFill>
                <a:effectLst>
                  <a:outerShdw blurRad="38100" dist="38100" dir="2700000" algn="tl">
                    <a:srgbClr val="000000">
                      <a:alpha val="25000"/>
                    </a:srgbClr>
                  </a:outerShdw>
                </a:effectLst>
                <a:cs typeface="+mn-ea"/>
                <a:sym typeface="+mn-lt"/>
              </a:rPr>
              <a:t>02</a:t>
            </a:r>
            <a:endParaRPr lang="zh-CN" altLang="en-US" sz="6600" dirty="0">
              <a:solidFill>
                <a:schemeClr val="bg1"/>
              </a:solidFill>
              <a:effectLst>
                <a:outerShdw blurRad="38100" dist="38100" dir="2700000" algn="tl">
                  <a:srgbClr val="000000">
                    <a:alpha val="25000"/>
                  </a:srgbClr>
                </a:outerShdw>
              </a:effectLst>
              <a:cs typeface="+mn-ea"/>
              <a:sym typeface="+mn-lt"/>
            </a:endParaRPr>
          </a:p>
        </p:txBody>
      </p:sp>
      <p:sp>
        <p:nvSpPr>
          <p:cNvPr id="27" name="矩形 26"/>
          <p:cNvSpPr/>
          <p:nvPr/>
        </p:nvSpPr>
        <p:spPr>
          <a:xfrm>
            <a:off x="2220180" y="2824827"/>
            <a:ext cx="1084854" cy="369332"/>
          </a:xfrm>
          <a:prstGeom prst="rect">
            <a:avLst/>
          </a:prstGeom>
        </p:spPr>
        <p:txBody>
          <a:bodyPr wrap="square">
            <a:spAutoFit/>
          </a:bodyPr>
          <a:lstStyle/>
          <a:p>
            <a:pPr algn="dist" defTabSz="457200"/>
            <a:r>
              <a:rPr lang="en-US" altLang="zh-CN" dirty="0">
                <a:solidFill>
                  <a:schemeClr val="bg1"/>
                </a:solidFill>
                <a:effectLst>
                  <a:outerShdw blurRad="38100" dist="38100" dir="2700000" algn="tl">
                    <a:srgbClr val="000000">
                      <a:alpha val="25000"/>
                    </a:srgbClr>
                  </a:outerShdw>
                </a:effectLst>
                <a:cs typeface="+mn-ea"/>
                <a:sym typeface="+mn-lt"/>
              </a:rPr>
              <a:t>PART</a:t>
            </a:r>
            <a:endParaRPr lang="zh-CN" altLang="en-US" dirty="0">
              <a:solidFill>
                <a:schemeClr val="bg1"/>
              </a:solidFill>
              <a:effectLst>
                <a:outerShdw blurRad="38100" dist="38100" dir="2700000" algn="tl">
                  <a:srgbClr val="000000">
                    <a:alpha val="25000"/>
                  </a:srgbClr>
                </a:outerShdw>
              </a:effectLst>
              <a:cs typeface="+mn-ea"/>
              <a:sym typeface="+mn-lt"/>
            </a:endParaRPr>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down)">
                                      <p:cBhvr>
                                        <p:cTn id="7" dur="500"/>
                                        <p:tgtEl>
                                          <p:spTgt spid="3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wipe(down)">
                                      <p:cBhvr>
                                        <p:cTn id="10" dur="500"/>
                                        <p:tgtEl>
                                          <p:spTgt spid="34"/>
                                        </p:tgtEl>
                                      </p:cBhvr>
                                    </p:animEffect>
                                  </p:childTnLst>
                                </p:cTn>
                              </p:par>
                              <p:par>
                                <p:cTn id="11" presetID="22" presetClass="entr" presetSubtype="4" fill="hold"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wipe(down)">
                                      <p:cBhvr>
                                        <p:cTn id="13" dur="500"/>
                                        <p:tgtEl>
                                          <p:spTgt spid="39"/>
                                        </p:tgtEl>
                                      </p:cBhvr>
                                    </p:animEffect>
                                  </p:childTnLst>
                                </p:cTn>
                              </p:par>
                              <p:par>
                                <p:cTn id="14" presetID="22" presetClass="entr" presetSubtype="4" fill="hold" nodeType="with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wipe(down)">
                                      <p:cBhvr>
                                        <p:cTn id="16" dur="500"/>
                                        <p:tgtEl>
                                          <p:spTgt spid="36"/>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wipe(down)">
                                      <p:cBhvr>
                                        <p:cTn id="19" dur="500"/>
                                        <p:tgtEl>
                                          <p:spTgt spid="37"/>
                                        </p:tgtEl>
                                      </p:cBhvr>
                                    </p:animEffect>
                                  </p:childTnLst>
                                </p:cTn>
                              </p:par>
                              <p:par>
                                <p:cTn id="20" presetID="22" presetClass="entr" presetSubtype="4" fill="hold" nodeType="with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wipe(down)">
                                      <p:cBhvr>
                                        <p:cTn id="22" dur="500"/>
                                        <p:tgtEl>
                                          <p:spTgt spid="35"/>
                                        </p:tgtEl>
                                      </p:cBhvr>
                                    </p:animEffect>
                                  </p:childTnLst>
                                </p:cTn>
                              </p:par>
                              <p:par>
                                <p:cTn id="23" presetID="2" presetClass="entr" presetSubtype="8" fill="hold" grpId="0" nodeType="withEffect">
                                  <p:stCondLst>
                                    <p:cond delay="25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0-#ppt_w/2"/>
                                          </p:val>
                                        </p:tav>
                                        <p:tav tm="100000">
                                          <p:val>
                                            <p:strVal val="#ppt_x"/>
                                          </p:val>
                                        </p:tav>
                                      </p:tavLst>
                                    </p:anim>
                                    <p:anim calcmode="lin" valueType="num">
                                      <p:cBhvr additive="base">
                                        <p:cTn id="26" dur="500" fill="hold"/>
                                        <p:tgtEl>
                                          <p:spTgt spid="2"/>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250"/>
                                  </p:stCondLst>
                                  <p:childTnLst>
                                    <p:set>
                                      <p:cBhvr>
                                        <p:cTn id="28" dur="1" fill="hold">
                                          <p:stCondLst>
                                            <p:cond delay="0"/>
                                          </p:stCondLst>
                                        </p:cTn>
                                        <p:tgtEl>
                                          <p:spTgt spid="27"/>
                                        </p:tgtEl>
                                        <p:attrNameLst>
                                          <p:attrName>style.visibility</p:attrName>
                                        </p:attrNameLst>
                                      </p:cBhvr>
                                      <p:to>
                                        <p:strVal val="visible"/>
                                      </p:to>
                                    </p:set>
                                    <p:anim calcmode="lin" valueType="num">
                                      <p:cBhvr additive="base">
                                        <p:cTn id="29" dur="500" fill="hold"/>
                                        <p:tgtEl>
                                          <p:spTgt spid="27"/>
                                        </p:tgtEl>
                                        <p:attrNameLst>
                                          <p:attrName>ppt_x</p:attrName>
                                        </p:attrNameLst>
                                      </p:cBhvr>
                                      <p:tavLst>
                                        <p:tav tm="0">
                                          <p:val>
                                            <p:strVal val="0-#ppt_w/2"/>
                                          </p:val>
                                        </p:tav>
                                        <p:tav tm="100000">
                                          <p:val>
                                            <p:strVal val="#ppt_x"/>
                                          </p:val>
                                        </p:tav>
                                      </p:tavLst>
                                    </p:anim>
                                    <p:anim calcmode="lin" valueType="num">
                                      <p:cBhvr additive="base">
                                        <p:cTn id="30" dur="500" fill="hold"/>
                                        <p:tgtEl>
                                          <p:spTgt spid="27"/>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25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0-#ppt_w/2"/>
                                          </p:val>
                                        </p:tav>
                                        <p:tav tm="100000">
                                          <p:val>
                                            <p:strVal val="#ppt_x"/>
                                          </p:val>
                                        </p:tav>
                                      </p:tavLst>
                                    </p:anim>
                                    <p:anim calcmode="lin" valueType="num">
                                      <p:cBhvr additive="base">
                                        <p:cTn id="34" dur="500" fill="hold"/>
                                        <p:tgtEl>
                                          <p:spTgt spid="12"/>
                                        </p:tgtEl>
                                        <p:attrNameLst>
                                          <p:attrName>ppt_y</p:attrName>
                                        </p:attrNameLst>
                                      </p:cBhvr>
                                      <p:tavLst>
                                        <p:tav tm="0">
                                          <p:val>
                                            <p:strVal val="#ppt_y"/>
                                          </p:val>
                                        </p:tav>
                                        <p:tav tm="100000">
                                          <p:val>
                                            <p:strVal val="#ppt_y"/>
                                          </p:val>
                                        </p:tav>
                                      </p:tavLst>
                                    </p:anim>
                                  </p:childTnLst>
                                </p:cTn>
                              </p:par>
                              <p:par>
                                <p:cTn id="35" presetID="2" presetClass="entr" presetSubtype="2" fill="hold" nodeType="withEffect">
                                  <p:stCondLst>
                                    <p:cond delay="250"/>
                                  </p:stCondLst>
                                  <p:childTnLst>
                                    <p:set>
                                      <p:cBhvr>
                                        <p:cTn id="36" dur="1" fill="hold">
                                          <p:stCondLst>
                                            <p:cond delay="0"/>
                                          </p:stCondLst>
                                        </p:cTn>
                                        <p:tgtEl>
                                          <p:spTgt spid="38"/>
                                        </p:tgtEl>
                                        <p:attrNameLst>
                                          <p:attrName>style.visibility</p:attrName>
                                        </p:attrNameLst>
                                      </p:cBhvr>
                                      <p:to>
                                        <p:strVal val="visible"/>
                                      </p:to>
                                    </p:set>
                                    <p:anim calcmode="lin" valueType="num">
                                      <p:cBhvr additive="base">
                                        <p:cTn id="37" dur="500" fill="hold"/>
                                        <p:tgtEl>
                                          <p:spTgt spid="38"/>
                                        </p:tgtEl>
                                        <p:attrNameLst>
                                          <p:attrName>ppt_x</p:attrName>
                                        </p:attrNameLst>
                                      </p:cBhvr>
                                      <p:tavLst>
                                        <p:tav tm="0">
                                          <p:val>
                                            <p:strVal val="1+#ppt_w/2"/>
                                          </p:val>
                                        </p:tav>
                                        <p:tav tm="100000">
                                          <p:val>
                                            <p:strVal val="#ppt_x"/>
                                          </p:val>
                                        </p:tav>
                                      </p:tavLst>
                                    </p:anim>
                                    <p:anim calcmode="lin" valueType="num">
                                      <p:cBhvr additive="base">
                                        <p:cTn id="38" dur="500" fill="hold"/>
                                        <p:tgtEl>
                                          <p:spTgt spid="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4" grpId="0" bldLvl="0" animBg="1"/>
      <p:bldP spid="37" grpId="0" bldLvl="0" animBg="1"/>
      <p:bldP spid="12" grpId="0"/>
      <p:bldP spid="2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457698" y="339036"/>
            <a:ext cx="3629564" cy="456129"/>
          </a:xfrm>
        </p:spPr>
        <p:txBody>
          <a:bodyPr/>
          <a:lstStyle/>
          <a:p>
            <a:pPr>
              <a:lnSpc>
                <a:spcPct val="120000"/>
              </a:lnSpc>
            </a:pPr>
            <a:r>
              <a:rPr lang="zh-CN" altLang="en-US" dirty="0">
                <a:effectLst/>
                <a:latin typeface="+mn-lt"/>
                <a:ea typeface="+mn-ea"/>
                <a:cs typeface="+mn-ea"/>
                <a:sym typeface="+mn-lt"/>
              </a:rPr>
              <a:t>研究</a:t>
            </a:r>
            <a:r>
              <a:rPr lang="zh-CN" altLang="en-US" dirty="0">
                <a:effectLst/>
                <a:latin typeface="+mn-lt"/>
                <a:ea typeface="+mn-ea"/>
                <a:cs typeface="+mn-ea"/>
                <a:sym typeface="+mn-lt"/>
              </a:rPr>
              <a:t>现状</a:t>
            </a:r>
            <a:endParaRPr lang="zh-CN" altLang="en-US" dirty="0">
              <a:effectLst/>
              <a:latin typeface="+mn-lt"/>
              <a:ea typeface="+mn-ea"/>
              <a:cs typeface="+mn-ea"/>
              <a:sym typeface="+mn-lt"/>
            </a:endParaRPr>
          </a:p>
        </p:txBody>
      </p:sp>
      <p:pic>
        <p:nvPicPr>
          <p:cNvPr id="3074" name="Picture 2" descr="https://img0.baidu.com/it/u=208212130,1854789506&amp;fm=253&amp;fmt=auto&amp;app=120&amp;f=JPEG?w=1109&amp;h=800"/>
          <p:cNvPicPr>
            <a:picLocks noChangeAspect="1" noChangeArrowheads="1"/>
          </p:cNvPicPr>
          <p:nvPr>
            <p:custDataLst>
              <p:tags r:id="rId1"/>
            </p:custDataLst>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742170" y="5456555"/>
            <a:ext cx="2368550" cy="1708785"/>
          </a:xfrm>
          <a:prstGeom prst="rect">
            <a:avLst/>
          </a:prstGeom>
          <a:noFill/>
          <a:extLst>
            <a:ext uri="{909E8E84-426E-40DD-AFC4-6F175D3DCCD1}">
              <a14:hiddenFill xmlns:a14="http://schemas.microsoft.com/office/drawing/2010/main">
                <a:solidFill>
                  <a:srgbClr val="FFFFFF"/>
                </a:solidFill>
              </a14:hiddenFill>
            </a:ext>
          </a:extLst>
        </p:spPr>
      </p:pic>
      <p:cxnSp>
        <p:nvCxnSpPr>
          <p:cNvPr id="5" name="直接连接符 4"/>
          <p:cNvCxnSpPr/>
          <p:nvPr>
            <p:custDataLst>
              <p:tags r:id="rId3"/>
            </p:custDataLst>
          </p:nvPr>
        </p:nvCxnSpPr>
        <p:spPr>
          <a:xfrm>
            <a:off x="1684276" y="1145897"/>
            <a:ext cx="921152" cy="0"/>
          </a:xfrm>
          <a:prstGeom prst="line">
            <a:avLst/>
          </a:prstGeom>
          <a:ln w="57150">
            <a:solidFill>
              <a:srgbClr val="666E8A"/>
            </a:solidFill>
          </a:ln>
        </p:spPr>
        <p:style>
          <a:lnRef idx="3">
            <a:schemeClr val="accent2"/>
          </a:lnRef>
          <a:fillRef idx="0">
            <a:schemeClr val="accent2"/>
          </a:fillRef>
          <a:effectRef idx="2">
            <a:schemeClr val="accent2"/>
          </a:effectRef>
          <a:fontRef idx="minor">
            <a:schemeClr val="tx1"/>
          </a:fontRef>
        </p:style>
      </p:cxnSp>
      <p:sp>
        <p:nvSpPr>
          <p:cNvPr id="6" name="文本框 5"/>
          <p:cNvSpPr txBox="1"/>
          <p:nvPr>
            <p:custDataLst>
              <p:tags r:id="rId4"/>
            </p:custDataLst>
          </p:nvPr>
        </p:nvSpPr>
        <p:spPr>
          <a:xfrm>
            <a:off x="1376045" y="732155"/>
            <a:ext cx="1537335" cy="414020"/>
          </a:xfrm>
          <a:prstGeom prst="rect">
            <a:avLst/>
          </a:prstGeom>
          <a:noFill/>
        </p:spPr>
        <p:txBody>
          <a:bodyPr wrap="square" rtlCol="0">
            <a:spAutoFit/>
          </a:bodyPr>
          <a:p>
            <a:pPr algn="ctr" defTabSz="457200">
              <a:lnSpc>
                <a:spcPct val="150000"/>
              </a:lnSpc>
            </a:pP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Research </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Status</a:t>
            </a: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42" name="矩形 41"/>
          <p:cNvSpPr/>
          <p:nvPr>
            <p:custDataLst>
              <p:tags r:id="rId5"/>
            </p:custDataLst>
          </p:nvPr>
        </p:nvSpPr>
        <p:spPr>
          <a:xfrm>
            <a:off x="2065655" y="1726565"/>
            <a:ext cx="9490710" cy="977265"/>
          </a:xfrm>
          <a:prstGeom prst="rect">
            <a:avLst/>
          </a:prstGeom>
        </p:spPr>
        <p:txBody>
          <a:bodyPr wrap="square">
            <a:spAutoFit/>
            <a:scene3d>
              <a:camera prst="orthographicFront"/>
              <a:lightRig rig="threePt" dir="t"/>
            </a:scene3d>
            <a:sp3d contourW="12700"/>
          </a:bodyPr>
          <a:p>
            <a:pPr algn="just" defTabSz="342900">
              <a:lnSpc>
                <a:spcPct val="120000"/>
              </a:lnSpc>
              <a:buClr>
                <a:srgbClr val="151314"/>
              </a:buClr>
              <a:buSzPct val="25000"/>
            </a:pPr>
            <a:r>
              <a:rPr lang="zh-CN" altLang="en-US" sz="2400" kern="0" dirty="0">
                <a:solidFill>
                  <a:schemeClr val="tx1">
                    <a:lumMod val="65000"/>
                    <a:lumOff val="35000"/>
                  </a:schemeClr>
                </a:solidFill>
                <a:cs typeface="+mn-ea"/>
                <a:sym typeface="+mn-lt"/>
              </a:rPr>
              <a:t>造成不一致性的可能原因：</a:t>
            </a:r>
            <a:r>
              <a:rPr lang="zh-CN" altLang="en-US" sz="2400" b="1" kern="0" dirty="0">
                <a:solidFill>
                  <a:schemeClr val="tx1">
                    <a:lumMod val="65000"/>
                    <a:lumOff val="35000"/>
                  </a:schemeClr>
                </a:solidFill>
                <a:cs typeface="+mn-ea"/>
                <a:sym typeface="+mn-lt"/>
              </a:rPr>
              <a:t>疾病本身异质性、群体间异质性、样本量小、平台差异、差异表达基因筛选手段不同，筛选阈值</a:t>
            </a:r>
            <a:r>
              <a:rPr lang="zh-CN" altLang="en-US" sz="2400" b="1" kern="0" dirty="0">
                <a:solidFill>
                  <a:schemeClr val="tx1">
                    <a:lumMod val="65000"/>
                    <a:lumOff val="35000"/>
                  </a:schemeClr>
                </a:solidFill>
                <a:cs typeface="+mn-ea"/>
                <a:sym typeface="+mn-lt"/>
              </a:rPr>
              <a:t>标准过于</a:t>
            </a:r>
            <a:r>
              <a:rPr lang="zh-CN" altLang="en-US" sz="2400" b="1" kern="0" dirty="0">
                <a:solidFill>
                  <a:schemeClr val="tx1">
                    <a:lumMod val="65000"/>
                    <a:lumOff val="35000"/>
                  </a:schemeClr>
                </a:solidFill>
                <a:cs typeface="+mn-ea"/>
                <a:sym typeface="+mn-lt"/>
              </a:rPr>
              <a:t>严格</a:t>
            </a:r>
            <a:endParaRPr lang="zh-CN" altLang="en-US" sz="2400" b="1" kern="0" dirty="0">
              <a:solidFill>
                <a:schemeClr val="tx1">
                  <a:lumMod val="65000"/>
                  <a:lumOff val="35000"/>
                </a:schemeClr>
              </a:solidFill>
              <a:cs typeface="+mn-ea"/>
              <a:sym typeface="+mn-lt"/>
            </a:endParaRPr>
          </a:p>
        </p:txBody>
      </p:sp>
      <p:sp>
        <p:nvSpPr>
          <p:cNvPr id="32" name="椭圆 18"/>
          <p:cNvSpPr/>
          <p:nvPr>
            <p:custDataLst>
              <p:tags r:id="rId6"/>
            </p:custDataLst>
          </p:nvPr>
        </p:nvSpPr>
        <p:spPr>
          <a:xfrm flipH="1">
            <a:off x="1450386" y="1866532"/>
            <a:ext cx="233434" cy="223381"/>
          </a:xfrm>
          <a:custGeom>
            <a:avLst/>
            <a:gdLst>
              <a:gd name="T0" fmla="*/ 209 w 209"/>
              <a:gd name="T1" fmla="*/ 0 h 200"/>
              <a:gd name="T2" fmla="*/ 145 w 209"/>
              <a:gd name="T3" fmla="*/ 100 h 200"/>
              <a:gd name="T4" fmla="*/ 209 w 209"/>
              <a:gd name="T5" fmla="*/ 200 h 200"/>
              <a:gd name="T6" fmla="*/ 0 w 209"/>
              <a:gd name="T7" fmla="*/ 100 h 200"/>
              <a:gd name="T8" fmla="*/ 209 w 209"/>
              <a:gd name="T9" fmla="*/ 0 h 200"/>
            </a:gdLst>
            <a:ahLst/>
            <a:cxnLst>
              <a:cxn ang="0">
                <a:pos x="T0" y="T1"/>
              </a:cxn>
              <a:cxn ang="0">
                <a:pos x="T2" y="T3"/>
              </a:cxn>
              <a:cxn ang="0">
                <a:pos x="T4" y="T5"/>
              </a:cxn>
              <a:cxn ang="0">
                <a:pos x="T6" y="T7"/>
              </a:cxn>
              <a:cxn ang="0">
                <a:pos x="T8" y="T9"/>
              </a:cxn>
            </a:cxnLst>
            <a:rect l="0" t="0" r="r" b="b"/>
            <a:pathLst>
              <a:path w="209" h="200">
                <a:moveTo>
                  <a:pt x="209" y="0"/>
                </a:moveTo>
                <a:lnTo>
                  <a:pt x="145" y="100"/>
                </a:lnTo>
                <a:lnTo>
                  <a:pt x="209" y="200"/>
                </a:lnTo>
                <a:lnTo>
                  <a:pt x="0" y="100"/>
                </a:lnTo>
                <a:lnTo>
                  <a:pt x="209" y="0"/>
                </a:lnTo>
                <a:close/>
              </a:path>
            </a:pathLst>
          </a:custGeom>
          <a:solidFill>
            <a:srgbClr val="444D5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sz="1350">
              <a:cs typeface="+mn-ea"/>
              <a:sym typeface="+mn-lt"/>
            </a:endParaRPr>
          </a:p>
        </p:txBody>
      </p:sp>
      <p:sp>
        <p:nvSpPr>
          <p:cNvPr id="7" name="矩形 6"/>
          <p:cNvSpPr/>
          <p:nvPr>
            <p:custDataLst>
              <p:tags r:id="rId7"/>
            </p:custDataLst>
          </p:nvPr>
        </p:nvSpPr>
        <p:spPr>
          <a:xfrm>
            <a:off x="2065655" y="3091180"/>
            <a:ext cx="9490710" cy="1113155"/>
          </a:xfrm>
          <a:prstGeom prst="rect">
            <a:avLst/>
          </a:prstGeom>
        </p:spPr>
        <p:txBody>
          <a:bodyPr wrap="square">
            <a:noAutofit/>
            <a:scene3d>
              <a:camera prst="orthographicFront"/>
              <a:lightRig rig="threePt" dir="t"/>
            </a:scene3d>
            <a:sp3d contourW="12700"/>
          </a:bodyPr>
          <a:p>
            <a:pPr algn="just" defTabSz="342900">
              <a:lnSpc>
                <a:spcPct val="120000"/>
              </a:lnSpc>
              <a:buClr>
                <a:srgbClr val="151314"/>
              </a:buClr>
              <a:buSzPct val="25000"/>
            </a:pPr>
            <a:r>
              <a:rPr lang="zh-CN" altLang="en-US" sz="2400" kern="0" dirty="0">
                <a:solidFill>
                  <a:schemeClr val="tx1">
                    <a:lumMod val="65000"/>
                    <a:lumOff val="35000"/>
                  </a:schemeClr>
                </a:solidFill>
                <a:cs typeface="+mn-ea"/>
                <a:sym typeface="+mn-lt"/>
              </a:rPr>
              <a:t>以往的研究考虑的因素</a:t>
            </a:r>
            <a:r>
              <a:rPr lang="zh-CN" altLang="en-US" sz="2400" b="1" kern="0" dirty="0">
                <a:solidFill>
                  <a:schemeClr val="tx1">
                    <a:lumMod val="65000"/>
                    <a:lumOff val="35000"/>
                  </a:schemeClr>
                </a:solidFill>
                <a:cs typeface="+mn-ea"/>
                <a:sym typeface="+mn-lt"/>
              </a:rPr>
              <a:t>不全面</a:t>
            </a:r>
            <a:r>
              <a:rPr lang="zh-CN" altLang="en-US" sz="2400" kern="0" dirty="0">
                <a:solidFill>
                  <a:schemeClr val="tx1">
                    <a:lumMod val="65000"/>
                    <a:lumOff val="35000"/>
                  </a:schemeClr>
                </a:solidFill>
                <a:cs typeface="+mn-ea"/>
                <a:sym typeface="+mn-lt"/>
              </a:rPr>
              <a:t>或较少，缺乏从综合性的角度探究</a:t>
            </a:r>
            <a:r>
              <a:rPr lang="zh-CN" altLang="en-US" sz="2400" kern="0" dirty="0">
                <a:solidFill>
                  <a:schemeClr val="tx1">
                    <a:lumMod val="65000"/>
                    <a:lumOff val="35000"/>
                  </a:schemeClr>
                </a:solidFill>
                <a:cs typeface="+mn-ea"/>
                <a:sym typeface="+mn-lt"/>
              </a:rPr>
              <a:t>一致性</a:t>
            </a:r>
            <a:endParaRPr lang="zh-CN" altLang="en-US" sz="2400" kern="0" dirty="0">
              <a:solidFill>
                <a:schemeClr val="tx1">
                  <a:lumMod val="65000"/>
                  <a:lumOff val="35000"/>
                </a:schemeClr>
              </a:solidFill>
              <a:cs typeface="+mn-ea"/>
              <a:sym typeface="+mn-lt"/>
            </a:endParaRPr>
          </a:p>
          <a:p>
            <a:pPr algn="just" defTabSz="342900">
              <a:lnSpc>
                <a:spcPct val="120000"/>
              </a:lnSpc>
              <a:buClr>
                <a:srgbClr val="151314"/>
              </a:buClr>
              <a:buSzPct val="25000"/>
            </a:pPr>
            <a:endParaRPr lang="zh-CN" altLang="en-US" sz="2400" kern="0" dirty="0">
              <a:solidFill>
                <a:schemeClr val="tx1">
                  <a:lumMod val="65000"/>
                  <a:lumOff val="35000"/>
                </a:schemeClr>
              </a:solidFill>
              <a:cs typeface="+mn-ea"/>
              <a:sym typeface="+mn-lt"/>
            </a:endParaRPr>
          </a:p>
        </p:txBody>
      </p:sp>
      <p:sp>
        <p:nvSpPr>
          <p:cNvPr id="15" name="文本框 14"/>
          <p:cNvSpPr txBox="1"/>
          <p:nvPr/>
        </p:nvSpPr>
        <p:spPr>
          <a:xfrm>
            <a:off x="2065655" y="4427855"/>
            <a:ext cx="9429115" cy="829945"/>
          </a:xfrm>
          <a:prstGeom prst="rect">
            <a:avLst/>
          </a:prstGeom>
          <a:noFill/>
        </p:spPr>
        <p:txBody>
          <a:bodyPr wrap="square" rtlCol="0">
            <a:spAutoFit/>
          </a:bodyPr>
          <a:p>
            <a:pPr algn="just"/>
            <a:r>
              <a:rPr lang="zh-CN" altLang="en-US" sz="2400" kern="0" dirty="0">
                <a:solidFill>
                  <a:schemeClr val="tx1">
                    <a:lumMod val="65000"/>
                    <a:lumOff val="35000"/>
                  </a:schemeClr>
                </a:solidFill>
                <a:cs typeface="+mn-ea"/>
                <a:sym typeface="+mn-lt"/>
              </a:rPr>
              <a:t>缺少自动化</a:t>
            </a:r>
            <a:r>
              <a:rPr lang="zh-CN" altLang="en-US" sz="2400" b="1" kern="0" dirty="0">
                <a:solidFill>
                  <a:schemeClr val="tx1">
                    <a:lumMod val="65000"/>
                    <a:lumOff val="35000"/>
                  </a:schemeClr>
                </a:solidFill>
                <a:cs typeface="+mn-ea"/>
                <a:sym typeface="+mn-lt"/>
              </a:rPr>
              <a:t>一致性分析的平台</a:t>
            </a:r>
            <a:r>
              <a:rPr lang="zh-CN" altLang="en-US" sz="2400" kern="0" dirty="0">
                <a:solidFill>
                  <a:schemeClr val="tx1">
                    <a:lumMod val="65000"/>
                    <a:lumOff val="35000"/>
                  </a:schemeClr>
                </a:solidFill>
                <a:cs typeface="+mn-ea"/>
                <a:sym typeface="+mn-lt"/>
              </a:rPr>
              <a:t>，能跨平台（编程语言），将上述因素进行整合考虑</a:t>
            </a:r>
            <a:endParaRPr lang="zh-CN" altLang="en-US" sz="2400" kern="0" dirty="0">
              <a:solidFill>
                <a:schemeClr val="tx1">
                  <a:lumMod val="65000"/>
                  <a:lumOff val="35000"/>
                </a:schemeClr>
              </a:solidFill>
              <a:cs typeface="+mn-ea"/>
              <a:sym typeface="+mn-lt"/>
            </a:endParaRPr>
          </a:p>
        </p:txBody>
      </p:sp>
      <p:sp>
        <p:nvSpPr>
          <p:cNvPr id="33" name="椭圆 18"/>
          <p:cNvSpPr/>
          <p:nvPr>
            <p:custDataLst>
              <p:tags r:id="rId8"/>
            </p:custDataLst>
          </p:nvPr>
        </p:nvSpPr>
        <p:spPr>
          <a:xfrm flipH="1">
            <a:off x="1450386" y="3161000"/>
            <a:ext cx="233434" cy="223381"/>
          </a:xfrm>
          <a:custGeom>
            <a:avLst/>
            <a:gdLst>
              <a:gd name="T0" fmla="*/ 209 w 209"/>
              <a:gd name="T1" fmla="*/ 0 h 200"/>
              <a:gd name="T2" fmla="*/ 145 w 209"/>
              <a:gd name="T3" fmla="*/ 100 h 200"/>
              <a:gd name="T4" fmla="*/ 209 w 209"/>
              <a:gd name="T5" fmla="*/ 200 h 200"/>
              <a:gd name="T6" fmla="*/ 0 w 209"/>
              <a:gd name="T7" fmla="*/ 100 h 200"/>
              <a:gd name="T8" fmla="*/ 209 w 209"/>
              <a:gd name="T9" fmla="*/ 0 h 200"/>
            </a:gdLst>
            <a:ahLst/>
            <a:cxnLst>
              <a:cxn ang="0">
                <a:pos x="T0" y="T1"/>
              </a:cxn>
              <a:cxn ang="0">
                <a:pos x="T2" y="T3"/>
              </a:cxn>
              <a:cxn ang="0">
                <a:pos x="T4" y="T5"/>
              </a:cxn>
              <a:cxn ang="0">
                <a:pos x="T6" y="T7"/>
              </a:cxn>
              <a:cxn ang="0">
                <a:pos x="T8" y="T9"/>
              </a:cxn>
            </a:cxnLst>
            <a:rect l="0" t="0" r="r" b="b"/>
            <a:pathLst>
              <a:path w="209" h="200">
                <a:moveTo>
                  <a:pt x="209" y="0"/>
                </a:moveTo>
                <a:lnTo>
                  <a:pt x="145" y="100"/>
                </a:lnTo>
                <a:lnTo>
                  <a:pt x="209" y="200"/>
                </a:lnTo>
                <a:lnTo>
                  <a:pt x="0" y="100"/>
                </a:lnTo>
                <a:lnTo>
                  <a:pt x="209" y="0"/>
                </a:lnTo>
                <a:close/>
              </a:path>
            </a:pathLst>
          </a:custGeom>
          <a:solidFill>
            <a:srgbClr val="666E8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sz="1350">
              <a:cs typeface="+mn-ea"/>
              <a:sym typeface="+mn-lt"/>
            </a:endParaRPr>
          </a:p>
        </p:txBody>
      </p:sp>
      <p:sp>
        <p:nvSpPr>
          <p:cNvPr id="16" name="椭圆 18"/>
          <p:cNvSpPr/>
          <p:nvPr>
            <p:custDataLst>
              <p:tags r:id="rId9"/>
            </p:custDataLst>
          </p:nvPr>
        </p:nvSpPr>
        <p:spPr>
          <a:xfrm flipH="1">
            <a:off x="1450386" y="4546867"/>
            <a:ext cx="233434" cy="223381"/>
          </a:xfrm>
          <a:custGeom>
            <a:avLst/>
            <a:gdLst>
              <a:gd name="T0" fmla="*/ 209 w 209"/>
              <a:gd name="T1" fmla="*/ 0 h 200"/>
              <a:gd name="T2" fmla="*/ 145 w 209"/>
              <a:gd name="T3" fmla="*/ 100 h 200"/>
              <a:gd name="T4" fmla="*/ 209 w 209"/>
              <a:gd name="T5" fmla="*/ 200 h 200"/>
              <a:gd name="T6" fmla="*/ 0 w 209"/>
              <a:gd name="T7" fmla="*/ 100 h 200"/>
              <a:gd name="T8" fmla="*/ 209 w 209"/>
              <a:gd name="T9" fmla="*/ 0 h 200"/>
            </a:gdLst>
            <a:ahLst/>
            <a:cxnLst>
              <a:cxn ang="0">
                <a:pos x="T0" y="T1"/>
              </a:cxn>
              <a:cxn ang="0">
                <a:pos x="T2" y="T3"/>
              </a:cxn>
              <a:cxn ang="0">
                <a:pos x="T4" y="T5"/>
              </a:cxn>
              <a:cxn ang="0">
                <a:pos x="T6" y="T7"/>
              </a:cxn>
              <a:cxn ang="0">
                <a:pos x="T8" y="T9"/>
              </a:cxn>
            </a:cxnLst>
            <a:rect l="0" t="0" r="r" b="b"/>
            <a:pathLst>
              <a:path w="209" h="200">
                <a:moveTo>
                  <a:pt x="209" y="0"/>
                </a:moveTo>
                <a:lnTo>
                  <a:pt x="145" y="100"/>
                </a:lnTo>
                <a:lnTo>
                  <a:pt x="209" y="200"/>
                </a:lnTo>
                <a:lnTo>
                  <a:pt x="0" y="100"/>
                </a:lnTo>
                <a:lnTo>
                  <a:pt x="209" y="0"/>
                </a:lnTo>
                <a:close/>
              </a:path>
            </a:pathLst>
          </a:custGeom>
          <a:solidFill>
            <a:srgbClr val="444D5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sz="1350">
              <a:cs typeface="+mn-ea"/>
              <a:sym typeface="+mn-lt"/>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ppt_x"/>
                                          </p:val>
                                        </p:tav>
                                        <p:tav tm="100000">
                                          <p:val>
                                            <p:strVal val="#ppt_x"/>
                                          </p:val>
                                        </p:tav>
                                      </p:tavLst>
                                    </p:anim>
                                    <p:anim calcmode="lin" valueType="num">
                                      <p:cBhvr additive="base">
                                        <p:cTn id="12" dur="500" fill="hold"/>
                                        <p:tgtEl>
                                          <p:spTgt spid="3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ppt_x"/>
                                          </p:val>
                                        </p:tav>
                                        <p:tav tm="100000">
                                          <p:val>
                                            <p:strVal val="#ppt_x"/>
                                          </p:val>
                                        </p:tav>
                                      </p:tavLst>
                                    </p:anim>
                                    <p:anim calcmode="lin" valueType="num">
                                      <p:cBhvr additive="base">
                                        <p:cTn id="1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P spid="33" grpId="0" bldLvl="0" animBg="1"/>
      <p:bldP spid="16"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1232" y="2704755"/>
            <a:ext cx="1619250" cy="1490436"/>
          </a:xfrm>
          <a:prstGeom prst="rect">
            <a:avLst/>
          </a:prstGeom>
          <a:solidFill>
            <a:srgbClr val="666E8A"/>
          </a:solidFill>
          <a:ln w="19050">
            <a:solidFill>
              <a:srgbClr val="666E8A"/>
            </a:solidFill>
            <a:prstDash val="sysDash"/>
          </a:ln>
          <a:effectLst>
            <a:outerShdw blurRad="101600" dist="381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sz="7200" b="1" dirty="0">
              <a:solidFill>
                <a:schemeClr val="bg1"/>
              </a:solidFill>
              <a:effectLst>
                <a:outerShdw blurRad="38100" dist="38100" dir="2700000" algn="tl">
                  <a:srgbClr val="000000">
                    <a:alpha val="25000"/>
                  </a:srgbClr>
                </a:outerShdw>
              </a:effectLst>
              <a:cs typeface="+mn-ea"/>
              <a:sym typeface="+mn-lt"/>
            </a:endParaRPr>
          </a:p>
        </p:txBody>
      </p:sp>
      <p:grpSp>
        <p:nvGrpSpPr>
          <p:cNvPr id="5" name="组合 4"/>
          <p:cNvGrpSpPr/>
          <p:nvPr/>
        </p:nvGrpSpPr>
        <p:grpSpPr>
          <a:xfrm>
            <a:off x="5578475" y="2704465"/>
            <a:ext cx="3013075" cy="1269365"/>
            <a:chOff x="12154" y="4251"/>
            <a:chExt cx="4745" cy="1999"/>
          </a:xfrm>
        </p:grpSpPr>
        <p:sp>
          <p:nvSpPr>
            <p:cNvPr id="3" name="文本框 2"/>
            <p:cNvSpPr txBox="1"/>
            <p:nvPr/>
          </p:nvSpPr>
          <p:spPr>
            <a:xfrm>
              <a:off x="12154" y="4251"/>
              <a:ext cx="4745" cy="1210"/>
            </a:xfrm>
            <a:prstGeom prst="rect">
              <a:avLst/>
            </a:prstGeom>
            <a:noFill/>
          </p:spPr>
          <p:txBody>
            <a:bodyPr wrap="square" rtlCol="0">
              <a:spAutoFit/>
            </a:bodyPr>
            <a:lstStyle/>
            <a:p>
              <a:pPr algn="ctr" defTabSz="457200"/>
              <a:r>
                <a:rPr lang="zh-CN" altLang="en-US" sz="4400" b="1" dirty="0">
                  <a:solidFill>
                    <a:srgbClr val="3C4750"/>
                  </a:solidFill>
                  <a:effectLst>
                    <a:outerShdw blurRad="25400" dist="25400" dir="2700000" algn="tl">
                      <a:srgbClr val="000000">
                        <a:alpha val="25000"/>
                      </a:srgbClr>
                    </a:outerShdw>
                  </a:effectLst>
                  <a:cs typeface="+mn-ea"/>
                  <a:sym typeface="+mn-lt"/>
                </a:rPr>
                <a:t>目的与</a:t>
              </a:r>
              <a:r>
                <a:rPr lang="zh-CN" altLang="en-US" sz="4400" b="1" dirty="0">
                  <a:solidFill>
                    <a:srgbClr val="3C4750"/>
                  </a:solidFill>
                  <a:effectLst>
                    <a:outerShdw blurRad="25400" dist="25400" dir="2700000" algn="tl">
                      <a:srgbClr val="000000">
                        <a:alpha val="25000"/>
                      </a:srgbClr>
                    </a:outerShdw>
                  </a:effectLst>
                  <a:cs typeface="+mn-ea"/>
                  <a:sym typeface="+mn-lt"/>
                </a:rPr>
                <a:t>意义</a:t>
              </a:r>
              <a:endParaRPr lang="zh-CN" altLang="en-US" sz="4400" b="1" dirty="0">
                <a:solidFill>
                  <a:srgbClr val="3C4750"/>
                </a:solidFill>
                <a:effectLst>
                  <a:outerShdw blurRad="25400" dist="25400" dir="2700000" algn="tl">
                    <a:srgbClr val="000000">
                      <a:alpha val="25000"/>
                    </a:srgbClr>
                  </a:outerShdw>
                </a:effectLst>
                <a:cs typeface="+mn-ea"/>
                <a:sym typeface="+mn-lt"/>
              </a:endParaRPr>
            </a:p>
          </p:txBody>
        </p:sp>
        <p:sp>
          <p:nvSpPr>
            <p:cNvPr id="4" name="文本框 3"/>
            <p:cNvSpPr txBox="1"/>
            <p:nvPr/>
          </p:nvSpPr>
          <p:spPr>
            <a:xfrm>
              <a:off x="12379" y="5452"/>
              <a:ext cx="4449" cy="798"/>
            </a:xfrm>
            <a:prstGeom prst="rect">
              <a:avLst/>
            </a:prstGeom>
            <a:noFill/>
          </p:spPr>
          <p:txBody>
            <a:bodyPr wrap="square" rtlCol="0">
              <a:spAutoFit/>
            </a:bodyPr>
            <a:lstStyle/>
            <a:p>
              <a:pPr algn="ctr" defTabSz="457200">
                <a:lnSpc>
                  <a:spcPct val="150000"/>
                </a:lnSpc>
              </a:pP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Purpose &amp;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Significance</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grpSp>
      <p:cxnSp>
        <p:nvCxnSpPr>
          <p:cNvPr id="33" name="直接连接符 32"/>
          <p:cNvCxnSpPr/>
          <p:nvPr/>
        </p:nvCxnSpPr>
        <p:spPr>
          <a:xfrm>
            <a:off x="343192" y="426595"/>
            <a:ext cx="11466857" cy="0"/>
          </a:xfrm>
          <a:prstGeom prst="line">
            <a:avLst/>
          </a:prstGeom>
          <a:ln w="28575">
            <a:solidFill>
              <a:srgbClr val="3C4750"/>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8279716" y="416294"/>
            <a:ext cx="3530333" cy="156586"/>
          </a:xfrm>
          <a:prstGeom prst="rect">
            <a:avLst/>
          </a:prstGeom>
          <a:solidFill>
            <a:srgbClr val="3C47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cs typeface="+mn-ea"/>
              <a:sym typeface="+mn-lt"/>
            </a:endParaRPr>
          </a:p>
        </p:txBody>
      </p:sp>
      <p:cxnSp>
        <p:nvCxnSpPr>
          <p:cNvPr id="35" name="直接连接符 34"/>
          <p:cNvCxnSpPr/>
          <p:nvPr/>
        </p:nvCxnSpPr>
        <p:spPr>
          <a:xfrm flipV="1">
            <a:off x="343192" y="416294"/>
            <a:ext cx="0" cy="6036337"/>
          </a:xfrm>
          <a:prstGeom prst="line">
            <a:avLst/>
          </a:prstGeom>
          <a:ln w="28575">
            <a:solidFill>
              <a:srgbClr val="3C4750"/>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566372" y="6465843"/>
            <a:ext cx="11020498" cy="0"/>
          </a:xfrm>
          <a:prstGeom prst="line">
            <a:avLst/>
          </a:prstGeom>
          <a:ln w="28575">
            <a:solidFill>
              <a:srgbClr val="3C4750"/>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566372" y="6298051"/>
            <a:ext cx="2288696" cy="156586"/>
          </a:xfrm>
          <a:prstGeom prst="rect">
            <a:avLst/>
          </a:prstGeom>
          <a:solidFill>
            <a:srgbClr val="3C47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cs typeface="+mn-ea"/>
              <a:sym typeface="+mn-lt"/>
            </a:endParaRPr>
          </a:p>
        </p:txBody>
      </p:sp>
      <p:cxnSp>
        <p:nvCxnSpPr>
          <p:cNvPr id="38" name="直接连接符 37"/>
          <p:cNvCxnSpPr/>
          <p:nvPr/>
        </p:nvCxnSpPr>
        <p:spPr>
          <a:xfrm flipV="1">
            <a:off x="3790739" y="4188593"/>
            <a:ext cx="6852277" cy="1"/>
          </a:xfrm>
          <a:prstGeom prst="line">
            <a:avLst/>
          </a:prstGeom>
          <a:ln w="19050" cmpd="thickThin">
            <a:solidFill>
              <a:srgbClr val="3C4750"/>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11810049" y="719528"/>
            <a:ext cx="0" cy="5746315"/>
          </a:xfrm>
          <a:prstGeom prst="line">
            <a:avLst/>
          </a:prstGeom>
          <a:ln w="107950" cmpd="thickThin">
            <a:solidFill>
              <a:srgbClr val="3C4750"/>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2318033" y="3164809"/>
            <a:ext cx="1021080" cy="1106805"/>
          </a:xfrm>
          <a:prstGeom prst="rect">
            <a:avLst/>
          </a:prstGeom>
        </p:spPr>
        <p:txBody>
          <a:bodyPr wrap="none">
            <a:spAutoFit/>
          </a:bodyPr>
          <a:lstStyle/>
          <a:p>
            <a:pPr algn="ctr" defTabSz="457200"/>
            <a:r>
              <a:rPr lang="en-US" altLang="zh-CN" sz="6600" dirty="0">
                <a:solidFill>
                  <a:schemeClr val="bg1"/>
                </a:solidFill>
                <a:effectLst>
                  <a:outerShdw blurRad="38100" dist="38100" dir="2700000" algn="tl">
                    <a:srgbClr val="000000">
                      <a:alpha val="25000"/>
                    </a:srgbClr>
                  </a:outerShdw>
                </a:effectLst>
                <a:cs typeface="+mn-ea"/>
                <a:sym typeface="+mn-lt"/>
              </a:rPr>
              <a:t>03</a:t>
            </a:r>
            <a:endParaRPr lang="zh-CN" altLang="en-US" sz="6600" dirty="0">
              <a:solidFill>
                <a:schemeClr val="bg1"/>
              </a:solidFill>
              <a:effectLst>
                <a:outerShdw blurRad="38100" dist="38100" dir="2700000" algn="tl">
                  <a:srgbClr val="000000">
                    <a:alpha val="25000"/>
                  </a:srgbClr>
                </a:outerShdw>
              </a:effectLst>
              <a:cs typeface="+mn-ea"/>
              <a:sym typeface="+mn-lt"/>
            </a:endParaRPr>
          </a:p>
        </p:txBody>
      </p:sp>
      <p:sp>
        <p:nvSpPr>
          <p:cNvPr id="27" name="矩形 26"/>
          <p:cNvSpPr/>
          <p:nvPr/>
        </p:nvSpPr>
        <p:spPr>
          <a:xfrm>
            <a:off x="2220180" y="2824827"/>
            <a:ext cx="1084854" cy="369332"/>
          </a:xfrm>
          <a:prstGeom prst="rect">
            <a:avLst/>
          </a:prstGeom>
        </p:spPr>
        <p:txBody>
          <a:bodyPr wrap="square">
            <a:spAutoFit/>
          </a:bodyPr>
          <a:lstStyle/>
          <a:p>
            <a:pPr algn="dist" defTabSz="457200"/>
            <a:r>
              <a:rPr lang="en-US" altLang="zh-CN" dirty="0">
                <a:solidFill>
                  <a:schemeClr val="bg1"/>
                </a:solidFill>
                <a:effectLst>
                  <a:outerShdw blurRad="38100" dist="38100" dir="2700000" algn="tl">
                    <a:srgbClr val="000000">
                      <a:alpha val="25000"/>
                    </a:srgbClr>
                  </a:outerShdw>
                </a:effectLst>
                <a:cs typeface="+mn-ea"/>
                <a:sym typeface="+mn-lt"/>
              </a:rPr>
              <a:t>PART</a:t>
            </a:r>
            <a:endParaRPr lang="zh-CN" altLang="en-US" dirty="0">
              <a:solidFill>
                <a:schemeClr val="bg1"/>
              </a:solidFill>
              <a:effectLst>
                <a:outerShdw blurRad="38100" dist="38100" dir="2700000" algn="tl">
                  <a:srgbClr val="000000">
                    <a:alpha val="25000"/>
                  </a:srgbClr>
                </a:outerShdw>
              </a:effectLst>
              <a:cs typeface="+mn-ea"/>
              <a:sym typeface="+mn-lt"/>
            </a:endParaRPr>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down)">
                                      <p:cBhvr>
                                        <p:cTn id="7" dur="500"/>
                                        <p:tgtEl>
                                          <p:spTgt spid="3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wipe(down)">
                                      <p:cBhvr>
                                        <p:cTn id="10" dur="500"/>
                                        <p:tgtEl>
                                          <p:spTgt spid="34"/>
                                        </p:tgtEl>
                                      </p:cBhvr>
                                    </p:animEffect>
                                  </p:childTnLst>
                                </p:cTn>
                              </p:par>
                              <p:par>
                                <p:cTn id="11" presetID="22" presetClass="entr" presetSubtype="4" fill="hold"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wipe(down)">
                                      <p:cBhvr>
                                        <p:cTn id="13" dur="500"/>
                                        <p:tgtEl>
                                          <p:spTgt spid="39"/>
                                        </p:tgtEl>
                                      </p:cBhvr>
                                    </p:animEffect>
                                  </p:childTnLst>
                                </p:cTn>
                              </p:par>
                              <p:par>
                                <p:cTn id="14" presetID="22" presetClass="entr" presetSubtype="4" fill="hold" nodeType="with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wipe(down)">
                                      <p:cBhvr>
                                        <p:cTn id="16" dur="500"/>
                                        <p:tgtEl>
                                          <p:spTgt spid="36"/>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wipe(down)">
                                      <p:cBhvr>
                                        <p:cTn id="19" dur="500"/>
                                        <p:tgtEl>
                                          <p:spTgt spid="37"/>
                                        </p:tgtEl>
                                      </p:cBhvr>
                                    </p:animEffect>
                                  </p:childTnLst>
                                </p:cTn>
                              </p:par>
                              <p:par>
                                <p:cTn id="20" presetID="22" presetClass="entr" presetSubtype="4" fill="hold" nodeType="with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wipe(down)">
                                      <p:cBhvr>
                                        <p:cTn id="22" dur="500"/>
                                        <p:tgtEl>
                                          <p:spTgt spid="35"/>
                                        </p:tgtEl>
                                      </p:cBhvr>
                                    </p:animEffect>
                                  </p:childTnLst>
                                </p:cTn>
                              </p:par>
                              <p:par>
                                <p:cTn id="23" presetID="2" presetClass="entr" presetSubtype="8" fill="hold" grpId="0" nodeType="withEffect">
                                  <p:stCondLst>
                                    <p:cond delay="25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0-#ppt_w/2"/>
                                          </p:val>
                                        </p:tav>
                                        <p:tav tm="100000">
                                          <p:val>
                                            <p:strVal val="#ppt_x"/>
                                          </p:val>
                                        </p:tav>
                                      </p:tavLst>
                                    </p:anim>
                                    <p:anim calcmode="lin" valueType="num">
                                      <p:cBhvr additive="base">
                                        <p:cTn id="26" dur="500" fill="hold"/>
                                        <p:tgtEl>
                                          <p:spTgt spid="2"/>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250"/>
                                  </p:stCondLst>
                                  <p:childTnLst>
                                    <p:set>
                                      <p:cBhvr>
                                        <p:cTn id="28" dur="1" fill="hold">
                                          <p:stCondLst>
                                            <p:cond delay="0"/>
                                          </p:stCondLst>
                                        </p:cTn>
                                        <p:tgtEl>
                                          <p:spTgt spid="27"/>
                                        </p:tgtEl>
                                        <p:attrNameLst>
                                          <p:attrName>style.visibility</p:attrName>
                                        </p:attrNameLst>
                                      </p:cBhvr>
                                      <p:to>
                                        <p:strVal val="visible"/>
                                      </p:to>
                                    </p:set>
                                    <p:anim calcmode="lin" valueType="num">
                                      <p:cBhvr additive="base">
                                        <p:cTn id="29" dur="500" fill="hold"/>
                                        <p:tgtEl>
                                          <p:spTgt spid="27"/>
                                        </p:tgtEl>
                                        <p:attrNameLst>
                                          <p:attrName>ppt_x</p:attrName>
                                        </p:attrNameLst>
                                      </p:cBhvr>
                                      <p:tavLst>
                                        <p:tav tm="0">
                                          <p:val>
                                            <p:strVal val="0-#ppt_w/2"/>
                                          </p:val>
                                        </p:tav>
                                        <p:tav tm="100000">
                                          <p:val>
                                            <p:strVal val="#ppt_x"/>
                                          </p:val>
                                        </p:tav>
                                      </p:tavLst>
                                    </p:anim>
                                    <p:anim calcmode="lin" valueType="num">
                                      <p:cBhvr additive="base">
                                        <p:cTn id="30" dur="500" fill="hold"/>
                                        <p:tgtEl>
                                          <p:spTgt spid="27"/>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25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0-#ppt_w/2"/>
                                          </p:val>
                                        </p:tav>
                                        <p:tav tm="100000">
                                          <p:val>
                                            <p:strVal val="#ppt_x"/>
                                          </p:val>
                                        </p:tav>
                                      </p:tavLst>
                                    </p:anim>
                                    <p:anim calcmode="lin" valueType="num">
                                      <p:cBhvr additive="base">
                                        <p:cTn id="34" dur="500" fill="hold"/>
                                        <p:tgtEl>
                                          <p:spTgt spid="12"/>
                                        </p:tgtEl>
                                        <p:attrNameLst>
                                          <p:attrName>ppt_y</p:attrName>
                                        </p:attrNameLst>
                                      </p:cBhvr>
                                      <p:tavLst>
                                        <p:tav tm="0">
                                          <p:val>
                                            <p:strVal val="#ppt_y"/>
                                          </p:val>
                                        </p:tav>
                                        <p:tav tm="100000">
                                          <p:val>
                                            <p:strVal val="#ppt_y"/>
                                          </p:val>
                                        </p:tav>
                                      </p:tavLst>
                                    </p:anim>
                                  </p:childTnLst>
                                </p:cTn>
                              </p:par>
                              <p:par>
                                <p:cTn id="35" presetID="2" presetClass="entr" presetSubtype="2" fill="hold" nodeType="withEffect">
                                  <p:stCondLst>
                                    <p:cond delay="250"/>
                                  </p:stCondLst>
                                  <p:childTnLst>
                                    <p:set>
                                      <p:cBhvr>
                                        <p:cTn id="36" dur="1" fill="hold">
                                          <p:stCondLst>
                                            <p:cond delay="0"/>
                                          </p:stCondLst>
                                        </p:cTn>
                                        <p:tgtEl>
                                          <p:spTgt spid="38"/>
                                        </p:tgtEl>
                                        <p:attrNameLst>
                                          <p:attrName>style.visibility</p:attrName>
                                        </p:attrNameLst>
                                      </p:cBhvr>
                                      <p:to>
                                        <p:strVal val="visible"/>
                                      </p:to>
                                    </p:set>
                                    <p:anim calcmode="lin" valueType="num">
                                      <p:cBhvr additive="base">
                                        <p:cTn id="37" dur="500" fill="hold"/>
                                        <p:tgtEl>
                                          <p:spTgt spid="38"/>
                                        </p:tgtEl>
                                        <p:attrNameLst>
                                          <p:attrName>ppt_x</p:attrName>
                                        </p:attrNameLst>
                                      </p:cBhvr>
                                      <p:tavLst>
                                        <p:tav tm="0">
                                          <p:val>
                                            <p:strVal val="1+#ppt_w/2"/>
                                          </p:val>
                                        </p:tav>
                                        <p:tav tm="100000">
                                          <p:val>
                                            <p:strVal val="#ppt_x"/>
                                          </p:val>
                                        </p:tav>
                                      </p:tavLst>
                                    </p:anim>
                                    <p:anim calcmode="lin" valueType="num">
                                      <p:cBhvr additive="base">
                                        <p:cTn id="38" dur="500" fill="hold"/>
                                        <p:tgtEl>
                                          <p:spTgt spid="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4" grpId="0" bldLvl="0" animBg="1"/>
      <p:bldP spid="37" grpId="0" bldLvl="0" animBg="1"/>
      <p:bldP spid="12" grpId="0"/>
      <p:bldP spid="2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457698" y="339036"/>
            <a:ext cx="3629564" cy="456129"/>
          </a:xfrm>
        </p:spPr>
        <p:txBody>
          <a:bodyPr/>
          <a:lstStyle/>
          <a:p>
            <a:pPr>
              <a:lnSpc>
                <a:spcPct val="120000"/>
              </a:lnSpc>
            </a:pPr>
            <a:r>
              <a:rPr lang="zh-CN" altLang="en-US" dirty="0">
                <a:effectLst/>
                <a:latin typeface="+mn-lt"/>
                <a:ea typeface="+mn-ea"/>
                <a:cs typeface="+mn-ea"/>
                <a:sym typeface="+mn-lt"/>
              </a:rPr>
              <a:t>目的与</a:t>
            </a:r>
            <a:r>
              <a:rPr lang="zh-CN" altLang="en-US" dirty="0">
                <a:effectLst/>
                <a:latin typeface="+mn-lt"/>
                <a:ea typeface="+mn-ea"/>
                <a:cs typeface="+mn-ea"/>
                <a:sym typeface="+mn-lt"/>
              </a:rPr>
              <a:t>意义</a:t>
            </a:r>
            <a:endParaRPr lang="zh-CN" altLang="en-US" dirty="0">
              <a:effectLst/>
              <a:latin typeface="+mn-lt"/>
              <a:ea typeface="+mn-ea"/>
              <a:cs typeface="+mn-ea"/>
              <a:sym typeface="+mn-lt"/>
            </a:endParaRPr>
          </a:p>
        </p:txBody>
      </p:sp>
      <p:pic>
        <p:nvPicPr>
          <p:cNvPr id="3074" name="Picture 2" descr="https://img0.baidu.com/it/u=208212130,1854789506&amp;fm=253&amp;fmt=auto&amp;app=120&amp;f=JPEG?w=1109&amp;h=800"/>
          <p:cNvPicPr>
            <a:picLocks noChangeAspect="1" noChangeArrowheads="1"/>
          </p:cNvPicPr>
          <p:nvPr>
            <p:custDataLst>
              <p:tags r:id="rId1"/>
            </p:custDataLst>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742170" y="5456555"/>
            <a:ext cx="2368550" cy="1708785"/>
          </a:xfrm>
          <a:prstGeom prst="rect">
            <a:avLst/>
          </a:prstGeom>
          <a:noFill/>
          <a:extLst>
            <a:ext uri="{909E8E84-426E-40DD-AFC4-6F175D3DCCD1}">
              <a14:hiddenFill xmlns:a14="http://schemas.microsoft.com/office/drawing/2010/main">
                <a:solidFill>
                  <a:srgbClr val="FFFFFF"/>
                </a:solidFill>
              </a14:hiddenFill>
            </a:ext>
          </a:extLst>
        </p:spPr>
      </p:pic>
      <p:cxnSp>
        <p:nvCxnSpPr>
          <p:cNvPr id="5" name="直接连接符 4"/>
          <p:cNvCxnSpPr/>
          <p:nvPr>
            <p:custDataLst>
              <p:tags r:id="rId3"/>
            </p:custDataLst>
          </p:nvPr>
        </p:nvCxnSpPr>
        <p:spPr>
          <a:xfrm>
            <a:off x="1684276" y="1145897"/>
            <a:ext cx="921152" cy="0"/>
          </a:xfrm>
          <a:prstGeom prst="line">
            <a:avLst/>
          </a:prstGeom>
          <a:ln w="57150">
            <a:solidFill>
              <a:srgbClr val="666E8A"/>
            </a:solidFill>
          </a:ln>
        </p:spPr>
        <p:style>
          <a:lnRef idx="3">
            <a:schemeClr val="accent2"/>
          </a:lnRef>
          <a:fillRef idx="0">
            <a:schemeClr val="accent2"/>
          </a:fillRef>
          <a:effectRef idx="2">
            <a:schemeClr val="accent2"/>
          </a:effectRef>
          <a:fontRef idx="minor">
            <a:schemeClr val="tx1"/>
          </a:fontRef>
        </p:style>
      </p:cxnSp>
      <p:sp>
        <p:nvSpPr>
          <p:cNvPr id="6" name="文本框 5"/>
          <p:cNvSpPr txBox="1"/>
          <p:nvPr>
            <p:custDataLst>
              <p:tags r:id="rId4"/>
            </p:custDataLst>
          </p:nvPr>
        </p:nvSpPr>
        <p:spPr>
          <a:xfrm>
            <a:off x="960755" y="732155"/>
            <a:ext cx="2612390" cy="414020"/>
          </a:xfrm>
          <a:prstGeom prst="rect">
            <a:avLst/>
          </a:prstGeom>
          <a:noFill/>
        </p:spPr>
        <p:txBody>
          <a:bodyPr wrap="square" rtlCol="0">
            <a:spAutoFit/>
          </a:bodyPr>
          <a:p>
            <a:pPr algn="ctr" defTabSz="457200">
              <a:lnSpc>
                <a:spcPct val="150000"/>
              </a:lnSpc>
            </a:pP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Purpose &amp; </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Significance</a:t>
            </a: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31" name="同侧圆角矩形 30"/>
          <p:cNvSpPr/>
          <p:nvPr>
            <p:custDataLst>
              <p:tags r:id="rId5"/>
            </p:custDataLst>
          </p:nvPr>
        </p:nvSpPr>
        <p:spPr>
          <a:xfrm rot="5400000">
            <a:off x="7046852" y="-2220880"/>
            <a:ext cx="1237237" cy="7938756"/>
          </a:xfrm>
          <a:prstGeom prst="round2SameRect">
            <a:avLst>
              <a:gd name="adj1" fmla="val 50000"/>
              <a:gd name="adj2" fmla="val 0"/>
            </a:avLst>
          </a:prstGeom>
          <a:noFill/>
          <a:ln w="12700">
            <a:solidFill>
              <a:srgbClr val="433D3C"/>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cs typeface="+mn-ea"/>
              <a:sym typeface="+mn-lt"/>
            </a:endParaRPr>
          </a:p>
        </p:txBody>
      </p:sp>
      <p:sp>
        <p:nvSpPr>
          <p:cNvPr id="28" name="同侧圆角矩形 27"/>
          <p:cNvSpPr/>
          <p:nvPr>
            <p:custDataLst>
              <p:tags r:id="rId6"/>
            </p:custDataLst>
          </p:nvPr>
        </p:nvSpPr>
        <p:spPr>
          <a:xfrm rot="5400000">
            <a:off x="6540030" y="1738052"/>
            <a:ext cx="1284032" cy="7360712"/>
          </a:xfrm>
          <a:prstGeom prst="round2SameRect">
            <a:avLst>
              <a:gd name="adj1" fmla="val 50000"/>
              <a:gd name="adj2" fmla="val 0"/>
            </a:avLst>
          </a:prstGeom>
          <a:noFill/>
          <a:ln w="12700">
            <a:solidFill>
              <a:srgbClr val="433D3C"/>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cs typeface="+mn-ea"/>
              <a:sym typeface="+mn-lt"/>
            </a:endParaRPr>
          </a:p>
        </p:txBody>
      </p:sp>
      <p:sp>
        <p:nvSpPr>
          <p:cNvPr id="29" name="同侧圆角矩形 28"/>
          <p:cNvSpPr/>
          <p:nvPr>
            <p:custDataLst>
              <p:tags r:id="rId7"/>
            </p:custDataLst>
          </p:nvPr>
        </p:nvSpPr>
        <p:spPr>
          <a:xfrm rot="5400000">
            <a:off x="6326505" y="-1263650"/>
            <a:ext cx="1178560" cy="9440545"/>
          </a:xfrm>
          <a:prstGeom prst="round2SameRect">
            <a:avLst>
              <a:gd name="adj1" fmla="val 50000"/>
              <a:gd name="adj2" fmla="val 0"/>
            </a:avLst>
          </a:prstGeom>
          <a:noFill/>
          <a:ln w="12700">
            <a:solidFill>
              <a:srgbClr val="1F4E7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cs typeface="+mn-ea"/>
              <a:sym typeface="+mn-lt"/>
            </a:endParaRPr>
          </a:p>
        </p:txBody>
      </p:sp>
      <p:grpSp>
        <p:nvGrpSpPr>
          <p:cNvPr id="2" name="组合 1"/>
          <p:cNvGrpSpPr/>
          <p:nvPr/>
        </p:nvGrpSpPr>
        <p:grpSpPr>
          <a:xfrm>
            <a:off x="246380" y="4136390"/>
            <a:ext cx="1951990" cy="1666875"/>
            <a:chOff x="523961" y="2512168"/>
            <a:chExt cx="4155082" cy="3482867"/>
          </a:xfrm>
        </p:grpSpPr>
        <p:sp>
          <p:nvSpPr>
            <p:cNvPr id="22" name="椭圆 21"/>
            <p:cNvSpPr/>
            <p:nvPr>
              <p:custDataLst>
                <p:tags r:id="rId8"/>
              </p:custDataLst>
            </p:nvPr>
          </p:nvSpPr>
          <p:spPr>
            <a:xfrm>
              <a:off x="1912979" y="2829835"/>
              <a:ext cx="2439946" cy="2439942"/>
            </a:xfrm>
            <a:prstGeom prst="ellipse">
              <a:avLst/>
            </a:prstGeom>
            <a:noFill/>
            <a:ln w="19050">
              <a:solidFill>
                <a:srgbClr val="444D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sz="4800" b="1" dirty="0">
                <a:solidFill>
                  <a:schemeClr val="tx1">
                    <a:lumMod val="95000"/>
                    <a:lumOff val="5000"/>
                  </a:schemeClr>
                </a:solidFill>
                <a:cs typeface="+mn-ea"/>
                <a:sym typeface="+mn-lt"/>
              </a:endParaRPr>
            </a:p>
          </p:txBody>
        </p:sp>
        <p:sp>
          <p:nvSpPr>
            <p:cNvPr id="23" name="椭圆 4"/>
            <p:cNvSpPr/>
            <p:nvPr>
              <p:custDataLst>
                <p:tags r:id="rId9"/>
              </p:custDataLst>
            </p:nvPr>
          </p:nvSpPr>
          <p:spPr>
            <a:xfrm>
              <a:off x="1596918" y="2512168"/>
              <a:ext cx="3082125" cy="3082122"/>
            </a:xfrm>
            <a:prstGeom prst="donut">
              <a:avLst>
                <a:gd name="adj" fmla="val 7853"/>
              </a:avLst>
            </a:prstGeom>
            <a:solidFill>
              <a:srgbClr val="444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cs typeface="+mn-ea"/>
                <a:sym typeface="+mn-lt"/>
              </a:endParaRPr>
            </a:p>
          </p:txBody>
        </p:sp>
        <p:sp>
          <p:nvSpPr>
            <p:cNvPr id="26" name="任意多边形 25"/>
            <p:cNvSpPr/>
            <p:nvPr>
              <p:custDataLst>
                <p:tags r:id="rId10"/>
              </p:custDataLst>
            </p:nvPr>
          </p:nvSpPr>
          <p:spPr>
            <a:xfrm rot="2700000">
              <a:off x="1196175" y="4777057"/>
              <a:ext cx="545764" cy="1890191"/>
            </a:xfrm>
            <a:custGeom>
              <a:avLst/>
              <a:gdLst>
                <a:gd name="connsiteX0" fmla="*/ 0 w 545764"/>
                <a:gd name="connsiteY0" fmla="*/ 474744 h 1890191"/>
                <a:gd name="connsiteX1" fmla="*/ 545764 w 545764"/>
                <a:gd name="connsiteY1" fmla="*/ 474744 h 1890191"/>
                <a:gd name="connsiteX2" fmla="*/ 545764 w 545764"/>
                <a:gd name="connsiteY2" fmla="*/ 1617309 h 1890191"/>
                <a:gd name="connsiteX3" fmla="*/ 272882 w 545764"/>
                <a:gd name="connsiteY3" fmla="*/ 1890191 h 1890191"/>
                <a:gd name="connsiteX4" fmla="*/ 0 w 545764"/>
                <a:gd name="connsiteY4" fmla="*/ 1617309 h 1890191"/>
                <a:gd name="connsiteX5" fmla="*/ 79925 w 545764"/>
                <a:gd name="connsiteY5" fmla="*/ 79925 h 1890191"/>
                <a:gd name="connsiteX6" fmla="*/ 272882 w 545764"/>
                <a:gd name="connsiteY6" fmla="*/ 0 h 1890191"/>
                <a:gd name="connsiteX7" fmla="*/ 545764 w 545764"/>
                <a:gd name="connsiteY7" fmla="*/ 272882 h 1890191"/>
                <a:gd name="connsiteX8" fmla="*/ 545764 w 545764"/>
                <a:gd name="connsiteY8" fmla="*/ 409430 h 1890191"/>
                <a:gd name="connsiteX9" fmla="*/ 0 w 545764"/>
                <a:gd name="connsiteY9" fmla="*/ 409430 h 1890191"/>
                <a:gd name="connsiteX10" fmla="*/ 0 w 545764"/>
                <a:gd name="connsiteY10" fmla="*/ 272882 h 1890191"/>
                <a:gd name="connsiteX11" fmla="*/ 79925 w 545764"/>
                <a:gd name="connsiteY11" fmla="*/ 79925 h 1890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5764" h="1890191">
                  <a:moveTo>
                    <a:pt x="0" y="474744"/>
                  </a:moveTo>
                  <a:lnTo>
                    <a:pt x="545764" y="474744"/>
                  </a:lnTo>
                  <a:lnTo>
                    <a:pt x="545764" y="1617309"/>
                  </a:lnTo>
                  <a:cubicBezTo>
                    <a:pt x="545764" y="1768018"/>
                    <a:pt x="423591" y="1890191"/>
                    <a:pt x="272882" y="1890191"/>
                  </a:cubicBezTo>
                  <a:cubicBezTo>
                    <a:pt x="122173" y="1890191"/>
                    <a:pt x="0" y="1768018"/>
                    <a:pt x="0" y="1617309"/>
                  </a:cubicBezTo>
                  <a:close/>
                  <a:moveTo>
                    <a:pt x="79925" y="79925"/>
                  </a:moveTo>
                  <a:cubicBezTo>
                    <a:pt x="129307" y="30543"/>
                    <a:pt x="197528" y="0"/>
                    <a:pt x="272882" y="0"/>
                  </a:cubicBezTo>
                  <a:cubicBezTo>
                    <a:pt x="423591" y="0"/>
                    <a:pt x="545764" y="122173"/>
                    <a:pt x="545764" y="272882"/>
                  </a:cubicBezTo>
                  <a:lnTo>
                    <a:pt x="545764" y="409430"/>
                  </a:lnTo>
                  <a:lnTo>
                    <a:pt x="0" y="409430"/>
                  </a:lnTo>
                  <a:lnTo>
                    <a:pt x="0" y="272882"/>
                  </a:lnTo>
                  <a:cubicBezTo>
                    <a:pt x="0" y="197528"/>
                    <a:pt x="30543" y="129307"/>
                    <a:pt x="79925" y="79925"/>
                  </a:cubicBezTo>
                  <a:close/>
                </a:path>
              </a:pathLst>
            </a:custGeom>
            <a:solidFill>
              <a:srgbClr val="444D5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lnSpc>
                  <a:spcPct val="120000"/>
                </a:lnSpc>
              </a:pPr>
              <a:endParaRPr lang="zh-CN" altLang="en-US">
                <a:cs typeface="+mn-ea"/>
                <a:sym typeface="+mn-lt"/>
              </a:endParaRPr>
            </a:p>
          </p:txBody>
        </p:sp>
        <p:sp>
          <p:nvSpPr>
            <p:cNvPr id="4" name="圆角矩形 3"/>
            <p:cNvSpPr/>
            <p:nvPr>
              <p:custDataLst>
                <p:tags r:id="rId11"/>
              </p:custDataLst>
            </p:nvPr>
          </p:nvSpPr>
          <p:spPr>
            <a:xfrm rot="2700000">
              <a:off x="1717862" y="4927522"/>
              <a:ext cx="726640" cy="358129"/>
            </a:xfrm>
            <a:prstGeom prst="roundRect">
              <a:avLst/>
            </a:prstGeom>
            <a:solidFill>
              <a:srgbClr val="444D5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cs typeface="+mn-ea"/>
                <a:sym typeface="+mn-lt"/>
              </a:endParaRPr>
            </a:p>
          </p:txBody>
        </p:sp>
      </p:grpSp>
      <p:sp>
        <p:nvSpPr>
          <p:cNvPr id="8" name="矩形 7"/>
          <p:cNvSpPr/>
          <p:nvPr>
            <p:custDataLst>
              <p:tags r:id="rId12"/>
            </p:custDataLst>
          </p:nvPr>
        </p:nvSpPr>
        <p:spPr>
          <a:xfrm>
            <a:off x="4198620" y="1174750"/>
            <a:ext cx="7120890" cy="1275715"/>
          </a:xfrm>
          <a:prstGeom prst="rect">
            <a:avLst/>
          </a:prstGeom>
        </p:spPr>
        <p:txBody>
          <a:bodyPr wrap="square">
            <a:noAutofit/>
          </a:bodyPr>
          <a:p>
            <a:pPr algn="just">
              <a:lnSpc>
                <a:spcPct val="12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胃癌（Gastric Cancer，GC）为几大癌症中发病率占全球第五位的癌症，其死亡率在癌症中位居第三位。若能早期发现及治疗，存活率大大提高，因此</a:t>
            </a: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选择一致性较高，可重复性的生物标志很关键</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35" name="椭圆 34"/>
          <p:cNvSpPr/>
          <p:nvPr>
            <p:custDataLst>
              <p:tags r:id="rId13"/>
            </p:custDataLst>
          </p:nvPr>
        </p:nvSpPr>
        <p:spPr>
          <a:xfrm>
            <a:off x="2940005" y="1174571"/>
            <a:ext cx="1144135" cy="1144132"/>
          </a:xfrm>
          <a:prstGeom prst="ellipse">
            <a:avLst/>
          </a:prstGeom>
          <a:solidFill>
            <a:srgbClr val="666E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r>
              <a:rPr lang="en-US" altLang="zh-CN" sz="2400" dirty="0">
                <a:solidFill>
                  <a:schemeClr val="bg1"/>
                </a:solidFill>
                <a:cs typeface="+mn-ea"/>
                <a:sym typeface="+mn-lt"/>
              </a:rPr>
              <a:t>01</a:t>
            </a:r>
            <a:endParaRPr lang="zh-CN" altLang="en-US" sz="2400" dirty="0">
              <a:solidFill>
                <a:schemeClr val="bg1"/>
              </a:solidFill>
              <a:cs typeface="+mn-ea"/>
              <a:sym typeface="+mn-lt"/>
            </a:endParaRPr>
          </a:p>
        </p:txBody>
      </p:sp>
      <p:sp>
        <p:nvSpPr>
          <p:cNvPr id="36" name="椭圆 4"/>
          <p:cNvSpPr/>
          <p:nvPr>
            <p:custDataLst>
              <p:tags r:id="rId14"/>
            </p:custDataLst>
          </p:nvPr>
        </p:nvSpPr>
        <p:spPr>
          <a:xfrm>
            <a:off x="2831056" y="1064749"/>
            <a:ext cx="1367497" cy="1367497"/>
          </a:xfrm>
          <a:custGeom>
            <a:avLst/>
            <a:gdLst/>
            <a:ahLst/>
            <a:cxnLst/>
            <a:rect l="l" t="t" r="r" b="b"/>
            <a:pathLst>
              <a:path w="2473262" h="2473262">
                <a:moveTo>
                  <a:pt x="1236631" y="235688"/>
                </a:moveTo>
                <a:cubicBezTo>
                  <a:pt x="683825" y="235688"/>
                  <a:pt x="235688" y="683825"/>
                  <a:pt x="235688" y="1236631"/>
                </a:cubicBezTo>
                <a:cubicBezTo>
                  <a:pt x="235688" y="1789437"/>
                  <a:pt x="683825" y="2237574"/>
                  <a:pt x="1236631" y="2237574"/>
                </a:cubicBezTo>
                <a:cubicBezTo>
                  <a:pt x="1789437" y="2237574"/>
                  <a:pt x="2237574" y="1789437"/>
                  <a:pt x="2237574" y="1236631"/>
                </a:cubicBezTo>
                <a:cubicBezTo>
                  <a:pt x="2237574" y="683825"/>
                  <a:pt x="1789437" y="235688"/>
                  <a:pt x="1236631" y="235688"/>
                </a:cubicBezTo>
                <a:close/>
                <a:moveTo>
                  <a:pt x="1236631" y="0"/>
                </a:moveTo>
                <a:cubicBezTo>
                  <a:pt x="1919603" y="0"/>
                  <a:pt x="2473262" y="553659"/>
                  <a:pt x="2473262" y="1236631"/>
                </a:cubicBezTo>
                <a:cubicBezTo>
                  <a:pt x="2473262" y="1919603"/>
                  <a:pt x="1919603" y="2473262"/>
                  <a:pt x="1236631" y="2473262"/>
                </a:cubicBezTo>
                <a:cubicBezTo>
                  <a:pt x="553659" y="2473262"/>
                  <a:pt x="0" y="1919603"/>
                  <a:pt x="0" y="1236631"/>
                </a:cubicBezTo>
                <a:cubicBezTo>
                  <a:pt x="0" y="553659"/>
                  <a:pt x="553659" y="0"/>
                  <a:pt x="1236631" y="0"/>
                </a:cubicBezTo>
                <a:close/>
              </a:path>
            </a:pathLst>
          </a:custGeom>
          <a:solidFill>
            <a:srgbClr val="666E8A">
              <a:alpha val="4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cs typeface="+mn-ea"/>
              <a:sym typeface="+mn-lt"/>
            </a:endParaRPr>
          </a:p>
        </p:txBody>
      </p:sp>
      <p:sp>
        <p:nvSpPr>
          <p:cNvPr id="38" name="矩形 37"/>
          <p:cNvSpPr/>
          <p:nvPr>
            <p:custDataLst>
              <p:tags r:id="rId15"/>
            </p:custDataLst>
          </p:nvPr>
        </p:nvSpPr>
        <p:spPr>
          <a:xfrm>
            <a:off x="2922905" y="2907665"/>
            <a:ext cx="8395970" cy="935355"/>
          </a:xfrm>
          <a:prstGeom prst="rect">
            <a:avLst/>
          </a:prstGeom>
        </p:spPr>
        <p:txBody>
          <a:bodyPr wrap="square">
            <a:noAutofit/>
          </a:bodyPr>
          <a:p>
            <a:pPr algn="just">
              <a:lnSpc>
                <a:spcPct val="120000"/>
              </a:lnSpc>
            </a:pP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本文以</a:t>
            </a:r>
            <a:r>
              <a:rPr lang="zh-CN" altLang="en-US" sz="18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多种数据类型、多套数据、多种差异基因筛选方法、多种富集扩增方法、不同组合对比</a:t>
            </a: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等多样性的角度，对胃癌转录组数据的一致性进行探究，能以较为全方面，更严谨态度对待一致性</a:t>
            </a: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问题。</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40" name="椭圆 39"/>
          <p:cNvSpPr/>
          <p:nvPr>
            <p:custDataLst>
              <p:tags r:id="rId16"/>
            </p:custDataLst>
          </p:nvPr>
        </p:nvSpPr>
        <p:spPr>
          <a:xfrm>
            <a:off x="1634206" y="2907798"/>
            <a:ext cx="1144135" cy="1144132"/>
          </a:xfrm>
          <a:prstGeom prst="ellipse">
            <a:avLst/>
          </a:prstGeom>
          <a:solidFill>
            <a:srgbClr val="444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r>
              <a:rPr lang="en-US" altLang="zh-CN" sz="2400" dirty="0">
                <a:solidFill>
                  <a:schemeClr val="bg1"/>
                </a:solidFill>
                <a:cs typeface="+mn-ea"/>
                <a:sym typeface="+mn-lt"/>
              </a:rPr>
              <a:t>02</a:t>
            </a:r>
            <a:endParaRPr lang="zh-CN" altLang="en-US" sz="2400" dirty="0">
              <a:solidFill>
                <a:schemeClr val="bg1"/>
              </a:solidFill>
              <a:cs typeface="+mn-ea"/>
              <a:sym typeface="+mn-lt"/>
            </a:endParaRPr>
          </a:p>
        </p:txBody>
      </p:sp>
      <p:sp>
        <p:nvSpPr>
          <p:cNvPr id="9" name="椭圆 4"/>
          <p:cNvSpPr/>
          <p:nvPr>
            <p:custDataLst>
              <p:tags r:id="rId17"/>
            </p:custDataLst>
          </p:nvPr>
        </p:nvSpPr>
        <p:spPr>
          <a:xfrm>
            <a:off x="1525257" y="2797975"/>
            <a:ext cx="1367497" cy="1367497"/>
          </a:xfrm>
          <a:custGeom>
            <a:avLst/>
            <a:gdLst/>
            <a:ahLst/>
            <a:cxnLst/>
            <a:rect l="l" t="t" r="r" b="b"/>
            <a:pathLst>
              <a:path w="2473262" h="2473262">
                <a:moveTo>
                  <a:pt x="1236631" y="235688"/>
                </a:moveTo>
                <a:cubicBezTo>
                  <a:pt x="683825" y="235688"/>
                  <a:pt x="235688" y="683825"/>
                  <a:pt x="235688" y="1236631"/>
                </a:cubicBezTo>
                <a:cubicBezTo>
                  <a:pt x="235688" y="1789437"/>
                  <a:pt x="683825" y="2237574"/>
                  <a:pt x="1236631" y="2237574"/>
                </a:cubicBezTo>
                <a:cubicBezTo>
                  <a:pt x="1789437" y="2237574"/>
                  <a:pt x="2237574" y="1789437"/>
                  <a:pt x="2237574" y="1236631"/>
                </a:cubicBezTo>
                <a:cubicBezTo>
                  <a:pt x="2237574" y="683825"/>
                  <a:pt x="1789437" y="235688"/>
                  <a:pt x="1236631" y="235688"/>
                </a:cubicBezTo>
                <a:close/>
                <a:moveTo>
                  <a:pt x="1236631" y="0"/>
                </a:moveTo>
                <a:cubicBezTo>
                  <a:pt x="1919603" y="0"/>
                  <a:pt x="2473262" y="553659"/>
                  <a:pt x="2473262" y="1236631"/>
                </a:cubicBezTo>
                <a:cubicBezTo>
                  <a:pt x="2473262" y="1919603"/>
                  <a:pt x="1919603" y="2473262"/>
                  <a:pt x="1236631" y="2473262"/>
                </a:cubicBezTo>
                <a:cubicBezTo>
                  <a:pt x="553659" y="2473262"/>
                  <a:pt x="0" y="1919603"/>
                  <a:pt x="0" y="1236631"/>
                </a:cubicBezTo>
                <a:cubicBezTo>
                  <a:pt x="0" y="553659"/>
                  <a:pt x="553659" y="0"/>
                  <a:pt x="1236631" y="0"/>
                </a:cubicBezTo>
                <a:close/>
              </a:path>
            </a:pathLst>
          </a:custGeom>
          <a:solidFill>
            <a:srgbClr val="444D57">
              <a:alpha val="4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cs typeface="+mn-ea"/>
              <a:sym typeface="+mn-lt"/>
            </a:endParaRPr>
          </a:p>
        </p:txBody>
      </p:sp>
      <p:sp>
        <p:nvSpPr>
          <p:cNvPr id="54" name="矩形 53"/>
          <p:cNvSpPr/>
          <p:nvPr>
            <p:custDataLst>
              <p:tags r:id="rId18"/>
            </p:custDataLst>
          </p:nvPr>
        </p:nvSpPr>
        <p:spPr>
          <a:xfrm>
            <a:off x="4180840" y="4844415"/>
            <a:ext cx="6423660" cy="1031240"/>
          </a:xfrm>
          <a:prstGeom prst="rect">
            <a:avLst/>
          </a:prstGeom>
        </p:spPr>
        <p:txBody>
          <a:bodyPr wrap="square">
            <a:noAutofit/>
          </a:bodyPr>
          <a:p>
            <a:pPr algn="just">
              <a:lnSpc>
                <a:spcPct val="120000"/>
              </a:lnSpc>
            </a:pPr>
            <a:r>
              <a:rPr lang="zh-CN" altLang="en-US" b="1" dirty="0">
                <a:solidFill>
                  <a:schemeClr val="tx1">
                    <a:lumMod val="65000"/>
                    <a:lumOff val="35000"/>
                  </a:schemeClr>
                </a:solidFill>
                <a:cs typeface="+mn-ea"/>
                <a:sym typeface="+mn-lt"/>
              </a:rPr>
              <a:t>开发了</a:t>
            </a:r>
            <a:r>
              <a:rPr lang="en-US" altLang="zh-CN" b="1" dirty="0">
                <a:solidFill>
                  <a:schemeClr val="tx1">
                    <a:lumMod val="65000"/>
                    <a:lumOff val="35000"/>
                  </a:schemeClr>
                </a:solidFill>
                <a:cs typeface="+mn-ea"/>
                <a:sym typeface="+mn-lt"/>
              </a:rPr>
              <a:t>Consistency_Analysis</a:t>
            </a:r>
            <a:r>
              <a:rPr lang="zh-CN" altLang="en-US" b="1" dirty="0">
                <a:solidFill>
                  <a:schemeClr val="tx1">
                    <a:lumMod val="65000"/>
                    <a:lumOff val="35000"/>
                  </a:schemeClr>
                </a:solidFill>
                <a:cs typeface="+mn-ea"/>
                <a:sym typeface="+mn-lt"/>
              </a:rPr>
              <a:t>平台</a:t>
            </a:r>
            <a:r>
              <a:rPr lang="zh-CN" altLang="en-US" dirty="0">
                <a:solidFill>
                  <a:schemeClr val="tx1">
                    <a:lumMod val="65000"/>
                    <a:lumOff val="35000"/>
                  </a:schemeClr>
                </a:solidFill>
                <a:cs typeface="+mn-ea"/>
                <a:sym typeface="+mn-lt"/>
              </a:rPr>
              <a:t>，能帮助相关研究人员无需代码知识也能开展考虑多种</a:t>
            </a:r>
            <a:r>
              <a:rPr lang="zh-CN" altLang="en-US" dirty="0">
                <a:solidFill>
                  <a:schemeClr val="tx1">
                    <a:lumMod val="65000"/>
                    <a:lumOff val="35000"/>
                  </a:schemeClr>
                </a:solidFill>
                <a:cs typeface="+mn-ea"/>
                <a:sym typeface="+mn-lt"/>
              </a:rPr>
              <a:t>复杂因素，方便控制变量</a:t>
            </a:r>
            <a:r>
              <a:rPr lang="zh-CN" altLang="en-US" dirty="0">
                <a:solidFill>
                  <a:schemeClr val="tx1">
                    <a:lumMod val="65000"/>
                    <a:lumOff val="35000"/>
                  </a:schemeClr>
                </a:solidFill>
                <a:cs typeface="+mn-ea"/>
                <a:sym typeface="+mn-lt"/>
              </a:rPr>
              <a:t>的一致性研究工作。</a:t>
            </a:r>
            <a:endParaRPr lang="zh-CN" altLang="en-US" dirty="0">
              <a:solidFill>
                <a:schemeClr val="tx1">
                  <a:lumMod val="65000"/>
                  <a:lumOff val="35000"/>
                </a:schemeClr>
              </a:solidFill>
              <a:cs typeface="+mn-ea"/>
              <a:sym typeface="+mn-lt"/>
            </a:endParaRPr>
          </a:p>
        </p:txBody>
      </p:sp>
      <p:sp>
        <p:nvSpPr>
          <p:cNvPr id="56" name="椭圆 55"/>
          <p:cNvSpPr/>
          <p:nvPr>
            <p:custDataLst>
              <p:tags r:id="rId19"/>
            </p:custDataLst>
          </p:nvPr>
        </p:nvSpPr>
        <p:spPr>
          <a:xfrm>
            <a:off x="2887771" y="4844481"/>
            <a:ext cx="1144135" cy="1144132"/>
          </a:xfrm>
          <a:prstGeom prst="ellipse">
            <a:avLst/>
          </a:prstGeom>
          <a:solidFill>
            <a:srgbClr val="666E8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p>
            <a:pPr algn="ctr">
              <a:lnSpc>
                <a:spcPct val="120000"/>
              </a:lnSpc>
            </a:pPr>
            <a:r>
              <a:rPr lang="en-US" altLang="zh-CN" sz="2400" dirty="0">
                <a:solidFill>
                  <a:schemeClr val="bg1"/>
                </a:solidFill>
                <a:cs typeface="+mn-ea"/>
                <a:sym typeface="+mn-lt"/>
              </a:rPr>
              <a:t>03</a:t>
            </a:r>
            <a:endParaRPr lang="zh-CN" altLang="en-US" sz="2400" dirty="0">
              <a:solidFill>
                <a:schemeClr val="bg1"/>
              </a:solidFill>
              <a:cs typeface="+mn-ea"/>
              <a:sym typeface="+mn-lt"/>
            </a:endParaRPr>
          </a:p>
        </p:txBody>
      </p:sp>
      <p:sp>
        <p:nvSpPr>
          <p:cNvPr id="57" name="椭圆 4"/>
          <p:cNvSpPr/>
          <p:nvPr>
            <p:custDataLst>
              <p:tags r:id="rId20"/>
            </p:custDataLst>
          </p:nvPr>
        </p:nvSpPr>
        <p:spPr>
          <a:xfrm>
            <a:off x="2778822" y="4734659"/>
            <a:ext cx="1367497" cy="1367497"/>
          </a:xfrm>
          <a:custGeom>
            <a:avLst/>
            <a:gdLst/>
            <a:ahLst/>
            <a:cxnLst/>
            <a:rect l="l" t="t" r="r" b="b"/>
            <a:pathLst>
              <a:path w="2473262" h="2473262">
                <a:moveTo>
                  <a:pt x="1236631" y="235688"/>
                </a:moveTo>
                <a:cubicBezTo>
                  <a:pt x="683825" y="235688"/>
                  <a:pt x="235688" y="683825"/>
                  <a:pt x="235688" y="1236631"/>
                </a:cubicBezTo>
                <a:cubicBezTo>
                  <a:pt x="235688" y="1789437"/>
                  <a:pt x="683825" y="2237574"/>
                  <a:pt x="1236631" y="2237574"/>
                </a:cubicBezTo>
                <a:cubicBezTo>
                  <a:pt x="1789437" y="2237574"/>
                  <a:pt x="2237574" y="1789437"/>
                  <a:pt x="2237574" y="1236631"/>
                </a:cubicBezTo>
                <a:cubicBezTo>
                  <a:pt x="2237574" y="683825"/>
                  <a:pt x="1789437" y="235688"/>
                  <a:pt x="1236631" y="235688"/>
                </a:cubicBezTo>
                <a:close/>
                <a:moveTo>
                  <a:pt x="1236631" y="0"/>
                </a:moveTo>
                <a:cubicBezTo>
                  <a:pt x="1919603" y="0"/>
                  <a:pt x="2473262" y="553659"/>
                  <a:pt x="2473262" y="1236631"/>
                </a:cubicBezTo>
                <a:cubicBezTo>
                  <a:pt x="2473262" y="1919603"/>
                  <a:pt x="1919603" y="2473262"/>
                  <a:pt x="1236631" y="2473262"/>
                </a:cubicBezTo>
                <a:cubicBezTo>
                  <a:pt x="553659" y="2473262"/>
                  <a:pt x="0" y="1919603"/>
                  <a:pt x="0" y="1236631"/>
                </a:cubicBezTo>
                <a:cubicBezTo>
                  <a:pt x="0" y="553659"/>
                  <a:pt x="553659" y="0"/>
                  <a:pt x="1236631" y="0"/>
                </a:cubicBezTo>
                <a:close/>
              </a:path>
            </a:pathLst>
          </a:custGeom>
          <a:solidFill>
            <a:srgbClr val="666E8A">
              <a:alpha val="4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p>
            <a:pPr algn="ctr">
              <a:lnSpc>
                <a:spcPct val="120000"/>
              </a:lnSpc>
            </a:pPr>
            <a:endParaRPr lang="zh-CN" altLang="en-US">
              <a:cs typeface="+mn-ea"/>
              <a:sym typeface="+mn-lt"/>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42" presetClass="path" presetSubtype="0" accel="50000" decel="50000" fill="hold" nodeType="withEffect">
                                  <p:stCondLst>
                                    <p:cond delay="0"/>
                                  </p:stCondLst>
                                  <p:childTnLst>
                                    <p:animMotion origin="layout" path="M -1.25E-6 4.81481E-6 L -0.34544 0.59375 " pathEditMode="relative" rAng="0" ptsTypes="AA">
                                      <p:cBhvr>
                                        <p:cTn id="8" dur="1000" spd="-100000" fill="hold"/>
                                        <p:tgtEl>
                                          <p:spTgt spid="2"/>
                                        </p:tgtEl>
                                        <p:attrNameLst>
                                          <p:attrName>ppt_x</p:attrName>
                                          <p:attrName>ppt_y</p:attrName>
                                        </p:attrNameLst>
                                      </p:cBhvr>
                                      <p:rCtr x="-17279" y="29676"/>
                                    </p:animMotion>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5"/>
                                        </p:tgtEl>
                                        <p:attrNameLst>
                                          <p:attrName>style.visibility</p:attrName>
                                        </p:attrNameLst>
                                      </p:cBhvr>
                                      <p:to>
                                        <p:strVal val="visible"/>
                                      </p:to>
                                    </p:set>
                                    <p:anim calcmode="lin" valueType="num">
                                      <p:cBhvr additive="base">
                                        <p:cTn id="13" dur="500" fill="hold"/>
                                        <p:tgtEl>
                                          <p:spTgt spid="35"/>
                                        </p:tgtEl>
                                        <p:attrNameLst>
                                          <p:attrName>ppt_x</p:attrName>
                                        </p:attrNameLst>
                                      </p:cBhvr>
                                      <p:tavLst>
                                        <p:tav tm="0">
                                          <p:val>
                                            <p:strVal val="1+#ppt_w/2"/>
                                          </p:val>
                                        </p:tav>
                                        <p:tav tm="100000">
                                          <p:val>
                                            <p:strVal val="#ppt_x"/>
                                          </p:val>
                                        </p:tav>
                                      </p:tavLst>
                                    </p:anim>
                                    <p:anim calcmode="lin" valueType="num">
                                      <p:cBhvr additive="base">
                                        <p:cTn id="14" dur="500" fill="hold"/>
                                        <p:tgtEl>
                                          <p:spTgt spid="35"/>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36"/>
                                        </p:tgtEl>
                                        <p:attrNameLst>
                                          <p:attrName>style.visibility</p:attrName>
                                        </p:attrNameLst>
                                      </p:cBhvr>
                                      <p:to>
                                        <p:strVal val="visible"/>
                                      </p:to>
                                    </p:set>
                                    <p:anim calcmode="lin" valueType="num">
                                      <p:cBhvr additive="base">
                                        <p:cTn id="17" dur="500" fill="hold"/>
                                        <p:tgtEl>
                                          <p:spTgt spid="36"/>
                                        </p:tgtEl>
                                        <p:attrNameLst>
                                          <p:attrName>ppt_x</p:attrName>
                                        </p:attrNameLst>
                                      </p:cBhvr>
                                      <p:tavLst>
                                        <p:tav tm="0">
                                          <p:val>
                                            <p:strVal val="1+#ppt_w/2"/>
                                          </p:val>
                                        </p:tav>
                                        <p:tav tm="100000">
                                          <p:val>
                                            <p:strVal val="#ppt_x"/>
                                          </p:val>
                                        </p:tav>
                                      </p:tavLst>
                                    </p:anim>
                                    <p:anim calcmode="lin" valueType="num">
                                      <p:cBhvr additive="base">
                                        <p:cTn id="18" dur="500" fill="hold"/>
                                        <p:tgtEl>
                                          <p:spTgt spid="36"/>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wipe(left)">
                                      <p:cBhvr>
                                        <p:cTn id="22" dur="500"/>
                                        <p:tgtEl>
                                          <p:spTgt spid="31"/>
                                        </p:tgtEl>
                                      </p:cBhvr>
                                    </p:animEffect>
                                  </p:childTnLst>
                                </p:cTn>
                              </p:par>
                            </p:childTnLst>
                          </p:cTn>
                        </p:par>
                        <p:par>
                          <p:cTn id="23" fill="hold">
                            <p:stCondLst>
                              <p:cond delay="1000"/>
                            </p:stCondLst>
                            <p:childTnLst>
                              <p:par>
                                <p:cTn id="24" presetID="53" presetClass="entr" presetSubtype="16" fill="hold" grpId="0" nodeType="afterEffect">
                                  <p:stCondLst>
                                    <p:cond delay="0"/>
                                  </p:stCondLst>
                                  <p:iterate type="lt">
                                    <p:tmPct val="10000"/>
                                  </p:iterate>
                                  <p:childTnLst>
                                    <p:set>
                                      <p:cBhvr>
                                        <p:cTn id="25" dur="1" fill="hold">
                                          <p:stCondLst>
                                            <p:cond delay="0"/>
                                          </p:stCondLst>
                                        </p:cTn>
                                        <p:tgtEl>
                                          <p:spTgt spid="8"/>
                                        </p:tgtEl>
                                        <p:attrNameLst>
                                          <p:attrName>style.visibility</p:attrName>
                                        </p:attrNameLst>
                                      </p:cBhvr>
                                      <p:to>
                                        <p:strVal val="visible"/>
                                      </p:to>
                                    </p:set>
                                    <p:anim calcmode="lin" valueType="num">
                                      <p:cBhvr>
                                        <p:cTn id="26" dur="250" fill="hold"/>
                                        <p:tgtEl>
                                          <p:spTgt spid="8"/>
                                        </p:tgtEl>
                                        <p:attrNameLst>
                                          <p:attrName>ppt_w</p:attrName>
                                        </p:attrNameLst>
                                      </p:cBhvr>
                                      <p:tavLst>
                                        <p:tav tm="0">
                                          <p:val>
                                            <p:fltVal val="0"/>
                                          </p:val>
                                        </p:tav>
                                        <p:tav tm="100000">
                                          <p:val>
                                            <p:strVal val="#ppt_w"/>
                                          </p:val>
                                        </p:tav>
                                      </p:tavLst>
                                    </p:anim>
                                    <p:anim calcmode="lin" valueType="num">
                                      <p:cBhvr>
                                        <p:cTn id="27" dur="250" fill="hold"/>
                                        <p:tgtEl>
                                          <p:spTgt spid="8"/>
                                        </p:tgtEl>
                                        <p:attrNameLst>
                                          <p:attrName>ppt_h</p:attrName>
                                        </p:attrNameLst>
                                      </p:cBhvr>
                                      <p:tavLst>
                                        <p:tav tm="0">
                                          <p:val>
                                            <p:fltVal val="0"/>
                                          </p:val>
                                        </p:tav>
                                        <p:tav tm="100000">
                                          <p:val>
                                            <p:strVal val="#ppt_h"/>
                                          </p:val>
                                        </p:tav>
                                      </p:tavLst>
                                    </p:anim>
                                    <p:animEffect transition="in" filter="fade">
                                      <p:cBhvr>
                                        <p:cTn id="28" dur="25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40"/>
                                        </p:tgtEl>
                                        <p:attrNameLst>
                                          <p:attrName>style.visibility</p:attrName>
                                        </p:attrNameLst>
                                      </p:cBhvr>
                                      <p:to>
                                        <p:strVal val="visible"/>
                                      </p:to>
                                    </p:set>
                                    <p:anim calcmode="lin" valueType="num">
                                      <p:cBhvr additive="base">
                                        <p:cTn id="33" dur="500" fill="hold"/>
                                        <p:tgtEl>
                                          <p:spTgt spid="40"/>
                                        </p:tgtEl>
                                        <p:attrNameLst>
                                          <p:attrName>ppt_x</p:attrName>
                                        </p:attrNameLst>
                                      </p:cBhvr>
                                      <p:tavLst>
                                        <p:tav tm="0">
                                          <p:val>
                                            <p:strVal val="1+#ppt_w/2"/>
                                          </p:val>
                                        </p:tav>
                                        <p:tav tm="100000">
                                          <p:val>
                                            <p:strVal val="#ppt_x"/>
                                          </p:val>
                                        </p:tav>
                                      </p:tavLst>
                                    </p:anim>
                                    <p:anim calcmode="lin" valueType="num">
                                      <p:cBhvr additive="base">
                                        <p:cTn id="34" dur="500" fill="hold"/>
                                        <p:tgtEl>
                                          <p:spTgt spid="40"/>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1+#ppt_w/2"/>
                                          </p:val>
                                        </p:tav>
                                        <p:tav tm="100000">
                                          <p:val>
                                            <p:strVal val="#ppt_x"/>
                                          </p:val>
                                        </p:tav>
                                      </p:tavLst>
                                    </p:anim>
                                    <p:anim calcmode="lin" valueType="num">
                                      <p:cBhvr additive="base">
                                        <p:cTn id="38" dur="500" fill="hold"/>
                                        <p:tgtEl>
                                          <p:spTgt spid="9"/>
                                        </p:tgtEl>
                                        <p:attrNameLst>
                                          <p:attrName>ppt_y</p:attrName>
                                        </p:attrNameLst>
                                      </p:cBhvr>
                                      <p:tavLst>
                                        <p:tav tm="0">
                                          <p:val>
                                            <p:strVal val="#ppt_y"/>
                                          </p:val>
                                        </p:tav>
                                        <p:tav tm="100000">
                                          <p:val>
                                            <p:strVal val="#ppt_y"/>
                                          </p:val>
                                        </p:tav>
                                      </p:tavLst>
                                    </p:anim>
                                  </p:childTnLst>
                                </p:cTn>
                              </p:par>
                            </p:childTnLst>
                          </p:cTn>
                        </p:par>
                        <p:par>
                          <p:cTn id="39" fill="hold">
                            <p:stCondLst>
                              <p:cond delay="500"/>
                            </p:stCondLst>
                            <p:childTnLst>
                              <p:par>
                                <p:cTn id="40" presetID="22" presetClass="entr" presetSubtype="8" fill="hold" grpId="0" nodeType="after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wipe(left)">
                                      <p:cBhvr>
                                        <p:cTn id="42" dur="500"/>
                                        <p:tgtEl>
                                          <p:spTgt spid="29"/>
                                        </p:tgtEl>
                                      </p:cBhvr>
                                    </p:animEffect>
                                  </p:childTnLst>
                                </p:cTn>
                              </p:par>
                            </p:childTnLst>
                          </p:cTn>
                        </p:par>
                        <p:par>
                          <p:cTn id="43" fill="hold">
                            <p:stCondLst>
                              <p:cond delay="1000"/>
                            </p:stCondLst>
                            <p:childTnLst>
                              <p:par>
                                <p:cTn id="44" presetID="53" presetClass="entr" presetSubtype="16" fill="hold" grpId="0" nodeType="afterEffect">
                                  <p:stCondLst>
                                    <p:cond delay="0"/>
                                  </p:stCondLst>
                                  <p:iterate type="lt">
                                    <p:tmPct val="10000"/>
                                  </p:iterate>
                                  <p:childTnLst>
                                    <p:set>
                                      <p:cBhvr>
                                        <p:cTn id="45" dur="1" fill="hold">
                                          <p:stCondLst>
                                            <p:cond delay="0"/>
                                          </p:stCondLst>
                                        </p:cTn>
                                        <p:tgtEl>
                                          <p:spTgt spid="38"/>
                                        </p:tgtEl>
                                        <p:attrNameLst>
                                          <p:attrName>style.visibility</p:attrName>
                                        </p:attrNameLst>
                                      </p:cBhvr>
                                      <p:to>
                                        <p:strVal val="visible"/>
                                      </p:to>
                                    </p:set>
                                    <p:anim calcmode="lin" valueType="num">
                                      <p:cBhvr>
                                        <p:cTn id="46" dur="250" fill="hold"/>
                                        <p:tgtEl>
                                          <p:spTgt spid="38"/>
                                        </p:tgtEl>
                                        <p:attrNameLst>
                                          <p:attrName>ppt_w</p:attrName>
                                        </p:attrNameLst>
                                      </p:cBhvr>
                                      <p:tavLst>
                                        <p:tav tm="0">
                                          <p:val>
                                            <p:fltVal val="0"/>
                                          </p:val>
                                        </p:tav>
                                        <p:tav tm="100000">
                                          <p:val>
                                            <p:strVal val="#ppt_w"/>
                                          </p:val>
                                        </p:tav>
                                      </p:tavLst>
                                    </p:anim>
                                    <p:anim calcmode="lin" valueType="num">
                                      <p:cBhvr>
                                        <p:cTn id="47" dur="250" fill="hold"/>
                                        <p:tgtEl>
                                          <p:spTgt spid="38"/>
                                        </p:tgtEl>
                                        <p:attrNameLst>
                                          <p:attrName>ppt_h</p:attrName>
                                        </p:attrNameLst>
                                      </p:cBhvr>
                                      <p:tavLst>
                                        <p:tav tm="0">
                                          <p:val>
                                            <p:fltVal val="0"/>
                                          </p:val>
                                        </p:tav>
                                        <p:tav tm="100000">
                                          <p:val>
                                            <p:strVal val="#ppt_h"/>
                                          </p:val>
                                        </p:tav>
                                      </p:tavLst>
                                    </p:anim>
                                    <p:animEffect transition="in" filter="fade">
                                      <p:cBhvr>
                                        <p:cTn id="48" dur="250"/>
                                        <p:tgtEl>
                                          <p:spTgt spid="38"/>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2" fill="hold" grpId="0" nodeType="clickEffect">
                                  <p:stCondLst>
                                    <p:cond delay="0"/>
                                  </p:stCondLst>
                                  <p:childTnLst>
                                    <p:set>
                                      <p:cBhvr>
                                        <p:cTn id="52" dur="1" fill="hold">
                                          <p:stCondLst>
                                            <p:cond delay="0"/>
                                          </p:stCondLst>
                                        </p:cTn>
                                        <p:tgtEl>
                                          <p:spTgt spid="56"/>
                                        </p:tgtEl>
                                        <p:attrNameLst>
                                          <p:attrName>style.visibility</p:attrName>
                                        </p:attrNameLst>
                                      </p:cBhvr>
                                      <p:to>
                                        <p:strVal val="visible"/>
                                      </p:to>
                                    </p:set>
                                    <p:anim calcmode="lin" valueType="num">
                                      <p:cBhvr additive="base">
                                        <p:cTn id="53" dur="500" fill="hold"/>
                                        <p:tgtEl>
                                          <p:spTgt spid="56"/>
                                        </p:tgtEl>
                                        <p:attrNameLst>
                                          <p:attrName>ppt_x</p:attrName>
                                        </p:attrNameLst>
                                      </p:cBhvr>
                                      <p:tavLst>
                                        <p:tav tm="0">
                                          <p:val>
                                            <p:strVal val="1+#ppt_w/2"/>
                                          </p:val>
                                        </p:tav>
                                        <p:tav tm="100000">
                                          <p:val>
                                            <p:strVal val="#ppt_x"/>
                                          </p:val>
                                        </p:tav>
                                      </p:tavLst>
                                    </p:anim>
                                    <p:anim calcmode="lin" valueType="num">
                                      <p:cBhvr additive="base">
                                        <p:cTn id="54" dur="500" fill="hold"/>
                                        <p:tgtEl>
                                          <p:spTgt spid="56"/>
                                        </p:tgtEl>
                                        <p:attrNameLst>
                                          <p:attrName>ppt_y</p:attrName>
                                        </p:attrNameLst>
                                      </p:cBhvr>
                                      <p:tavLst>
                                        <p:tav tm="0">
                                          <p:val>
                                            <p:strVal val="#ppt_y"/>
                                          </p:val>
                                        </p:tav>
                                        <p:tav tm="100000">
                                          <p:val>
                                            <p:strVal val="#ppt_y"/>
                                          </p:val>
                                        </p:tav>
                                      </p:tavLst>
                                    </p:anim>
                                  </p:childTnLst>
                                </p:cTn>
                              </p:par>
                              <p:par>
                                <p:cTn id="55" presetID="2" presetClass="entr" presetSubtype="2" fill="hold" grpId="0" nodeType="withEffect">
                                  <p:stCondLst>
                                    <p:cond delay="0"/>
                                  </p:stCondLst>
                                  <p:childTnLst>
                                    <p:set>
                                      <p:cBhvr>
                                        <p:cTn id="56" dur="1" fill="hold">
                                          <p:stCondLst>
                                            <p:cond delay="0"/>
                                          </p:stCondLst>
                                        </p:cTn>
                                        <p:tgtEl>
                                          <p:spTgt spid="57"/>
                                        </p:tgtEl>
                                        <p:attrNameLst>
                                          <p:attrName>style.visibility</p:attrName>
                                        </p:attrNameLst>
                                      </p:cBhvr>
                                      <p:to>
                                        <p:strVal val="visible"/>
                                      </p:to>
                                    </p:set>
                                    <p:anim calcmode="lin" valueType="num">
                                      <p:cBhvr additive="base">
                                        <p:cTn id="57" dur="500" fill="hold"/>
                                        <p:tgtEl>
                                          <p:spTgt spid="57"/>
                                        </p:tgtEl>
                                        <p:attrNameLst>
                                          <p:attrName>ppt_x</p:attrName>
                                        </p:attrNameLst>
                                      </p:cBhvr>
                                      <p:tavLst>
                                        <p:tav tm="0">
                                          <p:val>
                                            <p:strVal val="1+#ppt_w/2"/>
                                          </p:val>
                                        </p:tav>
                                        <p:tav tm="100000">
                                          <p:val>
                                            <p:strVal val="#ppt_x"/>
                                          </p:val>
                                        </p:tav>
                                      </p:tavLst>
                                    </p:anim>
                                    <p:anim calcmode="lin" valueType="num">
                                      <p:cBhvr additive="base">
                                        <p:cTn id="58" dur="500" fill="hold"/>
                                        <p:tgtEl>
                                          <p:spTgt spid="57"/>
                                        </p:tgtEl>
                                        <p:attrNameLst>
                                          <p:attrName>ppt_y</p:attrName>
                                        </p:attrNameLst>
                                      </p:cBhvr>
                                      <p:tavLst>
                                        <p:tav tm="0">
                                          <p:val>
                                            <p:strVal val="#ppt_y"/>
                                          </p:val>
                                        </p:tav>
                                        <p:tav tm="100000">
                                          <p:val>
                                            <p:strVal val="#ppt_y"/>
                                          </p:val>
                                        </p:tav>
                                      </p:tavLst>
                                    </p:anim>
                                  </p:childTnLst>
                                </p:cTn>
                              </p:par>
                            </p:childTnLst>
                          </p:cTn>
                        </p:par>
                        <p:par>
                          <p:cTn id="59" fill="hold">
                            <p:stCondLst>
                              <p:cond delay="500"/>
                            </p:stCondLst>
                            <p:childTnLst>
                              <p:par>
                                <p:cTn id="60" presetID="22" presetClass="entr" presetSubtype="8" fill="hold" grpId="0" nodeType="afterEffect">
                                  <p:stCondLst>
                                    <p:cond delay="0"/>
                                  </p:stCondLst>
                                  <p:childTnLst>
                                    <p:set>
                                      <p:cBhvr>
                                        <p:cTn id="61" dur="1" fill="hold">
                                          <p:stCondLst>
                                            <p:cond delay="0"/>
                                          </p:stCondLst>
                                        </p:cTn>
                                        <p:tgtEl>
                                          <p:spTgt spid="28"/>
                                        </p:tgtEl>
                                        <p:attrNameLst>
                                          <p:attrName>style.visibility</p:attrName>
                                        </p:attrNameLst>
                                      </p:cBhvr>
                                      <p:to>
                                        <p:strVal val="visible"/>
                                      </p:to>
                                    </p:set>
                                    <p:animEffect transition="in" filter="wipe(left)">
                                      <p:cBhvr>
                                        <p:cTn id="62" dur="500"/>
                                        <p:tgtEl>
                                          <p:spTgt spid="28"/>
                                        </p:tgtEl>
                                      </p:cBhvr>
                                    </p:animEffect>
                                  </p:childTnLst>
                                </p:cTn>
                              </p:par>
                            </p:childTnLst>
                          </p:cTn>
                        </p:par>
                        <p:par>
                          <p:cTn id="63" fill="hold">
                            <p:stCondLst>
                              <p:cond delay="1000"/>
                            </p:stCondLst>
                            <p:childTnLst>
                              <p:par>
                                <p:cTn id="64" presetID="53" presetClass="entr" presetSubtype="16" fill="hold" grpId="0" nodeType="afterEffect">
                                  <p:stCondLst>
                                    <p:cond delay="0"/>
                                  </p:stCondLst>
                                  <p:iterate type="lt">
                                    <p:tmPct val="10000"/>
                                  </p:iterate>
                                  <p:childTnLst>
                                    <p:set>
                                      <p:cBhvr>
                                        <p:cTn id="65" dur="1" fill="hold">
                                          <p:stCondLst>
                                            <p:cond delay="0"/>
                                          </p:stCondLst>
                                        </p:cTn>
                                        <p:tgtEl>
                                          <p:spTgt spid="54"/>
                                        </p:tgtEl>
                                        <p:attrNameLst>
                                          <p:attrName>style.visibility</p:attrName>
                                        </p:attrNameLst>
                                      </p:cBhvr>
                                      <p:to>
                                        <p:strVal val="visible"/>
                                      </p:to>
                                    </p:set>
                                    <p:anim calcmode="lin" valueType="num">
                                      <p:cBhvr>
                                        <p:cTn id="66" dur="250" fill="hold"/>
                                        <p:tgtEl>
                                          <p:spTgt spid="54"/>
                                        </p:tgtEl>
                                        <p:attrNameLst>
                                          <p:attrName>ppt_w</p:attrName>
                                        </p:attrNameLst>
                                      </p:cBhvr>
                                      <p:tavLst>
                                        <p:tav tm="0">
                                          <p:val>
                                            <p:fltVal val="0"/>
                                          </p:val>
                                        </p:tav>
                                        <p:tav tm="100000">
                                          <p:val>
                                            <p:strVal val="#ppt_w"/>
                                          </p:val>
                                        </p:tav>
                                      </p:tavLst>
                                    </p:anim>
                                    <p:anim calcmode="lin" valueType="num">
                                      <p:cBhvr>
                                        <p:cTn id="67" dur="250" fill="hold"/>
                                        <p:tgtEl>
                                          <p:spTgt spid="54"/>
                                        </p:tgtEl>
                                        <p:attrNameLst>
                                          <p:attrName>ppt_h</p:attrName>
                                        </p:attrNameLst>
                                      </p:cBhvr>
                                      <p:tavLst>
                                        <p:tav tm="0">
                                          <p:val>
                                            <p:fltVal val="0"/>
                                          </p:val>
                                        </p:tav>
                                        <p:tav tm="100000">
                                          <p:val>
                                            <p:strVal val="#ppt_h"/>
                                          </p:val>
                                        </p:tav>
                                      </p:tavLst>
                                    </p:anim>
                                    <p:animEffect transition="in" filter="fade">
                                      <p:cBhvr>
                                        <p:cTn id="68" dur="25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ldLvl="0" animBg="1"/>
      <p:bldP spid="28" grpId="0" bldLvl="0" animBg="1"/>
      <p:bldP spid="29" grpId="0" bldLvl="0" animBg="1"/>
      <p:bldP spid="8" grpId="0"/>
      <p:bldP spid="35" grpId="0" bldLvl="0" animBg="1"/>
      <p:bldP spid="36" grpId="0" bldLvl="0" animBg="1"/>
      <p:bldP spid="38" grpId="0"/>
      <p:bldP spid="40" grpId="0" bldLvl="0" animBg="1"/>
      <p:bldP spid="9" grpId="0" bldLvl="0" animBg="1"/>
      <p:bldP spid="54" grpId="0"/>
      <p:bldP spid="56" grpId="0" bldLvl="0" animBg="1"/>
      <p:bldP spid="57"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1232" y="2704755"/>
            <a:ext cx="1619250" cy="1490436"/>
          </a:xfrm>
          <a:prstGeom prst="rect">
            <a:avLst/>
          </a:prstGeom>
          <a:solidFill>
            <a:srgbClr val="666E8A"/>
          </a:solidFill>
          <a:ln w="19050">
            <a:solidFill>
              <a:srgbClr val="666E8A"/>
            </a:solidFill>
            <a:prstDash val="sysDash"/>
          </a:ln>
          <a:effectLst>
            <a:outerShdw blurRad="101600" dist="381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sz="7200" b="1" dirty="0">
              <a:solidFill>
                <a:schemeClr val="bg1"/>
              </a:solidFill>
              <a:effectLst>
                <a:outerShdw blurRad="38100" dist="38100" dir="2700000" algn="tl">
                  <a:srgbClr val="000000">
                    <a:alpha val="25000"/>
                  </a:srgbClr>
                </a:outerShdw>
              </a:effectLst>
              <a:cs typeface="+mn-ea"/>
              <a:sym typeface="+mn-lt"/>
            </a:endParaRPr>
          </a:p>
        </p:txBody>
      </p:sp>
      <p:grpSp>
        <p:nvGrpSpPr>
          <p:cNvPr id="5" name="组合 4"/>
          <p:cNvGrpSpPr/>
          <p:nvPr/>
        </p:nvGrpSpPr>
        <p:grpSpPr>
          <a:xfrm>
            <a:off x="5578475" y="2704465"/>
            <a:ext cx="3013075" cy="1269365"/>
            <a:chOff x="12154" y="4251"/>
            <a:chExt cx="4745" cy="1999"/>
          </a:xfrm>
        </p:grpSpPr>
        <p:sp>
          <p:nvSpPr>
            <p:cNvPr id="3" name="文本框 2"/>
            <p:cNvSpPr txBox="1"/>
            <p:nvPr/>
          </p:nvSpPr>
          <p:spPr>
            <a:xfrm>
              <a:off x="12154" y="4251"/>
              <a:ext cx="4745" cy="1210"/>
            </a:xfrm>
            <a:prstGeom prst="rect">
              <a:avLst/>
            </a:prstGeom>
            <a:noFill/>
          </p:spPr>
          <p:txBody>
            <a:bodyPr wrap="square" rtlCol="0">
              <a:spAutoFit/>
            </a:bodyPr>
            <a:lstStyle/>
            <a:p>
              <a:pPr algn="ctr" defTabSz="457200"/>
              <a:r>
                <a:rPr lang="zh-CN" altLang="en-US" sz="4400" b="1" dirty="0">
                  <a:solidFill>
                    <a:srgbClr val="3C4750"/>
                  </a:solidFill>
                  <a:effectLst>
                    <a:outerShdw blurRad="25400" dist="25400" dir="2700000" algn="tl">
                      <a:srgbClr val="000000">
                        <a:alpha val="25000"/>
                      </a:srgbClr>
                    </a:outerShdw>
                  </a:effectLst>
                  <a:cs typeface="+mn-ea"/>
                  <a:sym typeface="+mn-lt"/>
                </a:rPr>
                <a:t>主要</a:t>
              </a:r>
              <a:r>
                <a:rPr lang="zh-CN" altLang="en-US" sz="4400" b="1" dirty="0">
                  <a:solidFill>
                    <a:srgbClr val="3C4750"/>
                  </a:solidFill>
                  <a:effectLst>
                    <a:outerShdw blurRad="25400" dist="25400" dir="2700000" algn="tl">
                      <a:srgbClr val="000000">
                        <a:alpha val="25000"/>
                      </a:srgbClr>
                    </a:outerShdw>
                  </a:effectLst>
                  <a:cs typeface="+mn-ea"/>
                  <a:sym typeface="+mn-lt"/>
                </a:rPr>
                <a:t>工作</a:t>
              </a:r>
              <a:endParaRPr lang="zh-CN" altLang="en-US" sz="4400" b="1" dirty="0">
                <a:solidFill>
                  <a:srgbClr val="3C4750"/>
                </a:solidFill>
                <a:effectLst>
                  <a:outerShdw blurRad="25400" dist="25400" dir="2700000" algn="tl">
                    <a:srgbClr val="000000">
                      <a:alpha val="25000"/>
                    </a:srgbClr>
                  </a:outerShdw>
                </a:effectLst>
                <a:cs typeface="+mn-ea"/>
                <a:sym typeface="+mn-lt"/>
              </a:endParaRPr>
            </a:p>
          </p:txBody>
        </p:sp>
        <p:sp>
          <p:nvSpPr>
            <p:cNvPr id="4" name="文本框 3"/>
            <p:cNvSpPr txBox="1"/>
            <p:nvPr/>
          </p:nvSpPr>
          <p:spPr>
            <a:xfrm>
              <a:off x="12379" y="5452"/>
              <a:ext cx="4449" cy="798"/>
            </a:xfrm>
            <a:prstGeom prst="rect">
              <a:avLst/>
            </a:prstGeom>
            <a:noFill/>
          </p:spPr>
          <p:txBody>
            <a:bodyPr wrap="square" rtlCol="0">
              <a:spAutoFit/>
            </a:bodyPr>
            <a:lstStyle/>
            <a:p>
              <a:pPr algn="ctr" defTabSz="457200">
                <a:lnSpc>
                  <a:spcPct val="150000"/>
                </a:lnSpc>
              </a:pP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Main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Work</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grpSp>
      <p:cxnSp>
        <p:nvCxnSpPr>
          <p:cNvPr id="33" name="直接连接符 32"/>
          <p:cNvCxnSpPr/>
          <p:nvPr/>
        </p:nvCxnSpPr>
        <p:spPr>
          <a:xfrm>
            <a:off x="343192" y="426595"/>
            <a:ext cx="11466857" cy="0"/>
          </a:xfrm>
          <a:prstGeom prst="line">
            <a:avLst/>
          </a:prstGeom>
          <a:ln w="28575">
            <a:solidFill>
              <a:srgbClr val="3C4750"/>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8279716" y="416294"/>
            <a:ext cx="3530333" cy="156586"/>
          </a:xfrm>
          <a:prstGeom prst="rect">
            <a:avLst/>
          </a:prstGeom>
          <a:solidFill>
            <a:srgbClr val="3C47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cs typeface="+mn-ea"/>
              <a:sym typeface="+mn-lt"/>
            </a:endParaRPr>
          </a:p>
        </p:txBody>
      </p:sp>
      <p:cxnSp>
        <p:nvCxnSpPr>
          <p:cNvPr id="35" name="直接连接符 34"/>
          <p:cNvCxnSpPr/>
          <p:nvPr/>
        </p:nvCxnSpPr>
        <p:spPr>
          <a:xfrm flipV="1">
            <a:off x="343192" y="416294"/>
            <a:ext cx="0" cy="6036337"/>
          </a:xfrm>
          <a:prstGeom prst="line">
            <a:avLst/>
          </a:prstGeom>
          <a:ln w="28575">
            <a:solidFill>
              <a:srgbClr val="3C4750"/>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566372" y="6465843"/>
            <a:ext cx="11020498" cy="0"/>
          </a:xfrm>
          <a:prstGeom prst="line">
            <a:avLst/>
          </a:prstGeom>
          <a:ln w="28575">
            <a:solidFill>
              <a:srgbClr val="3C4750"/>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566372" y="6298051"/>
            <a:ext cx="2288696" cy="156586"/>
          </a:xfrm>
          <a:prstGeom prst="rect">
            <a:avLst/>
          </a:prstGeom>
          <a:solidFill>
            <a:srgbClr val="3C47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cs typeface="+mn-ea"/>
              <a:sym typeface="+mn-lt"/>
            </a:endParaRPr>
          </a:p>
        </p:txBody>
      </p:sp>
      <p:cxnSp>
        <p:nvCxnSpPr>
          <p:cNvPr id="38" name="直接连接符 37"/>
          <p:cNvCxnSpPr/>
          <p:nvPr/>
        </p:nvCxnSpPr>
        <p:spPr>
          <a:xfrm flipV="1">
            <a:off x="3790739" y="4188593"/>
            <a:ext cx="6852277" cy="1"/>
          </a:xfrm>
          <a:prstGeom prst="line">
            <a:avLst/>
          </a:prstGeom>
          <a:ln w="19050" cmpd="thickThin">
            <a:solidFill>
              <a:srgbClr val="3C4750"/>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11810049" y="719528"/>
            <a:ext cx="0" cy="5746315"/>
          </a:xfrm>
          <a:prstGeom prst="line">
            <a:avLst/>
          </a:prstGeom>
          <a:ln w="107950" cmpd="thickThin">
            <a:solidFill>
              <a:srgbClr val="3C4750"/>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2318033" y="3164809"/>
            <a:ext cx="1021080" cy="1106805"/>
          </a:xfrm>
          <a:prstGeom prst="rect">
            <a:avLst/>
          </a:prstGeom>
        </p:spPr>
        <p:txBody>
          <a:bodyPr wrap="none">
            <a:spAutoFit/>
          </a:bodyPr>
          <a:lstStyle/>
          <a:p>
            <a:pPr algn="ctr" defTabSz="457200"/>
            <a:r>
              <a:rPr lang="en-US" altLang="zh-CN" sz="6600" dirty="0">
                <a:solidFill>
                  <a:schemeClr val="bg1"/>
                </a:solidFill>
                <a:effectLst>
                  <a:outerShdw blurRad="38100" dist="38100" dir="2700000" algn="tl">
                    <a:srgbClr val="000000">
                      <a:alpha val="25000"/>
                    </a:srgbClr>
                  </a:outerShdw>
                </a:effectLst>
                <a:cs typeface="+mn-ea"/>
                <a:sym typeface="+mn-lt"/>
              </a:rPr>
              <a:t>04</a:t>
            </a:r>
            <a:endParaRPr lang="zh-CN" altLang="en-US" sz="6600" dirty="0">
              <a:solidFill>
                <a:schemeClr val="bg1"/>
              </a:solidFill>
              <a:effectLst>
                <a:outerShdw blurRad="38100" dist="38100" dir="2700000" algn="tl">
                  <a:srgbClr val="000000">
                    <a:alpha val="25000"/>
                  </a:srgbClr>
                </a:outerShdw>
              </a:effectLst>
              <a:cs typeface="+mn-ea"/>
              <a:sym typeface="+mn-lt"/>
            </a:endParaRPr>
          </a:p>
        </p:txBody>
      </p:sp>
      <p:sp>
        <p:nvSpPr>
          <p:cNvPr id="27" name="矩形 26"/>
          <p:cNvSpPr/>
          <p:nvPr/>
        </p:nvSpPr>
        <p:spPr>
          <a:xfrm>
            <a:off x="2220180" y="2824827"/>
            <a:ext cx="1084854" cy="369332"/>
          </a:xfrm>
          <a:prstGeom prst="rect">
            <a:avLst/>
          </a:prstGeom>
        </p:spPr>
        <p:txBody>
          <a:bodyPr wrap="square">
            <a:spAutoFit/>
          </a:bodyPr>
          <a:lstStyle/>
          <a:p>
            <a:pPr algn="dist" defTabSz="457200"/>
            <a:r>
              <a:rPr lang="en-US" altLang="zh-CN" dirty="0">
                <a:solidFill>
                  <a:schemeClr val="bg1"/>
                </a:solidFill>
                <a:effectLst>
                  <a:outerShdw blurRad="38100" dist="38100" dir="2700000" algn="tl">
                    <a:srgbClr val="000000">
                      <a:alpha val="25000"/>
                    </a:srgbClr>
                  </a:outerShdw>
                </a:effectLst>
                <a:cs typeface="+mn-ea"/>
                <a:sym typeface="+mn-lt"/>
              </a:rPr>
              <a:t>PART</a:t>
            </a:r>
            <a:endParaRPr lang="zh-CN" altLang="en-US" dirty="0">
              <a:solidFill>
                <a:schemeClr val="bg1"/>
              </a:solidFill>
              <a:effectLst>
                <a:outerShdw blurRad="38100" dist="38100" dir="2700000" algn="tl">
                  <a:srgbClr val="000000">
                    <a:alpha val="25000"/>
                  </a:srgbClr>
                </a:outerShdw>
              </a:effectLst>
              <a:cs typeface="+mn-ea"/>
              <a:sym typeface="+mn-lt"/>
            </a:endParaRPr>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down)">
                                      <p:cBhvr>
                                        <p:cTn id="7" dur="500"/>
                                        <p:tgtEl>
                                          <p:spTgt spid="3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wipe(down)">
                                      <p:cBhvr>
                                        <p:cTn id="10" dur="500"/>
                                        <p:tgtEl>
                                          <p:spTgt spid="34"/>
                                        </p:tgtEl>
                                      </p:cBhvr>
                                    </p:animEffect>
                                  </p:childTnLst>
                                </p:cTn>
                              </p:par>
                              <p:par>
                                <p:cTn id="11" presetID="22" presetClass="entr" presetSubtype="4" fill="hold"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wipe(down)">
                                      <p:cBhvr>
                                        <p:cTn id="13" dur="500"/>
                                        <p:tgtEl>
                                          <p:spTgt spid="39"/>
                                        </p:tgtEl>
                                      </p:cBhvr>
                                    </p:animEffect>
                                  </p:childTnLst>
                                </p:cTn>
                              </p:par>
                              <p:par>
                                <p:cTn id="14" presetID="22" presetClass="entr" presetSubtype="4" fill="hold" nodeType="with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wipe(down)">
                                      <p:cBhvr>
                                        <p:cTn id="16" dur="500"/>
                                        <p:tgtEl>
                                          <p:spTgt spid="36"/>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wipe(down)">
                                      <p:cBhvr>
                                        <p:cTn id="19" dur="500"/>
                                        <p:tgtEl>
                                          <p:spTgt spid="37"/>
                                        </p:tgtEl>
                                      </p:cBhvr>
                                    </p:animEffect>
                                  </p:childTnLst>
                                </p:cTn>
                              </p:par>
                              <p:par>
                                <p:cTn id="20" presetID="22" presetClass="entr" presetSubtype="4" fill="hold" nodeType="with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wipe(down)">
                                      <p:cBhvr>
                                        <p:cTn id="22" dur="500"/>
                                        <p:tgtEl>
                                          <p:spTgt spid="35"/>
                                        </p:tgtEl>
                                      </p:cBhvr>
                                    </p:animEffect>
                                  </p:childTnLst>
                                </p:cTn>
                              </p:par>
                              <p:par>
                                <p:cTn id="23" presetID="2" presetClass="entr" presetSubtype="8" fill="hold" grpId="0" nodeType="withEffect">
                                  <p:stCondLst>
                                    <p:cond delay="25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0-#ppt_w/2"/>
                                          </p:val>
                                        </p:tav>
                                        <p:tav tm="100000">
                                          <p:val>
                                            <p:strVal val="#ppt_x"/>
                                          </p:val>
                                        </p:tav>
                                      </p:tavLst>
                                    </p:anim>
                                    <p:anim calcmode="lin" valueType="num">
                                      <p:cBhvr additive="base">
                                        <p:cTn id="26" dur="500" fill="hold"/>
                                        <p:tgtEl>
                                          <p:spTgt spid="2"/>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250"/>
                                  </p:stCondLst>
                                  <p:childTnLst>
                                    <p:set>
                                      <p:cBhvr>
                                        <p:cTn id="28" dur="1" fill="hold">
                                          <p:stCondLst>
                                            <p:cond delay="0"/>
                                          </p:stCondLst>
                                        </p:cTn>
                                        <p:tgtEl>
                                          <p:spTgt spid="27"/>
                                        </p:tgtEl>
                                        <p:attrNameLst>
                                          <p:attrName>style.visibility</p:attrName>
                                        </p:attrNameLst>
                                      </p:cBhvr>
                                      <p:to>
                                        <p:strVal val="visible"/>
                                      </p:to>
                                    </p:set>
                                    <p:anim calcmode="lin" valueType="num">
                                      <p:cBhvr additive="base">
                                        <p:cTn id="29" dur="500" fill="hold"/>
                                        <p:tgtEl>
                                          <p:spTgt spid="27"/>
                                        </p:tgtEl>
                                        <p:attrNameLst>
                                          <p:attrName>ppt_x</p:attrName>
                                        </p:attrNameLst>
                                      </p:cBhvr>
                                      <p:tavLst>
                                        <p:tav tm="0">
                                          <p:val>
                                            <p:strVal val="0-#ppt_w/2"/>
                                          </p:val>
                                        </p:tav>
                                        <p:tav tm="100000">
                                          <p:val>
                                            <p:strVal val="#ppt_x"/>
                                          </p:val>
                                        </p:tav>
                                      </p:tavLst>
                                    </p:anim>
                                    <p:anim calcmode="lin" valueType="num">
                                      <p:cBhvr additive="base">
                                        <p:cTn id="30" dur="500" fill="hold"/>
                                        <p:tgtEl>
                                          <p:spTgt spid="27"/>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25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0-#ppt_w/2"/>
                                          </p:val>
                                        </p:tav>
                                        <p:tav tm="100000">
                                          <p:val>
                                            <p:strVal val="#ppt_x"/>
                                          </p:val>
                                        </p:tav>
                                      </p:tavLst>
                                    </p:anim>
                                    <p:anim calcmode="lin" valueType="num">
                                      <p:cBhvr additive="base">
                                        <p:cTn id="34" dur="500" fill="hold"/>
                                        <p:tgtEl>
                                          <p:spTgt spid="12"/>
                                        </p:tgtEl>
                                        <p:attrNameLst>
                                          <p:attrName>ppt_y</p:attrName>
                                        </p:attrNameLst>
                                      </p:cBhvr>
                                      <p:tavLst>
                                        <p:tav tm="0">
                                          <p:val>
                                            <p:strVal val="#ppt_y"/>
                                          </p:val>
                                        </p:tav>
                                        <p:tav tm="100000">
                                          <p:val>
                                            <p:strVal val="#ppt_y"/>
                                          </p:val>
                                        </p:tav>
                                      </p:tavLst>
                                    </p:anim>
                                  </p:childTnLst>
                                </p:cTn>
                              </p:par>
                              <p:par>
                                <p:cTn id="35" presetID="2" presetClass="entr" presetSubtype="2" fill="hold" nodeType="withEffect">
                                  <p:stCondLst>
                                    <p:cond delay="250"/>
                                  </p:stCondLst>
                                  <p:childTnLst>
                                    <p:set>
                                      <p:cBhvr>
                                        <p:cTn id="36" dur="1" fill="hold">
                                          <p:stCondLst>
                                            <p:cond delay="0"/>
                                          </p:stCondLst>
                                        </p:cTn>
                                        <p:tgtEl>
                                          <p:spTgt spid="38"/>
                                        </p:tgtEl>
                                        <p:attrNameLst>
                                          <p:attrName>style.visibility</p:attrName>
                                        </p:attrNameLst>
                                      </p:cBhvr>
                                      <p:to>
                                        <p:strVal val="visible"/>
                                      </p:to>
                                    </p:set>
                                    <p:anim calcmode="lin" valueType="num">
                                      <p:cBhvr additive="base">
                                        <p:cTn id="37" dur="500" fill="hold"/>
                                        <p:tgtEl>
                                          <p:spTgt spid="38"/>
                                        </p:tgtEl>
                                        <p:attrNameLst>
                                          <p:attrName>ppt_x</p:attrName>
                                        </p:attrNameLst>
                                      </p:cBhvr>
                                      <p:tavLst>
                                        <p:tav tm="0">
                                          <p:val>
                                            <p:strVal val="1+#ppt_w/2"/>
                                          </p:val>
                                        </p:tav>
                                        <p:tav tm="100000">
                                          <p:val>
                                            <p:strVal val="#ppt_x"/>
                                          </p:val>
                                        </p:tav>
                                      </p:tavLst>
                                    </p:anim>
                                    <p:anim calcmode="lin" valueType="num">
                                      <p:cBhvr additive="base">
                                        <p:cTn id="38" dur="500" fill="hold"/>
                                        <p:tgtEl>
                                          <p:spTgt spid="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4" grpId="0" bldLvl="0" animBg="1"/>
      <p:bldP spid="37" grpId="0" bldLvl="0" animBg="1"/>
      <p:bldP spid="12" grpId="0"/>
      <p:bldP spid="27" grpId="0"/>
    </p:bld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20.xml><?xml version="1.0" encoding="utf-8"?>
<p:tagLst xmlns:p="http://schemas.openxmlformats.org/presentationml/2006/main">
  <p:tag name="KSO_WM_BEAUTIFY_FLAG" val=""/>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BEAUTIFY_FLAG" val=""/>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BEAUTIFY_FLAG" val=""/>
</p:tagLst>
</file>

<file path=ppt/tags/tag132.xml><?xml version="1.0" encoding="utf-8"?>
<p:tagLst xmlns:p="http://schemas.openxmlformats.org/presentationml/2006/main">
  <p:tag name="KSO_WM_BEAUTIFY_FLAG" val=""/>
</p:tagLst>
</file>

<file path=ppt/tags/tag133.xml><?xml version="1.0" encoding="utf-8"?>
<p:tagLst xmlns:p="http://schemas.openxmlformats.org/presentationml/2006/main">
  <p:tag name="KSO_WM_BEAUTIFY_FLAG" val=""/>
</p:tagLst>
</file>

<file path=ppt/tags/tag134.xml><?xml version="1.0" encoding="utf-8"?>
<p:tagLst xmlns:p="http://schemas.openxmlformats.org/presentationml/2006/main">
  <p:tag name="KSO_WM_BEAUTIFY_FLAG" val=""/>
</p:tagLst>
</file>

<file path=ppt/tags/tag135.xml><?xml version="1.0" encoding="utf-8"?>
<p:tagLst xmlns:p="http://schemas.openxmlformats.org/presentationml/2006/main">
  <p:tag name="KSO_WM_BEAUTIFY_FLAG" val=""/>
</p:tagLst>
</file>

<file path=ppt/tags/tag136.xml><?xml version="1.0" encoding="utf-8"?>
<p:tagLst xmlns:p="http://schemas.openxmlformats.org/presentationml/2006/main">
  <p:tag name="KSO_WM_BEAUTIFY_FLAG" val=""/>
</p:tagLst>
</file>

<file path=ppt/tags/tag137.xml><?xml version="1.0" encoding="utf-8"?>
<p:tagLst xmlns:p="http://schemas.openxmlformats.org/presentationml/2006/main">
  <p:tag name="KSO_WM_BEAUTIFY_FLAG" val=""/>
</p:tagLst>
</file>

<file path=ppt/tags/tag138.xml><?xml version="1.0" encoding="utf-8"?>
<p:tagLst xmlns:p="http://schemas.openxmlformats.org/presentationml/2006/main">
  <p:tag name="KSO_WM_BEAUTIFY_FLAG" val=""/>
</p:tagLst>
</file>

<file path=ppt/tags/tag139.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40.xml><?xml version="1.0" encoding="utf-8"?>
<p:tagLst xmlns:p="http://schemas.openxmlformats.org/presentationml/2006/main">
  <p:tag name="KSO_WM_BEAUTIFY_FLAG" val=""/>
</p:tagLst>
</file>

<file path=ppt/tags/tag141.xml><?xml version="1.0" encoding="utf-8"?>
<p:tagLst xmlns:p="http://schemas.openxmlformats.org/presentationml/2006/main">
  <p:tag name="KSO_WM_BEAUTIFY_FLAG" val=""/>
</p:tagLst>
</file>

<file path=ppt/tags/tag142.xml><?xml version="1.0" encoding="utf-8"?>
<p:tagLst xmlns:p="http://schemas.openxmlformats.org/presentationml/2006/main">
  <p:tag name="KSO_WM_BEAUTIFY_FLAG" val=""/>
</p:tagLst>
</file>

<file path=ppt/tags/tag143.xml><?xml version="1.0" encoding="utf-8"?>
<p:tagLst xmlns:p="http://schemas.openxmlformats.org/presentationml/2006/main">
  <p:tag name="KSO_WM_BEAUTIFY_FLAG" val=""/>
</p:tagLst>
</file>

<file path=ppt/tags/tag144.xml><?xml version="1.0" encoding="utf-8"?>
<p:tagLst xmlns:p="http://schemas.openxmlformats.org/presentationml/2006/main">
  <p:tag name="KSO_WM_BEAUTIFY_FLAG" val=""/>
</p:tagLst>
</file>

<file path=ppt/tags/tag145.xml><?xml version="1.0" encoding="utf-8"?>
<p:tagLst xmlns:p="http://schemas.openxmlformats.org/presentationml/2006/main">
  <p:tag name="KSO_WM_BEAUTIFY_FLAG" val=""/>
</p:tagLst>
</file>

<file path=ppt/tags/tag146.xml><?xml version="1.0" encoding="utf-8"?>
<p:tagLst xmlns:p="http://schemas.openxmlformats.org/presentationml/2006/main">
  <p:tag name="KSO_WM_BEAUTIFY_FLAG" val=""/>
</p:tagLst>
</file>

<file path=ppt/tags/tag147.xml><?xml version="1.0" encoding="utf-8"?>
<p:tagLst xmlns:p="http://schemas.openxmlformats.org/presentationml/2006/main">
  <p:tag name="KSO_WM_BEAUTIFY_FLAG" val=""/>
</p:tagLst>
</file>

<file path=ppt/tags/tag148.xml><?xml version="1.0" encoding="utf-8"?>
<p:tagLst xmlns:p="http://schemas.openxmlformats.org/presentationml/2006/main">
  <p:tag name="KSO_WM_BEAUTIFY_FLAG" val=""/>
</p:tagLst>
</file>

<file path=ppt/tags/tag149.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50.xml><?xml version="1.0" encoding="utf-8"?>
<p:tagLst xmlns:p="http://schemas.openxmlformats.org/presentationml/2006/main">
  <p:tag name="KSO_WM_BEAUTIFY_FLAG" val=""/>
</p:tagLst>
</file>

<file path=ppt/tags/tag151.xml><?xml version="1.0" encoding="utf-8"?>
<p:tagLst xmlns:p="http://schemas.openxmlformats.org/presentationml/2006/main">
  <p:tag name="KSO_WM_BEAUTIFY_FLAG" val=""/>
</p:tagLst>
</file>

<file path=ppt/tags/tag152.xml><?xml version="1.0" encoding="utf-8"?>
<p:tagLst xmlns:p="http://schemas.openxmlformats.org/presentationml/2006/main">
  <p:tag name="KSO_WM_BEAUTIFY_FLAG" val=""/>
</p:tagLst>
</file>

<file path=ppt/tags/tag153.xml><?xml version="1.0" encoding="utf-8"?>
<p:tagLst xmlns:p="http://schemas.openxmlformats.org/presentationml/2006/main">
  <p:tag name="KSO_WM_BEAUTIFY_FLAG" val=""/>
</p:tagLst>
</file>

<file path=ppt/tags/tag154.xml><?xml version="1.0" encoding="utf-8"?>
<p:tagLst xmlns:p="http://schemas.openxmlformats.org/presentationml/2006/main">
  <p:tag name="KSO_WM_BEAUTIFY_FLAG" val=""/>
</p:tagLst>
</file>

<file path=ppt/tags/tag155.xml><?xml version="1.0" encoding="utf-8"?>
<p:tagLst xmlns:p="http://schemas.openxmlformats.org/presentationml/2006/main">
  <p:tag name="KSO_WM_BEAUTIFY_FLAG" val=""/>
</p:tagLst>
</file>

<file path=ppt/tags/tag156.xml><?xml version="1.0" encoding="utf-8"?>
<p:tagLst xmlns:p="http://schemas.openxmlformats.org/presentationml/2006/main">
  <p:tag name="KSO_WM_BEAUTIFY_FLAG" val=""/>
</p:tagLst>
</file>

<file path=ppt/tags/tag157.xml><?xml version="1.0" encoding="utf-8"?>
<p:tagLst xmlns:p="http://schemas.openxmlformats.org/presentationml/2006/main">
  <p:tag name="KSO_WM_BEAUTIFY_FLAG" val=""/>
</p:tagLst>
</file>

<file path=ppt/tags/tag158.xml><?xml version="1.0" encoding="utf-8"?>
<p:tagLst xmlns:p="http://schemas.openxmlformats.org/presentationml/2006/main">
  <p:tag name="KSO_WM_BEAUTIFY_FLAG" val=""/>
</p:tagLst>
</file>

<file path=ppt/tags/tag159.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60.xml><?xml version="1.0" encoding="utf-8"?>
<p:tagLst xmlns:p="http://schemas.openxmlformats.org/presentationml/2006/main">
  <p:tag name="KSO_WM_BEAUTIFY_FLAG" val=""/>
</p:tagLst>
</file>

<file path=ppt/tags/tag161.xml><?xml version="1.0" encoding="utf-8"?>
<p:tagLst xmlns:p="http://schemas.openxmlformats.org/presentationml/2006/main">
  <p:tag name="KSO_WM_BEAUTIFY_FLAG" val=""/>
</p:tagLst>
</file>

<file path=ppt/tags/tag162.xml><?xml version="1.0" encoding="utf-8"?>
<p:tagLst xmlns:p="http://schemas.openxmlformats.org/presentationml/2006/main">
  <p:tag name="KSO_WM_BEAUTIFY_FLAG" val=""/>
</p:tagLst>
</file>

<file path=ppt/tags/tag163.xml><?xml version="1.0" encoding="utf-8"?>
<p:tagLst xmlns:p="http://schemas.openxmlformats.org/presentationml/2006/main">
  <p:tag name="KSO_WM_BEAUTIFY_FLAG" val=""/>
</p:tagLst>
</file>

<file path=ppt/tags/tag164.xml><?xml version="1.0" encoding="utf-8"?>
<p:tagLst xmlns:p="http://schemas.openxmlformats.org/presentationml/2006/main">
  <p:tag name="KSO_WM_BEAUTIFY_FLAG" val=""/>
</p:tagLst>
</file>

<file path=ppt/tags/tag165.xml><?xml version="1.0" encoding="utf-8"?>
<p:tagLst xmlns:p="http://schemas.openxmlformats.org/presentationml/2006/main">
  <p:tag name="KSO_WM_BEAUTIFY_FLAG" val=""/>
</p:tagLst>
</file>

<file path=ppt/tags/tag166.xml><?xml version="1.0" encoding="utf-8"?>
<p:tagLst xmlns:p="http://schemas.openxmlformats.org/presentationml/2006/main">
  <p:tag name="KSO_WM_BEAUTIFY_FLAG" val=""/>
</p:tagLst>
</file>

<file path=ppt/tags/tag167.xml><?xml version="1.0" encoding="utf-8"?>
<p:tagLst xmlns:p="http://schemas.openxmlformats.org/presentationml/2006/main">
  <p:tag name="KSO_WM_BEAUTIFY_FLAG" val=""/>
</p:tagLst>
</file>

<file path=ppt/tags/tag168.xml><?xml version="1.0" encoding="utf-8"?>
<p:tagLst xmlns:p="http://schemas.openxmlformats.org/presentationml/2006/main">
  <p:tag name="KSO_WM_BEAUTIFY_FLAG" val=""/>
</p:tagLst>
</file>

<file path=ppt/tags/tag169.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70.xml><?xml version="1.0" encoding="utf-8"?>
<p:tagLst xmlns:p="http://schemas.openxmlformats.org/presentationml/2006/main">
  <p:tag name="KSO_WM_BEAUTIFY_FLAG" val=""/>
</p:tagLst>
</file>

<file path=ppt/tags/tag171.xml><?xml version="1.0" encoding="utf-8"?>
<p:tagLst xmlns:p="http://schemas.openxmlformats.org/presentationml/2006/main">
  <p:tag name="KSO_WM_BEAUTIFY_FLAG" val=""/>
</p:tagLst>
</file>

<file path=ppt/tags/tag172.xml><?xml version="1.0" encoding="utf-8"?>
<p:tagLst xmlns:p="http://schemas.openxmlformats.org/presentationml/2006/main">
  <p:tag name="KSO_WM_BEAUTIFY_FLAG" val=""/>
</p:tagLst>
</file>

<file path=ppt/tags/tag173.xml><?xml version="1.0" encoding="utf-8"?>
<p:tagLst xmlns:p="http://schemas.openxmlformats.org/presentationml/2006/main">
  <p:tag name="KSO_WM_BEAUTIFY_FLAG" val=""/>
</p:tagLst>
</file>

<file path=ppt/tags/tag174.xml><?xml version="1.0" encoding="utf-8"?>
<p:tagLst xmlns:p="http://schemas.openxmlformats.org/presentationml/2006/main">
  <p:tag name="KSO_WM_BEAUTIFY_FLAG" val=""/>
</p:tagLst>
</file>

<file path=ppt/tags/tag175.xml><?xml version="1.0" encoding="utf-8"?>
<p:tagLst xmlns:p="http://schemas.openxmlformats.org/presentationml/2006/main">
  <p:tag name="KSO_WM_BEAUTIFY_FLAG" val=""/>
</p:tagLst>
</file>

<file path=ppt/tags/tag176.xml><?xml version="1.0" encoding="utf-8"?>
<p:tagLst xmlns:p="http://schemas.openxmlformats.org/presentationml/2006/main">
  <p:tag name="KSO_WM_BEAUTIFY_FLAG" val=""/>
</p:tagLst>
</file>

<file path=ppt/tags/tag177.xml><?xml version="1.0" encoding="utf-8"?>
<p:tagLst xmlns:p="http://schemas.openxmlformats.org/presentationml/2006/main">
  <p:tag name="KSO_WM_BEAUTIFY_FLAG" val=""/>
</p:tagLst>
</file>

<file path=ppt/tags/tag178.xml><?xml version="1.0" encoding="utf-8"?>
<p:tagLst xmlns:p="http://schemas.openxmlformats.org/presentationml/2006/main">
  <p:tag name="KSO_WM_BEAUTIFY_FLAG" val=""/>
</p:tagLst>
</file>

<file path=ppt/tags/tag179.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80.xml><?xml version="1.0" encoding="utf-8"?>
<p:tagLst xmlns:p="http://schemas.openxmlformats.org/presentationml/2006/main">
  <p:tag name="KSO_WM_BEAUTIFY_FLAG" val=""/>
</p:tagLst>
</file>

<file path=ppt/tags/tag181.xml><?xml version="1.0" encoding="utf-8"?>
<p:tagLst xmlns:p="http://schemas.openxmlformats.org/presentationml/2006/main">
  <p:tag name="KSO_WM_BEAUTIFY_FLAG" val=""/>
</p:tagLst>
</file>

<file path=ppt/tags/tag182.xml><?xml version="1.0" encoding="utf-8"?>
<p:tagLst xmlns:p="http://schemas.openxmlformats.org/presentationml/2006/main">
  <p:tag name="KSO_WM_BEAUTIFY_FLAG" val=""/>
</p:tagLst>
</file>

<file path=ppt/tags/tag183.xml><?xml version="1.0" encoding="utf-8"?>
<p:tagLst xmlns:p="http://schemas.openxmlformats.org/presentationml/2006/main">
  <p:tag name="KSO_WM_BEAUTIFY_FLAG" val=""/>
</p:tagLst>
</file>

<file path=ppt/tags/tag184.xml><?xml version="1.0" encoding="utf-8"?>
<p:tagLst xmlns:p="http://schemas.openxmlformats.org/presentationml/2006/main">
  <p:tag name="KSO_WM_BEAUTIFY_FLAG" val=""/>
</p:tagLst>
</file>

<file path=ppt/tags/tag185.xml><?xml version="1.0" encoding="utf-8"?>
<p:tagLst xmlns:p="http://schemas.openxmlformats.org/presentationml/2006/main">
  <p:tag name="KSO_WM_BEAUTIFY_FLAG" val=""/>
</p:tagLst>
</file>

<file path=ppt/tags/tag186.xml><?xml version="1.0" encoding="utf-8"?>
<p:tagLst xmlns:p="http://schemas.openxmlformats.org/presentationml/2006/main">
  <p:tag name="KSO_WM_BEAUTIFY_FLAG" val=""/>
</p:tagLst>
</file>

<file path=ppt/tags/tag187.xml><?xml version="1.0" encoding="utf-8"?>
<p:tagLst xmlns:p="http://schemas.openxmlformats.org/presentationml/2006/main">
  <p:tag name="KSO_WM_BEAUTIFY_FLAG" val=""/>
</p:tagLst>
</file>

<file path=ppt/tags/tag188.xml><?xml version="1.0" encoding="utf-8"?>
<p:tagLst xmlns:p="http://schemas.openxmlformats.org/presentationml/2006/main">
  <p:tag name="KSO_WM_BEAUTIFY_FLAG" val=""/>
</p:tagLst>
</file>

<file path=ppt/tags/tag189.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190.xml><?xml version="1.0" encoding="utf-8"?>
<p:tagLst xmlns:p="http://schemas.openxmlformats.org/presentationml/2006/main">
  <p:tag name="KSO_WM_BEAUTIFY_FLAG" val=""/>
</p:tagLst>
</file>

<file path=ppt/tags/tag191.xml><?xml version="1.0" encoding="utf-8"?>
<p:tagLst xmlns:p="http://schemas.openxmlformats.org/presentationml/2006/main">
  <p:tag name="KSO_WM_BEAUTIFY_FLAG" val=""/>
</p:tagLst>
</file>

<file path=ppt/tags/tag192.xml><?xml version="1.0" encoding="utf-8"?>
<p:tagLst xmlns:p="http://schemas.openxmlformats.org/presentationml/2006/main">
  <p:tag name="KSO_WPP_MARK_KEY" val="baccd0f5-9d0c-4a0a-bcba-5ca17d73075a"/>
  <p:tag name="COMMONDATA" val="eyJoZGlkIjoiMDJjZmJmMTk5NjI5ZTU1MGYxMzVkNjhkODUzMzhlN2QifQ=="/>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dxytg44">
      <a:majorFont>
        <a:latin typeface="印品黑体"/>
        <a:ea typeface="微软雅黑"/>
        <a:cs typeface=""/>
      </a:majorFont>
      <a:minorFont>
        <a:latin typeface="印品黑体"/>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2166</Words>
  <Application>WPS 演示</Application>
  <PresentationFormat>宽屏</PresentationFormat>
  <Paragraphs>273</Paragraphs>
  <Slides>24</Slides>
  <Notes>24</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24</vt:i4>
      </vt:variant>
    </vt:vector>
  </HeadingPairs>
  <TitlesOfParts>
    <vt:vector size="35" baseType="lpstr">
      <vt:lpstr>Arial</vt:lpstr>
      <vt:lpstr>宋体</vt:lpstr>
      <vt:lpstr>Wingdings</vt:lpstr>
      <vt:lpstr>思源黑体</vt:lpstr>
      <vt:lpstr>黑体</vt:lpstr>
      <vt:lpstr>微软雅黑</vt:lpstr>
      <vt:lpstr>Calibri</vt:lpstr>
      <vt:lpstr>印品黑体</vt:lpstr>
      <vt:lpstr>Arial Unicode MS</vt:lpstr>
      <vt:lpstr>第一PPT，www.1ppt.com</vt:lpstr>
      <vt:lpstr>自定义设计方案</vt:lpstr>
      <vt:lpstr>PowerPoint 演示文稿</vt:lpstr>
      <vt:lpstr>PowerPoint 演示文稿</vt:lpstr>
      <vt:lpstr>PowerPoint 演示文稿</vt:lpstr>
      <vt:lpstr>选题背景</vt:lpstr>
      <vt:lpstr>PowerPoint 演示文稿</vt:lpstr>
      <vt:lpstr>研究现状</vt:lpstr>
      <vt:lpstr>PowerPoint 演示文稿</vt:lpstr>
      <vt:lpstr>目的与意义</vt:lpstr>
      <vt:lpstr>PowerPoint 演示文稿</vt:lpstr>
      <vt:lpstr>主要工作</vt:lpstr>
      <vt:lpstr>主要工作</vt:lpstr>
      <vt:lpstr>主要工作</vt:lpstr>
      <vt:lpstr>主要工作</vt:lpstr>
      <vt:lpstr>主要工作</vt:lpstr>
      <vt:lpstr>主要工作</vt:lpstr>
      <vt:lpstr>主要工作</vt:lpstr>
      <vt:lpstr>PowerPoint 演示文稿</vt:lpstr>
      <vt:lpstr>结果与结论</vt:lpstr>
      <vt:lpstr>结果与结论</vt:lpstr>
      <vt:lpstr>结果与结论</vt:lpstr>
      <vt:lpstr>结果与结论</vt:lpstr>
      <vt:lpstr>PowerPoint 演示文稿</vt:lpstr>
      <vt:lpstr>展望</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dc:description>www.1ppt.com</dc:description>
  <cp:lastModifiedBy>8 letters</cp:lastModifiedBy>
  <cp:revision>193</cp:revision>
  <dcterms:created xsi:type="dcterms:W3CDTF">2021-11-15T06:08:00Z</dcterms:created>
  <dcterms:modified xsi:type="dcterms:W3CDTF">2023-05-16T02:08:59Z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2126571E9A9C4108839061E28E84DA70_12</vt:lpwstr>
  </property>
  <property fmtid="{D5CDD505-2E9C-101B-9397-08002B2CF9AE}" pid="3" name="KSOProductBuildVer">
    <vt:lpwstr>2052-11.1.0.14309</vt:lpwstr>
  </property>
</Properties>
</file>