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8"/>
  </p:notesMasterIdLst>
  <p:sldIdLst>
    <p:sldId id="256" r:id="rId4"/>
    <p:sldId id="257" r:id="rId5"/>
    <p:sldId id="259" r:id="rId6"/>
    <p:sldId id="265" r:id="rId7"/>
    <p:sldId id="322" r:id="rId9"/>
    <p:sldId id="321" r:id="rId10"/>
    <p:sldId id="323" r:id="rId11"/>
    <p:sldId id="324" r:id="rId12"/>
    <p:sldId id="350" r:id="rId13"/>
    <p:sldId id="352" r:id="rId14"/>
    <p:sldId id="353" r:id="rId15"/>
    <p:sldId id="354" r:id="rId16"/>
    <p:sldId id="351" r:id="rId17"/>
    <p:sldId id="325" r:id="rId18"/>
    <p:sldId id="333" r:id="rId19"/>
    <p:sldId id="355" r:id="rId20"/>
    <p:sldId id="356" r:id="rId21"/>
    <p:sldId id="337" r:id="rId22"/>
    <p:sldId id="332" r:id="rId23"/>
    <p:sldId id="339" r:id="rId24"/>
    <p:sldId id="295"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62" userDrawn="1">
          <p15:clr>
            <a:srgbClr val="A4A3A4"/>
          </p15:clr>
        </p15:guide>
        <p15:guide id="2" pos="37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showPr>
  <p:clrMru>
    <a:srgbClr val="666E8A"/>
    <a:srgbClr val="444D57"/>
    <a:srgbClr val="FCFBF7"/>
    <a:srgbClr val="F8FAF7"/>
    <a:srgbClr val="3C4750"/>
    <a:srgbClr val="433D3C"/>
    <a:srgbClr val="76592F"/>
    <a:srgbClr val="D7B76E"/>
    <a:srgbClr val="21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2" autoAdjust="0"/>
    <p:restoredTop sz="94660"/>
  </p:normalViewPr>
  <p:slideViewPr>
    <p:cSldViewPr snapToGrid="0" showGuides="1">
      <p:cViewPr>
        <p:scale>
          <a:sx n="75" d="100"/>
          <a:sy n="75" d="100"/>
        </p:scale>
        <p:origin x="2046" y="690"/>
      </p:cViewPr>
      <p:guideLst>
        <p:guide orient="horz" pos="2462"/>
        <p:guide pos="3724"/>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27.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03C77-A78C-4252-8C67-1586AC059A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89E83-3291-442D-B23D-7491AF5F72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面向复杂分类</a:t>
            </a:r>
            <a:r>
              <a:rPr lang="zh-CN" altLang="en-US"/>
              <a:t>体系</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将 LSTM 的每个情绪对应的二分类模型训练后的网络结构保存为 json 文件，将权</a:t>
            </a:r>
            <a:endParaRPr lang="zh-CN" altLang="en-US"/>
          </a:p>
          <a:p>
            <a:r>
              <a:rPr lang="zh-CN" altLang="en-US"/>
              <a:t>苏州大学本科生毕业设计（论文）</a:t>
            </a:r>
            <a:endParaRPr lang="zh-CN" altLang="en-US"/>
          </a:p>
          <a:p>
            <a:r>
              <a:rPr lang="zh-CN" altLang="en-US"/>
              <a:t>-26-</a:t>
            </a:r>
            <a:endParaRPr lang="zh-CN" altLang="en-US"/>
          </a:p>
          <a:p>
            <a:r>
              <a:rPr lang="zh-CN" altLang="en-US"/>
              <a:t>重保存为 h5 文件。进行多层次模型分类时，使用每个情绪对应的二分类模型时再加载模型结构及权重。由于每个样本要加载的模型会很多，随着模型加载的积累会占用内存，导致预测的速度下降。为了解决该问题，每次加载完模型进行预测后立即清除掉 tensorflow 的 session</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稍微提一下</a:t>
            </a:r>
            <a:r>
              <a:rPr lang="en-US" altLang="zh-CN"/>
              <a:t>ekman</a:t>
            </a:r>
            <a:r>
              <a:rPr lang="zh-CN" altLang="en-US"/>
              <a:t>体系，</a:t>
            </a:r>
            <a:r>
              <a:rPr lang="en-US" altLang="zh-CN"/>
              <a:t>6</a:t>
            </a:r>
            <a:r>
              <a:rPr lang="zh-CN" altLang="en-US"/>
              <a:t>种基本情绪。说一下多层次的</a:t>
            </a:r>
            <a:r>
              <a:rPr lang="zh-CN" altLang="en-US"/>
              <a:t>规则。从这三个层次的体系出发，先进行粗粒度的分类，再分别进行下一层的细粒度分类。例如，给定一个文本 t，先对</a:t>
            </a:r>
            <a:endParaRPr lang="zh-CN" altLang="en-US"/>
          </a:p>
          <a:p>
            <a:r>
              <a:rPr lang="zh-CN" altLang="en-US"/>
              <a:t>其进行最高层次的[A, B, C]三分类。如分为 B 类，则对再 B 类下的[c, d, e, f, g]</a:t>
            </a:r>
            <a:endParaRPr lang="zh-CN" altLang="en-US"/>
          </a:p>
          <a:p>
            <a:r>
              <a:rPr lang="zh-CN" altLang="en-US"/>
              <a:t>五个小类进行判别，得到 e、g 两类，以此类推。多层次模型中的子分类器将不会考虑不在该大类里的情绪</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以下是五种二元分类模型的网络层</a:t>
            </a:r>
            <a:r>
              <a:rPr lang="zh-CN" altLang="en-US"/>
              <a:t>结构。可以</a:t>
            </a:r>
            <a:r>
              <a:rPr lang="zh-CN" altLang="en-US"/>
              <a:t>看作基模型由预处理及词嵌入部分和各自的语义编码和分类结合成的两大部分够成。主要将句子进行分词和词嵌入，填充后输入到模型</a:t>
            </a:r>
            <a:endParaRPr lang="zh-CN" altLang="en-US"/>
          </a:p>
          <a:p>
            <a:r>
              <a:rPr lang="zh-CN" altLang="en-US"/>
              <a:t>中进行训练学习到如何编码出能够有效代表句子的语义，之后进行预测分类。</a:t>
            </a:r>
            <a:endParaRPr lang="zh-CN" altLang="en-US"/>
          </a:p>
          <a:p>
            <a:r>
              <a:rPr lang="zh-CN" altLang="en-US"/>
              <a:t>都采用 rmsprop 为优化器，二元交叉熵</a:t>
            </a:r>
            <a:endParaRPr lang="zh-CN" altLang="en-US"/>
          </a:p>
          <a:p>
            <a:r>
              <a:rPr lang="zh-CN" altLang="en-US"/>
              <a:t>来计算 loss，训练时度量之指标使用准确率</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其中，ci 为当前样本预测出的情绪标签等于真实标签的代价，</a:t>
            </a:r>
            <a:endParaRPr lang="zh-CN" altLang="en-US"/>
          </a:p>
          <a:p>
            <a:r>
              <a:rPr lang="zh-CN" altLang="en-US"/>
              <a:t>' ( )</a:t>
            </a:r>
            <a:endParaRPr lang="zh-CN" altLang="en-US"/>
          </a:p>
          <a:p>
            <a:r>
              <a:rPr lang="zh-CN" altLang="en-US"/>
              <a:t>i i p e  e 代表当前预测</a:t>
            </a:r>
            <a:endParaRPr lang="zh-CN" altLang="en-US"/>
          </a:p>
          <a:p>
            <a:r>
              <a:rPr lang="zh-CN" altLang="en-US"/>
              <a:t>属于第 i 情绪的概率值，即模型对该情绪的预测输出概率，m 为当前类下的情绪数量。</a:t>
            </a:r>
            <a:endParaRPr lang="zh-CN" altLang="en-US"/>
          </a:p>
          <a:p>
            <a:r>
              <a:rPr lang="zh-CN" altLang="en-US"/>
              <a:t>yi为预测出的标签，即 0 或 1 的二值，该变量为 ILP 中进行规划后输出的值。z 为目</a:t>
            </a:r>
            <a:endParaRPr lang="zh-CN" altLang="en-US"/>
          </a:p>
          <a:p>
            <a:r>
              <a:rPr lang="zh-CN" altLang="en-US"/>
              <a:t>标函数，约束条件为公式(3.5-3.6)所示</a:t>
            </a:r>
            <a:endParaRPr lang="zh-CN" altLang="en-US"/>
          </a:p>
          <a:p>
            <a:r>
              <a:rPr lang="zh-CN" altLang="en-US"/>
              <a:t>结合到目标函数中可以</a:t>
            </a:r>
            <a:endParaRPr lang="zh-CN" altLang="en-US"/>
          </a:p>
          <a:p>
            <a:r>
              <a:rPr lang="zh-CN" altLang="en-US"/>
              <a:t>理解为最优化的过程是尽量取到靠近 0.5 附近的点，选取的点即为输出的预测标签。</a:t>
            </a:r>
            <a:endParaRPr lang="zh-CN" altLang="en-US"/>
          </a:p>
          <a:p>
            <a:r>
              <a:rPr lang="zh-CN" altLang="en-US"/>
              <a:t>通过该方法可以将空标签的问题进行优化，能够将焦点放在靠近预测概率值在 0.5 附</a:t>
            </a:r>
            <a:endParaRPr lang="zh-CN" altLang="en-US"/>
          </a:p>
          <a:p>
            <a:r>
              <a:rPr lang="zh-CN" altLang="en-US"/>
              <a:t>近的标签，同时可以实现多标签的输出。</a:t>
            </a:r>
            <a:endParaRPr lang="zh-CN" altLang="en-US"/>
          </a:p>
          <a:p>
            <a:endParaRPr lang="zh-CN" altLang="en-US"/>
          </a:p>
          <a:p>
            <a:r>
              <a:rPr lang="zh-CN" altLang="en-US"/>
              <a:t>具体为输入该类下的预测概率值的列表，将 0.5 阈值修改为 0.65，对在第三</a:t>
            </a:r>
            <a:endParaRPr lang="zh-CN" altLang="en-US"/>
          </a:p>
          <a:p>
            <a:r>
              <a:rPr lang="zh-CN" altLang="en-US"/>
              <a:t>层使用 ILP 和从第二层开始就使用 ILP 进行了对比</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进行测试前，对数据集进行了预处理，每个基模型的训练迭代数（epoch）是根据在开发集上的准确率和 loss和训练集上的准确率与 loss 共同决定的，得到准确率高而又不过拟合的基</a:t>
            </a:r>
            <a:r>
              <a:rPr lang="zh-CN" altLang="en-US"/>
              <a:t>模型</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4" name="TextBox 9"/>
          <p:cNvSpPr txBox="1"/>
          <p:nvPr userDrawn="1"/>
        </p:nvSpPr>
        <p:spPr>
          <a:xfrm>
            <a:off x="838200" y="6374445"/>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矩形 3"/>
          <p:cNvSpPr/>
          <p:nvPr userDrawn="1"/>
        </p:nvSpPr>
        <p:spPr>
          <a:xfrm>
            <a:off x="493634" y="0"/>
            <a:ext cx="714526" cy="1179982"/>
          </a:xfrm>
          <a:prstGeom prst="rect">
            <a:avLst/>
          </a:prstGeom>
          <a:solidFill>
            <a:srgbClr val="444D57"/>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57698" y="551761"/>
            <a:ext cx="3629564" cy="456129"/>
          </a:xfrm>
          <a:prstGeom prst="rect">
            <a:avLst/>
          </a:prstGeom>
        </p:spPr>
        <p:txBody>
          <a:bodyPr>
            <a:noAutofit/>
          </a:bodyPr>
          <a:lstStyle>
            <a:lvl1pPr>
              <a:defRPr sz="2400" b="1">
                <a:solidFill>
                  <a:srgbClr val="211E20"/>
                </a:solidFill>
                <a:ea typeface="思源黑体" panose="020B0500000000000000" pitchFamily="34" charset="-122"/>
              </a:defRPr>
            </a:lvl1pPr>
          </a:lstStyle>
          <a:p>
            <a:r>
              <a:rPr lang="zh-CN" altLang="en-US" dirty="0"/>
              <a:t>单击编辑标题</a:t>
            </a:r>
            <a:endParaRPr lang="zh-CN" altLang="en-US" dirty="0"/>
          </a:p>
        </p:txBody>
      </p:sp>
      <p:sp>
        <p:nvSpPr>
          <p:cNvPr id="9" name="Freeform 5"/>
          <p:cNvSpPr>
            <a:spLocks noEditPoints="1"/>
          </p:cNvSpPr>
          <p:nvPr userDrawn="1"/>
        </p:nvSpPr>
        <p:spPr bwMode="auto">
          <a:xfrm>
            <a:off x="635500" y="53070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392" tIns="45696" rIns="91392" bIns="45696" numCol="1" anchor="t" anchorCtr="0" compatLnSpc="1"/>
          <a:lstStyle/>
          <a:p>
            <a:endParaRPr lang="zh-CN" altLang="en-US" sz="180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CF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70.xml"/><Relationship Id="rId6" Type="http://schemas.openxmlformats.org/officeDocument/2006/relationships/image" Target="../media/image7.png"/><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77.xml"/><Relationship Id="rId7" Type="http://schemas.openxmlformats.org/officeDocument/2006/relationships/image" Target="../media/image8.png"/><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4" Type="http://schemas.openxmlformats.org/officeDocument/2006/relationships/notesSlide" Target="../notesSlides/notesSlide7.xml"/><Relationship Id="rId13" Type="http://schemas.openxmlformats.org/officeDocument/2006/relationships/slideLayout" Target="../slideLayouts/slideLayout2.xml"/><Relationship Id="rId12" Type="http://schemas.openxmlformats.org/officeDocument/2006/relationships/image" Target="../media/image11.png"/><Relationship Id="rId11" Type="http://schemas.openxmlformats.org/officeDocument/2006/relationships/tags" Target="../tags/tag78.xml"/><Relationship Id="rId10" Type="http://schemas.openxmlformats.org/officeDocument/2006/relationships/image" Target="../media/image10.jpeg"/><Relationship Id="rId1" Type="http://schemas.openxmlformats.org/officeDocument/2006/relationships/tags" Target="../tags/tag7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90.xml"/><Relationship Id="rId7" Type="http://schemas.openxmlformats.org/officeDocument/2006/relationships/image" Target="../media/image12.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image" Target="../media/image2.jpeg"/><Relationship Id="rId11" Type="http://schemas.openxmlformats.org/officeDocument/2006/relationships/notesSlide" Target="../notesSlides/notesSlide9.xml"/><Relationship Id="rId10" Type="http://schemas.openxmlformats.org/officeDocument/2006/relationships/slideLayout" Target="../slideLayouts/slideLayout2.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png"/><Relationship Id="rId7" Type="http://schemas.openxmlformats.org/officeDocument/2006/relationships/tags" Target="../tags/tag95.xml"/><Relationship Id="rId6" Type="http://schemas.openxmlformats.org/officeDocument/2006/relationships/image" Target="../media/image14.png"/><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image" Target="../media/image2.jpeg"/><Relationship Id="rId10" Type="http://schemas.openxmlformats.org/officeDocument/2006/relationships/notesSlide" Target="../notesSlides/notesSlide10.xml"/><Relationship Id="rId1" Type="http://schemas.openxmlformats.org/officeDocument/2006/relationships/tags" Target="../tags/tag91.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image" Target="../media/image2.jpeg"/><Relationship Id="rId1" Type="http://schemas.openxmlformats.org/officeDocument/2006/relationships/tags" Target="../tags/tag96.xml"/></Relationships>
</file>

<file path=ppt/slides/_rels/slide1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image" Target="../media/image2.jpeg"/><Relationship Id="rId11" Type="http://schemas.openxmlformats.org/officeDocument/2006/relationships/notesSlide" Target="../notesSlides/notesSlide12.xml"/><Relationship Id="rId10" Type="http://schemas.openxmlformats.org/officeDocument/2006/relationships/slideLayout" Target="../slideLayouts/slideLayout2.xml"/><Relationship Id="rId1" Type="http://schemas.openxmlformats.org/officeDocument/2006/relationships/tags" Target="../tags/tag10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0" Type="http://schemas.openxmlformats.org/officeDocument/2006/relationships/slideLayout" Target="../slideLayouts/slideLayout1.xml"/><Relationship Id="rId3" Type="http://schemas.openxmlformats.org/officeDocument/2006/relationships/tags" Target="../tags/tag6.xml"/><Relationship Id="rId29" Type="http://schemas.openxmlformats.org/officeDocument/2006/relationships/tags" Target="../tags/tag32.xml"/><Relationship Id="rId28" Type="http://schemas.openxmlformats.org/officeDocument/2006/relationships/tags" Target="../tags/tag31.xml"/><Relationship Id="rId27" Type="http://schemas.openxmlformats.org/officeDocument/2006/relationships/tags" Target="../tags/tag30.xml"/><Relationship Id="rId26" Type="http://schemas.openxmlformats.org/officeDocument/2006/relationships/tags" Target="../tags/tag29.xml"/><Relationship Id="rId25" Type="http://schemas.openxmlformats.org/officeDocument/2006/relationships/tags" Target="../tags/tag28.xml"/><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3" Type="http://schemas.openxmlformats.org/officeDocument/2006/relationships/notesSlide" Target="../notesSlides/notesSlide13.xml"/><Relationship Id="rId22" Type="http://schemas.openxmlformats.org/officeDocument/2006/relationships/slideLayout" Target="../slideLayouts/slideLayout2.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image" Target="../media/image2.jpeg"/><Relationship Id="rId19" Type="http://schemas.openxmlformats.org/officeDocument/2006/relationships/tags" Target="../tags/tag124.xml"/><Relationship Id="rId18" Type="http://schemas.openxmlformats.org/officeDocument/2006/relationships/tags" Target="../tags/tag123.xml"/><Relationship Id="rId17" Type="http://schemas.openxmlformats.org/officeDocument/2006/relationships/tags" Target="../tags/tag122.xml"/><Relationship Id="rId16" Type="http://schemas.openxmlformats.org/officeDocument/2006/relationships/tags" Target="../tags/tag12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tags" Target="../tags/tag10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2.jpeg"/><Relationship Id="rId10" Type="http://schemas.openxmlformats.org/officeDocument/2006/relationships/notesSlide" Target="../notesSlides/notesSlide1.xml"/><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image" Target="../media/image2.jpeg"/><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tags" Target="../tags/tag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image" Target="../media/image4.png"/><Relationship Id="rId6" Type="http://schemas.openxmlformats.org/officeDocument/2006/relationships/tags" Target="../tags/tag54.xml"/><Relationship Id="rId5" Type="http://schemas.openxmlformats.org/officeDocument/2006/relationships/image" Target="../media/image3.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tags" Target="../tags/tag50.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846651"/>
            <a:ext cx="1997612" cy="562707"/>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10389476" y="5428903"/>
            <a:ext cx="1802524" cy="442793"/>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59"/>
          <p:cNvSpPr>
            <a:spLocks noChangeArrowheads="1"/>
          </p:cNvSpPr>
          <p:nvPr/>
        </p:nvSpPr>
        <p:spPr bwMode="auto">
          <a:xfrm>
            <a:off x="1997816" y="4505527"/>
            <a:ext cx="8335010"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2400" dirty="0">
                <a:solidFill>
                  <a:srgbClr val="433D3C"/>
                </a:solidFill>
                <a:latin typeface="+mn-lt"/>
                <a:ea typeface="+mn-ea"/>
                <a:cs typeface="+mn-ea"/>
                <a:sym typeface="+mn-lt"/>
              </a:rPr>
              <a:t>专业：计算机科学与技术</a:t>
            </a:r>
            <a:r>
              <a:rPr lang="zh-CN" altLang="en-US" sz="2400" dirty="0">
                <a:solidFill>
                  <a:srgbClr val="433D3C"/>
                </a:solidFill>
                <a:latin typeface="+mn-lt"/>
                <a:ea typeface="+mn-ea"/>
                <a:cs typeface="+mn-ea"/>
                <a:sym typeface="+mn-lt"/>
              </a:rPr>
              <a:t>辅修</a:t>
            </a:r>
            <a:endParaRPr lang="zh-CN" altLang="en-US" sz="2400" dirty="0">
              <a:solidFill>
                <a:srgbClr val="433D3C"/>
              </a:solidFill>
              <a:latin typeface="+mn-lt"/>
              <a:ea typeface="+mn-ea"/>
              <a:cs typeface="+mn-ea"/>
              <a:sym typeface="+mn-lt"/>
            </a:endParaRPr>
          </a:p>
        </p:txBody>
      </p:sp>
      <p:grpSp>
        <p:nvGrpSpPr>
          <p:cNvPr id="31" name="组合 30"/>
          <p:cNvGrpSpPr/>
          <p:nvPr/>
        </p:nvGrpSpPr>
        <p:grpSpPr>
          <a:xfrm>
            <a:off x="3919276" y="5184833"/>
            <a:ext cx="2035009" cy="349250"/>
            <a:chOff x="4145217" y="5485094"/>
            <a:chExt cx="2035009" cy="349250"/>
          </a:xfrm>
        </p:grpSpPr>
        <p:grpSp>
          <p:nvGrpSpPr>
            <p:cNvPr id="32" name="组合 31"/>
            <p:cNvGrpSpPr/>
            <p:nvPr/>
          </p:nvGrpSpPr>
          <p:grpSpPr>
            <a:xfrm>
              <a:off x="4145217" y="5485094"/>
              <a:ext cx="2035009" cy="349250"/>
              <a:chOff x="6825277" y="5781148"/>
              <a:chExt cx="3005478" cy="515805"/>
            </a:xfrm>
          </p:grpSpPr>
          <p:sp>
            <p:nvSpPr>
              <p:cNvPr id="39"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rgbClr val="3C4750"/>
              </a:solidFill>
              <a:ln>
                <a:noFill/>
              </a:ln>
            </p:spPr>
            <p:txBody>
              <a:bodyPr vert="horz" wrap="square" lIns="91392" tIns="45696" rIns="91392" bIns="45696" numCol="1" anchor="t" anchorCtr="0" compatLnSpc="1"/>
              <a:lstStyle/>
              <a:p>
                <a:pPr>
                  <a:lnSpc>
                    <a:spcPct val="120000"/>
                  </a:lnSpc>
                </a:pPr>
                <a:endParaRPr lang="zh-CN" altLang="en-US" sz="1200">
                  <a:solidFill>
                    <a:schemeClr val="bg1">
                      <a:lumMod val="75000"/>
                    </a:schemeClr>
                  </a:solidFill>
                  <a:cs typeface="+mn-ea"/>
                  <a:sym typeface="+mn-lt"/>
                </a:endParaRPr>
              </a:p>
            </p:txBody>
          </p:sp>
          <p:sp>
            <p:nvSpPr>
              <p:cNvPr id="40" name="TextBox 82"/>
              <p:cNvSpPr txBox="1"/>
              <p:nvPr/>
            </p:nvSpPr>
            <p:spPr>
              <a:xfrm>
                <a:off x="7359440" y="5781148"/>
                <a:ext cx="2471315" cy="515805"/>
              </a:xfrm>
              <a:prstGeom prst="rect">
                <a:avLst/>
              </a:prstGeom>
              <a:noFill/>
            </p:spPr>
            <p:txBody>
              <a:bodyPr wrap="square" rtlCol="0">
                <a:spAutoFit/>
              </a:bodyPr>
              <a:lstStyle/>
              <a:p>
                <a:pPr>
                  <a:lnSpc>
                    <a:spcPct val="120000"/>
                  </a:lnSpc>
                </a:pPr>
                <a:r>
                  <a:rPr lang="zh-CN" altLang="en-US" sz="1400" dirty="0">
                    <a:solidFill>
                      <a:srgbClr val="433D3C"/>
                    </a:solidFill>
                    <a:cs typeface="+mn-ea"/>
                    <a:sym typeface="+mn-lt"/>
                  </a:rPr>
                  <a:t>答辩人：</a:t>
                </a:r>
                <a:r>
                  <a:rPr lang="zh-CN" altLang="en-US" sz="1400" b="1" dirty="0">
                    <a:solidFill>
                      <a:srgbClr val="433D3C"/>
                    </a:solidFill>
                    <a:cs typeface="+mn-ea"/>
                    <a:sym typeface="+mn-lt"/>
                  </a:rPr>
                  <a:t>唐柳健</a:t>
                </a:r>
                <a:endParaRPr lang="zh-CN" altLang="en-US" sz="1400" b="1" dirty="0">
                  <a:solidFill>
                    <a:srgbClr val="433D3C"/>
                  </a:solidFill>
                  <a:cs typeface="+mn-ea"/>
                  <a:sym typeface="+mn-lt"/>
                </a:endParaRPr>
              </a:p>
            </p:txBody>
          </p:sp>
        </p:grpSp>
        <p:grpSp>
          <p:nvGrpSpPr>
            <p:cNvPr id="33" name="组合 32"/>
            <p:cNvGrpSpPr/>
            <p:nvPr/>
          </p:nvGrpSpPr>
          <p:grpSpPr>
            <a:xfrm>
              <a:off x="4257905" y="5548937"/>
              <a:ext cx="123972" cy="185092"/>
              <a:chOff x="324355" y="832717"/>
              <a:chExt cx="627063" cy="1065213"/>
            </a:xfrm>
            <a:solidFill>
              <a:srgbClr val="F0F2F4"/>
            </a:solidFill>
          </p:grpSpPr>
          <p:sp>
            <p:nvSpPr>
              <p:cNvPr id="34" name="Freeform 9"/>
              <p:cNvSpPr/>
              <p:nvPr/>
            </p:nvSpPr>
            <p:spPr bwMode="auto">
              <a:xfrm>
                <a:off x="324355" y="1420092"/>
                <a:ext cx="627063" cy="477838"/>
              </a:xfrm>
              <a:custGeom>
                <a:avLst/>
                <a:gdLst>
                  <a:gd name="T0" fmla="*/ 166 w 167"/>
                  <a:gd name="T1" fmla="*/ 39 h 127"/>
                  <a:gd name="T2" fmla="*/ 129 w 167"/>
                  <a:gd name="T3" fmla="*/ 0 h 127"/>
                  <a:gd name="T4" fmla="*/ 93 w 167"/>
                  <a:gd name="T5" fmla="*/ 60 h 127"/>
                  <a:gd name="T6" fmla="*/ 88 w 167"/>
                  <a:gd name="T7" fmla="*/ 33 h 127"/>
                  <a:gd name="T8" fmla="*/ 93 w 167"/>
                  <a:gd name="T9" fmla="*/ 24 h 127"/>
                  <a:gd name="T10" fmla="*/ 83 w 167"/>
                  <a:gd name="T11" fmla="*/ 14 h 127"/>
                  <a:gd name="T12" fmla="*/ 73 w 167"/>
                  <a:gd name="T13" fmla="*/ 24 h 127"/>
                  <a:gd name="T14" fmla="*/ 78 w 167"/>
                  <a:gd name="T15" fmla="*/ 33 h 127"/>
                  <a:gd name="T16" fmla="*/ 73 w 167"/>
                  <a:gd name="T17" fmla="*/ 60 h 127"/>
                  <a:gd name="T18" fmla="*/ 38 w 167"/>
                  <a:gd name="T19" fmla="*/ 0 h 127"/>
                  <a:gd name="T20" fmla="*/ 0 w 167"/>
                  <a:gd name="T21" fmla="*/ 39 h 127"/>
                  <a:gd name="T22" fmla="*/ 0 w 167"/>
                  <a:gd name="T23" fmla="*/ 39 h 127"/>
                  <a:gd name="T24" fmla="*/ 0 w 167"/>
                  <a:gd name="T25" fmla="*/ 127 h 127"/>
                  <a:gd name="T26" fmla="*/ 167 w 167"/>
                  <a:gd name="T27" fmla="*/ 127 h 127"/>
                  <a:gd name="T28" fmla="*/ 167 w 167"/>
                  <a:gd name="T29" fmla="*/ 39 h 127"/>
                  <a:gd name="T30" fmla="*/ 166 w 167"/>
                  <a:gd name="T31" fmla="*/ 3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27">
                    <a:moveTo>
                      <a:pt x="166" y="39"/>
                    </a:moveTo>
                    <a:cubicBezTo>
                      <a:pt x="163" y="23"/>
                      <a:pt x="149" y="8"/>
                      <a:pt x="129" y="0"/>
                    </a:cubicBezTo>
                    <a:cubicBezTo>
                      <a:pt x="93" y="60"/>
                      <a:pt x="93" y="60"/>
                      <a:pt x="93" y="60"/>
                    </a:cubicBezTo>
                    <a:cubicBezTo>
                      <a:pt x="88" y="33"/>
                      <a:pt x="88" y="33"/>
                      <a:pt x="88" y="33"/>
                    </a:cubicBezTo>
                    <a:cubicBezTo>
                      <a:pt x="91" y="31"/>
                      <a:pt x="93" y="28"/>
                      <a:pt x="93" y="24"/>
                    </a:cubicBezTo>
                    <a:cubicBezTo>
                      <a:pt x="93" y="19"/>
                      <a:pt x="89" y="14"/>
                      <a:pt x="83" y="14"/>
                    </a:cubicBezTo>
                    <a:cubicBezTo>
                      <a:pt x="77" y="14"/>
                      <a:pt x="73" y="19"/>
                      <a:pt x="73" y="24"/>
                    </a:cubicBezTo>
                    <a:cubicBezTo>
                      <a:pt x="73" y="28"/>
                      <a:pt x="75" y="31"/>
                      <a:pt x="78" y="33"/>
                    </a:cubicBezTo>
                    <a:cubicBezTo>
                      <a:pt x="73" y="60"/>
                      <a:pt x="73" y="60"/>
                      <a:pt x="73" y="60"/>
                    </a:cubicBezTo>
                    <a:cubicBezTo>
                      <a:pt x="38" y="0"/>
                      <a:pt x="38" y="0"/>
                      <a:pt x="38" y="0"/>
                    </a:cubicBezTo>
                    <a:cubicBezTo>
                      <a:pt x="17" y="8"/>
                      <a:pt x="3" y="23"/>
                      <a:pt x="0" y="39"/>
                    </a:cubicBezTo>
                    <a:cubicBezTo>
                      <a:pt x="0" y="39"/>
                      <a:pt x="0" y="39"/>
                      <a:pt x="0" y="39"/>
                    </a:cubicBezTo>
                    <a:cubicBezTo>
                      <a:pt x="0" y="127"/>
                      <a:pt x="0" y="127"/>
                      <a:pt x="0" y="127"/>
                    </a:cubicBezTo>
                    <a:cubicBezTo>
                      <a:pt x="167" y="127"/>
                      <a:pt x="167" y="127"/>
                      <a:pt x="167" y="127"/>
                    </a:cubicBezTo>
                    <a:cubicBezTo>
                      <a:pt x="167" y="39"/>
                      <a:pt x="167" y="39"/>
                      <a:pt x="167" y="39"/>
                    </a:cubicBezTo>
                    <a:lnTo>
                      <a:pt x="166" y="39"/>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5" name="Freeform 10"/>
              <p:cNvSpPr>
                <a:spLocks noEditPoints="1"/>
              </p:cNvSpPr>
              <p:nvPr/>
            </p:nvSpPr>
            <p:spPr bwMode="auto">
              <a:xfrm>
                <a:off x="443418" y="881929"/>
                <a:ext cx="382588" cy="538163"/>
              </a:xfrm>
              <a:custGeom>
                <a:avLst/>
                <a:gdLst>
                  <a:gd name="T0" fmla="*/ 0 w 102"/>
                  <a:gd name="T1" fmla="*/ 87 h 143"/>
                  <a:gd name="T2" fmla="*/ 10 w 102"/>
                  <a:gd name="T3" fmla="*/ 101 h 143"/>
                  <a:gd name="T4" fmla="*/ 51 w 102"/>
                  <a:gd name="T5" fmla="*/ 143 h 143"/>
                  <a:gd name="T6" fmla="*/ 91 w 102"/>
                  <a:gd name="T7" fmla="*/ 101 h 143"/>
                  <a:gd name="T8" fmla="*/ 92 w 102"/>
                  <a:gd name="T9" fmla="*/ 101 h 143"/>
                  <a:gd name="T10" fmla="*/ 102 w 102"/>
                  <a:gd name="T11" fmla="*/ 87 h 143"/>
                  <a:gd name="T12" fmla="*/ 94 w 102"/>
                  <a:gd name="T13" fmla="*/ 75 h 143"/>
                  <a:gd name="T14" fmla="*/ 95 w 102"/>
                  <a:gd name="T15" fmla="*/ 42 h 143"/>
                  <a:gd name="T16" fmla="*/ 97 w 102"/>
                  <a:gd name="T17" fmla="*/ 42 h 143"/>
                  <a:gd name="T18" fmla="*/ 97 w 102"/>
                  <a:gd name="T19" fmla="*/ 0 h 143"/>
                  <a:gd name="T20" fmla="*/ 3 w 102"/>
                  <a:gd name="T21" fmla="*/ 0 h 143"/>
                  <a:gd name="T22" fmla="*/ 3 w 102"/>
                  <a:gd name="T23" fmla="*/ 42 h 143"/>
                  <a:gd name="T24" fmla="*/ 4 w 102"/>
                  <a:gd name="T25" fmla="*/ 42 h 143"/>
                  <a:gd name="T26" fmla="*/ 6 w 102"/>
                  <a:gd name="T27" fmla="*/ 76 h 143"/>
                  <a:gd name="T28" fmla="*/ 6 w 102"/>
                  <a:gd name="T29" fmla="*/ 76 h 143"/>
                  <a:gd name="T30" fmla="*/ 0 w 102"/>
                  <a:gd name="T31" fmla="*/ 87 h 143"/>
                  <a:gd name="T32" fmla="*/ 11 w 102"/>
                  <a:gd name="T33" fmla="*/ 77 h 143"/>
                  <a:gd name="T34" fmla="*/ 11 w 102"/>
                  <a:gd name="T35" fmla="*/ 77 h 143"/>
                  <a:gd name="T36" fmla="*/ 12 w 102"/>
                  <a:gd name="T37" fmla="*/ 77 h 143"/>
                  <a:gd name="T38" fmla="*/ 12 w 102"/>
                  <a:gd name="T39" fmla="*/ 74 h 143"/>
                  <a:gd name="T40" fmla="*/ 15 w 102"/>
                  <a:gd name="T41" fmla="*/ 57 h 143"/>
                  <a:gd name="T42" fmla="*/ 19 w 102"/>
                  <a:gd name="T43" fmla="*/ 52 h 143"/>
                  <a:gd name="T44" fmla="*/ 61 w 102"/>
                  <a:gd name="T45" fmla="*/ 42 h 143"/>
                  <a:gd name="T46" fmla="*/ 78 w 102"/>
                  <a:gd name="T47" fmla="*/ 42 h 143"/>
                  <a:gd name="T48" fmla="*/ 88 w 102"/>
                  <a:gd name="T49" fmla="*/ 78 h 143"/>
                  <a:gd name="T50" fmla="*/ 88 w 102"/>
                  <a:gd name="T51" fmla="*/ 78 h 143"/>
                  <a:gd name="T52" fmla="*/ 91 w 102"/>
                  <a:gd name="T53" fmla="*/ 77 h 143"/>
                  <a:gd name="T54" fmla="*/ 92 w 102"/>
                  <a:gd name="T55" fmla="*/ 77 h 143"/>
                  <a:gd name="T56" fmla="*/ 97 w 102"/>
                  <a:gd name="T57" fmla="*/ 80 h 143"/>
                  <a:gd name="T58" fmla="*/ 99 w 102"/>
                  <a:gd name="T59" fmla="*/ 87 h 143"/>
                  <a:gd name="T60" fmla="*/ 97 w 102"/>
                  <a:gd name="T61" fmla="*/ 95 h 143"/>
                  <a:gd name="T62" fmla="*/ 92 w 102"/>
                  <a:gd name="T63" fmla="*/ 98 h 143"/>
                  <a:gd name="T64" fmla="*/ 91 w 102"/>
                  <a:gd name="T65" fmla="*/ 98 h 143"/>
                  <a:gd name="T66" fmla="*/ 89 w 102"/>
                  <a:gd name="T67" fmla="*/ 98 h 143"/>
                  <a:gd name="T68" fmla="*/ 88 w 102"/>
                  <a:gd name="T69" fmla="*/ 100 h 143"/>
                  <a:gd name="T70" fmla="*/ 75 w 102"/>
                  <a:gd name="T71" fmla="*/ 129 h 143"/>
                  <a:gd name="T72" fmla="*/ 64 w 102"/>
                  <a:gd name="T73" fmla="*/ 137 h 143"/>
                  <a:gd name="T74" fmla="*/ 51 w 102"/>
                  <a:gd name="T75" fmla="*/ 140 h 143"/>
                  <a:gd name="T76" fmla="*/ 38 w 102"/>
                  <a:gd name="T77" fmla="*/ 137 h 143"/>
                  <a:gd name="T78" fmla="*/ 26 w 102"/>
                  <a:gd name="T79" fmla="*/ 129 h 143"/>
                  <a:gd name="T80" fmla="*/ 13 w 102"/>
                  <a:gd name="T81" fmla="*/ 100 h 143"/>
                  <a:gd name="T82" fmla="*/ 13 w 102"/>
                  <a:gd name="T83" fmla="*/ 98 h 143"/>
                  <a:gd name="T84" fmla="*/ 10 w 102"/>
                  <a:gd name="T85" fmla="*/ 98 h 143"/>
                  <a:gd name="T86" fmla="*/ 3 w 102"/>
                  <a:gd name="T87" fmla="*/ 87 h 143"/>
                  <a:gd name="T88" fmla="*/ 6 w 102"/>
                  <a:gd name="T89" fmla="*/ 80 h 143"/>
                  <a:gd name="T90" fmla="*/ 11 w 102"/>
                  <a:gd name="T91" fmla="*/ 7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43">
                    <a:moveTo>
                      <a:pt x="0" y="87"/>
                    </a:moveTo>
                    <a:cubicBezTo>
                      <a:pt x="0" y="95"/>
                      <a:pt x="5" y="100"/>
                      <a:pt x="10" y="101"/>
                    </a:cubicBezTo>
                    <a:cubicBezTo>
                      <a:pt x="14" y="125"/>
                      <a:pt x="31" y="143"/>
                      <a:pt x="51" y="143"/>
                    </a:cubicBezTo>
                    <a:cubicBezTo>
                      <a:pt x="71" y="143"/>
                      <a:pt x="87" y="125"/>
                      <a:pt x="91" y="101"/>
                    </a:cubicBezTo>
                    <a:cubicBezTo>
                      <a:pt x="92" y="101"/>
                      <a:pt x="92" y="101"/>
                      <a:pt x="92" y="101"/>
                    </a:cubicBezTo>
                    <a:cubicBezTo>
                      <a:pt x="98" y="101"/>
                      <a:pt x="102" y="95"/>
                      <a:pt x="102" y="87"/>
                    </a:cubicBezTo>
                    <a:cubicBezTo>
                      <a:pt x="102" y="81"/>
                      <a:pt x="99" y="76"/>
                      <a:pt x="94" y="75"/>
                    </a:cubicBezTo>
                    <a:cubicBezTo>
                      <a:pt x="94" y="75"/>
                      <a:pt x="99" y="57"/>
                      <a:pt x="95" y="42"/>
                    </a:cubicBezTo>
                    <a:cubicBezTo>
                      <a:pt x="97" y="42"/>
                      <a:pt x="97" y="42"/>
                      <a:pt x="97" y="42"/>
                    </a:cubicBezTo>
                    <a:cubicBezTo>
                      <a:pt x="97" y="0"/>
                      <a:pt x="97" y="0"/>
                      <a:pt x="97" y="0"/>
                    </a:cubicBezTo>
                    <a:cubicBezTo>
                      <a:pt x="3" y="0"/>
                      <a:pt x="3" y="0"/>
                      <a:pt x="3" y="0"/>
                    </a:cubicBezTo>
                    <a:cubicBezTo>
                      <a:pt x="3" y="42"/>
                      <a:pt x="3" y="42"/>
                      <a:pt x="3" y="42"/>
                    </a:cubicBezTo>
                    <a:cubicBezTo>
                      <a:pt x="4" y="42"/>
                      <a:pt x="4" y="42"/>
                      <a:pt x="4" y="42"/>
                    </a:cubicBezTo>
                    <a:cubicBezTo>
                      <a:pt x="0" y="58"/>
                      <a:pt x="6" y="76"/>
                      <a:pt x="6" y="76"/>
                    </a:cubicBezTo>
                    <a:cubicBezTo>
                      <a:pt x="6" y="76"/>
                      <a:pt x="6" y="76"/>
                      <a:pt x="6" y="76"/>
                    </a:cubicBezTo>
                    <a:cubicBezTo>
                      <a:pt x="3" y="78"/>
                      <a:pt x="0" y="82"/>
                      <a:pt x="0" y="87"/>
                    </a:cubicBezTo>
                    <a:close/>
                    <a:moveTo>
                      <a:pt x="11" y="77"/>
                    </a:moveTo>
                    <a:cubicBezTo>
                      <a:pt x="11" y="77"/>
                      <a:pt x="11" y="77"/>
                      <a:pt x="11" y="77"/>
                    </a:cubicBezTo>
                    <a:cubicBezTo>
                      <a:pt x="12" y="77"/>
                      <a:pt x="12" y="77"/>
                      <a:pt x="12" y="77"/>
                    </a:cubicBezTo>
                    <a:cubicBezTo>
                      <a:pt x="12" y="74"/>
                      <a:pt x="12" y="74"/>
                      <a:pt x="12" y="74"/>
                    </a:cubicBezTo>
                    <a:cubicBezTo>
                      <a:pt x="15" y="57"/>
                      <a:pt x="15" y="57"/>
                      <a:pt x="15" y="57"/>
                    </a:cubicBezTo>
                    <a:cubicBezTo>
                      <a:pt x="17" y="54"/>
                      <a:pt x="19" y="52"/>
                      <a:pt x="19" y="52"/>
                    </a:cubicBezTo>
                    <a:cubicBezTo>
                      <a:pt x="38" y="53"/>
                      <a:pt x="54" y="46"/>
                      <a:pt x="61" y="42"/>
                    </a:cubicBezTo>
                    <a:cubicBezTo>
                      <a:pt x="78" y="42"/>
                      <a:pt x="78" y="42"/>
                      <a:pt x="78" y="42"/>
                    </a:cubicBezTo>
                    <a:cubicBezTo>
                      <a:pt x="85" y="53"/>
                      <a:pt x="88" y="78"/>
                      <a:pt x="88" y="78"/>
                    </a:cubicBezTo>
                    <a:cubicBezTo>
                      <a:pt x="88" y="78"/>
                      <a:pt x="88" y="78"/>
                      <a:pt x="88" y="78"/>
                    </a:cubicBezTo>
                    <a:cubicBezTo>
                      <a:pt x="91" y="77"/>
                      <a:pt x="91" y="77"/>
                      <a:pt x="91" y="77"/>
                    </a:cubicBezTo>
                    <a:cubicBezTo>
                      <a:pt x="91" y="77"/>
                      <a:pt x="91" y="77"/>
                      <a:pt x="92" y="77"/>
                    </a:cubicBezTo>
                    <a:cubicBezTo>
                      <a:pt x="94" y="77"/>
                      <a:pt x="96" y="78"/>
                      <a:pt x="97" y="80"/>
                    </a:cubicBezTo>
                    <a:cubicBezTo>
                      <a:pt x="99" y="82"/>
                      <a:pt x="99" y="85"/>
                      <a:pt x="99" y="87"/>
                    </a:cubicBezTo>
                    <a:cubicBezTo>
                      <a:pt x="99" y="90"/>
                      <a:pt x="99" y="93"/>
                      <a:pt x="97" y="95"/>
                    </a:cubicBezTo>
                    <a:cubicBezTo>
                      <a:pt x="96" y="97"/>
                      <a:pt x="94" y="98"/>
                      <a:pt x="92" y="98"/>
                    </a:cubicBezTo>
                    <a:cubicBezTo>
                      <a:pt x="91" y="98"/>
                      <a:pt x="91" y="98"/>
                      <a:pt x="91" y="98"/>
                    </a:cubicBezTo>
                    <a:cubicBezTo>
                      <a:pt x="89" y="98"/>
                      <a:pt x="89" y="98"/>
                      <a:pt x="89" y="98"/>
                    </a:cubicBezTo>
                    <a:cubicBezTo>
                      <a:pt x="88" y="100"/>
                      <a:pt x="88" y="100"/>
                      <a:pt x="88" y="100"/>
                    </a:cubicBezTo>
                    <a:cubicBezTo>
                      <a:pt x="87" y="111"/>
                      <a:pt x="82" y="122"/>
                      <a:pt x="75" y="129"/>
                    </a:cubicBezTo>
                    <a:cubicBezTo>
                      <a:pt x="72" y="133"/>
                      <a:pt x="68" y="135"/>
                      <a:pt x="64" y="137"/>
                    </a:cubicBezTo>
                    <a:cubicBezTo>
                      <a:pt x="60" y="139"/>
                      <a:pt x="55" y="140"/>
                      <a:pt x="51" y="140"/>
                    </a:cubicBezTo>
                    <a:cubicBezTo>
                      <a:pt x="46" y="140"/>
                      <a:pt x="42" y="139"/>
                      <a:pt x="38" y="137"/>
                    </a:cubicBezTo>
                    <a:cubicBezTo>
                      <a:pt x="34" y="135"/>
                      <a:pt x="30" y="133"/>
                      <a:pt x="26" y="129"/>
                    </a:cubicBezTo>
                    <a:cubicBezTo>
                      <a:pt x="20" y="122"/>
                      <a:pt x="15" y="111"/>
                      <a:pt x="13" y="100"/>
                    </a:cubicBezTo>
                    <a:cubicBezTo>
                      <a:pt x="13" y="98"/>
                      <a:pt x="13" y="98"/>
                      <a:pt x="13" y="98"/>
                    </a:cubicBezTo>
                    <a:cubicBezTo>
                      <a:pt x="10" y="98"/>
                      <a:pt x="10" y="98"/>
                      <a:pt x="10" y="98"/>
                    </a:cubicBezTo>
                    <a:cubicBezTo>
                      <a:pt x="6" y="98"/>
                      <a:pt x="3" y="93"/>
                      <a:pt x="3" y="87"/>
                    </a:cubicBezTo>
                    <a:cubicBezTo>
                      <a:pt x="3" y="85"/>
                      <a:pt x="4" y="82"/>
                      <a:pt x="6" y="80"/>
                    </a:cubicBezTo>
                    <a:cubicBezTo>
                      <a:pt x="7" y="78"/>
                      <a:pt x="9" y="77"/>
                      <a:pt x="11" y="77"/>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6" name="Freeform 11"/>
              <p:cNvSpPr>
                <a:spLocks noEditPoints="1"/>
              </p:cNvSpPr>
              <p:nvPr/>
            </p:nvSpPr>
            <p:spPr bwMode="auto">
              <a:xfrm>
                <a:off x="506918" y="1137517"/>
                <a:ext cx="249238" cy="87313"/>
              </a:xfrm>
              <a:custGeom>
                <a:avLst/>
                <a:gdLst>
                  <a:gd name="T0" fmla="*/ 6 w 66"/>
                  <a:gd name="T1" fmla="*/ 23 h 23"/>
                  <a:gd name="T2" fmla="*/ 23 w 66"/>
                  <a:gd name="T3" fmla="*/ 23 h 23"/>
                  <a:gd name="T4" fmla="*/ 30 w 66"/>
                  <a:gd name="T5" fmla="*/ 17 h 23"/>
                  <a:gd name="T6" fmla="*/ 30 w 66"/>
                  <a:gd name="T7" fmla="*/ 11 h 23"/>
                  <a:gd name="T8" fmla="*/ 36 w 66"/>
                  <a:gd name="T9" fmla="*/ 11 h 23"/>
                  <a:gd name="T10" fmla="*/ 36 w 66"/>
                  <a:gd name="T11" fmla="*/ 17 h 23"/>
                  <a:gd name="T12" fmla="*/ 42 w 66"/>
                  <a:gd name="T13" fmla="*/ 23 h 23"/>
                  <a:gd name="T14" fmla="*/ 60 w 66"/>
                  <a:gd name="T15" fmla="*/ 23 h 23"/>
                  <a:gd name="T16" fmla="*/ 66 w 66"/>
                  <a:gd name="T17" fmla="*/ 17 h 23"/>
                  <a:gd name="T18" fmla="*/ 66 w 66"/>
                  <a:gd name="T19" fmla="*/ 6 h 23"/>
                  <a:gd name="T20" fmla="*/ 60 w 66"/>
                  <a:gd name="T21" fmla="*/ 0 h 23"/>
                  <a:gd name="T22" fmla="*/ 42 w 66"/>
                  <a:gd name="T23" fmla="*/ 0 h 23"/>
                  <a:gd name="T24" fmla="*/ 36 w 66"/>
                  <a:gd name="T25" fmla="*/ 6 h 23"/>
                  <a:gd name="T26" fmla="*/ 36 w 66"/>
                  <a:gd name="T27" fmla="*/ 10 h 23"/>
                  <a:gd name="T28" fmla="*/ 30 w 66"/>
                  <a:gd name="T29" fmla="*/ 10 h 23"/>
                  <a:gd name="T30" fmla="*/ 30 w 66"/>
                  <a:gd name="T31" fmla="*/ 6 h 23"/>
                  <a:gd name="T32" fmla="*/ 23 w 66"/>
                  <a:gd name="T33" fmla="*/ 0 h 23"/>
                  <a:gd name="T34" fmla="*/ 6 w 66"/>
                  <a:gd name="T35" fmla="*/ 0 h 23"/>
                  <a:gd name="T36" fmla="*/ 0 w 66"/>
                  <a:gd name="T37" fmla="*/ 6 h 23"/>
                  <a:gd name="T38" fmla="*/ 0 w 66"/>
                  <a:gd name="T39" fmla="*/ 17 h 23"/>
                  <a:gd name="T40" fmla="*/ 6 w 66"/>
                  <a:gd name="T41" fmla="*/ 23 h 23"/>
                  <a:gd name="T42" fmla="*/ 38 w 66"/>
                  <a:gd name="T43" fmla="*/ 6 h 23"/>
                  <a:gd name="T44" fmla="*/ 42 w 66"/>
                  <a:gd name="T45" fmla="*/ 1 h 23"/>
                  <a:gd name="T46" fmla="*/ 60 w 66"/>
                  <a:gd name="T47" fmla="*/ 1 h 23"/>
                  <a:gd name="T48" fmla="*/ 65 w 66"/>
                  <a:gd name="T49" fmla="*/ 6 h 23"/>
                  <a:gd name="T50" fmla="*/ 65 w 66"/>
                  <a:gd name="T51" fmla="*/ 17 h 23"/>
                  <a:gd name="T52" fmla="*/ 60 w 66"/>
                  <a:gd name="T53" fmla="*/ 22 h 23"/>
                  <a:gd name="T54" fmla="*/ 42 w 66"/>
                  <a:gd name="T55" fmla="*/ 22 h 23"/>
                  <a:gd name="T56" fmla="*/ 38 w 66"/>
                  <a:gd name="T57" fmla="*/ 17 h 23"/>
                  <a:gd name="T58" fmla="*/ 38 w 66"/>
                  <a:gd name="T59" fmla="*/ 6 h 23"/>
                  <a:gd name="T60" fmla="*/ 1 w 66"/>
                  <a:gd name="T61" fmla="*/ 6 h 23"/>
                  <a:gd name="T62" fmla="*/ 6 w 66"/>
                  <a:gd name="T63" fmla="*/ 1 h 23"/>
                  <a:gd name="T64" fmla="*/ 23 w 66"/>
                  <a:gd name="T65" fmla="*/ 1 h 23"/>
                  <a:gd name="T66" fmla="*/ 28 w 66"/>
                  <a:gd name="T67" fmla="*/ 6 h 23"/>
                  <a:gd name="T68" fmla="*/ 28 w 66"/>
                  <a:gd name="T69" fmla="*/ 10 h 23"/>
                  <a:gd name="T70" fmla="*/ 28 w 66"/>
                  <a:gd name="T71" fmla="*/ 11 h 23"/>
                  <a:gd name="T72" fmla="*/ 28 w 66"/>
                  <a:gd name="T73" fmla="*/ 17 h 23"/>
                  <a:gd name="T74" fmla="*/ 23 w 66"/>
                  <a:gd name="T75" fmla="*/ 22 h 23"/>
                  <a:gd name="T76" fmla="*/ 6 w 66"/>
                  <a:gd name="T77" fmla="*/ 22 h 23"/>
                  <a:gd name="T78" fmla="*/ 1 w 66"/>
                  <a:gd name="T79" fmla="*/ 17 h 23"/>
                  <a:gd name="T80" fmla="*/ 1 w 66"/>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 h="23">
                    <a:moveTo>
                      <a:pt x="6" y="23"/>
                    </a:moveTo>
                    <a:cubicBezTo>
                      <a:pt x="23" y="23"/>
                      <a:pt x="23" y="23"/>
                      <a:pt x="23" y="23"/>
                    </a:cubicBezTo>
                    <a:cubicBezTo>
                      <a:pt x="27" y="23"/>
                      <a:pt x="30" y="20"/>
                      <a:pt x="30" y="17"/>
                    </a:cubicBezTo>
                    <a:cubicBezTo>
                      <a:pt x="30" y="11"/>
                      <a:pt x="30" y="11"/>
                      <a:pt x="30" y="11"/>
                    </a:cubicBezTo>
                    <a:cubicBezTo>
                      <a:pt x="36" y="11"/>
                      <a:pt x="36" y="11"/>
                      <a:pt x="36" y="11"/>
                    </a:cubicBezTo>
                    <a:cubicBezTo>
                      <a:pt x="36" y="17"/>
                      <a:pt x="36" y="17"/>
                      <a:pt x="36" y="17"/>
                    </a:cubicBezTo>
                    <a:cubicBezTo>
                      <a:pt x="36" y="20"/>
                      <a:pt x="39" y="23"/>
                      <a:pt x="42" y="23"/>
                    </a:cubicBezTo>
                    <a:cubicBezTo>
                      <a:pt x="60" y="23"/>
                      <a:pt x="60" y="23"/>
                      <a:pt x="60" y="23"/>
                    </a:cubicBezTo>
                    <a:cubicBezTo>
                      <a:pt x="63" y="23"/>
                      <a:pt x="66" y="20"/>
                      <a:pt x="66" y="17"/>
                    </a:cubicBezTo>
                    <a:cubicBezTo>
                      <a:pt x="66" y="6"/>
                      <a:pt x="66" y="6"/>
                      <a:pt x="66" y="6"/>
                    </a:cubicBezTo>
                    <a:cubicBezTo>
                      <a:pt x="66" y="2"/>
                      <a:pt x="63" y="0"/>
                      <a:pt x="60" y="0"/>
                    </a:cubicBezTo>
                    <a:cubicBezTo>
                      <a:pt x="42" y="0"/>
                      <a:pt x="42" y="0"/>
                      <a:pt x="42" y="0"/>
                    </a:cubicBezTo>
                    <a:cubicBezTo>
                      <a:pt x="39" y="0"/>
                      <a:pt x="36" y="2"/>
                      <a:pt x="36" y="6"/>
                    </a:cubicBezTo>
                    <a:cubicBezTo>
                      <a:pt x="36" y="10"/>
                      <a:pt x="36" y="10"/>
                      <a:pt x="36" y="10"/>
                    </a:cubicBezTo>
                    <a:cubicBezTo>
                      <a:pt x="30" y="10"/>
                      <a:pt x="30" y="10"/>
                      <a:pt x="30" y="10"/>
                    </a:cubicBezTo>
                    <a:cubicBezTo>
                      <a:pt x="30" y="6"/>
                      <a:pt x="30" y="6"/>
                      <a:pt x="30" y="6"/>
                    </a:cubicBezTo>
                    <a:cubicBezTo>
                      <a:pt x="30" y="2"/>
                      <a:pt x="27" y="0"/>
                      <a:pt x="23" y="0"/>
                    </a:cubicBezTo>
                    <a:cubicBezTo>
                      <a:pt x="6" y="0"/>
                      <a:pt x="6" y="0"/>
                      <a:pt x="6" y="0"/>
                    </a:cubicBezTo>
                    <a:cubicBezTo>
                      <a:pt x="2" y="0"/>
                      <a:pt x="0" y="2"/>
                      <a:pt x="0" y="6"/>
                    </a:cubicBezTo>
                    <a:cubicBezTo>
                      <a:pt x="0" y="17"/>
                      <a:pt x="0" y="17"/>
                      <a:pt x="0" y="17"/>
                    </a:cubicBezTo>
                    <a:cubicBezTo>
                      <a:pt x="0" y="20"/>
                      <a:pt x="2" y="23"/>
                      <a:pt x="6" y="23"/>
                    </a:cubicBezTo>
                    <a:close/>
                    <a:moveTo>
                      <a:pt x="38" y="6"/>
                    </a:moveTo>
                    <a:cubicBezTo>
                      <a:pt x="38" y="3"/>
                      <a:pt x="40" y="1"/>
                      <a:pt x="42" y="1"/>
                    </a:cubicBezTo>
                    <a:cubicBezTo>
                      <a:pt x="60" y="1"/>
                      <a:pt x="60" y="1"/>
                      <a:pt x="60" y="1"/>
                    </a:cubicBezTo>
                    <a:cubicBezTo>
                      <a:pt x="63" y="1"/>
                      <a:pt x="65" y="3"/>
                      <a:pt x="65" y="6"/>
                    </a:cubicBezTo>
                    <a:cubicBezTo>
                      <a:pt x="65" y="17"/>
                      <a:pt x="65" y="17"/>
                      <a:pt x="65" y="17"/>
                    </a:cubicBezTo>
                    <a:cubicBezTo>
                      <a:pt x="65" y="19"/>
                      <a:pt x="63" y="22"/>
                      <a:pt x="60" y="22"/>
                    </a:cubicBezTo>
                    <a:cubicBezTo>
                      <a:pt x="42" y="22"/>
                      <a:pt x="42" y="22"/>
                      <a:pt x="42" y="22"/>
                    </a:cubicBezTo>
                    <a:cubicBezTo>
                      <a:pt x="40" y="22"/>
                      <a:pt x="38" y="19"/>
                      <a:pt x="38" y="17"/>
                    </a:cubicBezTo>
                    <a:lnTo>
                      <a:pt x="38" y="6"/>
                    </a:lnTo>
                    <a:close/>
                    <a:moveTo>
                      <a:pt x="1" y="6"/>
                    </a:moveTo>
                    <a:cubicBezTo>
                      <a:pt x="1" y="3"/>
                      <a:pt x="3" y="1"/>
                      <a:pt x="6" y="1"/>
                    </a:cubicBezTo>
                    <a:cubicBezTo>
                      <a:pt x="23" y="1"/>
                      <a:pt x="23" y="1"/>
                      <a:pt x="23" y="1"/>
                    </a:cubicBezTo>
                    <a:cubicBezTo>
                      <a:pt x="26" y="1"/>
                      <a:pt x="28" y="3"/>
                      <a:pt x="28" y="6"/>
                    </a:cubicBezTo>
                    <a:cubicBezTo>
                      <a:pt x="28" y="10"/>
                      <a:pt x="28" y="10"/>
                      <a:pt x="28" y="10"/>
                    </a:cubicBezTo>
                    <a:cubicBezTo>
                      <a:pt x="28" y="11"/>
                      <a:pt x="28" y="11"/>
                      <a:pt x="28" y="11"/>
                    </a:cubicBezTo>
                    <a:cubicBezTo>
                      <a:pt x="28" y="17"/>
                      <a:pt x="28" y="17"/>
                      <a:pt x="28" y="17"/>
                    </a:cubicBezTo>
                    <a:cubicBezTo>
                      <a:pt x="28" y="19"/>
                      <a:pt x="26" y="22"/>
                      <a:pt x="23" y="22"/>
                    </a:cubicBezTo>
                    <a:cubicBezTo>
                      <a:pt x="6" y="22"/>
                      <a:pt x="6" y="22"/>
                      <a:pt x="6" y="22"/>
                    </a:cubicBezTo>
                    <a:cubicBezTo>
                      <a:pt x="3" y="22"/>
                      <a:pt x="1" y="19"/>
                      <a:pt x="1" y="17"/>
                    </a:cubicBezTo>
                    <a:lnTo>
                      <a:pt x="1" y="6"/>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7" name="Rectangle 12"/>
              <p:cNvSpPr>
                <a:spLocks noChangeArrowheads="1"/>
              </p:cNvSpPr>
              <p:nvPr/>
            </p:nvSpPr>
            <p:spPr bwMode="auto">
              <a:xfrm>
                <a:off x="406905" y="832717"/>
                <a:ext cx="457200" cy="34925"/>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8" name="Freeform 13"/>
              <p:cNvSpPr/>
              <p:nvPr/>
            </p:nvSpPr>
            <p:spPr bwMode="auto">
              <a:xfrm>
                <a:off x="811718" y="878754"/>
                <a:ext cx="49213" cy="180975"/>
              </a:xfrm>
              <a:custGeom>
                <a:avLst/>
                <a:gdLst>
                  <a:gd name="T0" fmla="*/ 13 w 13"/>
                  <a:gd name="T1" fmla="*/ 42 h 48"/>
                  <a:gd name="T2" fmla="*/ 9 w 13"/>
                  <a:gd name="T3" fmla="*/ 32 h 48"/>
                  <a:gd name="T4" fmla="*/ 9 w 13"/>
                  <a:gd name="T5" fmla="*/ 0 h 48"/>
                  <a:gd name="T6" fmla="*/ 4 w 13"/>
                  <a:gd name="T7" fmla="*/ 0 h 48"/>
                  <a:gd name="T8" fmla="*/ 4 w 13"/>
                  <a:gd name="T9" fmla="*/ 32 h 48"/>
                  <a:gd name="T10" fmla="*/ 0 w 13"/>
                  <a:gd name="T11" fmla="*/ 42 h 48"/>
                  <a:gd name="T12" fmla="*/ 7 w 13"/>
                  <a:gd name="T13" fmla="*/ 48 h 48"/>
                  <a:gd name="T14" fmla="*/ 13 w 13"/>
                  <a:gd name="T15" fmla="*/ 4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8">
                    <a:moveTo>
                      <a:pt x="13" y="42"/>
                    </a:moveTo>
                    <a:cubicBezTo>
                      <a:pt x="13" y="39"/>
                      <a:pt x="11" y="34"/>
                      <a:pt x="9" y="32"/>
                    </a:cubicBezTo>
                    <a:cubicBezTo>
                      <a:pt x="9" y="0"/>
                      <a:pt x="9" y="0"/>
                      <a:pt x="9" y="0"/>
                    </a:cubicBezTo>
                    <a:cubicBezTo>
                      <a:pt x="4" y="0"/>
                      <a:pt x="4" y="0"/>
                      <a:pt x="4" y="0"/>
                    </a:cubicBezTo>
                    <a:cubicBezTo>
                      <a:pt x="4" y="32"/>
                      <a:pt x="4" y="32"/>
                      <a:pt x="4" y="32"/>
                    </a:cubicBezTo>
                    <a:cubicBezTo>
                      <a:pt x="2" y="34"/>
                      <a:pt x="0" y="39"/>
                      <a:pt x="0" y="42"/>
                    </a:cubicBezTo>
                    <a:cubicBezTo>
                      <a:pt x="0" y="46"/>
                      <a:pt x="3" y="48"/>
                      <a:pt x="7" y="48"/>
                    </a:cubicBezTo>
                    <a:cubicBezTo>
                      <a:pt x="10" y="48"/>
                      <a:pt x="13" y="46"/>
                      <a:pt x="13" y="42"/>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grpSp>
      </p:grpSp>
      <p:grpSp>
        <p:nvGrpSpPr>
          <p:cNvPr id="41" name="组合 40"/>
          <p:cNvGrpSpPr/>
          <p:nvPr/>
        </p:nvGrpSpPr>
        <p:grpSpPr>
          <a:xfrm>
            <a:off x="6565422" y="5184836"/>
            <a:ext cx="2327399" cy="349250"/>
            <a:chOff x="6791363" y="5485097"/>
            <a:chExt cx="2327399" cy="349250"/>
          </a:xfrm>
        </p:grpSpPr>
        <p:sp>
          <p:nvSpPr>
            <p:cNvPr id="42" name="Freeform 7"/>
            <p:cNvSpPr/>
            <p:nvPr/>
          </p:nvSpPr>
          <p:spPr bwMode="auto">
            <a:xfrm>
              <a:off x="6791363" y="5509147"/>
              <a:ext cx="340742" cy="299895"/>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rgbClr val="666E8A"/>
            </a:solidFill>
            <a:ln>
              <a:noFill/>
            </a:ln>
          </p:spPr>
          <p:txBody>
            <a:bodyPr vert="horz" wrap="square" lIns="91392" tIns="45696" rIns="91392" bIns="45696" numCol="1" anchor="t" anchorCtr="0" compatLnSpc="1"/>
            <a:lstStyle/>
            <a:p>
              <a:pPr>
                <a:lnSpc>
                  <a:spcPct val="120000"/>
                </a:lnSpc>
              </a:pPr>
              <a:endParaRPr lang="zh-CN" altLang="en-US" sz="1200">
                <a:solidFill>
                  <a:schemeClr val="bg1">
                    <a:lumMod val="75000"/>
                  </a:schemeClr>
                </a:solidFill>
                <a:cs typeface="+mn-ea"/>
                <a:sym typeface="+mn-lt"/>
              </a:endParaRPr>
            </a:p>
          </p:txBody>
        </p:sp>
        <p:sp>
          <p:nvSpPr>
            <p:cNvPr id="43" name="TextBox 82"/>
            <p:cNvSpPr txBox="1"/>
            <p:nvPr/>
          </p:nvSpPr>
          <p:spPr>
            <a:xfrm>
              <a:off x="7163819" y="5485097"/>
              <a:ext cx="1954943" cy="349250"/>
            </a:xfrm>
            <a:prstGeom prst="rect">
              <a:avLst/>
            </a:prstGeom>
            <a:noFill/>
          </p:spPr>
          <p:txBody>
            <a:bodyPr wrap="square" rtlCol="0">
              <a:spAutoFit/>
            </a:bodyPr>
            <a:lstStyle/>
            <a:p>
              <a:pPr>
                <a:lnSpc>
                  <a:spcPct val="120000"/>
                </a:lnSpc>
              </a:pPr>
              <a:r>
                <a:rPr lang="zh-CN" altLang="en-US" sz="1400" dirty="0">
                  <a:solidFill>
                    <a:srgbClr val="433D3C"/>
                  </a:solidFill>
                  <a:cs typeface="+mn-ea"/>
                  <a:sym typeface="+mn-lt"/>
                </a:rPr>
                <a:t>指导老师：</a:t>
              </a:r>
              <a:r>
                <a:rPr lang="zh-CN" altLang="en-US" sz="1400" b="1" dirty="0">
                  <a:solidFill>
                    <a:srgbClr val="433D3C"/>
                  </a:solidFill>
                  <a:cs typeface="+mn-ea"/>
                  <a:sym typeface="+mn-lt"/>
                </a:rPr>
                <a:t>朱苏阳</a:t>
              </a:r>
              <a:endParaRPr lang="zh-CN" altLang="en-US" sz="1400" b="1" dirty="0">
                <a:solidFill>
                  <a:srgbClr val="433D3C"/>
                </a:solidFill>
                <a:cs typeface="+mn-ea"/>
                <a:sym typeface="+mn-lt"/>
              </a:endParaRPr>
            </a:p>
          </p:txBody>
        </p:sp>
        <p:grpSp>
          <p:nvGrpSpPr>
            <p:cNvPr id="44" name="组合 43"/>
            <p:cNvGrpSpPr/>
            <p:nvPr/>
          </p:nvGrpSpPr>
          <p:grpSpPr>
            <a:xfrm>
              <a:off x="6880235" y="5573712"/>
              <a:ext cx="177838" cy="159605"/>
              <a:chOff x="8666233" y="5405502"/>
              <a:chExt cx="796462" cy="714801"/>
            </a:xfrm>
            <a:solidFill>
              <a:schemeClr val="bg1"/>
            </a:solidFill>
          </p:grpSpPr>
          <p:sp>
            <p:nvSpPr>
              <p:cNvPr id="45" name="Freeform 43"/>
              <p:cNvSpPr>
                <a:spLocks noEditPoints="1"/>
              </p:cNvSpPr>
              <p:nvPr/>
            </p:nvSpPr>
            <p:spPr bwMode="auto">
              <a:xfrm>
                <a:off x="8729995" y="5405502"/>
                <a:ext cx="290842" cy="392638"/>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6" name="Freeform 44"/>
              <p:cNvSpPr>
                <a:spLocks noEditPoints="1"/>
              </p:cNvSpPr>
              <p:nvPr/>
            </p:nvSpPr>
            <p:spPr bwMode="auto">
              <a:xfrm>
                <a:off x="8792638" y="5601262"/>
                <a:ext cx="172268" cy="60406"/>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7" name="Freeform 45"/>
              <p:cNvSpPr/>
              <p:nvPr/>
            </p:nvSpPr>
            <p:spPr bwMode="auto">
              <a:xfrm>
                <a:off x="9007414" y="5578889"/>
                <a:ext cx="455281" cy="531347"/>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8" name="Freeform 46"/>
              <p:cNvSpPr/>
              <p:nvPr/>
            </p:nvSpPr>
            <p:spPr bwMode="auto">
              <a:xfrm>
                <a:off x="8666233" y="5795902"/>
                <a:ext cx="430671" cy="324401"/>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9" name="Rectangle 47"/>
              <p:cNvSpPr>
                <a:spLocks noChangeArrowheads="1"/>
              </p:cNvSpPr>
              <p:nvPr/>
            </p:nvSpPr>
            <p:spPr bwMode="auto">
              <a:xfrm>
                <a:off x="9065582" y="5686277"/>
                <a:ext cx="238267" cy="29084"/>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0" name="Rectangle 48"/>
              <p:cNvSpPr>
                <a:spLocks noChangeArrowheads="1"/>
              </p:cNvSpPr>
              <p:nvPr/>
            </p:nvSpPr>
            <p:spPr bwMode="auto">
              <a:xfrm>
                <a:off x="9065582" y="5747801"/>
                <a:ext cx="238267" cy="25729"/>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1" name="Rectangle 49"/>
              <p:cNvSpPr>
                <a:spLocks noChangeArrowheads="1"/>
              </p:cNvSpPr>
              <p:nvPr/>
            </p:nvSpPr>
            <p:spPr bwMode="auto">
              <a:xfrm>
                <a:off x="9131581" y="5808207"/>
                <a:ext cx="172268" cy="30203"/>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2" name="Rectangle 50"/>
              <p:cNvSpPr>
                <a:spLocks noChangeArrowheads="1"/>
              </p:cNvSpPr>
              <p:nvPr/>
            </p:nvSpPr>
            <p:spPr bwMode="auto">
              <a:xfrm>
                <a:off x="9131581" y="5869732"/>
                <a:ext cx="172268" cy="26847"/>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3" name="Rectangle 51"/>
              <p:cNvSpPr>
                <a:spLocks noChangeArrowheads="1"/>
              </p:cNvSpPr>
              <p:nvPr/>
            </p:nvSpPr>
            <p:spPr bwMode="auto">
              <a:xfrm>
                <a:off x="9131581" y="5931256"/>
                <a:ext cx="172268" cy="26847"/>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grpSp>
      </p:grpSp>
      <p:sp>
        <p:nvSpPr>
          <p:cNvPr id="61" name="矩形 259"/>
          <p:cNvSpPr>
            <a:spLocks noChangeArrowheads="1"/>
          </p:cNvSpPr>
          <p:nvPr/>
        </p:nvSpPr>
        <p:spPr bwMode="auto">
          <a:xfrm>
            <a:off x="964565" y="2734945"/>
            <a:ext cx="10262870" cy="162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4400" b="1" cap="all" dirty="0">
                <a:solidFill>
                  <a:srgbClr val="666E8A"/>
                </a:solidFill>
                <a:effectLst>
                  <a:outerShdw blurRad="25400" dist="25400" dir="2700000" algn="tl">
                    <a:srgbClr val="000000">
                      <a:alpha val="25000"/>
                    </a:srgbClr>
                  </a:outerShdw>
                </a:effectLst>
                <a:latin typeface="+mn-lt"/>
                <a:ea typeface="+mn-ea"/>
                <a:cs typeface="+mn-ea"/>
                <a:sym typeface="+mn-lt"/>
              </a:rPr>
              <a:t>面向复杂分类体系的多标签情绪分类算法设计与</a:t>
            </a:r>
            <a:r>
              <a:rPr lang="zh-CN" altLang="en-US" sz="4400" b="1" cap="all" dirty="0">
                <a:solidFill>
                  <a:srgbClr val="666E8A"/>
                </a:solidFill>
                <a:effectLst>
                  <a:outerShdw blurRad="25400" dist="25400" dir="2700000" algn="tl">
                    <a:srgbClr val="000000">
                      <a:alpha val="25000"/>
                    </a:srgbClr>
                  </a:outerShdw>
                </a:effectLst>
                <a:latin typeface="+mn-lt"/>
                <a:ea typeface="+mn-ea"/>
                <a:cs typeface="+mn-ea"/>
                <a:sym typeface="+mn-lt"/>
              </a:rPr>
              <a:t>实现</a:t>
            </a:r>
            <a:endParaRPr lang="zh-CN" altLang="en-US" sz="4400" b="1" cap="all" dirty="0">
              <a:solidFill>
                <a:srgbClr val="666E8A"/>
              </a:solidFill>
              <a:effectLst>
                <a:outerShdw blurRad="25400" dist="25400" dir="2700000" algn="tl">
                  <a:srgbClr val="000000">
                    <a:alpha val="25000"/>
                  </a:srgbClr>
                </a:outerShdw>
              </a:effectLst>
              <a:latin typeface="+mn-lt"/>
              <a:ea typeface="+mn-ea"/>
              <a:cs typeface="+mn-ea"/>
              <a:sym typeface="+mn-lt"/>
            </a:endParaRPr>
          </a:p>
        </p:txBody>
      </p:sp>
      <p:grpSp>
        <p:nvGrpSpPr>
          <p:cNvPr id="63" name="组合 62"/>
          <p:cNvGrpSpPr/>
          <p:nvPr/>
        </p:nvGrpSpPr>
        <p:grpSpPr>
          <a:xfrm>
            <a:off x="2143865" y="2072886"/>
            <a:ext cx="8335010" cy="516255"/>
            <a:chOff x="2242291" y="2192806"/>
            <a:chExt cx="8335010" cy="516255"/>
          </a:xfrm>
        </p:grpSpPr>
        <p:sp>
          <p:nvSpPr>
            <p:cNvPr id="56" name="Freeform 28"/>
            <p:cNvSpPr>
              <a:spLocks noEditPoints="1"/>
            </p:cNvSpPr>
            <p:nvPr/>
          </p:nvSpPr>
          <p:spPr bwMode="auto">
            <a:xfrm>
              <a:off x="3719125" y="2281707"/>
              <a:ext cx="459841" cy="345509"/>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rgbClr val="3C4750"/>
            </a:solidFill>
            <a:ln>
              <a:noFill/>
            </a:ln>
            <a:effectLst>
              <a:outerShdw blurRad="101600" dist="38100" dir="2700000" algn="tl" rotWithShape="0">
                <a:prstClr val="black">
                  <a:alpha val="15000"/>
                </a:prstClr>
              </a:outerShd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2" name="矩形 259"/>
            <p:cNvSpPr>
              <a:spLocks noChangeArrowheads="1"/>
            </p:cNvSpPr>
            <p:nvPr/>
          </p:nvSpPr>
          <p:spPr bwMode="auto">
            <a:xfrm>
              <a:off x="2242291" y="2192806"/>
              <a:ext cx="8335010"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2800" dirty="0">
                  <a:solidFill>
                    <a:srgbClr val="3C4750"/>
                  </a:solidFill>
                  <a:effectLst>
                    <a:outerShdw blurRad="25400" dist="25400" dir="2700000" algn="tl">
                      <a:srgbClr val="000000">
                        <a:alpha val="25000"/>
                      </a:srgbClr>
                    </a:outerShdw>
                  </a:effectLst>
                  <a:latin typeface="+mn-lt"/>
                  <a:ea typeface="+mn-ea"/>
                  <a:cs typeface="+mn-ea"/>
                  <a:sym typeface="+mn-lt"/>
                </a:rPr>
                <a:t>辅修毕业论文</a:t>
              </a:r>
              <a:r>
                <a:rPr lang="zh-CN" altLang="en-US" sz="2800" dirty="0">
                  <a:solidFill>
                    <a:srgbClr val="3C4750"/>
                  </a:solidFill>
                  <a:effectLst>
                    <a:outerShdw blurRad="25400" dist="25400" dir="2700000" algn="tl">
                      <a:srgbClr val="000000">
                        <a:alpha val="25000"/>
                      </a:srgbClr>
                    </a:outerShdw>
                  </a:effectLst>
                  <a:latin typeface="+mn-lt"/>
                  <a:ea typeface="+mn-ea"/>
                  <a:cs typeface="+mn-ea"/>
                  <a:sym typeface="+mn-lt"/>
                </a:rPr>
                <a:t>答辩</a:t>
              </a:r>
              <a:endParaRPr lang="zh-CN" altLang="en-US" sz="2800" dirty="0">
                <a:solidFill>
                  <a:srgbClr val="3C4750"/>
                </a:solidFill>
                <a:effectLst>
                  <a:outerShdw blurRad="25400" dist="25400" dir="2700000" algn="tl">
                    <a:srgbClr val="000000">
                      <a:alpha val="25000"/>
                    </a:srgbClr>
                  </a:outerShdw>
                </a:effectLst>
                <a:latin typeface="+mn-lt"/>
                <a:ea typeface="+mn-ea"/>
                <a:cs typeface="+mn-ea"/>
                <a:sym typeface="+mn-lt"/>
              </a:endParaRPr>
            </a:p>
          </p:txBody>
        </p:sp>
      </p:grpSp>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535930" y="344170"/>
            <a:ext cx="1551305" cy="1573530"/>
          </a:xfrm>
          <a:prstGeom prst="rect">
            <a:avLst/>
          </a:prstGeom>
        </p:spPr>
      </p:pic>
      <p:grpSp>
        <p:nvGrpSpPr>
          <p:cNvPr id="3" name="组合 2"/>
          <p:cNvGrpSpPr/>
          <p:nvPr/>
        </p:nvGrpSpPr>
        <p:grpSpPr>
          <a:xfrm rot="10800000">
            <a:off x="3729782" y="2507194"/>
            <a:ext cx="8192759" cy="4178106"/>
            <a:chOff x="956602" y="393894"/>
            <a:chExt cx="8192759" cy="4178106"/>
          </a:xfrm>
          <a:effectLst>
            <a:outerShdw blurRad="101600" dist="38100" dir="2700000" algn="tl" rotWithShape="0">
              <a:prstClr val="black">
                <a:alpha val="20000"/>
              </a:prstClr>
            </a:outerShdw>
          </a:effectLst>
        </p:grpSpPr>
        <p:cxnSp>
          <p:nvCxnSpPr>
            <p:cNvPr id="4" name="直接连接符 3"/>
            <p:cNvCxnSpPr/>
            <p:nvPr>
              <p:custDataLst>
                <p:tags r:id="rId3"/>
              </p:custDataLst>
            </p:nvPr>
          </p:nvCxnSpPr>
          <p:spPr>
            <a:xfrm>
              <a:off x="1005840" y="460085"/>
              <a:ext cx="8143521" cy="0"/>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956602" y="393894"/>
              <a:ext cx="0" cy="4178106"/>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250"/>
                                  </p:stCondLst>
                                  <p:iterate type="lt">
                                    <p:tmPct val="10000"/>
                                  </p:iterate>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
                                        </p:tgtEl>
                                        <p:attrNameLst>
                                          <p:attrName>ppt_y</p:attrName>
                                        </p:attrNameLst>
                                      </p:cBhvr>
                                      <p:tavLst>
                                        <p:tav tm="0">
                                          <p:val>
                                            <p:strVal val="#ppt_y"/>
                                          </p:val>
                                        </p:tav>
                                        <p:tav tm="100000">
                                          <p:val>
                                            <p:strVal val="#ppt_y"/>
                                          </p:val>
                                        </p:tav>
                                      </p:tavLst>
                                    </p:anim>
                                    <p:anim calcmode="lin" valueType="num">
                                      <p:cBhvr>
                                        <p:cTn id="17"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
                                        </p:tgtEl>
                                      </p:cBhvr>
                                    </p:animEffect>
                                  </p:childTnLst>
                                </p:cTn>
                              </p:par>
                              <p:par>
                                <p:cTn id="20" presetID="42" presetClass="entr" presetSubtype="0" fill="hold" nodeType="withEffect">
                                  <p:stCondLst>
                                    <p:cond delay="50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par>
                          <p:cTn id="30" fill="hold">
                            <p:stCondLst>
                              <p:cond delay="0"/>
                            </p:stCondLst>
                            <p:childTnLst>
                              <p:par>
                                <p:cTn id="31" presetID="42" presetClass="entr" presetSubtype="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50"/>
                                        <p:tgtEl>
                                          <p:spTgt spid="31"/>
                                        </p:tgtEl>
                                      </p:cBhvr>
                                    </p:animEffect>
                                    <p:anim calcmode="lin" valueType="num">
                                      <p:cBhvr>
                                        <p:cTn id="34" dur="750" fill="hold"/>
                                        <p:tgtEl>
                                          <p:spTgt spid="31"/>
                                        </p:tgtEl>
                                        <p:attrNameLst>
                                          <p:attrName>ppt_x</p:attrName>
                                        </p:attrNameLst>
                                      </p:cBhvr>
                                      <p:tavLst>
                                        <p:tav tm="0">
                                          <p:val>
                                            <p:strVal val="#ppt_x"/>
                                          </p:val>
                                        </p:tav>
                                        <p:tav tm="100000">
                                          <p:val>
                                            <p:strVal val="#ppt_x"/>
                                          </p:val>
                                        </p:tav>
                                      </p:tavLst>
                                    </p:anim>
                                    <p:anim calcmode="lin" valueType="num">
                                      <p:cBhvr>
                                        <p:cTn id="35" dur="750" fill="hold"/>
                                        <p:tgtEl>
                                          <p:spTgt spid="31"/>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par>
                                <p:cTn id="42" presetID="2" presetClass="entr" presetSubtype="8" decel="100000" fill="hold" nodeType="withEffect">
                                  <p:stCondLst>
                                    <p:cond delay="25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0-#ppt_w/2"/>
                                          </p:val>
                                        </p:tav>
                                        <p:tav tm="100000">
                                          <p:val>
                                            <p:strVal val="#ppt_x"/>
                                          </p:val>
                                        </p:tav>
                                      </p:tavLst>
                                    </p:anim>
                                    <p:anim calcmode="lin" valueType="num">
                                      <p:cBhvr additive="base">
                                        <p:cTn id="4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29" grpId="0"/>
      <p:bldP spid="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99870" y="339725"/>
            <a:ext cx="2327275" cy="455930"/>
          </a:xfrm>
        </p:spPr>
        <p:txBody>
          <a:bodyPr/>
          <a:lstStyle/>
          <a:p>
            <a:pPr>
              <a:lnSpc>
                <a:spcPct val="120000"/>
              </a:lnSpc>
            </a:pPr>
            <a:r>
              <a:rPr lang="zh-CN" altLang="en-US" dirty="0">
                <a:effectLst/>
                <a:latin typeface="+mn-lt"/>
                <a:ea typeface="+mn-ea"/>
                <a:cs typeface="+mn-ea"/>
                <a:sym typeface="+mn-lt"/>
              </a:rPr>
              <a:t>具体工作及</a:t>
            </a:r>
            <a:r>
              <a:rPr lang="zh-CN" altLang="en-US" dirty="0">
                <a:effectLst/>
                <a:latin typeface="+mn-lt"/>
                <a:ea typeface="+mn-ea"/>
                <a:cs typeface="+mn-ea"/>
                <a:sym typeface="+mn-lt"/>
              </a:rPr>
              <a:t>实现</a:t>
            </a:r>
            <a:endParaRPr lang="zh-CN" altLang="en-US" dirty="0">
              <a:effectLst/>
              <a:latin typeface="+mn-lt"/>
              <a:ea typeface="+mn-ea"/>
              <a:cs typeface="+mn-ea"/>
              <a:sym typeface="+mn-lt"/>
            </a:endParaRPr>
          </a:p>
        </p:txBody>
      </p:sp>
      <p:sp>
        <p:nvSpPr>
          <p:cNvPr id="6" name="文本框 5"/>
          <p:cNvSpPr txBox="1"/>
          <p:nvPr>
            <p:custDataLst>
              <p:tags r:id="rId1"/>
            </p:custDataLst>
          </p:nvPr>
        </p:nvSpPr>
        <p:spPr>
          <a:xfrm>
            <a:off x="1160145" y="715645"/>
            <a:ext cx="312356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Specific Work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Implementation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custDataLst>
              <p:tags r:id="rId2"/>
            </p:custDataLst>
          </p:nvPr>
        </p:nvCxnSpPr>
        <p:spPr>
          <a:xfrm>
            <a:off x="2140206" y="1145262"/>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grpSp>
        <p:nvGrpSpPr>
          <p:cNvPr id="17" name="组合 16"/>
          <p:cNvGrpSpPr/>
          <p:nvPr/>
        </p:nvGrpSpPr>
        <p:grpSpPr>
          <a:xfrm>
            <a:off x="5080635" y="339725"/>
            <a:ext cx="2630170" cy="939800"/>
            <a:chOff x="293" y="2272"/>
            <a:chExt cx="3650" cy="1480"/>
          </a:xfrm>
        </p:grpSpPr>
        <p:sp>
          <p:nvSpPr>
            <p:cNvPr id="27" name="圆角矩形 26"/>
            <p:cNvSpPr/>
            <p:nvPr>
              <p:custDataLst>
                <p:tags r:id="rId3"/>
              </p:custDataLst>
            </p:nvPr>
          </p:nvSpPr>
          <p:spPr>
            <a:xfrm>
              <a:off x="293" y="2272"/>
              <a:ext cx="3650"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5" name="TextBox 29"/>
            <p:cNvSpPr txBox="1"/>
            <p:nvPr>
              <p:custDataLst>
                <p:tags r:id="rId4"/>
              </p:custDataLst>
            </p:nvPr>
          </p:nvSpPr>
          <p:spPr>
            <a:xfrm>
              <a:off x="1369" y="2605"/>
              <a:ext cx="1767" cy="911"/>
            </a:xfrm>
            <a:prstGeom prst="rect">
              <a:avLst/>
            </a:prstGeom>
            <a:noFill/>
          </p:spPr>
          <p:txBody>
            <a:bodyPr wrap="square" lIns="0" tIns="0" rIns="0" bIns="0" rtlCol="0">
              <a:noAutofit/>
            </a:bodyPr>
            <a:p>
              <a:pPr>
                <a:lnSpc>
                  <a:spcPct val="120000"/>
                </a:lnSpc>
              </a:pPr>
              <a:r>
                <a:rPr lang="zh-CN" altLang="en-US" sz="2800" b="1" dirty="0">
                  <a:solidFill>
                    <a:schemeClr val="bg1"/>
                  </a:solidFill>
                  <a:cs typeface="+mn-ea"/>
                  <a:sym typeface="+mn-lt"/>
                </a:rPr>
                <a:t>基模型</a:t>
              </a:r>
              <a:endParaRPr lang="zh-CN" altLang="en-US" sz="2800" b="1" dirty="0">
                <a:solidFill>
                  <a:schemeClr val="bg1"/>
                </a:solidFill>
                <a:cs typeface="+mn-ea"/>
                <a:sym typeface="+mn-lt"/>
              </a:endParaRPr>
            </a:p>
          </p:txBody>
        </p:sp>
      </p:grpSp>
      <p:pic>
        <p:nvPicPr>
          <p:cNvPr id="4" name="图片 3" descr="5种框架"/>
          <p:cNvPicPr>
            <a:picLocks noChangeAspect="1"/>
          </p:cNvPicPr>
          <p:nvPr/>
        </p:nvPicPr>
        <p:blipFill>
          <a:blip r:embed="rId5"/>
          <a:stretch>
            <a:fillRect/>
          </a:stretch>
        </p:blipFill>
        <p:spPr>
          <a:xfrm>
            <a:off x="2308860" y="1377950"/>
            <a:ext cx="8367395" cy="5480050"/>
          </a:xfrm>
          <a:prstGeom prst="rect">
            <a:avLst/>
          </a:prstGeom>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99870" y="339725"/>
            <a:ext cx="2327275" cy="455930"/>
          </a:xfrm>
        </p:spPr>
        <p:txBody>
          <a:bodyPr/>
          <a:lstStyle/>
          <a:p>
            <a:pPr>
              <a:lnSpc>
                <a:spcPct val="120000"/>
              </a:lnSpc>
            </a:pPr>
            <a:r>
              <a:rPr lang="zh-CN" altLang="en-US" dirty="0">
                <a:effectLst/>
                <a:latin typeface="+mn-lt"/>
                <a:ea typeface="+mn-ea"/>
                <a:cs typeface="+mn-ea"/>
                <a:sym typeface="+mn-lt"/>
              </a:rPr>
              <a:t>具体工作及</a:t>
            </a:r>
            <a:r>
              <a:rPr lang="zh-CN" altLang="en-US" dirty="0">
                <a:effectLst/>
                <a:latin typeface="+mn-lt"/>
                <a:ea typeface="+mn-ea"/>
                <a:cs typeface="+mn-ea"/>
                <a:sym typeface="+mn-lt"/>
              </a:rPr>
              <a:t>实现</a:t>
            </a:r>
            <a:endParaRPr lang="zh-CN" altLang="en-US" dirty="0">
              <a:effectLst/>
              <a:latin typeface="+mn-lt"/>
              <a:ea typeface="+mn-ea"/>
              <a:cs typeface="+mn-ea"/>
              <a:sym typeface="+mn-lt"/>
            </a:endParaRPr>
          </a:p>
        </p:txBody>
      </p:sp>
      <p:sp>
        <p:nvSpPr>
          <p:cNvPr id="6" name="文本框 5"/>
          <p:cNvSpPr txBox="1"/>
          <p:nvPr>
            <p:custDataLst>
              <p:tags r:id="rId1"/>
            </p:custDataLst>
          </p:nvPr>
        </p:nvSpPr>
        <p:spPr>
          <a:xfrm>
            <a:off x="1160145" y="715645"/>
            <a:ext cx="312356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Specific Work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Implementation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custDataLst>
              <p:tags r:id="rId2"/>
            </p:custDataLst>
          </p:nvPr>
        </p:nvCxnSpPr>
        <p:spPr>
          <a:xfrm>
            <a:off x="2140206" y="1145262"/>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grpSp>
        <p:nvGrpSpPr>
          <p:cNvPr id="17" name="组合 16"/>
          <p:cNvGrpSpPr/>
          <p:nvPr/>
        </p:nvGrpSpPr>
        <p:grpSpPr>
          <a:xfrm>
            <a:off x="5080635" y="339725"/>
            <a:ext cx="2630170" cy="939800"/>
            <a:chOff x="293" y="2272"/>
            <a:chExt cx="3650" cy="1480"/>
          </a:xfrm>
        </p:grpSpPr>
        <p:sp>
          <p:nvSpPr>
            <p:cNvPr id="27" name="圆角矩形 26"/>
            <p:cNvSpPr/>
            <p:nvPr>
              <p:custDataLst>
                <p:tags r:id="rId3"/>
              </p:custDataLst>
            </p:nvPr>
          </p:nvSpPr>
          <p:spPr>
            <a:xfrm>
              <a:off x="293" y="2272"/>
              <a:ext cx="3650"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5" name="TextBox 29"/>
            <p:cNvSpPr txBox="1"/>
            <p:nvPr>
              <p:custDataLst>
                <p:tags r:id="rId4"/>
              </p:custDataLst>
            </p:nvPr>
          </p:nvSpPr>
          <p:spPr>
            <a:xfrm>
              <a:off x="1159" y="2605"/>
              <a:ext cx="2120" cy="911"/>
            </a:xfrm>
            <a:prstGeom prst="rect">
              <a:avLst/>
            </a:prstGeom>
            <a:noFill/>
          </p:spPr>
          <p:txBody>
            <a:bodyPr wrap="square" lIns="0" tIns="0" rIns="0" bIns="0" rtlCol="0">
              <a:noAutofit/>
            </a:bodyPr>
            <a:p>
              <a:pPr>
                <a:lnSpc>
                  <a:spcPct val="120000"/>
                </a:lnSpc>
              </a:pPr>
              <a:r>
                <a:rPr lang="zh-CN" altLang="en-US" sz="2800" b="1" dirty="0">
                  <a:solidFill>
                    <a:schemeClr val="bg1"/>
                  </a:solidFill>
                  <a:cs typeface="+mn-ea"/>
                  <a:sym typeface="+mn-lt"/>
                </a:rPr>
                <a:t>模型</a:t>
              </a:r>
              <a:r>
                <a:rPr lang="zh-CN" altLang="en-US" sz="2800" b="1" dirty="0">
                  <a:solidFill>
                    <a:schemeClr val="bg1"/>
                  </a:solidFill>
                  <a:cs typeface="+mn-ea"/>
                  <a:sym typeface="+mn-lt"/>
                </a:rPr>
                <a:t>改进</a:t>
              </a:r>
              <a:endParaRPr lang="zh-CN" altLang="en-US" sz="2800" b="1" dirty="0">
                <a:solidFill>
                  <a:schemeClr val="bg1"/>
                </a:solidFill>
                <a:cs typeface="+mn-ea"/>
                <a:sym typeface="+mn-lt"/>
              </a:endParaRPr>
            </a:p>
          </p:txBody>
        </p:sp>
      </p:grpSp>
      <p:pic>
        <p:nvPicPr>
          <p:cNvPr id="2" name="图片 1"/>
          <p:cNvPicPr>
            <a:picLocks noChangeAspect="1"/>
          </p:cNvPicPr>
          <p:nvPr>
            <p:custDataLst>
              <p:tags r:id="rId5"/>
            </p:custDataLst>
          </p:nvPr>
        </p:nvPicPr>
        <p:blipFill>
          <a:blip r:embed="rId6"/>
          <a:stretch>
            <a:fillRect/>
          </a:stretch>
        </p:blipFill>
        <p:spPr>
          <a:xfrm>
            <a:off x="639445" y="1727200"/>
            <a:ext cx="6084570" cy="4435475"/>
          </a:xfrm>
          <a:prstGeom prst="rect">
            <a:avLst/>
          </a:prstGeom>
        </p:spPr>
      </p:pic>
      <p:sp>
        <p:nvSpPr>
          <p:cNvPr id="19" name="文本框 18"/>
          <p:cNvSpPr txBox="1"/>
          <p:nvPr>
            <p:custDataLst>
              <p:tags r:id="rId7"/>
            </p:custDataLst>
          </p:nvPr>
        </p:nvSpPr>
        <p:spPr>
          <a:xfrm>
            <a:off x="7023735" y="2004060"/>
            <a:ext cx="4048125" cy="2674620"/>
          </a:xfrm>
          <a:prstGeom prst="rect">
            <a:avLst/>
          </a:prstGeom>
          <a:noFill/>
        </p:spPr>
        <p:txBody>
          <a:bodyPr wrap="square" rtlCol="0">
            <a:noAutofit/>
          </a:bodyPr>
          <a:p>
            <a:pPr marL="285750" indent="-285750" algn="just">
              <a:buFont typeface="Arial" panose="020B0604020202020204" pitchFamily="34" charset="0"/>
              <a:buChar char="•"/>
            </a:pPr>
            <a:r>
              <a:rPr lang="en-US" altLang="zh-CN" kern="0" dirty="0">
                <a:solidFill>
                  <a:schemeClr val="tx1">
                    <a:lumMod val="65000"/>
                    <a:lumOff val="35000"/>
                  </a:schemeClr>
                </a:solidFill>
                <a:latin typeface="Times New Roman" panose="02020603050405020304" charset="0"/>
                <a:cs typeface="Times New Roman" panose="02020603050405020304" charset="0"/>
              </a:rPr>
              <a:t>大部分空标签的样本的真实标签对应的第三层</a:t>
            </a:r>
            <a:r>
              <a:rPr lang="zh-CN" altLang="en-US" kern="0" dirty="0">
                <a:solidFill>
                  <a:schemeClr val="tx1">
                    <a:lumMod val="65000"/>
                    <a:lumOff val="35000"/>
                  </a:schemeClr>
                </a:solidFill>
                <a:latin typeface="Times New Roman" panose="02020603050405020304" charset="0"/>
                <a:cs typeface="Times New Roman" panose="02020603050405020304" charset="0"/>
              </a:rPr>
              <a:t>或第二层</a:t>
            </a:r>
            <a:r>
              <a:rPr lang="en-US" altLang="zh-CN" kern="0" dirty="0">
                <a:solidFill>
                  <a:schemeClr val="tx1">
                    <a:lumMod val="65000"/>
                    <a:lumOff val="35000"/>
                  </a:schemeClr>
                </a:solidFill>
                <a:latin typeface="Times New Roman" panose="02020603050405020304" charset="0"/>
                <a:cs typeface="Times New Roman" panose="02020603050405020304" charset="0"/>
              </a:rPr>
              <a:t>情绪的预测值比</a:t>
            </a:r>
            <a:r>
              <a:rPr lang="zh-CN" altLang="en-US" kern="0" dirty="0">
                <a:solidFill>
                  <a:schemeClr val="tx1">
                    <a:lumMod val="65000"/>
                    <a:lumOff val="35000"/>
                  </a:schemeClr>
                </a:solidFill>
                <a:cs typeface="+mn-ea"/>
              </a:rPr>
              <a:t>同类下非真实标签的情绪的预测值要高很多且大部分游离在接近 0.5 附近，因此想通过ILP用于情绪预测改进的方法。</a:t>
            </a:r>
            <a:endParaRPr lang="zh-CN" altLang="en-US" kern="0" dirty="0">
              <a:solidFill>
                <a:schemeClr val="tx1">
                  <a:lumMod val="65000"/>
                  <a:lumOff val="35000"/>
                </a:schemeClr>
              </a:solidFill>
              <a:cs typeface="+mn-ea"/>
            </a:endParaRPr>
          </a:p>
          <a:p>
            <a:pPr marL="285750" indent="-285750" algn="just">
              <a:buFont typeface="Arial" panose="020B0604020202020204" pitchFamily="34" charset="0"/>
              <a:buChar char="•"/>
            </a:pPr>
            <a:endParaRPr lang="zh-CN" altLang="en-US" kern="0" dirty="0">
              <a:solidFill>
                <a:schemeClr val="tx1">
                  <a:lumMod val="65000"/>
                  <a:lumOff val="35000"/>
                </a:schemeClr>
              </a:solidFill>
              <a:cs typeface="+mn-ea"/>
            </a:endParaRPr>
          </a:p>
          <a:p>
            <a:pPr marL="285750" indent="-285750" algn="just">
              <a:buFont typeface="Arial" panose="020B0604020202020204" pitchFamily="34" charset="0"/>
              <a:buChar char="•"/>
            </a:pPr>
            <a:r>
              <a:rPr lang="zh-CN" altLang="en-US" kern="0" dirty="0">
                <a:solidFill>
                  <a:schemeClr val="tx1">
                    <a:lumMod val="65000"/>
                    <a:lumOff val="35000"/>
                  </a:schemeClr>
                </a:solidFill>
                <a:cs typeface="+mn-ea"/>
              </a:rPr>
              <a:t>将空标签情况时的预测值作为输入，重新规划预测出的</a:t>
            </a:r>
            <a:r>
              <a:rPr lang="zh-CN" altLang="en-US" kern="0" dirty="0">
                <a:solidFill>
                  <a:schemeClr val="tx1">
                    <a:lumMod val="65000"/>
                    <a:lumOff val="35000"/>
                  </a:schemeClr>
                </a:solidFill>
                <a:cs typeface="+mn-ea"/>
              </a:rPr>
              <a:t>标签。</a:t>
            </a:r>
            <a:endParaRPr lang="zh-CN" altLang="en-US" kern="0" dirty="0">
              <a:solidFill>
                <a:schemeClr val="tx1">
                  <a:lumMod val="65000"/>
                  <a:lumOff val="35000"/>
                </a:schemeClr>
              </a:solidFill>
              <a:cs typeface="+mn-ea"/>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99870" y="339725"/>
            <a:ext cx="2327275" cy="455930"/>
          </a:xfrm>
        </p:spPr>
        <p:txBody>
          <a:bodyPr/>
          <a:lstStyle/>
          <a:p>
            <a:pPr>
              <a:lnSpc>
                <a:spcPct val="120000"/>
              </a:lnSpc>
            </a:pPr>
            <a:r>
              <a:rPr lang="zh-CN" altLang="en-US" dirty="0">
                <a:effectLst/>
                <a:latin typeface="+mn-lt"/>
                <a:ea typeface="+mn-ea"/>
                <a:cs typeface="+mn-ea"/>
                <a:sym typeface="+mn-lt"/>
              </a:rPr>
              <a:t>具体工作及</a:t>
            </a:r>
            <a:r>
              <a:rPr lang="zh-CN" altLang="en-US" dirty="0">
                <a:effectLst/>
                <a:latin typeface="+mn-lt"/>
                <a:ea typeface="+mn-ea"/>
                <a:cs typeface="+mn-ea"/>
                <a:sym typeface="+mn-lt"/>
              </a:rPr>
              <a:t>实现</a:t>
            </a:r>
            <a:endParaRPr lang="zh-CN" altLang="en-US" dirty="0">
              <a:effectLst/>
              <a:latin typeface="+mn-lt"/>
              <a:ea typeface="+mn-ea"/>
              <a:cs typeface="+mn-ea"/>
              <a:sym typeface="+mn-lt"/>
            </a:endParaRPr>
          </a:p>
        </p:txBody>
      </p:sp>
      <p:sp>
        <p:nvSpPr>
          <p:cNvPr id="6" name="文本框 5"/>
          <p:cNvSpPr txBox="1"/>
          <p:nvPr>
            <p:custDataLst>
              <p:tags r:id="rId1"/>
            </p:custDataLst>
          </p:nvPr>
        </p:nvSpPr>
        <p:spPr>
          <a:xfrm>
            <a:off x="1160145" y="715645"/>
            <a:ext cx="312356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Specific Work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Implementation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custDataLst>
              <p:tags r:id="rId2"/>
            </p:custDataLst>
          </p:nvPr>
        </p:nvCxnSpPr>
        <p:spPr>
          <a:xfrm>
            <a:off x="2140206" y="1145262"/>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grpSp>
        <p:nvGrpSpPr>
          <p:cNvPr id="17" name="组合 16"/>
          <p:cNvGrpSpPr/>
          <p:nvPr/>
        </p:nvGrpSpPr>
        <p:grpSpPr>
          <a:xfrm>
            <a:off x="5080635" y="339725"/>
            <a:ext cx="2630170" cy="939800"/>
            <a:chOff x="293" y="2272"/>
            <a:chExt cx="3650" cy="1480"/>
          </a:xfrm>
        </p:grpSpPr>
        <p:sp>
          <p:nvSpPr>
            <p:cNvPr id="27" name="圆角矩形 26"/>
            <p:cNvSpPr/>
            <p:nvPr>
              <p:custDataLst>
                <p:tags r:id="rId3"/>
              </p:custDataLst>
            </p:nvPr>
          </p:nvSpPr>
          <p:spPr>
            <a:xfrm>
              <a:off x="293" y="2272"/>
              <a:ext cx="3650"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5" name="TextBox 29"/>
            <p:cNvSpPr txBox="1"/>
            <p:nvPr>
              <p:custDataLst>
                <p:tags r:id="rId4"/>
              </p:custDataLst>
            </p:nvPr>
          </p:nvSpPr>
          <p:spPr>
            <a:xfrm>
              <a:off x="1159" y="2605"/>
              <a:ext cx="2120" cy="911"/>
            </a:xfrm>
            <a:prstGeom prst="rect">
              <a:avLst/>
            </a:prstGeom>
            <a:noFill/>
          </p:spPr>
          <p:txBody>
            <a:bodyPr wrap="square" lIns="0" tIns="0" rIns="0" bIns="0" rtlCol="0">
              <a:noAutofit/>
            </a:bodyPr>
            <a:p>
              <a:pPr>
                <a:lnSpc>
                  <a:spcPct val="120000"/>
                </a:lnSpc>
              </a:pPr>
              <a:r>
                <a:rPr lang="zh-CN" altLang="en-US" sz="2800" b="1" dirty="0">
                  <a:solidFill>
                    <a:schemeClr val="bg1"/>
                  </a:solidFill>
                  <a:cs typeface="+mn-ea"/>
                  <a:sym typeface="+mn-lt"/>
                </a:rPr>
                <a:t>模型</a:t>
              </a:r>
              <a:r>
                <a:rPr lang="zh-CN" altLang="en-US" sz="2800" b="1" dirty="0">
                  <a:solidFill>
                    <a:schemeClr val="bg1"/>
                  </a:solidFill>
                  <a:cs typeface="+mn-ea"/>
                  <a:sym typeface="+mn-lt"/>
                </a:rPr>
                <a:t>改进</a:t>
              </a:r>
              <a:endParaRPr lang="zh-CN" altLang="en-US" sz="2800" b="1" dirty="0">
                <a:solidFill>
                  <a:schemeClr val="bg1"/>
                </a:solidFill>
                <a:cs typeface="+mn-ea"/>
                <a:sym typeface="+mn-lt"/>
              </a:endParaRPr>
            </a:p>
          </p:txBody>
        </p:sp>
      </p:grpSp>
      <p:sp>
        <p:nvSpPr>
          <p:cNvPr id="19" name="文本框 18"/>
          <p:cNvSpPr txBox="1"/>
          <p:nvPr>
            <p:custDataLst>
              <p:tags r:id="rId5"/>
            </p:custDataLst>
          </p:nvPr>
        </p:nvSpPr>
        <p:spPr>
          <a:xfrm>
            <a:off x="1916430" y="4408805"/>
            <a:ext cx="3890645" cy="1036955"/>
          </a:xfrm>
          <a:prstGeom prst="rect">
            <a:avLst/>
          </a:prstGeom>
          <a:noFill/>
        </p:spPr>
        <p:txBody>
          <a:bodyPr wrap="square" rtlCol="0">
            <a:noAutofit/>
          </a:bodyPr>
          <a:p>
            <a:pPr indent="0" algn="just">
              <a:buFont typeface="Arial" panose="020B0604020202020204" pitchFamily="34" charset="0"/>
              <a:buNone/>
            </a:pPr>
            <a:r>
              <a:rPr lang="zh-CN" altLang="en-US" kern="0" dirty="0">
                <a:solidFill>
                  <a:schemeClr val="tx1">
                    <a:lumMod val="65000"/>
                    <a:lumOff val="35000"/>
                  </a:schemeClr>
                </a:solidFill>
                <a:cs typeface="+mn-ea"/>
              </a:rPr>
              <a:t>整数线性规划公式</a:t>
            </a:r>
            <a:r>
              <a:rPr lang="en-US" altLang="zh-CN" kern="0" dirty="0">
                <a:solidFill>
                  <a:schemeClr val="tx1">
                    <a:lumMod val="65000"/>
                    <a:lumOff val="35000"/>
                  </a:schemeClr>
                </a:solidFill>
                <a:cs typeface="+mn-ea"/>
              </a:rPr>
              <a:t>↑</a:t>
            </a:r>
            <a:endParaRPr lang="zh-CN" altLang="en-US" kern="0" dirty="0">
              <a:solidFill>
                <a:schemeClr val="tx1">
                  <a:lumMod val="65000"/>
                  <a:lumOff val="35000"/>
                </a:schemeClr>
              </a:solidFill>
              <a:cs typeface="+mn-ea"/>
            </a:endParaRPr>
          </a:p>
          <a:p>
            <a:pPr indent="0" algn="just">
              <a:buFont typeface="Arial" panose="020B0604020202020204" pitchFamily="34" charset="0"/>
              <a:buNone/>
            </a:pPr>
            <a:r>
              <a:rPr lang="zh-CN" altLang="en-US" kern="0" dirty="0">
                <a:solidFill>
                  <a:schemeClr val="tx1">
                    <a:lumMod val="65000"/>
                    <a:lumOff val="35000"/>
                  </a:schemeClr>
                </a:solidFill>
                <a:cs typeface="+mn-ea"/>
              </a:rPr>
              <a:t>将空标代价函数的可视化</a:t>
            </a:r>
            <a:r>
              <a:rPr lang="en-US" altLang="zh-CN" kern="0" dirty="0">
                <a:solidFill>
                  <a:schemeClr val="tx1">
                    <a:lumMod val="65000"/>
                    <a:lumOff val="35000"/>
                  </a:schemeClr>
                </a:solidFill>
                <a:cs typeface="+mn-ea"/>
              </a:rPr>
              <a:t>→</a:t>
            </a:r>
            <a:endParaRPr lang="en-US" altLang="zh-CN" kern="0" dirty="0">
              <a:solidFill>
                <a:schemeClr val="tx1">
                  <a:lumMod val="65000"/>
                  <a:lumOff val="35000"/>
                </a:schemeClr>
              </a:solidFill>
              <a:cs typeface="+mn-ea"/>
            </a:endParaRPr>
          </a:p>
          <a:p>
            <a:pPr indent="0" algn="just">
              <a:buFont typeface="Arial" panose="020B0604020202020204" pitchFamily="34" charset="0"/>
              <a:buNone/>
            </a:pPr>
            <a:r>
              <a:rPr lang="zh-CN" altLang="en-US" kern="0" dirty="0">
                <a:solidFill>
                  <a:schemeClr val="tx1">
                    <a:lumMod val="65000"/>
                    <a:lumOff val="35000"/>
                  </a:schemeClr>
                </a:solidFill>
                <a:cs typeface="+mn-ea"/>
              </a:rPr>
              <a:t>具体例子</a:t>
            </a:r>
            <a:r>
              <a:rPr lang="en-US" altLang="zh-CN" kern="0" dirty="0">
                <a:solidFill>
                  <a:schemeClr val="tx1">
                    <a:lumMod val="65000"/>
                    <a:lumOff val="35000"/>
                  </a:schemeClr>
                </a:solidFill>
                <a:cs typeface="+mn-ea"/>
              </a:rPr>
              <a:t>↓</a:t>
            </a:r>
            <a:endParaRPr lang="en-US" altLang="zh-CN" kern="0" dirty="0">
              <a:solidFill>
                <a:schemeClr val="tx1">
                  <a:lumMod val="65000"/>
                  <a:lumOff val="35000"/>
                </a:schemeClr>
              </a:solidFill>
              <a:cs typeface="+mn-ea"/>
            </a:endParaRPr>
          </a:p>
        </p:txBody>
      </p:sp>
      <p:grpSp>
        <p:nvGrpSpPr>
          <p:cNvPr id="7" name="组合 6"/>
          <p:cNvGrpSpPr/>
          <p:nvPr/>
        </p:nvGrpSpPr>
        <p:grpSpPr>
          <a:xfrm>
            <a:off x="1369060" y="1630680"/>
            <a:ext cx="4438015" cy="2590800"/>
            <a:chOff x="893" y="3194"/>
            <a:chExt cx="6989" cy="4080"/>
          </a:xfrm>
        </p:grpSpPr>
        <p:pic>
          <p:nvPicPr>
            <p:cNvPr id="4" name="图片 3"/>
            <p:cNvPicPr>
              <a:picLocks noChangeAspect="1"/>
            </p:cNvPicPr>
            <p:nvPr>
              <p:custDataLst>
                <p:tags r:id="rId6"/>
              </p:custDataLst>
            </p:nvPr>
          </p:nvPicPr>
          <p:blipFill>
            <a:blip r:embed="rId7"/>
            <a:stretch>
              <a:fillRect/>
            </a:stretch>
          </p:blipFill>
          <p:spPr>
            <a:xfrm>
              <a:off x="3202" y="3194"/>
              <a:ext cx="4680" cy="1164"/>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893" y="4358"/>
              <a:ext cx="6228" cy="2916"/>
            </a:xfrm>
            <a:prstGeom prst="rect">
              <a:avLst/>
            </a:prstGeom>
          </p:spPr>
        </p:pic>
      </p:grpSp>
      <p:pic>
        <p:nvPicPr>
          <p:cNvPr id="8" name="图片 7" descr="整数线性规划图"/>
          <p:cNvPicPr>
            <a:picLocks noChangeAspect="1"/>
          </p:cNvPicPr>
          <p:nvPr/>
        </p:nvPicPr>
        <p:blipFill>
          <a:blip r:embed="rId10"/>
          <a:stretch>
            <a:fillRect/>
          </a:stretch>
        </p:blipFill>
        <p:spPr>
          <a:xfrm>
            <a:off x="6894830" y="1630680"/>
            <a:ext cx="4201795" cy="4611370"/>
          </a:xfrm>
          <a:prstGeom prst="rect">
            <a:avLst/>
          </a:prstGeom>
        </p:spPr>
      </p:pic>
      <p:pic>
        <p:nvPicPr>
          <p:cNvPr id="9" name="图片 8"/>
          <p:cNvPicPr>
            <a:picLocks noChangeAspect="1"/>
          </p:cNvPicPr>
          <p:nvPr>
            <p:custDataLst>
              <p:tags r:id="rId11"/>
            </p:custDataLst>
          </p:nvPr>
        </p:nvPicPr>
        <p:blipFill>
          <a:blip r:embed="rId12"/>
          <a:stretch>
            <a:fillRect/>
          </a:stretch>
        </p:blipFill>
        <p:spPr>
          <a:xfrm>
            <a:off x="1075690" y="5445760"/>
            <a:ext cx="5571490" cy="822960"/>
          </a:xfrm>
          <a:prstGeom prst="rect">
            <a:avLst/>
          </a:prstGeom>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99870" y="339725"/>
            <a:ext cx="2327275" cy="455930"/>
          </a:xfrm>
        </p:spPr>
        <p:txBody>
          <a:bodyPr/>
          <a:lstStyle/>
          <a:p>
            <a:pPr>
              <a:lnSpc>
                <a:spcPct val="120000"/>
              </a:lnSpc>
            </a:pPr>
            <a:r>
              <a:rPr lang="zh-CN" altLang="en-US" dirty="0">
                <a:effectLst/>
                <a:latin typeface="+mn-lt"/>
                <a:ea typeface="+mn-ea"/>
                <a:cs typeface="+mn-ea"/>
                <a:sym typeface="+mn-lt"/>
              </a:rPr>
              <a:t>具体工作及</a:t>
            </a:r>
            <a:r>
              <a:rPr lang="zh-CN" altLang="en-US" dirty="0">
                <a:effectLst/>
                <a:latin typeface="+mn-lt"/>
                <a:ea typeface="+mn-ea"/>
                <a:cs typeface="+mn-ea"/>
                <a:sym typeface="+mn-lt"/>
              </a:rPr>
              <a:t>实现</a:t>
            </a:r>
            <a:endParaRPr lang="zh-CN" altLang="en-US" dirty="0">
              <a:effectLst/>
              <a:latin typeface="+mn-lt"/>
              <a:ea typeface="+mn-ea"/>
              <a:cs typeface="+mn-ea"/>
              <a:sym typeface="+mn-lt"/>
            </a:endParaRPr>
          </a:p>
        </p:txBody>
      </p:sp>
      <p:sp>
        <p:nvSpPr>
          <p:cNvPr id="6" name="文本框 5"/>
          <p:cNvSpPr txBox="1"/>
          <p:nvPr>
            <p:custDataLst>
              <p:tags r:id="rId1"/>
            </p:custDataLst>
          </p:nvPr>
        </p:nvSpPr>
        <p:spPr>
          <a:xfrm>
            <a:off x="1160145" y="715645"/>
            <a:ext cx="312356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Specific Work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Implementation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custDataLst>
              <p:tags r:id="rId2"/>
            </p:custDataLst>
          </p:nvPr>
        </p:nvCxnSpPr>
        <p:spPr>
          <a:xfrm>
            <a:off x="2140206" y="1145262"/>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grpSp>
        <p:nvGrpSpPr>
          <p:cNvPr id="17" name="组合 16"/>
          <p:cNvGrpSpPr/>
          <p:nvPr/>
        </p:nvGrpSpPr>
        <p:grpSpPr>
          <a:xfrm>
            <a:off x="4493260" y="1278890"/>
            <a:ext cx="3047365" cy="939800"/>
            <a:chOff x="293" y="2272"/>
            <a:chExt cx="5262" cy="1480"/>
          </a:xfrm>
        </p:grpSpPr>
        <p:sp>
          <p:nvSpPr>
            <p:cNvPr id="27" name="圆角矩形 26"/>
            <p:cNvSpPr/>
            <p:nvPr>
              <p:custDataLst>
                <p:tags r:id="rId3"/>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4"/>
              </p:custDataLst>
            </p:nvPr>
          </p:nvSpPr>
          <p:spPr>
            <a:xfrm>
              <a:off x="1719"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代码</a:t>
              </a:r>
              <a:r>
                <a:rPr lang="zh-CN" altLang="en-US" sz="2800" b="1" dirty="0">
                  <a:solidFill>
                    <a:schemeClr val="bg1"/>
                  </a:solidFill>
                  <a:cs typeface="+mn-ea"/>
                  <a:sym typeface="+mn-lt"/>
                </a:rPr>
                <a:t>展示</a:t>
              </a:r>
              <a:endParaRPr lang="zh-CN" altLang="en-US" sz="2800" b="1" dirty="0">
                <a:solidFill>
                  <a:schemeClr val="bg1"/>
                </a:solidFill>
                <a:cs typeface="+mn-ea"/>
                <a:sym typeface="+mn-lt"/>
              </a:endParaRPr>
            </a:p>
          </p:txBody>
        </p:sp>
      </p:grpSp>
      <p:sp>
        <p:nvSpPr>
          <p:cNvPr id="66" name="圆角矩形 65"/>
          <p:cNvSpPr/>
          <p:nvPr>
            <p:custDataLst>
              <p:tags r:id="rId5"/>
            </p:custDataLst>
          </p:nvPr>
        </p:nvSpPr>
        <p:spPr>
          <a:xfrm>
            <a:off x="4902835" y="3019425"/>
            <a:ext cx="2399030" cy="1038225"/>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8" name="文本框 17"/>
          <p:cNvSpPr txBox="1"/>
          <p:nvPr>
            <p:custDataLst>
              <p:tags r:id="rId6"/>
            </p:custDataLst>
          </p:nvPr>
        </p:nvSpPr>
        <p:spPr>
          <a:xfrm>
            <a:off x="5318760" y="3253105"/>
            <a:ext cx="1894205" cy="694690"/>
          </a:xfrm>
          <a:prstGeom prst="rect">
            <a:avLst/>
          </a:prstGeom>
          <a:noFill/>
        </p:spPr>
        <p:txBody>
          <a:bodyPr wrap="square" rtlCol="0">
            <a:noAutofit/>
          </a:bodyPr>
          <a:p>
            <a:pPr indent="0" algn="just">
              <a:buFont typeface="Arial" panose="020B0604020202020204" pitchFamily="34" charset="0"/>
              <a:buNone/>
            </a:pPr>
            <a:r>
              <a:rPr lang="zh-CN" altLang="en-US" sz="2800" kern="0" dirty="0">
                <a:solidFill>
                  <a:schemeClr val="tx1">
                    <a:lumMod val="65000"/>
                    <a:lumOff val="35000"/>
                  </a:schemeClr>
                </a:solidFill>
                <a:cs typeface="+mn-ea"/>
              </a:rPr>
              <a:t>现场展示</a:t>
            </a:r>
            <a:endParaRPr lang="zh-CN" altLang="en-US" sz="2800" kern="0" dirty="0">
              <a:solidFill>
                <a:schemeClr val="tx1">
                  <a:lumMod val="65000"/>
                  <a:lumOff val="35000"/>
                </a:schemeClr>
              </a:solidFill>
              <a:cs typeface="+mn-ea"/>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结果与</a:t>
              </a:r>
              <a:r>
                <a:rPr lang="zh-CN" altLang="en-US" sz="4400" b="1" dirty="0">
                  <a:solidFill>
                    <a:srgbClr val="3C4750"/>
                  </a:solidFill>
                  <a:effectLst>
                    <a:outerShdw blurRad="25400" dist="25400" dir="2700000" algn="tl">
                      <a:srgbClr val="000000">
                        <a:alpha val="25000"/>
                      </a:srgbClr>
                    </a:outerShdw>
                  </a:effectLst>
                  <a:cs typeface="+mn-ea"/>
                  <a:sym typeface="+mn-lt"/>
                </a:rPr>
                <a:t>结论</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04</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1" name="组合 10"/>
          <p:cNvGrpSpPr/>
          <p:nvPr/>
        </p:nvGrpSpPr>
        <p:grpSpPr>
          <a:xfrm>
            <a:off x="798830" y="2078355"/>
            <a:ext cx="4168140" cy="3378200"/>
            <a:chOff x="1267" y="5107"/>
            <a:chExt cx="6564" cy="5320"/>
          </a:xfrm>
        </p:grpSpPr>
        <p:sp>
          <p:nvSpPr>
            <p:cNvPr id="8" name="文本框 7"/>
            <p:cNvSpPr txBox="1"/>
            <p:nvPr/>
          </p:nvSpPr>
          <p:spPr>
            <a:xfrm>
              <a:off x="1649" y="5562"/>
              <a:ext cx="5802" cy="4410"/>
            </a:xfrm>
            <a:prstGeom prst="rect">
              <a:avLst/>
            </a:prstGeom>
            <a:noFill/>
          </p:spPr>
          <p:txBody>
            <a:bodyPr wrap="square" rtlCol="0">
              <a:spAutoFit/>
            </a:bodyPr>
            <a:p>
              <a:pPr marL="285750" indent="-285750" algn="just">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使用NLTK进行分词</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en-US" altLang="zh-CN"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mask</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过的特殊词的拼接</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Word2Vec 工具将每个分词转换为 300 维的嵌入向量</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未出现的词（</a:t>
              </a:r>
              <a:r>
                <a:rPr lang="en-US" altLang="zh-CN"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UNK</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）在均匀分布上的随机化</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要对每个句子的长度进行填充（padding）或截断（truncate）</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制作三个层次，</a:t>
              </a:r>
              <a:r>
                <a:rPr lang="en-US" altLang="zh-CN"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36</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种情绪的</a:t>
              </a:r>
              <a:r>
                <a:rPr lang="en-US" altLang="zh-CN"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01</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标签集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 name="圆角矩形 65"/>
            <p:cNvSpPr/>
            <p:nvPr>
              <p:custDataLst>
                <p:tags r:id="rId5"/>
              </p:custDataLst>
            </p:nvPr>
          </p:nvSpPr>
          <p:spPr>
            <a:xfrm>
              <a:off x="1267" y="5107"/>
              <a:ext cx="6564" cy="5320"/>
            </a:xfrm>
            <a:prstGeom prst="roundRect">
              <a:avLst>
                <a:gd name="adj" fmla="val 3214"/>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grpSp>
      <p:pic>
        <p:nvPicPr>
          <p:cNvPr id="10" name="图片 9"/>
          <p:cNvPicPr>
            <a:picLocks noChangeAspect="1"/>
          </p:cNvPicPr>
          <p:nvPr>
            <p:custDataLst>
              <p:tags r:id="rId6"/>
            </p:custDataLst>
          </p:nvPr>
        </p:nvPicPr>
        <p:blipFill>
          <a:blip r:embed="rId7"/>
          <a:stretch>
            <a:fillRect/>
          </a:stretch>
        </p:blipFill>
        <p:spPr>
          <a:xfrm>
            <a:off x="5737860" y="795020"/>
            <a:ext cx="5679440" cy="1194435"/>
          </a:xfrm>
          <a:prstGeom prst="rect">
            <a:avLst/>
          </a:prstGeom>
        </p:spPr>
      </p:pic>
      <p:pic>
        <p:nvPicPr>
          <p:cNvPr id="12" name="图片 11"/>
          <p:cNvPicPr>
            <a:picLocks noChangeAspect="1"/>
          </p:cNvPicPr>
          <p:nvPr>
            <p:custDataLst>
              <p:tags r:id="rId8"/>
            </p:custDataLst>
          </p:nvPr>
        </p:nvPicPr>
        <p:blipFill>
          <a:blip r:embed="rId9"/>
          <a:stretch>
            <a:fillRect/>
          </a:stretch>
        </p:blipFill>
        <p:spPr>
          <a:xfrm>
            <a:off x="5187315" y="2367280"/>
            <a:ext cx="6779895" cy="3268345"/>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custDataLst>
              <p:tags r:id="rId5"/>
            </p:custDataLst>
          </p:nvPr>
        </p:nvPicPr>
        <p:blipFill>
          <a:blip r:embed="rId6"/>
          <a:stretch>
            <a:fillRect/>
          </a:stretch>
        </p:blipFill>
        <p:spPr>
          <a:xfrm>
            <a:off x="3625215" y="1146175"/>
            <a:ext cx="7058025" cy="5166995"/>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18235" y="2435225"/>
            <a:ext cx="2052955" cy="1622425"/>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custDataLst>
              <p:tags r:id="rId5"/>
            </p:custDataLst>
          </p:nvPr>
        </p:nvPicPr>
        <p:blipFill>
          <a:blip r:embed="rId6"/>
          <a:stretch>
            <a:fillRect/>
          </a:stretch>
        </p:blipFill>
        <p:spPr>
          <a:xfrm>
            <a:off x="150495" y="2251075"/>
            <a:ext cx="6700520" cy="3688715"/>
          </a:xfrm>
          <a:prstGeom prst="rect">
            <a:avLst/>
          </a:prstGeom>
        </p:spPr>
      </p:pic>
      <p:sp>
        <p:nvSpPr>
          <p:cNvPr id="7" name="文本框 6"/>
          <p:cNvSpPr txBox="1"/>
          <p:nvPr/>
        </p:nvSpPr>
        <p:spPr>
          <a:xfrm>
            <a:off x="7007860" y="2009140"/>
            <a:ext cx="4987290" cy="4276725"/>
          </a:xfrm>
          <a:prstGeom prst="rect">
            <a:avLst/>
          </a:prstGeom>
          <a:noFill/>
        </p:spPr>
        <p:txBody>
          <a:bodyPr wrap="square" rtlCol="0">
            <a:spAutoFit/>
          </a:bodyPr>
          <a:p>
            <a:pPr indent="0" algn="just" fontAlgn="auto" latinLnBrk="1"/>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fontAlgn="auto" latinLnBrk="1">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准确率和 F1 值上多层次模型比单层次模型都提高了约 </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0.05</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buFont typeface="Arial" panose="020B0604020202020204" pitchFamily="34" charset="0"/>
              <a:buNone/>
            </a:pP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fontAlgn="auto" latinLnBrk="1">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使用 ILP 改进的多层次模型效果也比未改进的多层次模型得到了提高，仅在第三层使用 ILP 的模型相对原始多层次模型在准确率上提高了约 </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0.02</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，F1 上提高了约 </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0.03</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，而从第二层开始使用 ILP 的模型相对原始多层次模型在准确率和 F1 都上提高了约 </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0.05</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，与单层次相比提高了 </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0.1</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buFont typeface="Arial" panose="020B0604020202020204" pitchFamily="34" charset="0"/>
              <a:buNone/>
            </a:pP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fontAlgn="auto" latinLnBrk="1">
              <a:buFont typeface="Arial" panose="020B0604020202020204" pitchFamily="34" charset="0"/>
              <a:buChar char="•"/>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可以看出本文提出的多层次模型方法和使用 ILP 改进的方法相对单层次模型有较好的效果。</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buFont typeface="Arial" panose="020B0604020202020204" pitchFamily="34" charset="0"/>
              <a:buNone/>
            </a:pP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buFont typeface="Arial" panose="020B0604020202020204" pitchFamily="34" charset="0"/>
              <a:buNone/>
            </a:pP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从表4.4可以看到，虽然单层次模型预测出的多标签数最多，但是准确率与F1值最低，说明预测出的多标签情绪误差大。</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4140200" y="238760"/>
            <a:ext cx="6505575" cy="1568450"/>
          </a:xfrm>
          <a:prstGeom prst="rect">
            <a:avLst/>
          </a:prstGeom>
          <a:noFill/>
        </p:spPr>
        <p:txBody>
          <a:bodyPr wrap="square" rtlCol="0" anchor="t">
            <a:spAutoFit/>
          </a:bodyPr>
          <a:p>
            <a:pPr indent="0" algn="just" fontAlgn="auto" latinLnBrk="1"/>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5427</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个样本的测试集上，分别测试了</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单层次模型</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Baseline_Model</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多层次模 型</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Multi_Level_Model</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仅在第三层使用ILP改进的多层次模型</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Multi_Level_ILP_Model</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从第二层开始使用ILP改进的多层次模型</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Multi_Level_ILPs_Model</a:t>
            </a:r>
            <a:r>
              <a:rPr lang="en-US" altLang="zh-CN"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b="1">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rPr>
              <a:t>以准确率与 F1 值对它们进行了比较。</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5086985" y="339090"/>
            <a:ext cx="3047365" cy="93980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4" name="TextBox 29"/>
            <p:cNvSpPr txBox="1"/>
            <p:nvPr>
              <p:custDataLst>
                <p:tags r:id="rId6"/>
              </p:custDataLst>
            </p:nvPr>
          </p:nvSpPr>
          <p:spPr>
            <a:xfrm>
              <a:off x="1719"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案例</a:t>
              </a:r>
              <a:r>
                <a:rPr lang="zh-CN" altLang="en-US" sz="2800" b="1" dirty="0">
                  <a:solidFill>
                    <a:schemeClr val="bg1"/>
                  </a:solidFill>
                  <a:cs typeface="+mn-ea"/>
                  <a:sym typeface="+mn-lt"/>
                </a:rPr>
                <a:t>分析</a:t>
              </a:r>
              <a:endParaRPr lang="zh-CN" altLang="en-US" sz="2800" b="1" dirty="0">
                <a:solidFill>
                  <a:schemeClr val="bg1"/>
                </a:solidFill>
                <a:cs typeface="+mn-ea"/>
                <a:sym typeface="+mn-lt"/>
              </a:endParaRPr>
            </a:p>
          </p:txBody>
        </p:sp>
      </p:grpSp>
      <p:sp>
        <p:nvSpPr>
          <p:cNvPr id="11" name="文本框 10"/>
          <p:cNvSpPr txBox="1"/>
          <p:nvPr>
            <p:custDataLst>
              <p:tags r:id="rId7"/>
            </p:custDataLst>
          </p:nvPr>
        </p:nvSpPr>
        <p:spPr>
          <a:xfrm>
            <a:off x="621665" y="1724660"/>
            <a:ext cx="9288780" cy="1814830"/>
          </a:xfrm>
          <a:prstGeom prst="rect">
            <a:avLst/>
          </a:prstGeom>
          <a:noFill/>
        </p:spPr>
        <p:txBody>
          <a:bodyPr wrap="square" rtlCol="0">
            <a:spAutoFit/>
          </a:bodyPr>
          <a:p>
            <a:pPr indent="0" algn="just" fontAlgn="auto" latinLnBrk="1"/>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对多层次模型分类效果与单层次模型对比进行了具体的查看，对于句子</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latinLnBrk="1"/>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 Enjoying Mummers. I'm from Philly. I kind of terrified as they just used Skyrim</a:t>
            </a:r>
            <a:r>
              <a:rPr lang="en-US" altLang="zh-CN"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rPr>
              <a:t>music....”的真实标签为“joy”与“excitement”，单层次模型预测出的情绪标签为“joy”与“fear”，可以看出受到“terrified”词的影响，fear 对应的情绪分类模型很精准的将其识别出。而多层次模型，预测出的标签为“joy”一个。虽然只预测出了一个，但是并没有受到“terrified”词的影响，如图 4.3，在第一层三元分类时虽然稍微受到了“terrifeid”词影响，“Negative”情绪有 0.25 的预测概率但是并不是很强，因此并没有在最终预测出的标签中错误的引入“fear”标签。</a:t>
            </a:r>
            <a:endParaRPr lang="zh-CN" altLang="en-US" sz="1600">
              <a:solidFill>
                <a:srgbClr val="666E8A"/>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p:cNvPicPr>
            <a:picLocks noChangeAspect="1"/>
          </p:cNvPicPr>
          <p:nvPr>
            <p:custDataLst>
              <p:tags r:id="rId8"/>
            </p:custDataLst>
          </p:nvPr>
        </p:nvPicPr>
        <p:blipFill>
          <a:blip r:embed="rId9"/>
          <a:stretch>
            <a:fillRect/>
          </a:stretch>
        </p:blipFill>
        <p:spPr>
          <a:xfrm>
            <a:off x="621665" y="3759200"/>
            <a:ext cx="5753100" cy="2381885"/>
          </a:xfrm>
          <a:prstGeom prst="rect">
            <a:avLst/>
          </a:prstGeom>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展望</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Future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05</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69032" y="122134"/>
            <a:ext cx="8192759" cy="4178106"/>
            <a:chOff x="956602" y="393894"/>
            <a:chExt cx="8192759" cy="4178106"/>
          </a:xfrm>
          <a:effectLst>
            <a:outerShdw blurRad="101600" dist="38100" dir="2700000" algn="tl" rotWithShape="0">
              <a:prstClr val="black">
                <a:alpha val="20000"/>
              </a:prstClr>
            </a:outerShdw>
          </a:effectLst>
        </p:grpSpPr>
        <p:cxnSp>
          <p:nvCxnSpPr>
            <p:cNvPr id="6" name="直接连接符 5"/>
            <p:cNvCxnSpPr/>
            <p:nvPr>
              <p:custDataLst>
                <p:tags r:id="rId1"/>
              </p:custDataLst>
            </p:nvPr>
          </p:nvCxnSpPr>
          <p:spPr>
            <a:xfrm>
              <a:off x="1005840" y="460085"/>
              <a:ext cx="8143521" cy="0"/>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2"/>
              </p:custDataLst>
            </p:nvPr>
          </p:nvCxnSpPr>
          <p:spPr>
            <a:xfrm>
              <a:off x="956602" y="393894"/>
              <a:ext cx="0" cy="4178106"/>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custDataLst>
              <p:tags r:id="rId3"/>
            </p:custDataLst>
          </p:nvPr>
        </p:nvSpPr>
        <p:spPr>
          <a:xfrm>
            <a:off x="4194308" y="413644"/>
            <a:ext cx="3530333" cy="767452"/>
          </a:xfrm>
          <a:prstGeom prst="rect">
            <a:avLst/>
          </a:prstGeom>
          <a:solidFill>
            <a:srgbClr val="666E8A"/>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r>
              <a:rPr lang="zh-CN" altLang="en-US" sz="3600" b="1" spc="300" dirty="0">
                <a:solidFill>
                  <a:prstClr val="white"/>
                </a:solidFill>
                <a:cs typeface="+mn-ea"/>
                <a:sym typeface="+mn-lt"/>
              </a:rPr>
              <a:t>目录</a:t>
            </a:r>
            <a:endParaRPr lang="zh-CN" altLang="en-US" sz="3600" b="1" spc="300" dirty="0">
              <a:solidFill>
                <a:prstClr val="white"/>
              </a:solidFill>
              <a:cs typeface="+mn-ea"/>
              <a:sym typeface="+mn-lt"/>
            </a:endParaRPr>
          </a:p>
        </p:txBody>
      </p:sp>
      <p:sp>
        <p:nvSpPr>
          <p:cNvPr id="5" name="矩形 4"/>
          <p:cNvSpPr/>
          <p:nvPr>
            <p:custDataLst>
              <p:tags r:id="rId4"/>
            </p:custDataLst>
          </p:nvPr>
        </p:nvSpPr>
        <p:spPr>
          <a:xfrm>
            <a:off x="6454140" y="2272030"/>
            <a:ext cx="1000760" cy="779780"/>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9" name="文本框 8"/>
          <p:cNvSpPr txBox="1"/>
          <p:nvPr/>
        </p:nvSpPr>
        <p:spPr>
          <a:xfrm>
            <a:off x="6616700" y="2345055"/>
            <a:ext cx="1146175" cy="706755"/>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04</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10" name="文本框 9"/>
          <p:cNvSpPr txBox="1"/>
          <p:nvPr/>
        </p:nvSpPr>
        <p:spPr>
          <a:xfrm>
            <a:off x="7698740" y="2263775"/>
            <a:ext cx="2353945" cy="583565"/>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结果与</a:t>
            </a:r>
            <a:r>
              <a:rPr lang="zh-CN" altLang="en-US" sz="3200" b="1" dirty="0">
                <a:solidFill>
                  <a:srgbClr val="3C4750"/>
                </a:solidFill>
                <a:effectLst>
                  <a:outerShdw blurRad="25400" dist="25400" dir="2700000" algn="tl">
                    <a:srgbClr val="000000">
                      <a:alpha val="25000"/>
                    </a:srgbClr>
                  </a:outerShdw>
                </a:effectLst>
                <a:cs typeface="+mn-ea"/>
                <a:sym typeface="+mn-lt"/>
              </a:rPr>
              <a:t>结论</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11" name="矩形 10"/>
          <p:cNvSpPr/>
          <p:nvPr>
            <p:custDataLst>
              <p:tags r:id="rId5"/>
            </p:custDataLst>
          </p:nvPr>
        </p:nvSpPr>
        <p:spPr>
          <a:xfrm>
            <a:off x="6454140" y="3359150"/>
            <a:ext cx="1000760" cy="779780"/>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13" name="文本框 12"/>
          <p:cNvSpPr txBox="1"/>
          <p:nvPr>
            <p:custDataLst>
              <p:tags r:id="rId6"/>
            </p:custDataLst>
          </p:nvPr>
        </p:nvSpPr>
        <p:spPr>
          <a:xfrm>
            <a:off x="6616700" y="3432175"/>
            <a:ext cx="1146175" cy="706755"/>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05</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14" name="文本框 13"/>
          <p:cNvSpPr txBox="1"/>
          <p:nvPr>
            <p:custDataLst>
              <p:tags r:id="rId7"/>
            </p:custDataLst>
          </p:nvPr>
        </p:nvSpPr>
        <p:spPr>
          <a:xfrm>
            <a:off x="7698740" y="3330575"/>
            <a:ext cx="2562860" cy="583565"/>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展望</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33" name="矩形 32"/>
          <p:cNvSpPr/>
          <p:nvPr>
            <p:custDataLst>
              <p:tags r:id="rId8"/>
            </p:custDataLst>
          </p:nvPr>
        </p:nvSpPr>
        <p:spPr>
          <a:xfrm>
            <a:off x="1236980" y="4446270"/>
            <a:ext cx="1000760" cy="779780"/>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34" name="文本框 33"/>
          <p:cNvSpPr txBox="1"/>
          <p:nvPr>
            <p:custDataLst>
              <p:tags r:id="rId9"/>
            </p:custDataLst>
          </p:nvPr>
        </p:nvSpPr>
        <p:spPr>
          <a:xfrm>
            <a:off x="1399540" y="4519295"/>
            <a:ext cx="1146175" cy="706755"/>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03</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35" name="文本框 34"/>
          <p:cNvSpPr txBox="1"/>
          <p:nvPr>
            <p:custDataLst>
              <p:tags r:id="rId10"/>
            </p:custDataLst>
          </p:nvPr>
        </p:nvSpPr>
        <p:spPr>
          <a:xfrm>
            <a:off x="2481580" y="4439920"/>
            <a:ext cx="3151505" cy="583565"/>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具体工作及</a:t>
            </a:r>
            <a:r>
              <a:rPr lang="zh-CN" altLang="en-US" sz="3200" b="1" dirty="0">
                <a:solidFill>
                  <a:srgbClr val="3C4750"/>
                </a:solidFill>
                <a:effectLst>
                  <a:outerShdw blurRad="25400" dist="25400" dir="2700000" algn="tl">
                    <a:srgbClr val="000000">
                      <a:alpha val="25000"/>
                    </a:srgbClr>
                  </a:outerShdw>
                </a:effectLst>
                <a:cs typeface="+mn-ea"/>
                <a:sym typeface="+mn-lt"/>
              </a:rPr>
              <a:t>实现</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36" name="矩形 35"/>
          <p:cNvSpPr/>
          <p:nvPr>
            <p:custDataLst>
              <p:tags r:id="rId11"/>
            </p:custDataLst>
          </p:nvPr>
        </p:nvSpPr>
        <p:spPr>
          <a:xfrm>
            <a:off x="1236980" y="2272030"/>
            <a:ext cx="1000760" cy="779780"/>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37" name="文本框 36"/>
          <p:cNvSpPr txBox="1"/>
          <p:nvPr>
            <p:custDataLst>
              <p:tags r:id="rId12"/>
            </p:custDataLst>
          </p:nvPr>
        </p:nvSpPr>
        <p:spPr>
          <a:xfrm>
            <a:off x="1399540" y="2345055"/>
            <a:ext cx="1146175" cy="706755"/>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01</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38" name="文本框 37"/>
          <p:cNvSpPr txBox="1"/>
          <p:nvPr>
            <p:custDataLst>
              <p:tags r:id="rId13"/>
            </p:custDataLst>
          </p:nvPr>
        </p:nvSpPr>
        <p:spPr>
          <a:xfrm>
            <a:off x="2481580" y="2238375"/>
            <a:ext cx="2071370" cy="583565"/>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选题背景</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39" name="矩形 38"/>
          <p:cNvSpPr/>
          <p:nvPr>
            <p:custDataLst>
              <p:tags r:id="rId14"/>
            </p:custDataLst>
          </p:nvPr>
        </p:nvSpPr>
        <p:spPr>
          <a:xfrm>
            <a:off x="1236980" y="3359150"/>
            <a:ext cx="1000760" cy="779780"/>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40" name="文本框 39"/>
          <p:cNvSpPr txBox="1"/>
          <p:nvPr>
            <p:custDataLst>
              <p:tags r:id="rId15"/>
            </p:custDataLst>
          </p:nvPr>
        </p:nvSpPr>
        <p:spPr>
          <a:xfrm>
            <a:off x="1399540" y="3432175"/>
            <a:ext cx="1146175" cy="706755"/>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02</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41" name="文本框 40"/>
          <p:cNvSpPr txBox="1"/>
          <p:nvPr>
            <p:custDataLst>
              <p:tags r:id="rId16"/>
            </p:custDataLst>
          </p:nvPr>
        </p:nvSpPr>
        <p:spPr>
          <a:xfrm>
            <a:off x="2491105" y="3321050"/>
            <a:ext cx="2279650" cy="583565"/>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任务与</a:t>
            </a:r>
            <a:r>
              <a:rPr lang="zh-CN" altLang="en-US" sz="3200" b="1" dirty="0">
                <a:solidFill>
                  <a:srgbClr val="3C4750"/>
                </a:solidFill>
                <a:effectLst>
                  <a:outerShdw blurRad="25400" dist="25400" dir="2700000" algn="tl">
                    <a:srgbClr val="000000">
                      <a:alpha val="25000"/>
                    </a:srgbClr>
                  </a:outerShdw>
                </a:effectLst>
                <a:cs typeface="+mn-ea"/>
                <a:sym typeface="+mn-lt"/>
              </a:rPr>
              <a:t>目的</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grpSp>
        <p:nvGrpSpPr>
          <p:cNvPr id="81" name="组合 80"/>
          <p:cNvGrpSpPr/>
          <p:nvPr/>
        </p:nvGrpSpPr>
        <p:grpSpPr>
          <a:xfrm rot="0">
            <a:off x="6784340" y="560705"/>
            <a:ext cx="531495" cy="511810"/>
            <a:chOff x="7132549" y="4412456"/>
            <a:chExt cx="485775" cy="454025"/>
          </a:xfrm>
          <a:solidFill>
            <a:srgbClr val="0B2C4F"/>
          </a:solidFill>
        </p:grpSpPr>
        <p:sp>
          <p:nvSpPr>
            <p:cNvPr id="82" name="Rectangle 18"/>
            <p:cNvSpPr>
              <a:spLocks noChangeArrowheads="1"/>
            </p:cNvSpPr>
            <p:nvPr>
              <p:custDataLst>
                <p:tags r:id="rId17"/>
              </p:custDataLst>
            </p:nvPr>
          </p:nvSpPr>
          <p:spPr bwMode="auto">
            <a:xfrm>
              <a:off x="7199224" y="4525168"/>
              <a:ext cx="236538" cy="22225"/>
            </a:xfrm>
            <a:prstGeom prst="rect">
              <a:avLst/>
            </a:pr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3" name="Rectangle 19"/>
            <p:cNvSpPr>
              <a:spLocks noChangeArrowheads="1"/>
            </p:cNvSpPr>
            <p:nvPr>
              <p:custDataLst>
                <p:tags r:id="rId18"/>
              </p:custDataLst>
            </p:nvPr>
          </p:nvSpPr>
          <p:spPr bwMode="auto">
            <a:xfrm>
              <a:off x="7497674" y="4706143"/>
              <a:ext cx="0" cy="1588"/>
            </a:xfrm>
            <a:prstGeom prst="rect">
              <a:avLst/>
            </a:prstGeom>
            <a:grp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4" name="Freeform 20"/>
            <p:cNvSpPr>
              <a:spLocks noEditPoints="1"/>
            </p:cNvSpPr>
            <p:nvPr>
              <p:custDataLst>
                <p:tags r:id="rId19"/>
              </p:custDataLst>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07" name="Freeform 21"/>
            <p:cNvSpPr/>
            <p:nvPr>
              <p:custDataLst>
                <p:tags r:id="rId20"/>
              </p:custDataLst>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08" name="Freeform 22"/>
            <p:cNvSpPr/>
            <p:nvPr>
              <p:custDataLst>
                <p:tags r:id="rId21"/>
              </p:custDataLst>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09" name="Freeform 23"/>
            <p:cNvSpPr/>
            <p:nvPr>
              <p:custDataLst>
                <p:tags r:id="rId22"/>
              </p:custDataLst>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10" name="Freeform 24"/>
            <p:cNvSpPr/>
            <p:nvPr>
              <p:custDataLst>
                <p:tags r:id="rId23"/>
              </p:custDataLst>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11" name="Freeform 25"/>
            <p:cNvSpPr/>
            <p:nvPr>
              <p:custDataLst>
                <p:tags r:id="rId24"/>
              </p:custDataLst>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12" name="Freeform 26"/>
            <p:cNvSpPr>
              <a:spLocks noEditPoints="1"/>
            </p:cNvSpPr>
            <p:nvPr>
              <p:custDataLst>
                <p:tags r:id="rId25"/>
              </p:custDataLst>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grpSp>
      <p:sp>
        <p:nvSpPr>
          <p:cNvPr id="113" name="文本框 112"/>
          <p:cNvSpPr txBox="1"/>
          <p:nvPr/>
        </p:nvSpPr>
        <p:spPr>
          <a:xfrm>
            <a:off x="2545715" y="2806700"/>
            <a:ext cx="201866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Backgrounds</a:t>
            </a:r>
            <a:endParaRPr lang="en-US" altLang="zh-CN">
              <a:latin typeface="微软雅黑" panose="020B0503020204020204" pitchFamily="34" charset="-122"/>
              <a:ea typeface="微软雅黑" panose="020B0503020204020204" pitchFamily="34" charset="-122"/>
            </a:endParaRPr>
          </a:p>
        </p:txBody>
      </p:sp>
      <p:sp>
        <p:nvSpPr>
          <p:cNvPr id="114" name="文本框 113"/>
          <p:cNvSpPr txBox="1"/>
          <p:nvPr>
            <p:custDataLst>
              <p:tags r:id="rId26"/>
            </p:custDataLst>
          </p:nvPr>
        </p:nvSpPr>
        <p:spPr>
          <a:xfrm>
            <a:off x="2502535" y="3876675"/>
            <a:ext cx="201866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Task &amp; </a:t>
            </a:r>
            <a:r>
              <a:rPr lang="en-US" altLang="zh-CN">
                <a:latin typeface="微软雅黑" panose="020B0503020204020204" pitchFamily="34" charset="-122"/>
                <a:ea typeface="微软雅黑" panose="020B0503020204020204" pitchFamily="34" charset="-122"/>
              </a:rPr>
              <a:t>Purpose</a:t>
            </a:r>
            <a:endParaRPr lang="en-US" altLang="zh-CN">
              <a:latin typeface="微软雅黑" panose="020B0503020204020204" pitchFamily="34" charset="-122"/>
              <a:ea typeface="微软雅黑" panose="020B0503020204020204" pitchFamily="34" charset="-122"/>
            </a:endParaRPr>
          </a:p>
        </p:txBody>
      </p:sp>
      <p:sp>
        <p:nvSpPr>
          <p:cNvPr id="115" name="Freeform 170"/>
          <p:cNvSpPr>
            <a:spLocks noEditPoints="1"/>
          </p:cNvSpPr>
          <p:nvPr>
            <p:custDataLst>
              <p:tags r:id="rId27"/>
            </p:custDataLst>
          </p:nvPr>
        </p:nvSpPr>
        <p:spPr bwMode="auto">
          <a:xfrm>
            <a:off x="10484485" y="5494020"/>
            <a:ext cx="975995" cy="793750"/>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666E8A"/>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
            <a:pPr>
              <a:lnSpc>
                <a:spcPct val="120000"/>
              </a:lnSpc>
            </a:pPr>
            <a:endParaRPr lang="zh-CN" altLang="en-US">
              <a:cs typeface="+mn-ea"/>
              <a:sym typeface="+mn-lt"/>
            </a:endParaRPr>
          </a:p>
        </p:txBody>
      </p:sp>
      <p:sp>
        <p:nvSpPr>
          <p:cNvPr id="116" name="文本框 115"/>
          <p:cNvSpPr txBox="1"/>
          <p:nvPr/>
        </p:nvSpPr>
        <p:spPr>
          <a:xfrm>
            <a:off x="2498090" y="4994275"/>
            <a:ext cx="3955415"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Specific Work &amp; </a:t>
            </a:r>
            <a:r>
              <a:rPr lang="en-US" altLang="zh-CN">
                <a:latin typeface="微软雅黑" panose="020B0503020204020204" pitchFamily="34" charset="-122"/>
                <a:ea typeface="微软雅黑" panose="020B0503020204020204" pitchFamily="34" charset="-122"/>
                <a:sym typeface="+mn-ea"/>
              </a:rPr>
              <a:t>Implementation</a:t>
            </a:r>
            <a:endParaRPr lang="en-US" altLang="zh-CN">
              <a:latin typeface="微软雅黑" panose="020B0503020204020204" pitchFamily="34" charset="-122"/>
              <a:ea typeface="微软雅黑" panose="020B0503020204020204" pitchFamily="34" charset="-122"/>
              <a:sym typeface="+mn-ea"/>
            </a:endParaRPr>
          </a:p>
        </p:txBody>
      </p:sp>
      <p:sp>
        <p:nvSpPr>
          <p:cNvPr id="117" name="文本框 116"/>
          <p:cNvSpPr txBox="1"/>
          <p:nvPr>
            <p:custDataLst>
              <p:tags r:id="rId28"/>
            </p:custDataLst>
          </p:nvPr>
        </p:nvSpPr>
        <p:spPr>
          <a:xfrm>
            <a:off x="7762875" y="2811145"/>
            <a:ext cx="3140710"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Conclusion</a:t>
            </a:r>
            <a:r>
              <a:rPr lang="en-US" altLang="zh-CN">
                <a:latin typeface="微软雅黑" panose="020B0503020204020204" pitchFamily="34" charset="-122"/>
                <a:ea typeface="微软雅黑" panose="020B0503020204020204" pitchFamily="34" charset="-122"/>
                <a:sym typeface="+mn-ea"/>
              </a:rPr>
              <a:t>s</a:t>
            </a:r>
            <a:endParaRPr lang="en-US" altLang="zh-CN">
              <a:latin typeface="微软雅黑" panose="020B0503020204020204" pitchFamily="34" charset="-122"/>
              <a:ea typeface="微软雅黑" panose="020B0503020204020204" pitchFamily="34" charset="-122"/>
              <a:sym typeface="+mn-ea"/>
            </a:endParaRPr>
          </a:p>
        </p:txBody>
      </p:sp>
      <p:sp>
        <p:nvSpPr>
          <p:cNvPr id="119" name="文本框 118"/>
          <p:cNvSpPr txBox="1"/>
          <p:nvPr>
            <p:custDataLst>
              <p:tags r:id="rId29"/>
            </p:custDataLst>
          </p:nvPr>
        </p:nvSpPr>
        <p:spPr>
          <a:xfrm>
            <a:off x="7762875" y="3904615"/>
            <a:ext cx="3140710"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Future </a:t>
            </a:r>
            <a:r>
              <a:rPr lang="en-US" altLang="zh-CN">
                <a:latin typeface="微软雅黑" panose="020B0503020204020204" pitchFamily="34" charset="-122"/>
                <a:ea typeface="微软雅黑" panose="020B0503020204020204" pitchFamily="34" charset="-122"/>
                <a:sym typeface="+mn-ea"/>
              </a:rPr>
              <a:t>Work</a:t>
            </a:r>
            <a:endParaRPr lang="en-US" altLang="zh-CN">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84020" y="339090"/>
            <a:ext cx="946785" cy="455930"/>
          </a:xfrm>
        </p:spPr>
        <p:txBody>
          <a:bodyPr/>
          <a:lstStyle/>
          <a:p>
            <a:pPr>
              <a:lnSpc>
                <a:spcPct val="120000"/>
              </a:lnSpc>
            </a:pPr>
            <a:r>
              <a:rPr lang="zh-CN" altLang="en-US" dirty="0">
                <a:effectLst/>
                <a:latin typeface="+mn-lt"/>
                <a:ea typeface="+mn-ea"/>
                <a:cs typeface="+mn-ea"/>
                <a:sym typeface="+mn-lt"/>
              </a:rPr>
              <a:t>展望</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Future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 name="TextBox 29"/>
          <p:cNvSpPr txBox="1"/>
          <p:nvPr>
            <p:custDataLst>
              <p:tags r:id="rId5"/>
            </p:custDataLst>
          </p:nvPr>
        </p:nvSpPr>
        <p:spPr>
          <a:xfrm>
            <a:off x="1150620" y="2028825"/>
            <a:ext cx="1762760" cy="516255"/>
          </a:xfrm>
          <a:prstGeom prst="rect">
            <a:avLst/>
          </a:prstGeom>
          <a:noFill/>
        </p:spPr>
        <p:txBody>
          <a:bodyPr wrap="square" lIns="0" tIns="0" rIns="0" bIns="0" rtlCol="0">
            <a:spAutoFit/>
          </a:bodyPr>
          <a:p>
            <a:pPr>
              <a:lnSpc>
                <a:spcPct val="120000"/>
              </a:lnSpc>
            </a:pPr>
            <a:r>
              <a:rPr lang="en-US" altLang="zh-CN" sz="2800" b="1" dirty="0">
                <a:solidFill>
                  <a:schemeClr val="bg1"/>
                </a:solidFill>
                <a:cs typeface="+mn-ea"/>
                <a:sym typeface="+mn-lt"/>
              </a:rPr>
              <a:t>RNA-</a:t>
            </a:r>
            <a:r>
              <a:rPr lang="en-US" altLang="zh-CN" sz="2800" b="1" dirty="0">
                <a:solidFill>
                  <a:schemeClr val="bg1"/>
                </a:solidFill>
                <a:cs typeface="+mn-ea"/>
                <a:sym typeface="+mn-lt"/>
              </a:rPr>
              <a:t>Seq</a:t>
            </a:r>
            <a:endParaRPr lang="en-US" altLang="zh-CN" sz="2800" b="1" dirty="0">
              <a:solidFill>
                <a:schemeClr val="bg1"/>
              </a:solidFill>
              <a:cs typeface="+mn-ea"/>
              <a:sym typeface="+mn-lt"/>
            </a:endParaRPr>
          </a:p>
        </p:txBody>
      </p:sp>
      <p:grpSp>
        <p:nvGrpSpPr>
          <p:cNvPr id="16" name="组合 15"/>
          <p:cNvGrpSpPr/>
          <p:nvPr/>
        </p:nvGrpSpPr>
        <p:grpSpPr>
          <a:xfrm>
            <a:off x="1527975" y="2213539"/>
            <a:ext cx="5235575" cy="682054"/>
            <a:chOff x="1007084" y="1225382"/>
            <a:chExt cx="6335342" cy="825324"/>
          </a:xfrm>
        </p:grpSpPr>
        <p:sp>
          <p:nvSpPr>
            <p:cNvPr id="17" name="Oval 17"/>
            <p:cNvSpPr>
              <a:spLocks noChangeArrowheads="1"/>
            </p:cNvSpPr>
            <p:nvPr>
              <p:custDataLst>
                <p:tags r:id="rId6"/>
              </p:custDataLst>
            </p:nvPr>
          </p:nvSpPr>
          <p:spPr bwMode="auto">
            <a:xfrm>
              <a:off x="1007084" y="1372699"/>
              <a:ext cx="680125" cy="678007"/>
            </a:xfrm>
            <a:prstGeom prst="ellipse">
              <a:avLst/>
            </a:prstGeom>
            <a:solidFill>
              <a:srgbClr val="666E8A"/>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p>
              <a:pPr algn="ctr">
                <a:lnSpc>
                  <a:spcPct val="120000"/>
                </a:lnSpc>
                <a:spcBef>
                  <a:spcPct val="0"/>
                </a:spcBef>
              </a:pPr>
              <a:r>
                <a:rPr lang="en-US" altLang="zh-CN" dirty="0">
                  <a:solidFill>
                    <a:schemeClr val="bg1"/>
                  </a:solidFill>
                  <a:cs typeface="+mn-ea"/>
                  <a:sym typeface="+mn-lt"/>
                </a:rPr>
                <a:t>1</a:t>
              </a:r>
              <a:endParaRPr lang="zh-CN" altLang="en-US" dirty="0">
                <a:solidFill>
                  <a:schemeClr val="bg1"/>
                </a:solidFill>
                <a:cs typeface="+mn-ea"/>
                <a:sym typeface="+mn-lt"/>
              </a:endParaRPr>
            </a:p>
          </p:txBody>
        </p:sp>
        <p:sp>
          <p:nvSpPr>
            <p:cNvPr id="18" name="矩形 17"/>
            <p:cNvSpPr/>
            <p:nvPr>
              <p:custDataLst>
                <p:tags r:id="rId7"/>
              </p:custDataLst>
            </p:nvPr>
          </p:nvSpPr>
          <p:spPr>
            <a:xfrm>
              <a:off x="1808511" y="1225382"/>
              <a:ext cx="5533915" cy="8244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p>
              <a:pPr algn="just">
                <a:lnSpc>
                  <a:spcPct val="120000"/>
                </a:lnSpc>
              </a:pPr>
              <a:r>
                <a:rPr lang="zh-CN" altLang="en-US" sz="1600" dirty="0">
                  <a:solidFill>
                    <a:schemeClr val="tx1">
                      <a:lumMod val="65000"/>
                      <a:lumOff val="35000"/>
                    </a:schemeClr>
                  </a:solidFill>
                  <a:cs typeface="+mn-ea"/>
                  <a:sym typeface="+mn-lt"/>
                </a:rPr>
                <a:t>尝试使用其他情绪体系进行构建，或者探索出自动划分的方法</a:t>
              </a:r>
              <a:endParaRPr lang="zh-CN" altLang="en-US" sz="1600" dirty="0">
                <a:solidFill>
                  <a:schemeClr val="tx1">
                    <a:lumMod val="65000"/>
                    <a:lumOff val="35000"/>
                  </a:schemeClr>
                </a:solidFill>
                <a:cs typeface="+mn-ea"/>
                <a:sym typeface="+mn-lt"/>
              </a:endParaRPr>
            </a:p>
          </p:txBody>
        </p:sp>
      </p:grpSp>
      <p:grpSp>
        <p:nvGrpSpPr>
          <p:cNvPr id="19" name="组合 18"/>
          <p:cNvGrpSpPr/>
          <p:nvPr/>
        </p:nvGrpSpPr>
        <p:grpSpPr>
          <a:xfrm>
            <a:off x="1527975" y="3533877"/>
            <a:ext cx="6432551" cy="705848"/>
            <a:chOff x="1007084" y="2748997"/>
            <a:chExt cx="7783750" cy="854117"/>
          </a:xfrm>
        </p:grpSpPr>
        <p:sp>
          <p:nvSpPr>
            <p:cNvPr id="20" name="Oval 17"/>
            <p:cNvSpPr>
              <a:spLocks noChangeArrowheads="1"/>
            </p:cNvSpPr>
            <p:nvPr>
              <p:custDataLst>
                <p:tags r:id="rId8"/>
              </p:custDataLst>
            </p:nvPr>
          </p:nvSpPr>
          <p:spPr bwMode="auto">
            <a:xfrm>
              <a:off x="1007084" y="2925107"/>
              <a:ext cx="680125" cy="678007"/>
            </a:xfrm>
            <a:prstGeom prst="ellipse">
              <a:avLst/>
            </a:prstGeom>
            <a:solidFill>
              <a:srgbClr val="444D57"/>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p>
              <a:pPr algn="ctr">
                <a:lnSpc>
                  <a:spcPct val="120000"/>
                </a:lnSpc>
                <a:spcBef>
                  <a:spcPct val="0"/>
                </a:spcBef>
              </a:pP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21" name="矩形 20"/>
            <p:cNvSpPr/>
            <p:nvPr>
              <p:custDataLst>
                <p:tags r:id="rId9"/>
              </p:custDataLst>
            </p:nvPr>
          </p:nvSpPr>
          <p:spPr>
            <a:xfrm>
              <a:off x="1808511" y="2748997"/>
              <a:ext cx="6982323" cy="8244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p>
              <a:pPr algn="just">
                <a:lnSpc>
                  <a:spcPct val="120000"/>
                </a:lnSpc>
              </a:pPr>
              <a:r>
                <a:rPr lang="zh-CN" altLang="en-US" sz="1600" dirty="0">
                  <a:solidFill>
                    <a:schemeClr val="tx1">
                      <a:lumMod val="65000"/>
                      <a:lumOff val="35000"/>
                    </a:schemeClr>
                  </a:solidFill>
                  <a:cs typeface="+mn-ea"/>
                  <a:sym typeface="+mn-lt"/>
                </a:rPr>
                <a:t>对于</a:t>
              </a:r>
              <a:r>
                <a:rPr lang="en-US" altLang="zh-CN" sz="1600" dirty="0">
                  <a:solidFill>
                    <a:schemeClr val="tx1">
                      <a:lumMod val="65000"/>
                      <a:lumOff val="35000"/>
                    </a:schemeClr>
                  </a:solidFill>
                  <a:cs typeface="+mn-ea"/>
                  <a:sym typeface="+mn-lt"/>
                </a:rPr>
                <a:t>ILP</a:t>
              </a:r>
              <a:r>
                <a:rPr lang="zh-CN" altLang="en-US" sz="1600" dirty="0">
                  <a:solidFill>
                    <a:schemeClr val="tx1">
                      <a:lumMod val="65000"/>
                      <a:lumOff val="35000"/>
                    </a:schemeClr>
                  </a:solidFill>
                  <a:cs typeface="+mn-ea"/>
                  <a:sym typeface="+mn-lt"/>
                </a:rPr>
                <a:t>改进时候使用的标签判断阈值为</a:t>
              </a:r>
              <a:r>
                <a:rPr lang="en-US" altLang="zh-CN" sz="1600" dirty="0">
                  <a:solidFill>
                    <a:schemeClr val="tx1">
                      <a:lumMod val="65000"/>
                      <a:lumOff val="35000"/>
                    </a:schemeClr>
                  </a:solidFill>
                  <a:cs typeface="+mn-ea"/>
                  <a:sym typeface="+mn-lt"/>
                </a:rPr>
                <a:t>0.65</a:t>
              </a:r>
              <a:r>
                <a:rPr lang="zh-CN" altLang="en-US" sz="1600" dirty="0">
                  <a:solidFill>
                    <a:schemeClr val="tx1">
                      <a:lumMod val="65000"/>
                      <a:lumOff val="35000"/>
                    </a:schemeClr>
                  </a:solidFill>
                  <a:cs typeface="+mn-ea"/>
                  <a:sym typeface="+mn-lt"/>
                </a:rPr>
                <a:t>，可以实验其他阈值下的</a:t>
              </a:r>
              <a:r>
                <a:rPr lang="zh-CN" altLang="en-US" sz="1600" dirty="0">
                  <a:solidFill>
                    <a:schemeClr val="tx1">
                      <a:lumMod val="65000"/>
                      <a:lumOff val="35000"/>
                    </a:schemeClr>
                  </a:solidFill>
                  <a:cs typeface="+mn-ea"/>
                  <a:sym typeface="+mn-lt"/>
                </a:rPr>
                <a:t>效果</a:t>
              </a:r>
              <a:endParaRPr lang="zh-CN" altLang="en-US" sz="1600" dirty="0">
                <a:solidFill>
                  <a:schemeClr val="tx1">
                    <a:lumMod val="65000"/>
                    <a:lumOff val="35000"/>
                  </a:schemeClr>
                </a:solidFill>
                <a:cs typeface="+mn-ea"/>
                <a:sym typeface="+mn-lt"/>
              </a:endParaRPr>
            </a:p>
          </p:txBody>
        </p:sp>
      </p:grpSp>
      <p:sp>
        <p:nvSpPr>
          <p:cNvPr id="12" name="Line 10"/>
          <p:cNvSpPr>
            <a:spLocks noChangeShapeType="1"/>
          </p:cNvSpPr>
          <p:nvPr>
            <p:custDataLst>
              <p:tags r:id="rId10"/>
            </p:custDataLst>
          </p:nvPr>
        </p:nvSpPr>
        <p:spPr bwMode="auto">
          <a:xfrm>
            <a:off x="5897880" y="362648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13" name="Line 11"/>
          <p:cNvSpPr>
            <a:spLocks noChangeShapeType="1"/>
          </p:cNvSpPr>
          <p:nvPr>
            <p:custDataLst>
              <p:tags r:id="rId11"/>
            </p:custDataLst>
          </p:nvPr>
        </p:nvSpPr>
        <p:spPr bwMode="auto">
          <a:xfrm>
            <a:off x="6024880" y="375348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20000"/>
              </a:lnSpc>
            </a:pPr>
            <a:endParaRPr lang="zh-CN" altLang="en-US" sz="1400">
              <a:cs typeface="+mn-ea"/>
              <a:sym typeface="+mn-lt"/>
            </a:endParaRPr>
          </a:p>
        </p:txBody>
      </p:sp>
      <p:grpSp>
        <p:nvGrpSpPr>
          <p:cNvPr id="4" name="组合 3"/>
          <p:cNvGrpSpPr/>
          <p:nvPr/>
        </p:nvGrpSpPr>
        <p:grpSpPr>
          <a:xfrm rot="0">
            <a:off x="9023350" y="2021840"/>
            <a:ext cx="2480945" cy="3477260"/>
            <a:chOff x="4597400" y="1873250"/>
            <a:chExt cx="2997200" cy="4201320"/>
          </a:xfrm>
        </p:grpSpPr>
        <p:sp>
          <p:nvSpPr>
            <p:cNvPr id="11" name="任意多边形 10"/>
            <p:cNvSpPr/>
            <p:nvPr>
              <p:custDataLst>
                <p:tags r:id="rId12"/>
              </p:custDataLst>
            </p:nvPr>
          </p:nvSpPr>
          <p:spPr>
            <a:xfrm>
              <a:off x="5514975" y="5434013"/>
              <a:ext cx="1158876" cy="640557"/>
            </a:xfrm>
            <a:custGeom>
              <a:avLst/>
              <a:gdLst>
                <a:gd name="connsiteX0" fmla="*/ 373064 w 1158876"/>
                <a:gd name="connsiteY0" fmla="*/ 473869 h 640557"/>
                <a:gd name="connsiteX1" fmla="*/ 785813 w 1158876"/>
                <a:gd name="connsiteY1" fmla="*/ 473869 h 640557"/>
                <a:gd name="connsiteX2" fmla="*/ 869157 w 1158876"/>
                <a:gd name="connsiteY2" fmla="*/ 557213 h 640557"/>
                <a:gd name="connsiteX3" fmla="*/ 869156 w 1158876"/>
                <a:gd name="connsiteY3" fmla="*/ 557213 h 640557"/>
                <a:gd name="connsiteX4" fmla="*/ 785812 w 1158876"/>
                <a:gd name="connsiteY4" fmla="*/ 640557 h 640557"/>
                <a:gd name="connsiteX5" fmla="*/ 373064 w 1158876"/>
                <a:gd name="connsiteY5" fmla="*/ 640556 h 640557"/>
                <a:gd name="connsiteX6" fmla="*/ 296270 w 1158876"/>
                <a:gd name="connsiteY6" fmla="*/ 589654 h 640557"/>
                <a:gd name="connsiteX7" fmla="*/ 289720 w 1158876"/>
                <a:gd name="connsiteY7" fmla="*/ 557213 h 640557"/>
                <a:gd name="connsiteX8" fmla="*/ 296270 w 1158876"/>
                <a:gd name="connsiteY8" fmla="*/ 524772 h 640557"/>
                <a:gd name="connsiteX9" fmla="*/ 373064 w 1158876"/>
                <a:gd name="connsiteY9" fmla="*/ 473869 h 640557"/>
                <a:gd name="connsiteX10" fmla="*/ 156369 w 1158876"/>
                <a:gd name="connsiteY10" fmla="*/ 235744 h 640557"/>
                <a:gd name="connsiteX11" fmla="*/ 1002508 w 1158876"/>
                <a:gd name="connsiteY11" fmla="*/ 235744 h 640557"/>
                <a:gd name="connsiteX12" fmla="*/ 1085852 w 1158876"/>
                <a:gd name="connsiteY12" fmla="*/ 319088 h 640557"/>
                <a:gd name="connsiteX13" fmla="*/ 1085851 w 1158876"/>
                <a:gd name="connsiteY13" fmla="*/ 319088 h 640557"/>
                <a:gd name="connsiteX14" fmla="*/ 1002507 w 1158876"/>
                <a:gd name="connsiteY14" fmla="*/ 402432 h 640557"/>
                <a:gd name="connsiteX15" fmla="*/ 156369 w 1158876"/>
                <a:gd name="connsiteY15" fmla="*/ 402431 h 640557"/>
                <a:gd name="connsiteX16" fmla="*/ 79574 w 1158876"/>
                <a:gd name="connsiteY16" fmla="*/ 351528 h 640557"/>
                <a:gd name="connsiteX17" fmla="*/ 73025 w 1158876"/>
                <a:gd name="connsiteY17" fmla="*/ 319087 h 640557"/>
                <a:gd name="connsiteX18" fmla="*/ 79574 w 1158876"/>
                <a:gd name="connsiteY18" fmla="*/ 286646 h 640557"/>
                <a:gd name="connsiteX19" fmla="*/ 156369 w 1158876"/>
                <a:gd name="connsiteY19" fmla="*/ 235744 h 640557"/>
                <a:gd name="connsiteX20" fmla="*/ 83344 w 1158876"/>
                <a:gd name="connsiteY20" fmla="*/ 0 h 640557"/>
                <a:gd name="connsiteX21" fmla="*/ 1075532 w 1158876"/>
                <a:gd name="connsiteY21" fmla="*/ 0 h 640557"/>
                <a:gd name="connsiteX22" fmla="*/ 1158876 w 1158876"/>
                <a:gd name="connsiteY22" fmla="*/ 83344 h 640557"/>
                <a:gd name="connsiteX23" fmla="*/ 1158875 w 1158876"/>
                <a:gd name="connsiteY23" fmla="*/ 83344 h 640557"/>
                <a:gd name="connsiteX24" fmla="*/ 1075531 w 1158876"/>
                <a:gd name="connsiteY24" fmla="*/ 166688 h 640557"/>
                <a:gd name="connsiteX25" fmla="*/ 83344 w 1158876"/>
                <a:gd name="connsiteY25" fmla="*/ 166687 h 640557"/>
                <a:gd name="connsiteX26" fmla="*/ 6549 w 1158876"/>
                <a:gd name="connsiteY26" fmla="*/ 115784 h 640557"/>
                <a:gd name="connsiteX27" fmla="*/ 0 w 1158876"/>
                <a:gd name="connsiteY27" fmla="*/ 83343 h 640557"/>
                <a:gd name="connsiteX28" fmla="*/ 6549 w 1158876"/>
                <a:gd name="connsiteY28" fmla="*/ 50902 h 640557"/>
                <a:gd name="connsiteX29" fmla="*/ 83344 w 1158876"/>
                <a:gd name="connsiteY29" fmla="*/ 0 h 64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58876" h="640557">
                  <a:moveTo>
                    <a:pt x="373064" y="473869"/>
                  </a:moveTo>
                  <a:lnTo>
                    <a:pt x="785813" y="473869"/>
                  </a:lnTo>
                  <a:cubicBezTo>
                    <a:pt x="831843" y="473869"/>
                    <a:pt x="869157" y="511183"/>
                    <a:pt x="869157" y="557213"/>
                  </a:cubicBezTo>
                  <a:lnTo>
                    <a:pt x="869156" y="557213"/>
                  </a:lnTo>
                  <a:cubicBezTo>
                    <a:pt x="869156" y="603243"/>
                    <a:pt x="831842" y="640557"/>
                    <a:pt x="785812" y="640557"/>
                  </a:cubicBezTo>
                  <a:lnTo>
                    <a:pt x="373064" y="640556"/>
                  </a:lnTo>
                  <a:cubicBezTo>
                    <a:pt x="338542" y="640556"/>
                    <a:pt x="308922" y="619567"/>
                    <a:pt x="296270" y="589654"/>
                  </a:cubicBezTo>
                  <a:lnTo>
                    <a:pt x="289720" y="557213"/>
                  </a:lnTo>
                  <a:lnTo>
                    <a:pt x="296270" y="524772"/>
                  </a:lnTo>
                  <a:cubicBezTo>
                    <a:pt x="308922" y="494858"/>
                    <a:pt x="338542" y="473869"/>
                    <a:pt x="373064" y="473869"/>
                  </a:cubicBezTo>
                  <a:close/>
                  <a:moveTo>
                    <a:pt x="156369" y="235744"/>
                  </a:moveTo>
                  <a:lnTo>
                    <a:pt x="1002508" y="235744"/>
                  </a:lnTo>
                  <a:cubicBezTo>
                    <a:pt x="1048538" y="235744"/>
                    <a:pt x="1085852" y="273058"/>
                    <a:pt x="1085852" y="319088"/>
                  </a:cubicBezTo>
                  <a:lnTo>
                    <a:pt x="1085851" y="319088"/>
                  </a:lnTo>
                  <a:cubicBezTo>
                    <a:pt x="1085851" y="365118"/>
                    <a:pt x="1048537" y="402432"/>
                    <a:pt x="1002507" y="402432"/>
                  </a:cubicBezTo>
                  <a:lnTo>
                    <a:pt x="156369" y="402431"/>
                  </a:lnTo>
                  <a:cubicBezTo>
                    <a:pt x="121846" y="402431"/>
                    <a:pt x="92227" y="381442"/>
                    <a:pt x="79574" y="351528"/>
                  </a:cubicBezTo>
                  <a:lnTo>
                    <a:pt x="73025" y="319087"/>
                  </a:lnTo>
                  <a:lnTo>
                    <a:pt x="79574" y="286646"/>
                  </a:lnTo>
                  <a:cubicBezTo>
                    <a:pt x="92227" y="256733"/>
                    <a:pt x="121846" y="235744"/>
                    <a:pt x="156369" y="235744"/>
                  </a:cubicBezTo>
                  <a:close/>
                  <a:moveTo>
                    <a:pt x="83344" y="0"/>
                  </a:moveTo>
                  <a:lnTo>
                    <a:pt x="1075532" y="0"/>
                  </a:lnTo>
                  <a:cubicBezTo>
                    <a:pt x="1121562" y="0"/>
                    <a:pt x="1158876" y="37314"/>
                    <a:pt x="1158876" y="83344"/>
                  </a:cubicBezTo>
                  <a:lnTo>
                    <a:pt x="1158875" y="83344"/>
                  </a:lnTo>
                  <a:cubicBezTo>
                    <a:pt x="1158875" y="129374"/>
                    <a:pt x="1121561" y="166688"/>
                    <a:pt x="1075531" y="166688"/>
                  </a:cubicBezTo>
                  <a:lnTo>
                    <a:pt x="83344" y="166687"/>
                  </a:lnTo>
                  <a:cubicBezTo>
                    <a:pt x="48821" y="166687"/>
                    <a:pt x="19202" y="145698"/>
                    <a:pt x="6549" y="115784"/>
                  </a:cubicBezTo>
                  <a:lnTo>
                    <a:pt x="0" y="83343"/>
                  </a:lnTo>
                  <a:lnTo>
                    <a:pt x="6549" y="50902"/>
                  </a:lnTo>
                  <a:cubicBezTo>
                    <a:pt x="19202" y="20989"/>
                    <a:pt x="48821" y="0"/>
                    <a:pt x="83344" y="0"/>
                  </a:cubicBezTo>
                  <a:close/>
                </a:path>
              </a:pathLst>
            </a:cu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400">
                <a:cs typeface="+mn-ea"/>
                <a:sym typeface="+mn-lt"/>
              </a:endParaRPr>
            </a:p>
          </p:txBody>
        </p:sp>
        <p:sp>
          <p:nvSpPr>
            <p:cNvPr id="14" name="Freeform 12"/>
            <p:cNvSpPr>
              <a:spLocks noEditPoints="1"/>
            </p:cNvSpPr>
            <p:nvPr>
              <p:custDataLst>
                <p:tags r:id="rId13"/>
              </p:custDataLst>
            </p:nvPr>
          </p:nvSpPr>
          <p:spPr bwMode="auto">
            <a:xfrm>
              <a:off x="5211763" y="2809875"/>
              <a:ext cx="1795463" cy="2292350"/>
            </a:xfrm>
            <a:custGeom>
              <a:avLst/>
              <a:gdLst>
                <a:gd name="T0" fmla="*/ 506 w 550"/>
                <a:gd name="T1" fmla="*/ 221 h 703"/>
                <a:gd name="T2" fmla="*/ 503 w 550"/>
                <a:gd name="T3" fmla="*/ 133 h 703"/>
                <a:gd name="T4" fmla="*/ 436 w 550"/>
                <a:gd name="T5" fmla="*/ 124 h 703"/>
                <a:gd name="T6" fmla="*/ 375 w 550"/>
                <a:gd name="T7" fmla="*/ 191 h 703"/>
                <a:gd name="T8" fmla="*/ 347 w 550"/>
                <a:gd name="T9" fmla="*/ 230 h 703"/>
                <a:gd name="T10" fmla="*/ 365 w 550"/>
                <a:gd name="T11" fmla="*/ 173 h 703"/>
                <a:gd name="T12" fmla="*/ 265 w 550"/>
                <a:gd name="T13" fmla="*/ 167 h 703"/>
                <a:gd name="T14" fmla="*/ 259 w 550"/>
                <a:gd name="T15" fmla="*/ 230 h 703"/>
                <a:gd name="T16" fmla="*/ 265 w 550"/>
                <a:gd name="T17" fmla="*/ 73 h 703"/>
                <a:gd name="T18" fmla="*/ 219 w 550"/>
                <a:gd name="T19" fmla="*/ 133 h 703"/>
                <a:gd name="T20" fmla="*/ 170 w 550"/>
                <a:gd name="T21" fmla="*/ 121 h 703"/>
                <a:gd name="T22" fmla="*/ 127 w 550"/>
                <a:gd name="T23" fmla="*/ 216 h 703"/>
                <a:gd name="T24" fmla="*/ 94 w 550"/>
                <a:gd name="T25" fmla="*/ 236 h 703"/>
                <a:gd name="T26" fmla="*/ 97 w 550"/>
                <a:gd name="T27" fmla="*/ 145 h 703"/>
                <a:gd name="T28" fmla="*/ 69 w 550"/>
                <a:gd name="T29" fmla="*/ 121 h 703"/>
                <a:gd name="T30" fmla="*/ 8 w 550"/>
                <a:gd name="T31" fmla="*/ 209 h 703"/>
                <a:gd name="T32" fmla="*/ 17 w 550"/>
                <a:gd name="T33" fmla="*/ 233 h 703"/>
                <a:gd name="T34" fmla="*/ 149 w 550"/>
                <a:gd name="T35" fmla="*/ 458 h 703"/>
                <a:gd name="T36" fmla="*/ 219 w 550"/>
                <a:gd name="T37" fmla="*/ 703 h 703"/>
                <a:gd name="T38" fmla="*/ 164 w 550"/>
                <a:gd name="T39" fmla="*/ 452 h 703"/>
                <a:gd name="T40" fmla="*/ 57 w 550"/>
                <a:gd name="T41" fmla="*/ 206 h 703"/>
                <a:gd name="T42" fmla="*/ 94 w 550"/>
                <a:gd name="T43" fmla="*/ 261 h 703"/>
                <a:gd name="T44" fmla="*/ 146 w 550"/>
                <a:gd name="T45" fmla="*/ 248 h 703"/>
                <a:gd name="T46" fmla="*/ 225 w 550"/>
                <a:gd name="T47" fmla="*/ 230 h 703"/>
                <a:gd name="T48" fmla="*/ 274 w 550"/>
                <a:gd name="T49" fmla="*/ 251 h 703"/>
                <a:gd name="T50" fmla="*/ 347 w 550"/>
                <a:gd name="T51" fmla="*/ 255 h 703"/>
                <a:gd name="T52" fmla="*/ 445 w 550"/>
                <a:gd name="T53" fmla="*/ 248 h 703"/>
                <a:gd name="T54" fmla="*/ 512 w 550"/>
                <a:gd name="T55" fmla="*/ 245 h 703"/>
                <a:gd name="T56" fmla="*/ 321 w 550"/>
                <a:gd name="T57" fmla="*/ 703 h 703"/>
                <a:gd name="T58" fmla="*/ 512 w 550"/>
                <a:gd name="T59" fmla="*/ 276 h 703"/>
                <a:gd name="T60" fmla="*/ 540 w 550"/>
                <a:gd name="T61" fmla="*/ 241 h 703"/>
                <a:gd name="T62" fmla="*/ 527 w 550"/>
                <a:gd name="T63" fmla="*/ 218 h 703"/>
                <a:gd name="T64" fmla="*/ 187 w 550"/>
                <a:gd name="T65" fmla="*/ 233 h 703"/>
                <a:gd name="T66" fmla="*/ 152 w 550"/>
                <a:gd name="T67" fmla="*/ 215 h 703"/>
                <a:gd name="T68" fmla="*/ 179 w 550"/>
                <a:gd name="T69" fmla="*/ 145 h 703"/>
                <a:gd name="T70" fmla="*/ 213 w 550"/>
                <a:gd name="T71" fmla="*/ 191 h 703"/>
                <a:gd name="T72" fmla="*/ 291 w 550"/>
                <a:gd name="T73" fmla="*/ 169 h 703"/>
                <a:gd name="T74" fmla="*/ 333 w 550"/>
                <a:gd name="T75" fmla="*/ 149 h 703"/>
                <a:gd name="T76" fmla="*/ 298 w 550"/>
                <a:gd name="T77" fmla="*/ 212 h 703"/>
                <a:gd name="T78" fmla="*/ 443 w 550"/>
                <a:gd name="T79" fmla="*/ 222 h 703"/>
                <a:gd name="T80" fmla="*/ 404 w 550"/>
                <a:gd name="T81" fmla="*/ 173 h 703"/>
                <a:gd name="T82" fmla="*/ 458 w 550"/>
                <a:gd name="T83" fmla="*/ 16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0" h="703">
                  <a:moveTo>
                    <a:pt x="527" y="218"/>
                  </a:moveTo>
                  <a:cubicBezTo>
                    <a:pt x="522" y="221"/>
                    <a:pt x="514" y="224"/>
                    <a:pt x="506" y="221"/>
                  </a:cubicBezTo>
                  <a:cubicBezTo>
                    <a:pt x="500" y="219"/>
                    <a:pt x="490" y="210"/>
                    <a:pt x="488" y="193"/>
                  </a:cubicBezTo>
                  <a:cubicBezTo>
                    <a:pt x="483" y="168"/>
                    <a:pt x="506" y="145"/>
                    <a:pt x="503" y="133"/>
                  </a:cubicBezTo>
                  <a:cubicBezTo>
                    <a:pt x="500" y="118"/>
                    <a:pt x="478" y="106"/>
                    <a:pt x="469" y="139"/>
                  </a:cubicBezTo>
                  <a:cubicBezTo>
                    <a:pt x="463" y="130"/>
                    <a:pt x="448" y="124"/>
                    <a:pt x="436" y="124"/>
                  </a:cubicBezTo>
                  <a:cubicBezTo>
                    <a:pt x="408" y="124"/>
                    <a:pt x="390" y="139"/>
                    <a:pt x="381" y="164"/>
                  </a:cubicBezTo>
                  <a:cubicBezTo>
                    <a:pt x="378" y="170"/>
                    <a:pt x="375" y="182"/>
                    <a:pt x="375" y="191"/>
                  </a:cubicBezTo>
                  <a:cubicBezTo>
                    <a:pt x="375" y="200"/>
                    <a:pt x="378" y="211"/>
                    <a:pt x="383" y="219"/>
                  </a:cubicBezTo>
                  <a:cubicBezTo>
                    <a:pt x="371" y="227"/>
                    <a:pt x="362" y="230"/>
                    <a:pt x="347" y="230"/>
                  </a:cubicBezTo>
                  <a:cubicBezTo>
                    <a:pt x="341" y="230"/>
                    <a:pt x="332" y="227"/>
                    <a:pt x="323" y="224"/>
                  </a:cubicBezTo>
                  <a:cubicBezTo>
                    <a:pt x="342" y="216"/>
                    <a:pt x="359" y="204"/>
                    <a:pt x="365" y="173"/>
                  </a:cubicBezTo>
                  <a:cubicBezTo>
                    <a:pt x="371" y="141"/>
                    <a:pt x="350" y="114"/>
                    <a:pt x="310" y="120"/>
                  </a:cubicBezTo>
                  <a:cubicBezTo>
                    <a:pt x="293" y="122"/>
                    <a:pt x="271" y="138"/>
                    <a:pt x="265" y="167"/>
                  </a:cubicBezTo>
                  <a:cubicBezTo>
                    <a:pt x="265" y="167"/>
                    <a:pt x="258" y="198"/>
                    <a:pt x="274" y="224"/>
                  </a:cubicBezTo>
                  <a:cubicBezTo>
                    <a:pt x="270" y="227"/>
                    <a:pt x="265" y="230"/>
                    <a:pt x="259" y="230"/>
                  </a:cubicBezTo>
                  <a:cubicBezTo>
                    <a:pt x="236" y="231"/>
                    <a:pt x="243" y="170"/>
                    <a:pt x="243" y="157"/>
                  </a:cubicBezTo>
                  <a:cubicBezTo>
                    <a:pt x="246" y="127"/>
                    <a:pt x="259" y="100"/>
                    <a:pt x="265" y="73"/>
                  </a:cubicBezTo>
                  <a:cubicBezTo>
                    <a:pt x="286" y="0"/>
                    <a:pt x="246" y="3"/>
                    <a:pt x="237" y="36"/>
                  </a:cubicBezTo>
                  <a:cubicBezTo>
                    <a:pt x="231" y="60"/>
                    <a:pt x="222" y="97"/>
                    <a:pt x="219" y="133"/>
                  </a:cubicBezTo>
                  <a:cubicBezTo>
                    <a:pt x="213" y="127"/>
                    <a:pt x="204" y="124"/>
                    <a:pt x="197" y="121"/>
                  </a:cubicBezTo>
                  <a:cubicBezTo>
                    <a:pt x="188" y="118"/>
                    <a:pt x="179" y="118"/>
                    <a:pt x="170" y="121"/>
                  </a:cubicBezTo>
                  <a:cubicBezTo>
                    <a:pt x="152" y="127"/>
                    <a:pt x="133" y="145"/>
                    <a:pt x="127" y="182"/>
                  </a:cubicBezTo>
                  <a:cubicBezTo>
                    <a:pt x="124" y="194"/>
                    <a:pt x="124" y="207"/>
                    <a:pt x="127" y="216"/>
                  </a:cubicBezTo>
                  <a:cubicBezTo>
                    <a:pt x="125" y="217"/>
                    <a:pt x="122" y="220"/>
                    <a:pt x="119" y="223"/>
                  </a:cubicBezTo>
                  <a:cubicBezTo>
                    <a:pt x="111" y="230"/>
                    <a:pt x="101" y="237"/>
                    <a:pt x="94" y="236"/>
                  </a:cubicBezTo>
                  <a:cubicBezTo>
                    <a:pt x="78" y="234"/>
                    <a:pt x="81" y="194"/>
                    <a:pt x="85" y="173"/>
                  </a:cubicBezTo>
                  <a:cubicBezTo>
                    <a:pt x="91" y="160"/>
                    <a:pt x="94" y="151"/>
                    <a:pt x="97" y="145"/>
                  </a:cubicBezTo>
                  <a:cubicBezTo>
                    <a:pt x="100" y="136"/>
                    <a:pt x="100" y="127"/>
                    <a:pt x="97" y="124"/>
                  </a:cubicBezTo>
                  <a:cubicBezTo>
                    <a:pt x="85" y="100"/>
                    <a:pt x="69" y="121"/>
                    <a:pt x="69" y="121"/>
                  </a:cubicBezTo>
                  <a:cubicBezTo>
                    <a:pt x="66" y="127"/>
                    <a:pt x="60" y="142"/>
                    <a:pt x="57" y="164"/>
                  </a:cubicBezTo>
                  <a:cubicBezTo>
                    <a:pt x="48" y="179"/>
                    <a:pt x="36" y="188"/>
                    <a:pt x="8" y="209"/>
                  </a:cubicBezTo>
                  <a:cubicBezTo>
                    <a:pt x="2" y="215"/>
                    <a:pt x="0" y="221"/>
                    <a:pt x="4" y="228"/>
                  </a:cubicBezTo>
                  <a:cubicBezTo>
                    <a:pt x="8" y="234"/>
                    <a:pt x="11" y="233"/>
                    <a:pt x="17" y="233"/>
                  </a:cubicBezTo>
                  <a:cubicBezTo>
                    <a:pt x="23" y="242"/>
                    <a:pt x="30" y="255"/>
                    <a:pt x="39" y="264"/>
                  </a:cubicBezTo>
                  <a:cubicBezTo>
                    <a:pt x="78" y="324"/>
                    <a:pt x="118" y="391"/>
                    <a:pt x="149" y="458"/>
                  </a:cubicBezTo>
                  <a:cubicBezTo>
                    <a:pt x="182" y="531"/>
                    <a:pt x="207" y="600"/>
                    <a:pt x="216" y="673"/>
                  </a:cubicBezTo>
                  <a:cubicBezTo>
                    <a:pt x="217" y="686"/>
                    <a:pt x="218" y="694"/>
                    <a:pt x="219" y="703"/>
                  </a:cubicBezTo>
                  <a:cubicBezTo>
                    <a:pt x="237" y="703"/>
                    <a:pt x="237" y="703"/>
                    <a:pt x="237" y="703"/>
                  </a:cubicBezTo>
                  <a:cubicBezTo>
                    <a:pt x="231" y="618"/>
                    <a:pt x="204" y="534"/>
                    <a:pt x="164" y="452"/>
                  </a:cubicBezTo>
                  <a:cubicBezTo>
                    <a:pt x="127" y="373"/>
                    <a:pt x="78" y="294"/>
                    <a:pt x="33" y="224"/>
                  </a:cubicBezTo>
                  <a:cubicBezTo>
                    <a:pt x="39" y="220"/>
                    <a:pt x="51" y="212"/>
                    <a:pt x="57" y="206"/>
                  </a:cubicBezTo>
                  <a:cubicBezTo>
                    <a:pt x="57" y="209"/>
                    <a:pt x="57" y="215"/>
                    <a:pt x="57" y="218"/>
                  </a:cubicBezTo>
                  <a:cubicBezTo>
                    <a:pt x="60" y="255"/>
                    <a:pt x="79" y="259"/>
                    <a:pt x="94" y="261"/>
                  </a:cubicBezTo>
                  <a:cubicBezTo>
                    <a:pt x="108" y="261"/>
                    <a:pt x="122" y="252"/>
                    <a:pt x="136" y="239"/>
                  </a:cubicBezTo>
                  <a:cubicBezTo>
                    <a:pt x="139" y="242"/>
                    <a:pt x="142" y="246"/>
                    <a:pt x="146" y="248"/>
                  </a:cubicBezTo>
                  <a:cubicBezTo>
                    <a:pt x="158" y="259"/>
                    <a:pt x="179" y="261"/>
                    <a:pt x="192" y="258"/>
                  </a:cubicBezTo>
                  <a:cubicBezTo>
                    <a:pt x="205" y="255"/>
                    <a:pt x="216" y="245"/>
                    <a:pt x="225" y="230"/>
                  </a:cubicBezTo>
                  <a:cubicBezTo>
                    <a:pt x="225" y="236"/>
                    <a:pt x="228" y="242"/>
                    <a:pt x="231" y="245"/>
                  </a:cubicBezTo>
                  <a:cubicBezTo>
                    <a:pt x="240" y="255"/>
                    <a:pt x="259" y="258"/>
                    <a:pt x="274" y="251"/>
                  </a:cubicBezTo>
                  <a:cubicBezTo>
                    <a:pt x="280" y="248"/>
                    <a:pt x="289" y="245"/>
                    <a:pt x="295" y="242"/>
                  </a:cubicBezTo>
                  <a:cubicBezTo>
                    <a:pt x="310" y="248"/>
                    <a:pt x="329" y="255"/>
                    <a:pt x="347" y="255"/>
                  </a:cubicBezTo>
                  <a:cubicBezTo>
                    <a:pt x="368" y="255"/>
                    <a:pt x="387" y="251"/>
                    <a:pt x="402" y="236"/>
                  </a:cubicBezTo>
                  <a:cubicBezTo>
                    <a:pt x="411" y="245"/>
                    <a:pt x="425" y="250"/>
                    <a:pt x="445" y="248"/>
                  </a:cubicBezTo>
                  <a:cubicBezTo>
                    <a:pt x="460" y="246"/>
                    <a:pt x="469" y="239"/>
                    <a:pt x="475" y="227"/>
                  </a:cubicBezTo>
                  <a:cubicBezTo>
                    <a:pt x="481" y="241"/>
                    <a:pt x="498" y="247"/>
                    <a:pt x="512" y="245"/>
                  </a:cubicBezTo>
                  <a:cubicBezTo>
                    <a:pt x="417" y="388"/>
                    <a:pt x="317" y="540"/>
                    <a:pt x="304" y="703"/>
                  </a:cubicBezTo>
                  <a:cubicBezTo>
                    <a:pt x="321" y="703"/>
                    <a:pt x="321" y="703"/>
                    <a:pt x="321" y="703"/>
                  </a:cubicBezTo>
                  <a:cubicBezTo>
                    <a:pt x="321" y="696"/>
                    <a:pt x="321" y="692"/>
                    <a:pt x="323" y="682"/>
                  </a:cubicBezTo>
                  <a:cubicBezTo>
                    <a:pt x="341" y="540"/>
                    <a:pt x="426" y="403"/>
                    <a:pt x="512" y="276"/>
                  </a:cubicBezTo>
                  <a:cubicBezTo>
                    <a:pt x="518" y="267"/>
                    <a:pt x="527" y="255"/>
                    <a:pt x="533" y="243"/>
                  </a:cubicBezTo>
                  <a:cubicBezTo>
                    <a:pt x="540" y="241"/>
                    <a:pt x="540" y="241"/>
                    <a:pt x="540" y="241"/>
                  </a:cubicBezTo>
                  <a:cubicBezTo>
                    <a:pt x="547" y="238"/>
                    <a:pt x="550" y="231"/>
                    <a:pt x="545" y="221"/>
                  </a:cubicBezTo>
                  <a:cubicBezTo>
                    <a:pt x="539" y="215"/>
                    <a:pt x="533" y="215"/>
                    <a:pt x="527" y="218"/>
                  </a:cubicBezTo>
                  <a:close/>
                  <a:moveTo>
                    <a:pt x="213" y="191"/>
                  </a:moveTo>
                  <a:cubicBezTo>
                    <a:pt x="207" y="218"/>
                    <a:pt x="200" y="229"/>
                    <a:pt x="187" y="233"/>
                  </a:cubicBezTo>
                  <a:cubicBezTo>
                    <a:pt x="178" y="236"/>
                    <a:pt x="168" y="233"/>
                    <a:pt x="164" y="230"/>
                  </a:cubicBezTo>
                  <a:cubicBezTo>
                    <a:pt x="158" y="227"/>
                    <a:pt x="152" y="215"/>
                    <a:pt x="152" y="215"/>
                  </a:cubicBezTo>
                  <a:cubicBezTo>
                    <a:pt x="149" y="206"/>
                    <a:pt x="149" y="197"/>
                    <a:pt x="152" y="188"/>
                  </a:cubicBezTo>
                  <a:cubicBezTo>
                    <a:pt x="158" y="164"/>
                    <a:pt x="167" y="148"/>
                    <a:pt x="179" y="145"/>
                  </a:cubicBezTo>
                  <a:cubicBezTo>
                    <a:pt x="187" y="144"/>
                    <a:pt x="198" y="147"/>
                    <a:pt x="204" y="151"/>
                  </a:cubicBezTo>
                  <a:cubicBezTo>
                    <a:pt x="214" y="159"/>
                    <a:pt x="216" y="173"/>
                    <a:pt x="213" y="191"/>
                  </a:cubicBezTo>
                  <a:close/>
                  <a:moveTo>
                    <a:pt x="298" y="212"/>
                  </a:moveTo>
                  <a:cubicBezTo>
                    <a:pt x="295" y="206"/>
                    <a:pt x="287" y="184"/>
                    <a:pt x="291" y="169"/>
                  </a:cubicBezTo>
                  <a:cubicBezTo>
                    <a:pt x="295" y="154"/>
                    <a:pt x="307" y="146"/>
                    <a:pt x="313" y="145"/>
                  </a:cubicBezTo>
                  <a:cubicBezTo>
                    <a:pt x="324" y="144"/>
                    <a:pt x="330" y="146"/>
                    <a:pt x="333" y="149"/>
                  </a:cubicBezTo>
                  <a:cubicBezTo>
                    <a:pt x="338" y="152"/>
                    <a:pt x="340" y="159"/>
                    <a:pt x="339" y="167"/>
                  </a:cubicBezTo>
                  <a:cubicBezTo>
                    <a:pt x="337" y="178"/>
                    <a:pt x="321" y="203"/>
                    <a:pt x="298" y="212"/>
                  </a:cubicBezTo>
                  <a:close/>
                  <a:moveTo>
                    <a:pt x="461" y="193"/>
                  </a:moveTo>
                  <a:cubicBezTo>
                    <a:pt x="461" y="202"/>
                    <a:pt x="455" y="221"/>
                    <a:pt x="443" y="222"/>
                  </a:cubicBezTo>
                  <a:cubicBezTo>
                    <a:pt x="421" y="224"/>
                    <a:pt x="411" y="215"/>
                    <a:pt x="405" y="206"/>
                  </a:cubicBezTo>
                  <a:cubicBezTo>
                    <a:pt x="399" y="197"/>
                    <a:pt x="401" y="182"/>
                    <a:pt x="404" y="173"/>
                  </a:cubicBezTo>
                  <a:cubicBezTo>
                    <a:pt x="410" y="157"/>
                    <a:pt x="420" y="148"/>
                    <a:pt x="436" y="148"/>
                  </a:cubicBezTo>
                  <a:cubicBezTo>
                    <a:pt x="445" y="148"/>
                    <a:pt x="454" y="154"/>
                    <a:pt x="458" y="165"/>
                  </a:cubicBezTo>
                  <a:cubicBezTo>
                    <a:pt x="461" y="173"/>
                    <a:pt x="460" y="188"/>
                    <a:pt x="461" y="193"/>
                  </a:cubicBezTo>
                  <a:close/>
                </a:path>
              </a:pathLst>
            </a:custGeom>
            <a:solidFill>
              <a:schemeClr val="tx1">
                <a:lumMod val="65000"/>
                <a:lumOff val="35000"/>
              </a:schemeClr>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15" name="Freeform 13"/>
            <p:cNvSpPr/>
            <p:nvPr>
              <p:custDataLst>
                <p:tags r:id="rId14"/>
              </p:custDataLst>
            </p:nvPr>
          </p:nvSpPr>
          <p:spPr bwMode="auto">
            <a:xfrm>
              <a:off x="4597400" y="1873250"/>
              <a:ext cx="1390650" cy="1624013"/>
            </a:xfrm>
            <a:custGeom>
              <a:avLst/>
              <a:gdLst>
                <a:gd name="T0" fmla="*/ 70 w 426"/>
                <a:gd name="T1" fmla="*/ 498 h 498"/>
                <a:gd name="T2" fmla="*/ 67 w 426"/>
                <a:gd name="T3" fmla="*/ 444 h 498"/>
                <a:gd name="T4" fmla="*/ 183 w 426"/>
                <a:gd name="T5" fmla="*/ 178 h 498"/>
                <a:gd name="T6" fmla="*/ 426 w 426"/>
                <a:gd name="T7" fmla="*/ 70 h 498"/>
                <a:gd name="T8" fmla="*/ 426 w 426"/>
                <a:gd name="T9" fmla="*/ 0 h 498"/>
                <a:gd name="T10" fmla="*/ 134 w 426"/>
                <a:gd name="T11" fmla="*/ 129 h 498"/>
                <a:gd name="T12" fmla="*/ 0 w 426"/>
                <a:gd name="T13" fmla="*/ 444 h 498"/>
                <a:gd name="T14" fmla="*/ 2 w 426"/>
                <a:gd name="T15" fmla="*/ 498 h 498"/>
                <a:gd name="T16" fmla="*/ 70 w 426"/>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70" y="498"/>
                  </a:moveTo>
                  <a:cubicBezTo>
                    <a:pt x="68" y="481"/>
                    <a:pt x="67" y="464"/>
                    <a:pt x="67" y="444"/>
                  </a:cubicBezTo>
                  <a:cubicBezTo>
                    <a:pt x="67" y="338"/>
                    <a:pt x="109" y="244"/>
                    <a:pt x="183" y="178"/>
                  </a:cubicBezTo>
                  <a:cubicBezTo>
                    <a:pt x="246" y="117"/>
                    <a:pt x="332" y="77"/>
                    <a:pt x="426" y="70"/>
                  </a:cubicBezTo>
                  <a:cubicBezTo>
                    <a:pt x="426" y="0"/>
                    <a:pt x="426" y="0"/>
                    <a:pt x="426" y="0"/>
                  </a:cubicBezTo>
                  <a:cubicBezTo>
                    <a:pt x="313" y="7"/>
                    <a:pt x="209" y="57"/>
                    <a:pt x="134" y="129"/>
                  </a:cubicBezTo>
                  <a:cubicBezTo>
                    <a:pt x="51" y="208"/>
                    <a:pt x="0" y="320"/>
                    <a:pt x="0" y="444"/>
                  </a:cubicBezTo>
                  <a:cubicBezTo>
                    <a:pt x="0" y="464"/>
                    <a:pt x="0" y="481"/>
                    <a:pt x="2" y="498"/>
                  </a:cubicBezTo>
                  <a:lnTo>
                    <a:pt x="70" y="498"/>
                  </a:lnTo>
                  <a:close/>
                </a:path>
              </a:pathLst>
            </a:custGeom>
            <a:solidFill>
              <a:srgbClr val="666E8A"/>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25" name="Freeform 14"/>
            <p:cNvSpPr/>
            <p:nvPr>
              <p:custDataLst>
                <p:tags r:id="rId15"/>
              </p:custDataLst>
            </p:nvPr>
          </p:nvSpPr>
          <p:spPr bwMode="auto">
            <a:xfrm>
              <a:off x="4637088" y="3692525"/>
              <a:ext cx="1350963" cy="1627188"/>
            </a:xfrm>
            <a:custGeom>
              <a:avLst/>
              <a:gdLst>
                <a:gd name="T0" fmla="*/ 250 w 414"/>
                <a:gd name="T1" fmla="*/ 344 h 499"/>
                <a:gd name="T2" fmla="*/ 229 w 414"/>
                <a:gd name="T3" fmla="*/ 250 h 499"/>
                <a:gd name="T4" fmla="*/ 143 w 414"/>
                <a:gd name="T5" fmla="*/ 123 h 499"/>
                <a:gd name="T6" fmla="*/ 70 w 414"/>
                <a:gd name="T7" fmla="*/ 0 h 499"/>
                <a:gd name="T8" fmla="*/ 0 w 414"/>
                <a:gd name="T9" fmla="*/ 0 h 499"/>
                <a:gd name="T10" fmla="*/ 91 w 414"/>
                <a:gd name="T11" fmla="*/ 166 h 499"/>
                <a:gd name="T12" fmla="*/ 165 w 414"/>
                <a:gd name="T13" fmla="*/ 275 h 499"/>
                <a:gd name="T14" fmla="*/ 183 w 414"/>
                <a:gd name="T15" fmla="*/ 351 h 499"/>
                <a:gd name="T16" fmla="*/ 250 w 414"/>
                <a:gd name="T17" fmla="*/ 487 h 499"/>
                <a:gd name="T18" fmla="*/ 278 w 414"/>
                <a:gd name="T19" fmla="*/ 499 h 499"/>
                <a:gd name="T20" fmla="*/ 414 w 414"/>
                <a:gd name="T21" fmla="*/ 499 h 499"/>
                <a:gd name="T22" fmla="*/ 414 w 414"/>
                <a:gd name="T23" fmla="*/ 438 h 499"/>
                <a:gd name="T24" fmla="*/ 294 w 414"/>
                <a:gd name="T25" fmla="*/ 438 h 499"/>
                <a:gd name="T26" fmla="*/ 250 w 414"/>
                <a:gd name="T27" fmla="*/ 34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250" y="344"/>
                  </a:moveTo>
                  <a:cubicBezTo>
                    <a:pt x="250" y="320"/>
                    <a:pt x="247" y="293"/>
                    <a:pt x="229" y="250"/>
                  </a:cubicBezTo>
                  <a:cubicBezTo>
                    <a:pt x="204" y="196"/>
                    <a:pt x="174" y="156"/>
                    <a:pt x="143" y="123"/>
                  </a:cubicBezTo>
                  <a:cubicBezTo>
                    <a:pt x="116" y="88"/>
                    <a:pt x="88" y="54"/>
                    <a:pt x="70" y="0"/>
                  </a:cubicBezTo>
                  <a:cubicBezTo>
                    <a:pt x="0" y="0"/>
                    <a:pt x="0" y="0"/>
                    <a:pt x="0" y="0"/>
                  </a:cubicBezTo>
                  <a:cubicBezTo>
                    <a:pt x="18" y="76"/>
                    <a:pt x="55" y="121"/>
                    <a:pt x="91" y="166"/>
                  </a:cubicBezTo>
                  <a:cubicBezTo>
                    <a:pt x="119" y="196"/>
                    <a:pt x="146" y="229"/>
                    <a:pt x="165" y="275"/>
                  </a:cubicBezTo>
                  <a:cubicBezTo>
                    <a:pt x="180" y="308"/>
                    <a:pt x="180" y="332"/>
                    <a:pt x="183" y="351"/>
                  </a:cubicBezTo>
                  <a:cubicBezTo>
                    <a:pt x="186" y="390"/>
                    <a:pt x="192" y="420"/>
                    <a:pt x="250" y="487"/>
                  </a:cubicBezTo>
                  <a:cubicBezTo>
                    <a:pt x="259" y="496"/>
                    <a:pt x="268" y="499"/>
                    <a:pt x="278" y="499"/>
                  </a:cubicBezTo>
                  <a:cubicBezTo>
                    <a:pt x="278" y="499"/>
                    <a:pt x="278" y="499"/>
                    <a:pt x="414" y="499"/>
                  </a:cubicBezTo>
                  <a:cubicBezTo>
                    <a:pt x="414" y="438"/>
                    <a:pt x="414" y="438"/>
                    <a:pt x="414" y="438"/>
                  </a:cubicBezTo>
                  <a:cubicBezTo>
                    <a:pt x="361" y="438"/>
                    <a:pt x="313" y="438"/>
                    <a:pt x="294" y="438"/>
                  </a:cubicBezTo>
                  <a:cubicBezTo>
                    <a:pt x="258" y="392"/>
                    <a:pt x="253" y="369"/>
                    <a:pt x="250" y="344"/>
                  </a:cubicBezTo>
                  <a:close/>
                </a:path>
              </a:pathLst>
            </a:custGeom>
            <a:solidFill>
              <a:srgbClr val="666E8A"/>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26" name="Freeform 15"/>
            <p:cNvSpPr/>
            <p:nvPr>
              <p:custDataLst>
                <p:tags r:id="rId16"/>
              </p:custDataLst>
            </p:nvPr>
          </p:nvSpPr>
          <p:spPr bwMode="auto">
            <a:xfrm>
              <a:off x="6203950" y="1873250"/>
              <a:ext cx="1390650" cy="1624013"/>
            </a:xfrm>
            <a:custGeom>
              <a:avLst/>
              <a:gdLst>
                <a:gd name="T0" fmla="*/ 356 w 426"/>
                <a:gd name="T1" fmla="*/ 444 h 498"/>
                <a:gd name="T2" fmla="*/ 353 w 426"/>
                <a:gd name="T3" fmla="*/ 498 h 498"/>
                <a:gd name="T4" fmla="*/ 424 w 426"/>
                <a:gd name="T5" fmla="*/ 498 h 498"/>
                <a:gd name="T6" fmla="*/ 426 w 426"/>
                <a:gd name="T7" fmla="*/ 444 h 498"/>
                <a:gd name="T8" fmla="*/ 292 w 426"/>
                <a:gd name="T9" fmla="*/ 129 h 498"/>
                <a:gd name="T10" fmla="*/ 0 w 426"/>
                <a:gd name="T11" fmla="*/ 0 h 498"/>
                <a:gd name="T12" fmla="*/ 0 w 426"/>
                <a:gd name="T13" fmla="*/ 70 h 498"/>
                <a:gd name="T14" fmla="*/ 243 w 426"/>
                <a:gd name="T15" fmla="*/ 178 h 498"/>
                <a:gd name="T16" fmla="*/ 356 w 426"/>
                <a:gd name="T17" fmla="*/ 44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356" y="444"/>
                  </a:moveTo>
                  <a:cubicBezTo>
                    <a:pt x="356" y="464"/>
                    <a:pt x="355" y="481"/>
                    <a:pt x="353" y="498"/>
                  </a:cubicBezTo>
                  <a:cubicBezTo>
                    <a:pt x="424" y="498"/>
                    <a:pt x="424" y="498"/>
                    <a:pt x="424" y="498"/>
                  </a:cubicBezTo>
                  <a:cubicBezTo>
                    <a:pt x="426" y="481"/>
                    <a:pt x="426" y="464"/>
                    <a:pt x="426" y="444"/>
                  </a:cubicBezTo>
                  <a:cubicBezTo>
                    <a:pt x="426" y="320"/>
                    <a:pt x="374" y="208"/>
                    <a:pt x="292" y="129"/>
                  </a:cubicBezTo>
                  <a:cubicBezTo>
                    <a:pt x="214" y="57"/>
                    <a:pt x="114" y="8"/>
                    <a:pt x="0" y="0"/>
                  </a:cubicBezTo>
                  <a:cubicBezTo>
                    <a:pt x="0" y="70"/>
                    <a:pt x="0" y="70"/>
                    <a:pt x="0" y="70"/>
                  </a:cubicBezTo>
                  <a:cubicBezTo>
                    <a:pt x="95" y="78"/>
                    <a:pt x="180" y="118"/>
                    <a:pt x="243" y="178"/>
                  </a:cubicBezTo>
                  <a:cubicBezTo>
                    <a:pt x="313" y="244"/>
                    <a:pt x="356" y="338"/>
                    <a:pt x="356" y="444"/>
                  </a:cubicBezTo>
                  <a:close/>
                </a:path>
              </a:pathLst>
            </a:custGeom>
            <a:solidFill>
              <a:srgbClr val="444D57"/>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27" name="Freeform 16"/>
            <p:cNvSpPr/>
            <p:nvPr>
              <p:custDataLst>
                <p:tags r:id="rId17"/>
              </p:custDataLst>
            </p:nvPr>
          </p:nvSpPr>
          <p:spPr bwMode="auto">
            <a:xfrm>
              <a:off x="6203950" y="3692525"/>
              <a:ext cx="1350963" cy="1627188"/>
            </a:xfrm>
            <a:custGeom>
              <a:avLst/>
              <a:gdLst>
                <a:gd name="T0" fmla="*/ 341 w 414"/>
                <a:gd name="T1" fmla="*/ 0 h 499"/>
                <a:gd name="T2" fmla="*/ 268 w 414"/>
                <a:gd name="T3" fmla="*/ 123 h 499"/>
                <a:gd name="T4" fmla="*/ 185 w 414"/>
                <a:gd name="T5" fmla="*/ 250 h 499"/>
                <a:gd name="T6" fmla="*/ 161 w 414"/>
                <a:gd name="T7" fmla="*/ 344 h 499"/>
                <a:gd name="T8" fmla="*/ 118 w 414"/>
                <a:gd name="T9" fmla="*/ 438 h 499"/>
                <a:gd name="T10" fmla="*/ 0 w 414"/>
                <a:gd name="T11" fmla="*/ 438 h 499"/>
                <a:gd name="T12" fmla="*/ 0 w 414"/>
                <a:gd name="T13" fmla="*/ 499 h 499"/>
                <a:gd name="T14" fmla="*/ 133 w 414"/>
                <a:gd name="T15" fmla="*/ 499 h 499"/>
                <a:gd name="T16" fmla="*/ 158 w 414"/>
                <a:gd name="T17" fmla="*/ 490 h 499"/>
                <a:gd name="T18" fmla="*/ 228 w 414"/>
                <a:gd name="T19" fmla="*/ 351 h 499"/>
                <a:gd name="T20" fmla="*/ 249 w 414"/>
                <a:gd name="T21" fmla="*/ 275 h 499"/>
                <a:gd name="T22" fmla="*/ 320 w 414"/>
                <a:gd name="T23" fmla="*/ 166 h 499"/>
                <a:gd name="T24" fmla="*/ 414 w 414"/>
                <a:gd name="T25" fmla="*/ 0 h 499"/>
                <a:gd name="T26" fmla="*/ 341 w 414"/>
                <a:gd name="T2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341" y="0"/>
                  </a:moveTo>
                  <a:cubicBezTo>
                    <a:pt x="325" y="54"/>
                    <a:pt x="297" y="88"/>
                    <a:pt x="268" y="123"/>
                  </a:cubicBezTo>
                  <a:cubicBezTo>
                    <a:pt x="237" y="156"/>
                    <a:pt x="207" y="196"/>
                    <a:pt x="185" y="250"/>
                  </a:cubicBezTo>
                  <a:cubicBezTo>
                    <a:pt x="167" y="293"/>
                    <a:pt x="164" y="320"/>
                    <a:pt x="161" y="344"/>
                  </a:cubicBezTo>
                  <a:cubicBezTo>
                    <a:pt x="158" y="369"/>
                    <a:pt x="155" y="392"/>
                    <a:pt x="118" y="438"/>
                  </a:cubicBezTo>
                  <a:cubicBezTo>
                    <a:pt x="118" y="438"/>
                    <a:pt x="63" y="438"/>
                    <a:pt x="0" y="438"/>
                  </a:cubicBezTo>
                  <a:cubicBezTo>
                    <a:pt x="0" y="499"/>
                    <a:pt x="0" y="499"/>
                    <a:pt x="0" y="499"/>
                  </a:cubicBezTo>
                  <a:cubicBezTo>
                    <a:pt x="37" y="499"/>
                    <a:pt x="81" y="499"/>
                    <a:pt x="133" y="499"/>
                  </a:cubicBezTo>
                  <a:cubicBezTo>
                    <a:pt x="142" y="499"/>
                    <a:pt x="152" y="496"/>
                    <a:pt x="158" y="490"/>
                  </a:cubicBezTo>
                  <a:cubicBezTo>
                    <a:pt x="222" y="420"/>
                    <a:pt x="225" y="390"/>
                    <a:pt x="228" y="351"/>
                  </a:cubicBezTo>
                  <a:cubicBezTo>
                    <a:pt x="231" y="332"/>
                    <a:pt x="234" y="308"/>
                    <a:pt x="249" y="275"/>
                  </a:cubicBezTo>
                  <a:cubicBezTo>
                    <a:pt x="268" y="229"/>
                    <a:pt x="295" y="196"/>
                    <a:pt x="320" y="166"/>
                  </a:cubicBezTo>
                  <a:cubicBezTo>
                    <a:pt x="358" y="121"/>
                    <a:pt x="395" y="76"/>
                    <a:pt x="414" y="0"/>
                  </a:cubicBezTo>
                  <a:lnTo>
                    <a:pt x="341" y="0"/>
                  </a:lnTo>
                  <a:close/>
                </a:path>
              </a:pathLst>
            </a:custGeom>
            <a:solidFill>
              <a:srgbClr val="444D57"/>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grpSp>
      <p:grpSp>
        <p:nvGrpSpPr>
          <p:cNvPr id="7" name="组合 6"/>
          <p:cNvGrpSpPr/>
          <p:nvPr/>
        </p:nvGrpSpPr>
        <p:grpSpPr>
          <a:xfrm>
            <a:off x="1527975" y="4775302"/>
            <a:ext cx="6432551" cy="1271270"/>
            <a:chOff x="1007084" y="2748997"/>
            <a:chExt cx="7783750" cy="1538310"/>
          </a:xfrm>
        </p:grpSpPr>
        <p:sp>
          <p:nvSpPr>
            <p:cNvPr id="8" name="Oval 17"/>
            <p:cNvSpPr>
              <a:spLocks noChangeArrowheads="1"/>
            </p:cNvSpPr>
            <p:nvPr>
              <p:custDataLst>
                <p:tags r:id="rId18"/>
              </p:custDataLst>
            </p:nvPr>
          </p:nvSpPr>
          <p:spPr bwMode="auto">
            <a:xfrm>
              <a:off x="1007084" y="2925107"/>
              <a:ext cx="680125" cy="678007"/>
            </a:xfrm>
            <a:prstGeom prst="ellipse">
              <a:avLst/>
            </a:prstGeom>
            <a:solidFill>
              <a:srgbClr val="444D57"/>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p>
              <a:pPr algn="ctr">
                <a:lnSpc>
                  <a:spcPct val="120000"/>
                </a:lnSpc>
                <a:spcBef>
                  <a:spcPct val="0"/>
                </a:spcBef>
              </a:pPr>
              <a:r>
                <a:rPr lang="en-US" altLang="zh-CN" dirty="0">
                  <a:solidFill>
                    <a:schemeClr val="bg1"/>
                  </a:solidFill>
                  <a:cs typeface="+mn-ea"/>
                  <a:sym typeface="+mn-lt"/>
                </a:rPr>
                <a:t>3</a:t>
              </a:r>
              <a:endParaRPr lang="en-US" altLang="zh-CN" dirty="0">
                <a:solidFill>
                  <a:schemeClr val="bg1"/>
                </a:solidFill>
                <a:cs typeface="+mn-ea"/>
                <a:sym typeface="+mn-lt"/>
              </a:endParaRPr>
            </a:p>
          </p:txBody>
        </p:sp>
        <p:sp>
          <p:nvSpPr>
            <p:cNvPr id="9" name="矩形 8"/>
            <p:cNvSpPr/>
            <p:nvPr>
              <p:custDataLst>
                <p:tags r:id="rId19"/>
              </p:custDataLst>
            </p:nvPr>
          </p:nvSpPr>
          <p:spPr>
            <a:xfrm>
              <a:off x="1808511" y="2748997"/>
              <a:ext cx="6982323" cy="15383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p>
              <a:pPr algn="just">
                <a:lnSpc>
                  <a:spcPct val="120000"/>
                </a:lnSpc>
              </a:pPr>
              <a:r>
                <a:rPr sz="1600" dirty="0">
                  <a:solidFill>
                    <a:schemeClr val="tx1">
                      <a:lumMod val="65000"/>
                      <a:lumOff val="35000"/>
                    </a:schemeClr>
                  </a:solidFill>
                  <a:cs typeface="+mn-ea"/>
                  <a:sym typeface="+mn-lt"/>
                </a:rPr>
                <a:t>多层次模型的最大的限制在于，层次叠加的更多，包含的情绪越多，构建的二元分类模型也会大量增长，在训练基模型上非常费时费力，或许每个层可以使用一种损失函数对该层的误差统一进行计算，联合进行训练。</a:t>
              </a:r>
              <a:endParaRPr sz="1600" dirty="0">
                <a:solidFill>
                  <a:schemeClr val="tx1">
                    <a:lumMod val="65000"/>
                    <a:lumOff val="35000"/>
                  </a:schemeClr>
                </a:solidFill>
                <a:cs typeface="+mn-ea"/>
                <a:sym typeface="+mn-lt"/>
              </a:endParaRPr>
            </a:p>
          </p:txBody>
        </p:sp>
      </p:grpSp>
      <p:sp>
        <p:nvSpPr>
          <p:cNvPr id="10" name="Line 10"/>
          <p:cNvSpPr>
            <a:spLocks noChangeShapeType="1"/>
          </p:cNvSpPr>
          <p:nvPr>
            <p:custDataLst>
              <p:tags r:id="rId20"/>
            </p:custDataLst>
          </p:nvPr>
        </p:nvSpPr>
        <p:spPr bwMode="auto">
          <a:xfrm>
            <a:off x="6024880" y="499491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22" name="Line 11"/>
          <p:cNvSpPr>
            <a:spLocks noChangeShapeType="1"/>
          </p:cNvSpPr>
          <p:nvPr>
            <p:custDataLst>
              <p:tags r:id="rId21"/>
            </p:custDataLst>
          </p:nvPr>
        </p:nvSpPr>
        <p:spPr bwMode="auto">
          <a:xfrm>
            <a:off x="6151880" y="512191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20000"/>
              </a:lnSpc>
            </a:pPr>
            <a:endParaRPr lang="zh-CN" altLang="en-US" sz="1400">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5400000">
            <a:off x="33125" y="583141"/>
            <a:ext cx="1997612" cy="83133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9795353" y="5524628"/>
            <a:ext cx="2396647" cy="83133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2401557" y="1931559"/>
            <a:ext cx="2627643" cy="1112087"/>
            <a:chOff x="1395722" y="1125414"/>
            <a:chExt cx="7881541" cy="3335673"/>
          </a:xfrm>
          <a:effectLst>
            <a:outerShdw blurRad="101600" dist="38100" dir="2700000" algn="tl" rotWithShape="0">
              <a:prstClr val="black">
                <a:alpha val="20000"/>
              </a:prstClr>
            </a:outerShdw>
          </a:effectLst>
        </p:grpSpPr>
        <p:cxnSp>
          <p:nvCxnSpPr>
            <p:cNvPr id="7" name="直接连接符 6"/>
            <p:cNvCxnSpPr/>
            <p:nvPr/>
          </p:nvCxnSpPr>
          <p:spPr>
            <a:xfrm>
              <a:off x="1395722" y="1125414"/>
              <a:ext cx="7881541" cy="0"/>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19309" y="1125414"/>
              <a:ext cx="0" cy="3335673"/>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grpSp>
      <p:sp>
        <p:nvSpPr>
          <p:cNvPr id="61" name="矩形 259"/>
          <p:cNvSpPr>
            <a:spLocks noChangeArrowheads="1"/>
          </p:cNvSpPr>
          <p:nvPr/>
        </p:nvSpPr>
        <p:spPr bwMode="auto">
          <a:xfrm>
            <a:off x="1941558" y="3375355"/>
            <a:ext cx="8335010" cy="102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6000" b="1" cap="all" dirty="0">
                <a:solidFill>
                  <a:srgbClr val="211E20"/>
                </a:solidFill>
                <a:effectLst>
                  <a:outerShdw blurRad="25400" dist="25400" dir="2700000" algn="tl">
                    <a:srgbClr val="000000">
                      <a:alpha val="25000"/>
                    </a:srgbClr>
                  </a:outerShdw>
                </a:effectLst>
                <a:latin typeface="+mn-lt"/>
                <a:ea typeface="+mn-ea"/>
                <a:cs typeface="+mn-ea"/>
                <a:sym typeface="+mn-lt"/>
              </a:rPr>
              <a:t>谢谢观看</a:t>
            </a:r>
            <a:endParaRPr lang="en-US" altLang="zh-CN" sz="6000" b="1" cap="all" dirty="0">
              <a:solidFill>
                <a:srgbClr val="211E20"/>
              </a:solidFill>
              <a:effectLst>
                <a:outerShdw blurRad="25400" dist="25400" dir="2700000" algn="tl">
                  <a:srgbClr val="000000">
                    <a:alpha val="25000"/>
                  </a:srgbClr>
                </a:outerShdw>
              </a:effectLst>
              <a:latin typeface="+mn-lt"/>
              <a:ea typeface="+mn-ea"/>
              <a:cs typeface="+mn-ea"/>
              <a:sym typeface="+mn-lt"/>
            </a:endParaRPr>
          </a:p>
        </p:txBody>
      </p:sp>
      <p:sp>
        <p:nvSpPr>
          <p:cNvPr id="62" name="矩形 259"/>
          <p:cNvSpPr>
            <a:spLocks noChangeArrowheads="1"/>
          </p:cNvSpPr>
          <p:nvPr/>
        </p:nvSpPr>
        <p:spPr bwMode="auto">
          <a:xfrm>
            <a:off x="1941558" y="2298872"/>
            <a:ext cx="8335010" cy="121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en-US" altLang="zh-CN" sz="7200" dirty="0">
                <a:solidFill>
                  <a:srgbClr val="666E8A"/>
                </a:solidFill>
                <a:effectLst>
                  <a:outerShdw blurRad="25400" dist="25400" dir="2700000" algn="tl">
                    <a:srgbClr val="000000">
                      <a:alpha val="25000"/>
                    </a:srgbClr>
                  </a:outerShdw>
                </a:effectLst>
                <a:latin typeface="+mn-lt"/>
                <a:ea typeface="+mn-ea"/>
                <a:cs typeface="+mn-ea"/>
                <a:sym typeface="+mn-lt"/>
              </a:rPr>
              <a:t>THANK .YOU</a:t>
            </a:r>
            <a:endParaRPr lang="en-US" altLang="zh-CN" sz="7200" dirty="0">
              <a:solidFill>
                <a:srgbClr val="666E8A"/>
              </a:solidFill>
              <a:effectLst>
                <a:outerShdw blurRad="25400" dist="25400" dir="2700000" algn="tl">
                  <a:srgbClr val="000000">
                    <a:alpha val="25000"/>
                  </a:srgbClr>
                </a:outerShdw>
              </a:effectLst>
              <a:latin typeface="+mn-lt"/>
              <a:ea typeface="+mn-ea"/>
              <a:cs typeface="+mn-ea"/>
              <a:sym typeface="+mn-lt"/>
            </a:endParaRPr>
          </a:p>
        </p:txBody>
      </p:sp>
      <p:grpSp>
        <p:nvGrpSpPr>
          <p:cNvPr id="58" name="组合 57"/>
          <p:cNvGrpSpPr/>
          <p:nvPr/>
        </p:nvGrpSpPr>
        <p:grpSpPr>
          <a:xfrm flipH="1" flipV="1">
            <a:off x="7167710" y="3943073"/>
            <a:ext cx="2627643" cy="1112087"/>
            <a:chOff x="1395722" y="1125414"/>
            <a:chExt cx="7881541" cy="3335673"/>
          </a:xfrm>
          <a:effectLst>
            <a:outerShdw blurRad="101600" dist="38100" dir="2700000" algn="tl" rotWithShape="0">
              <a:prstClr val="black">
                <a:alpha val="20000"/>
              </a:prstClr>
            </a:outerShdw>
          </a:effectLst>
        </p:grpSpPr>
        <p:cxnSp>
          <p:nvCxnSpPr>
            <p:cNvPr id="59" name="直接连接符 58"/>
            <p:cNvCxnSpPr/>
            <p:nvPr/>
          </p:nvCxnSpPr>
          <p:spPr>
            <a:xfrm>
              <a:off x="1395722" y="1125414"/>
              <a:ext cx="7881541" cy="0"/>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519309" y="1125414"/>
              <a:ext cx="0" cy="3335673"/>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500"/>
                                  </p:stCondLst>
                                  <p:iterate type="lt">
                                    <p:tmPct val="10000"/>
                                  </p:iterate>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1"/>
                                        </p:tgtEl>
                                        <p:attrNameLst>
                                          <p:attrName>ppt_y</p:attrName>
                                        </p:attrNameLst>
                                      </p:cBhvr>
                                      <p:tavLst>
                                        <p:tav tm="0">
                                          <p:val>
                                            <p:strVal val="#ppt_y"/>
                                          </p:val>
                                        </p:tav>
                                        <p:tav tm="100000">
                                          <p:val>
                                            <p:strVal val="#ppt_y"/>
                                          </p:val>
                                        </p:tav>
                                      </p:tavLst>
                                    </p:anim>
                                    <p:anim calcmode="lin" valueType="num">
                                      <p:cBhvr>
                                        <p:cTn id="25"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1"/>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1000"/>
                                        <p:tgtEl>
                                          <p:spTgt spid="62"/>
                                        </p:tgtEl>
                                      </p:cBhvr>
                                    </p:animEffect>
                                    <p:anim calcmode="lin" valueType="num">
                                      <p:cBhvr>
                                        <p:cTn id="31" dur="1000" fill="hold"/>
                                        <p:tgtEl>
                                          <p:spTgt spid="62"/>
                                        </p:tgtEl>
                                        <p:attrNameLst>
                                          <p:attrName>ppt_x</p:attrName>
                                        </p:attrNameLst>
                                      </p:cBhvr>
                                      <p:tavLst>
                                        <p:tav tm="0">
                                          <p:val>
                                            <p:strVal val="#ppt_x"/>
                                          </p:val>
                                        </p:tav>
                                        <p:tav tm="100000">
                                          <p:val>
                                            <p:strVal val="#ppt_x"/>
                                          </p:val>
                                        </p:tav>
                                      </p:tavLst>
                                    </p:anim>
                                    <p:anim calcmode="lin" valueType="num">
                                      <p:cBhvr>
                                        <p:cTn id="3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选题背景</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Background</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63542" y="3164809"/>
            <a:ext cx="930063" cy="1107996"/>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01</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37" grpId="0" animBg="1"/>
      <p:bldP spid="12"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选题背景</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Background</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42" name="矩形 41"/>
          <p:cNvSpPr/>
          <p:nvPr>
            <p:custDataLst>
              <p:tags r:id="rId5"/>
            </p:custDataLst>
          </p:nvPr>
        </p:nvSpPr>
        <p:spPr>
          <a:xfrm>
            <a:off x="2065655" y="1726565"/>
            <a:ext cx="9490710" cy="1420495"/>
          </a:xfrm>
          <a:prstGeom prst="rect">
            <a:avLst/>
          </a:prstGeom>
        </p:spPr>
        <p:txBody>
          <a:bodyPr wrap="square">
            <a:sp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社交媒体上</a:t>
            </a:r>
            <a:r>
              <a:rPr lang="zh-CN" altLang="en-US" sz="2400" kern="0" dirty="0">
                <a:solidFill>
                  <a:schemeClr val="tx1">
                    <a:lumMod val="65000"/>
                    <a:lumOff val="35000"/>
                  </a:schemeClr>
                </a:solidFill>
                <a:cs typeface="+mn-ea"/>
                <a:sym typeface="+mn-lt"/>
              </a:rPr>
              <a:t>的评论中不乏包含着大量的价值观，情绪等有价值的信息待挖掘，分析这些信息可以应用于抑郁情感识别，民意检测等有用的任务</a:t>
            </a:r>
            <a:endParaRPr lang="zh-CN" altLang="en-US" sz="2400" kern="0" dirty="0">
              <a:solidFill>
                <a:schemeClr val="tx1">
                  <a:lumMod val="65000"/>
                  <a:lumOff val="35000"/>
                </a:schemeClr>
              </a:solidFill>
              <a:cs typeface="+mn-ea"/>
              <a:sym typeface="+mn-lt"/>
            </a:endParaRPr>
          </a:p>
        </p:txBody>
      </p:sp>
      <p:sp>
        <p:nvSpPr>
          <p:cNvPr id="32" name="椭圆 18"/>
          <p:cNvSpPr/>
          <p:nvPr>
            <p:custDataLst>
              <p:tags r:id="rId6"/>
            </p:custDataLst>
          </p:nvPr>
        </p:nvSpPr>
        <p:spPr>
          <a:xfrm flipH="1">
            <a:off x="1458006" y="1866532"/>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7" name="矩形 6"/>
          <p:cNvSpPr/>
          <p:nvPr>
            <p:custDataLst>
              <p:tags r:id="rId7"/>
            </p:custDataLst>
          </p:nvPr>
        </p:nvSpPr>
        <p:spPr>
          <a:xfrm>
            <a:off x="2065655" y="3570605"/>
            <a:ext cx="9490710" cy="1113155"/>
          </a:xfrm>
          <a:prstGeom prst="rect">
            <a:avLst/>
          </a:prstGeom>
        </p:spPr>
        <p:txBody>
          <a:bodyPr wrap="square">
            <a:no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经常含有多种情绪，且经常含有表情符号、缩略语和俚语等特殊语言，使得社交媒体上包含大量情绪的</a:t>
            </a:r>
            <a:r>
              <a:rPr lang="zh-CN" altLang="en-US" sz="2400" b="1" kern="0" dirty="0">
                <a:solidFill>
                  <a:schemeClr val="tx1">
                    <a:lumMod val="65000"/>
                    <a:lumOff val="35000"/>
                  </a:schemeClr>
                </a:solidFill>
                <a:cs typeface="+mn-ea"/>
                <a:sym typeface="+mn-lt"/>
              </a:rPr>
              <a:t>多标签情绪分类</a:t>
            </a:r>
            <a:r>
              <a:rPr lang="zh-CN" altLang="en-US" sz="2400" kern="0" dirty="0">
                <a:solidFill>
                  <a:schemeClr val="tx1">
                    <a:lumMod val="65000"/>
                    <a:lumOff val="35000"/>
                  </a:schemeClr>
                </a:solidFill>
                <a:cs typeface="+mn-ea"/>
                <a:sym typeface="+mn-lt"/>
              </a:rPr>
              <a:t>仍是一个具有挑战性的任务</a:t>
            </a:r>
            <a:endParaRPr lang="zh-CN" altLang="en-US" sz="2400" kern="0" dirty="0">
              <a:solidFill>
                <a:schemeClr val="tx1">
                  <a:lumMod val="65000"/>
                  <a:lumOff val="35000"/>
                </a:schemeClr>
              </a:solidFill>
              <a:cs typeface="+mn-ea"/>
              <a:sym typeface="+mn-lt"/>
            </a:endParaRPr>
          </a:p>
          <a:p>
            <a:pPr algn="just" defTabSz="342900">
              <a:lnSpc>
                <a:spcPct val="120000"/>
              </a:lnSpc>
              <a:buClr>
                <a:srgbClr val="151314"/>
              </a:buClr>
              <a:buSzPct val="25000"/>
            </a:pPr>
            <a:endParaRPr lang="zh-CN" altLang="en-US" sz="2400" kern="0" dirty="0">
              <a:solidFill>
                <a:schemeClr val="tx1">
                  <a:lumMod val="65000"/>
                  <a:lumOff val="35000"/>
                </a:schemeClr>
              </a:solidFill>
              <a:cs typeface="+mn-ea"/>
              <a:sym typeface="+mn-lt"/>
            </a:endParaRPr>
          </a:p>
        </p:txBody>
      </p:sp>
      <p:sp>
        <p:nvSpPr>
          <p:cNvPr id="33" name="椭圆 18"/>
          <p:cNvSpPr/>
          <p:nvPr>
            <p:custDataLst>
              <p:tags r:id="rId8"/>
            </p:custDataLst>
          </p:nvPr>
        </p:nvSpPr>
        <p:spPr>
          <a:xfrm flipH="1">
            <a:off x="1458006" y="3675350"/>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任务与</a:t>
              </a:r>
              <a:r>
                <a:rPr lang="zh-CN" altLang="en-US" sz="4400" b="1" dirty="0">
                  <a:solidFill>
                    <a:srgbClr val="3C4750"/>
                  </a:solidFill>
                  <a:effectLst>
                    <a:outerShdw blurRad="25400" dist="25400" dir="2700000" algn="tl">
                      <a:srgbClr val="000000">
                        <a:alpha val="25000"/>
                      </a:srgbClr>
                    </a:outerShdw>
                  </a:effectLst>
                  <a:cs typeface="+mn-ea"/>
                  <a:sym typeface="+mn-lt"/>
                </a:rPr>
                <a:t>目的</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Task &amp;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Purpose</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02</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76045" y="339090"/>
            <a:ext cx="1817370" cy="455930"/>
          </a:xfrm>
        </p:spPr>
        <p:txBody>
          <a:bodyPr/>
          <a:lstStyle/>
          <a:p>
            <a:pPr>
              <a:lnSpc>
                <a:spcPct val="120000"/>
              </a:lnSpc>
            </a:pPr>
            <a:r>
              <a:rPr lang="zh-CN" altLang="en-US" dirty="0">
                <a:effectLst/>
                <a:latin typeface="+mn-lt"/>
                <a:ea typeface="+mn-ea"/>
                <a:cs typeface="+mn-ea"/>
                <a:sym typeface="+mn-lt"/>
              </a:rPr>
              <a:t>任务与</a:t>
            </a:r>
            <a:r>
              <a:rPr lang="zh-CN" altLang="en-US" dirty="0">
                <a:effectLst/>
                <a:latin typeface="+mn-lt"/>
                <a:ea typeface="+mn-ea"/>
                <a:cs typeface="+mn-ea"/>
                <a:sym typeface="+mn-lt"/>
              </a:rPr>
              <a:t>目的</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Task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Purpose</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42" name="矩形 41"/>
          <p:cNvSpPr/>
          <p:nvPr>
            <p:custDataLst>
              <p:tags r:id="rId5"/>
            </p:custDataLst>
          </p:nvPr>
        </p:nvSpPr>
        <p:spPr>
          <a:xfrm>
            <a:off x="1537335" y="1497330"/>
            <a:ext cx="9490710" cy="977265"/>
          </a:xfrm>
          <a:prstGeom prst="rect">
            <a:avLst/>
          </a:prstGeom>
        </p:spPr>
        <p:txBody>
          <a:bodyPr wrap="square">
            <a:sp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面对情绪类别较多的复杂体系下，利用情绪类别的相关性从不同情绪的</a:t>
            </a:r>
            <a:r>
              <a:rPr lang="zh-CN" altLang="en-US" sz="2400" b="1" kern="0" dirty="0">
                <a:solidFill>
                  <a:schemeClr val="tx1">
                    <a:lumMod val="65000"/>
                    <a:lumOff val="35000"/>
                  </a:schemeClr>
                </a:solidFill>
                <a:cs typeface="+mn-ea"/>
                <a:sym typeface="+mn-lt"/>
              </a:rPr>
              <a:t>层次关系</a:t>
            </a:r>
            <a:r>
              <a:rPr lang="zh-CN" altLang="en-US" sz="2400" kern="0" dirty="0">
                <a:solidFill>
                  <a:schemeClr val="tx1">
                    <a:lumMod val="65000"/>
                    <a:lumOff val="35000"/>
                  </a:schemeClr>
                </a:solidFill>
                <a:cs typeface="+mn-ea"/>
                <a:sym typeface="+mn-lt"/>
              </a:rPr>
              <a:t>出发</a:t>
            </a:r>
            <a:r>
              <a:rPr lang="zh-CN" altLang="en-US" sz="2400" b="1" kern="0" dirty="0">
                <a:solidFill>
                  <a:schemeClr val="tx1">
                    <a:lumMod val="65000"/>
                    <a:lumOff val="35000"/>
                  </a:schemeClr>
                </a:solidFill>
                <a:cs typeface="+mn-ea"/>
                <a:sym typeface="+mn-lt"/>
              </a:rPr>
              <a:t>，</a:t>
            </a:r>
            <a:r>
              <a:rPr lang="zh-CN" altLang="en-US" sz="2400" kern="0" dirty="0">
                <a:solidFill>
                  <a:schemeClr val="tx1">
                    <a:lumMod val="65000"/>
                    <a:lumOff val="35000"/>
                  </a:schemeClr>
                </a:solidFill>
                <a:cs typeface="+mn-ea"/>
                <a:sym typeface="+mn-lt"/>
              </a:rPr>
              <a:t>建立</a:t>
            </a:r>
            <a:r>
              <a:rPr lang="zh-CN" altLang="en-US" sz="2400" b="1" kern="0" dirty="0">
                <a:solidFill>
                  <a:schemeClr val="tx1">
                    <a:lumMod val="65000"/>
                    <a:lumOff val="35000"/>
                  </a:schemeClr>
                </a:solidFill>
                <a:cs typeface="+mn-ea"/>
                <a:sym typeface="+mn-lt"/>
              </a:rPr>
              <a:t>多层次模型</a:t>
            </a:r>
            <a:r>
              <a:rPr lang="zh-CN" altLang="en-US" sz="2400" kern="0" dirty="0">
                <a:solidFill>
                  <a:schemeClr val="tx1">
                    <a:lumMod val="65000"/>
                    <a:lumOff val="35000"/>
                  </a:schemeClr>
                </a:solidFill>
                <a:cs typeface="+mn-ea"/>
                <a:sym typeface="+mn-lt"/>
              </a:rPr>
              <a:t>获得比</a:t>
            </a:r>
            <a:r>
              <a:rPr lang="zh-CN" altLang="en-US" sz="2400" b="1" kern="0" dirty="0">
                <a:solidFill>
                  <a:schemeClr val="tx1">
                    <a:lumMod val="65000"/>
                    <a:lumOff val="35000"/>
                  </a:schemeClr>
                </a:solidFill>
                <a:cs typeface="+mn-ea"/>
                <a:sym typeface="+mn-lt"/>
              </a:rPr>
              <a:t>单层次</a:t>
            </a:r>
            <a:r>
              <a:rPr lang="zh-CN" altLang="en-US" sz="2400" kern="0" dirty="0">
                <a:solidFill>
                  <a:schemeClr val="tx1">
                    <a:lumMod val="65000"/>
                    <a:lumOff val="35000"/>
                  </a:schemeClr>
                </a:solidFill>
                <a:cs typeface="+mn-ea"/>
                <a:sym typeface="+mn-lt"/>
              </a:rPr>
              <a:t>更好的</a:t>
            </a:r>
            <a:r>
              <a:rPr lang="zh-CN" altLang="en-US" sz="2400" b="1" kern="0" dirty="0">
                <a:solidFill>
                  <a:schemeClr val="tx1">
                    <a:lumMod val="65000"/>
                    <a:lumOff val="35000"/>
                  </a:schemeClr>
                </a:solidFill>
                <a:cs typeface="+mn-ea"/>
                <a:sym typeface="+mn-lt"/>
              </a:rPr>
              <a:t>分类效果。</a:t>
            </a:r>
            <a:endParaRPr lang="zh-CN" altLang="en-US" sz="2400" b="1" kern="0" dirty="0">
              <a:solidFill>
                <a:schemeClr val="tx1">
                  <a:lumMod val="65000"/>
                  <a:lumOff val="35000"/>
                </a:schemeClr>
              </a:solidFill>
              <a:cs typeface="+mn-ea"/>
              <a:sym typeface="+mn-lt"/>
            </a:endParaRPr>
          </a:p>
        </p:txBody>
      </p:sp>
      <p:sp>
        <p:nvSpPr>
          <p:cNvPr id="32" name="椭圆 18"/>
          <p:cNvSpPr/>
          <p:nvPr>
            <p:custDataLst>
              <p:tags r:id="rId6"/>
            </p:custDataLst>
          </p:nvPr>
        </p:nvSpPr>
        <p:spPr>
          <a:xfrm flipH="1">
            <a:off x="922066" y="163729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7" name="矩形 6"/>
          <p:cNvSpPr/>
          <p:nvPr>
            <p:custDataLst>
              <p:tags r:id="rId7"/>
            </p:custDataLst>
          </p:nvPr>
        </p:nvSpPr>
        <p:spPr>
          <a:xfrm>
            <a:off x="1537335" y="2861945"/>
            <a:ext cx="9490710" cy="713105"/>
          </a:xfrm>
          <a:prstGeom prst="rect">
            <a:avLst/>
          </a:prstGeom>
        </p:spPr>
        <p:txBody>
          <a:bodyPr wrap="square">
            <a:no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多标签分类的策略采用</a:t>
            </a:r>
            <a:r>
              <a:rPr lang="zh-CN" altLang="en-US" sz="2400" b="1" kern="0" dirty="0">
                <a:solidFill>
                  <a:schemeClr val="tx1">
                    <a:lumMod val="65000"/>
                    <a:lumOff val="35000"/>
                  </a:schemeClr>
                </a:solidFill>
                <a:cs typeface="+mn-ea"/>
                <a:sym typeface="+mn-lt"/>
              </a:rPr>
              <a:t>BR方法</a:t>
            </a:r>
            <a:r>
              <a:rPr lang="zh-CN" altLang="en-US" sz="2400" kern="0" dirty="0">
                <a:solidFill>
                  <a:schemeClr val="tx1">
                    <a:lumMod val="65000"/>
                    <a:lumOff val="35000"/>
                  </a:schemeClr>
                </a:solidFill>
                <a:cs typeface="+mn-ea"/>
                <a:sym typeface="+mn-lt"/>
              </a:rPr>
              <a:t>，对每个层次的情绪构建了二元分类器</a:t>
            </a:r>
            <a:endParaRPr lang="zh-CN" altLang="en-US" sz="2400" kern="0" dirty="0">
              <a:solidFill>
                <a:schemeClr val="tx1">
                  <a:lumMod val="65000"/>
                  <a:lumOff val="35000"/>
                </a:schemeClr>
              </a:solidFill>
              <a:cs typeface="+mn-ea"/>
              <a:sym typeface="+mn-lt"/>
            </a:endParaRPr>
          </a:p>
        </p:txBody>
      </p:sp>
      <p:sp>
        <p:nvSpPr>
          <p:cNvPr id="15" name="文本框 14"/>
          <p:cNvSpPr txBox="1"/>
          <p:nvPr/>
        </p:nvSpPr>
        <p:spPr>
          <a:xfrm>
            <a:off x="1537335" y="3738245"/>
            <a:ext cx="9429115" cy="1198880"/>
          </a:xfrm>
          <a:prstGeom prst="rect">
            <a:avLst/>
          </a:prstGeom>
          <a:noFill/>
        </p:spPr>
        <p:txBody>
          <a:bodyPr wrap="square" rtlCol="0">
            <a:spAutoFit/>
          </a:bodyPr>
          <a:p>
            <a:pPr algn="just"/>
            <a:r>
              <a:rPr lang="zh-CN" altLang="en-US" sz="2400" kern="0" dirty="0">
                <a:solidFill>
                  <a:schemeClr val="tx1">
                    <a:lumMod val="65000"/>
                    <a:lumOff val="35000"/>
                  </a:schemeClr>
                </a:solidFill>
                <a:cs typeface="+mn-ea"/>
                <a:sym typeface="+mn-lt"/>
              </a:rPr>
              <a:t>二元分类器选择方面，对比了 </a:t>
            </a:r>
            <a:r>
              <a:rPr lang="zh-CN" altLang="en-US" sz="2400" b="1" kern="0" dirty="0">
                <a:solidFill>
                  <a:schemeClr val="tx1">
                    <a:lumMod val="65000"/>
                    <a:lumOff val="35000"/>
                  </a:schemeClr>
                </a:solidFill>
                <a:cs typeface="+mn-ea"/>
                <a:sym typeface="+mn-lt"/>
              </a:rPr>
              <a:t>CNN、LSTM、BiLSTM、self-Attention、Attention+BiLSTM</a:t>
            </a:r>
            <a:r>
              <a:rPr lang="zh-CN" altLang="en-US" sz="2400" kern="0" dirty="0">
                <a:solidFill>
                  <a:schemeClr val="tx1">
                    <a:lumMod val="65000"/>
                    <a:lumOff val="35000"/>
                  </a:schemeClr>
                </a:solidFill>
                <a:cs typeface="+mn-ea"/>
                <a:sym typeface="+mn-lt"/>
              </a:rPr>
              <a:t>的5种常用的深度学习模型在同样情绪下的分类效果，选择效果最佳的模型作为基模型构建多层次模型。</a:t>
            </a:r>
            <a:endParaRPr lang="zh-CN" altLang="en-US" sz="2400" kern="0" dirty="0">
              <a:solidFill>
                <a:schemeClr val="tx1">
                  <a:lumMod val="65000"/>
                  <a:lumOff val="35000"/>
                </a:schemeClr>
              </a:solidFill>
              <a:cs typeface="+mn-ea"/>
              <a:sym typeface="+mn-lt"/>
            </a:endParaRPr>
          </a:p>
        </p:txBody>
      </p:sp>
      <p:sp>
        <p:nvSpPr>
          <p:cNvPr id="33" name="椭圆 18"/>
          <p:cNvSpPr/>
          <p:nvPr>
            <p:custDataLst>
              <p:tags r:id="rId8"/>
            </p:custDataLst>
          </p:nvPr>
        </p:nvSpPr>
        <p:spPr>
          <a:xfrm flipH="1">
            <a:off x="922066" y="2931765"/>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16" name="椭圆 18"/>
          <p:cNvSpPr/>
          <p:nvPr>
            <p:custDataLst>
              <p:tags r:id="rId9"/>
            </p:custDataLst>
          </p:nvPr>
        </p:nvSpPr>
        <p:spPr>
          <a:xfrm flipH="1">
            <a:off x="922066" y="385725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2" name="矩形 1"/>
          <p:cNvSpPr/>
          <p:nvPr>
            <p:custDataLst>
              <p:tags r:id="rId10"/>
            </p:custDataLst>
          </p:nvPr>
        </p:nvSpPr>
        <p:spPr>
          <a:xfrm>
            <a:off x="1537335" y="5100320"/>
            <a:ext cx="9490710" cy="713105"/>
          </a:xfrm>
          <a:prstGeom prst="rect">
            <a:avLst/>
          </a:prstGeom>
        </p:spPr>
        <p:txBody>
          <a:bodyPr wrap="square">
            <a:no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针对多层次模型预测出的空标签问题，使用</a:t>
            </a:r>
            <a:r>
              <a:rPr lang="zh-CN" altLang="en-US" sz="2400" b="1" kern="0" dirty="0">
                <a:solidFill>
                  <a:schemeClr val="tx1">
                    <a:lumMod val="65000"/>
                    <a:lumOff val="35000"/>
                  </a:schemeClr>
                </a:solidFill>
                <a:cs typeface="+mn-ea"/>
                <a:sym typeface="+mn-lt"/>
              </a:rPr>
              <a:t>整数线性规划（ILP）</a:t>
            </a:r>
            <a:r>
              <a:rPr lang="zh-CN" altLang="en-US" sz="2400" kern="0" dirty="0">
                <a:solidFill>
                  <a:schemeClr val="tx1">
                    <a:lumMod val="65000"/>
                    <a:lumOff val="35000"/>
                  </a:schemeClr>
                </a:solidFill>
                <a:cs typeface="+mn-ea"/>
                <a:sym typeface="+mn-lt"/>
              </a:rPr>
              <a:t>对多层次模型进行了改进与优化</a:t>
            </a:r>
            <a:endParaRPr lang="zh-CN" altLang="en-US" sz="2400" kern="0" dirty="0">
              <a:solidFill>
                <a:schemeClr val="tx1">
                  <a:lumMod val="65000"/>
                  <a:lumOff val="35000"/>
                </a:schemeClr>
              </a:solidFill>
              <a:cs typeface="+mn-ea"/>
              <a:sym typeface="+mn-lt"/>
            </a:endParaRPr>
          </a:p>
        </p:txBody>
      </p:sp>
      <p:sp>
        <p:nvSpPr>
          <p:cNvPr id="4" name="椭圆 18"/>
          <p:cNvSpPr/>
          <p:nvPr>
            <p:custDataLst>
              <p:tags r:id="rId11"/>
            </p:custDataLst>
          </p:nvPr>
        </p:nvSpPr>
        <p:spPr>
          <a:xfrm flipH="1">
            <a:off x="922066" y="5170140"/>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16" grpId="0" bldLvl="0" animBg="1"/>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052060" y="2704465"/>
            <a:ext cx="4330700" cy="1275080"/>
            <a:chOff x="11325" y="4251"/>
            <a:chExt cx="6820" cy="2008"/>
          </a:xfrm>
        </p:grpSpPr>
        <p:sp>
          <p:nvSpPr>
            <p:cNvPr id="3" name="文本框 2"/>
            <p:cNvSpPr txBox="1"/>
            <p:nvPr/>
          </p:nvSpPr>
          <p:spPr>
            <a:xfrm>
              <a:off x="11325" y="4251"/>
              <a:ext cx="6820"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具体工作</a:t>
              </a:r>
              <a:r>
                <a:rPr lang="zh-CN" altLang="en-US" sz="4400" b="1" dirty="0">
                  <a:solidFill>
                    <a:srgbClr val="3C4750"/>
                  </a:solidFill>
                  <a:effectLst>
                    <a:outerShdw blurRad="25400" dist="25400" dir="2700000" algn="tl">
                      <a:srgbClr val="000000">
                        <a:alpha val="25000"/>
                      </a:srgbClr>
                    </a:outerShdw>
                  </a:effectLst>
                  <a:cs typeface="+mn-ea"/>
                  <a:sym typeface="+mn-lt"/>
                </a:rPr>
                <a:t>及实现</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1643" y="5461"/>
              <a:ext cx="6183"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Specific Work &amp;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Implementation</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03</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99870" y="339725"/>
            <a:ext cx="2327275" cy="455930"/>
          </a:xfrm>
        </p:spPr>
        <p:txBody>
          <a:bodyPr/>
          <a:lstStyle/>
          <a:p>
            <a:pPr>
              <a:lnSpc>
                <a:spcPct val="120000"/>
              </a:lnSpc>
            </a:pPr>
            <a:r>
              <a:rPr lang="zh-CN" altLang="en-US" dirty="0">
                <a:effectLst/>
                <a:latin typeface="+mn-lt"/>
                <a:ea typeface="+mn-ea"/>
                <a:cs typeface="+mn-ea"/>
                <a:sym typeface="+mn-lt"/>
              </a:rPr>
              <a:t>具体工作及</a:t>
            </a:r>
            <a:r>
              <a:rPr lang="zh-CN" altLang="en-US" dirty="0">
                <a:effectLst/>
                <a:latin typeface="+mn-lt"/>
                <a:ea typeface="+mn-ea"/>
                <a:cs typeface="+mn-ea"/>
                <a:sym typeface="+mn-lt"/>
              </a:rPr>
              <a:t>实现</a:t>
            </a:r>
            <a:endParaRPr lang="zh-CN" altLang="en-US" dirty="0">
              <a:effectLst/>
              <a:latin typeface="+mn-lt"/>
              <a:ea typeface="+mn-ea"/>
              <a:cs typeface="+mn-ea"/>
              <a:sym typeface="+mn-lt"/>
            </a:endParaRPr>
          </a:p>
        </p:txBody>
      </p:sp>
      <p:sp>
        <p:nvSpPr>
          <p:cNvPr id="6" name="文本框 5"/>
          <p:cNvSpPr txBox="1"/>
          <p:nvPr>
            <p:custDataLst>
              <p:tags r:id="rId1"/>
            </p:custDataLst>
          </p:nvPr>
        </p:nvSpPr>
        <p:spPr>
          <a:xfrm>
            <a:off x="1160145" y="715645"/>
            <a:ext cx="312356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Specific Work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Implementation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custDataLst>
              <p:tags r:id="rId2"/>
            </p:custDataLst>
          </p:nvPr>
        </p:nvCxnSpPr>
        <p:spPr>
          <a:xfrm>
            <a:off x="2140206" y="1145262"/>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grpSp>
        <p:nvGrpSpPr>
          <p:cNvPr id="17" name="组合 16"/>
          <p:cNvGrpSpPr/>
          <p:nvPr/>
        </p:nvGrpSpPr>
        <p:grpSpPr>
          <a:xfrm>
            <a:off x="5253355" y="417195"/>
            <a:ext cx="1793151" cy="939800"/>
            <a:chOff x="293" y="2272"/>
            <a:chExt cx="3650" cy="1480"/>
          </a:xfrm>
        </p:grpSpPr>
        <p:sp>
          <p:nvSpPr>
            <p:cNvPr id="27" name="圆角矩形 26"/>
            <p:cNvSpPr/>
            <p:nvPr>
              <p:custDataLst>
                <p:tags r:id="rId3"/>
              </p:custDataLst>
            </p:nvPr>
          </p:nvSpPr>
          <p:spPr>
            <a:xfrm>
              <a:off x="293" y="2272"/>
              <a:ext cx="3650"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5" name="TextBox 29"/>
            <p:cNvSpPr txBox="1"/>
            <p:nvPr>
              <p:custDataLst>
                <p:tags r:id="rId4"/>
              </p:custDataLst>
            </p:nvPr>
          </p:nvSpPr>
          <p:spPr>
            <a:xfrm>
              <a:off x="1034" y="2605"/>
              <a:ext cx="2689"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数据集</a:t>
              </a:r>
              <a:endParaRPr lang="zh-CN" altLang="en-US" sz="2800" b="1" dirty="0">
                <a:solidFill>
                  <a:schemeClr val="bg1"/>
                </a:solidFill>
                <a:cs typeface="+mn-ea"/>
                <a:sym typeface="+mn-lt"/>
              </a:endParaRPr>
            </a:p>
          </p:txBody>
        </p:sp>
      </p:grpSp>
      <p:pic>
        <p:nvPicPr>
          <p:cNvPr id="16" name="图片 15" descr="28种情绪聚类图"/>
          <p:cNvPicPr>
            <a:picLocks noChangeAspect="1"/>
          </p:cNvPicPr>
          <p:nvPr/>
        </p:nvPicPr>
        <p:blipFill>
          <a:blip r:embed="rId5"/>
          <a:stretch>
            <a:fillRect/>
          </a:stretch>
        </p:blipFill>
        <p:spPr>
          <a:xfrm>
            <a:off x="931545" y="4133215"/>
            <a:ext cx="6546215" cy="2596515"/>
          </a:xfrm>
          <a:prstGeom prst="rect">
            <a:avLst/>
          </a:prstGeom>
        </p:spPr>
      </p:pic>
      <p:pic>
        <p:nvPicPr>
          <p:cNvPr id="18" name="图片 17"/>
          <p:cNvPicPr>
            <a:picLocks noChangeAspect="1"/>
          </p:cNvPicPr>
          <p:nvPr>
            <p:custDataLst>
              <p:tags r:id="rId6"/>
            </p:custDataLst>
          </p:nvPr>
        </p:nvPicPr>
        <p:blipFill>
          <a:blip r:embed="rId7"/>
          <a:stretch>
            <a:fillRect/>
          </a:stretch>
        </p:blipFill>
        <p:spPr>
          <a:xfrm>
            <a:off x="931545" y="1619250"/>
            <a:ext cx="6607175" cy="2424430"/>
          </a:xfrm>
          <a:prstGeom prst="rect">
            <a:avLst/>
          </a:prstGeom>
        </p:spPr>
      </p:pic>
      <p:sp>
        <p:nvSpPr>
          <p:cNvPr id="66" name="圆角矩形 65"/>
          <p:cNvSpPr/>
          <p:nvPr>
            <p:custDataLst>
              <p:tags r:id="rId8"/>
            </p:custDataLst>
          </p:nvPr>
        </p:nvSpPr>
        <p:spPr>
          <a:xfrm>
            <a:off x="7764780" y="1744345"/>
            <a:ext cx="4229735" cy="4323715"/>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9" name="文本框 18"/>
          <p:cNvSpPr txBox="1"/>
          <p:nvPr>
            <p:custDataLst>
              <p:tags r:id="rId9"/>
            </p:custDataLst>
          </p:nvPr>
        </p:nvSpPr>
        <p:spPr>
          <a:xfrm>
            <a:off x="7833995" y="1908810"/>
            <a:ext cx="4048125" cy="3976370"/>
          </a:xfrm>
          <a:prstGeom prst="rect">
            <a:avLst/>
          </a:prstGeom>
          <a:noFill/>
        </p:spPr>
        <p:txBody>
          <a:bodyPr wrap="square" rtlCol="0">
            <a:noAutofit/>
          </a:bodyPr>
          <a:p>
            <a:pPr marL="285750" indent="-285750" algn="just">
              <a:buFont typeface="Arial" panose="020B0604020202020204" pitchFamily="34" charset="0"/>
              <a:buChar char="•"/>
            </a:pPr>
            <a:r>
              <a:rPr lang="en-US" altLang="zh-CN" kern="0" dirty="0">
                <a:solidFill>
                  <a:schemeClr val="tx1">
                    <a:lumMod val="65000"/>
                    <a:lumOff val="35000"/>
                  </a:schemeClr>
                </a:solidFill>
                <a:latin typeface="Times New Roman" panose="02020603050405020304" charset="0"/>
                <a:cs typeface="Times New Roman" panose="02020603050405020304" charset="0"/>
              </a:rPr>
              <a:t>GoEmotions</a:t>
            </a:r>
            <a:r>
              <a:rPr lang="zh-CN" altLang="en-US" kern="0" dirty="0">
                <a:solidFill>
                  <a:schemeClr val="tx1">
                    <a:lumMod val="65000"/>
                    <a:lumOff val="35000"/>
                  </a:schemeClr>
                </a:solidFill>
                <a:cs typeface="+mn-ea"/>
              </a:rPr>
              <a:t>数据集，</a:t>
            </a:r>
            <a:r>
              <a:rPr lang="en-US" altLang="zh-CN" kern="0" dirty="0">
                <a:solidFill>
                  <a:schemeClr val="tx1">
                    <a:lumMod val="65000"/>
                    <a:lumOff val="35000"/>
                  </a:schemeClr>
                </a:solidFill>
                <a:cs typeface="+mn-ea"/>
              </a:rPr>
              <a:t>27+1</a:t>
            </a:r>
            <a:r>
              <a:rPr lang="zh-CN" altLang="en-US" kern="0" dirty="0">
                <a:solidFill>
                  <a:schemeClr val="tx1">
                    <a:lumMod val="65000"/>
                    <a:lumOff val="35000"/>
                  </a:schemeClr>
                </a:solidFill>
                <a:cs typeface="+mn-ea"/>
              </a:rPr>
              <a:t>（</a:t>
            </a:r>
            <a:r>
              <a:rPr lang="en-US" altLang="zh-CN" kern="0" dirty="0">
                <a:solidFill>
                  <a:schemeClr val="tx1">
                    <a:lumMod val="65000"/>
                    <a:lumOff val="35000"/>
                  </a:schemeClr>
                </a:solidFill>
                <a:cs typeface="+mn-ea"/>
              </a:rPr>
              <a:t>Neutral</a:t>
            </a:r>
            <a:r>
              <a:rPr lang="zh-CN" altLang="en-US" kern="0" dirty="0">
                <a:solidFill>
                  <a:schemeClr val="tx1">
                    <a:lumMod val="65000"/>
                    <a:lumOff val="35000"/>
                  </a:schemeClr>
                </a:solidFill>
                <a:cs typeface="+mn-ea"/>
              </a:rPr>
              <a:t>）种细粒度情绪</a:t>
            </a:r>
            <a:endParaRPr lang="zh-CN" altLang="en-US" kern="0" dirty="0">
              <a:solidFill>
                <a:schemeClr val="tx1">
                  <a:lumMod val="65000"/>
                  <a:lumOff val="35000"/>
                </a:schemeClr>
              </a:solidFill>
              <a:cs typeface="+mn-ea"/>
            </a:endParaRPr>
          </a:p>
          <a:p>
            <a:pPr marL="285750" indent="-285750" algn="just">
              <a:buFont typeface="Arial" panose="020B0604020202020204" pitchFamily="34" charset="0"/>
              <a:buChar char="•"/>
            </a:pPr>
            <a:r>
              <a:rPr lang="zh-CN" altLang="en-US" kern="0" dirty="0">
                <a:solidFill>
                  <a:schemeClr val="tx1">
                    <a:lumMod val="65000"/>
                    <a:lumOff val="35000"/>
                  </a:schemeClr>
                </a:solidFill>
                <a:cs typeface="+mn-ea"/>
                <a:sym typeface="+mn-ea"/>
              </a:rPr>
              <a:t>采样于</a:t>
            </a:r>
            <a:r>
              <a:rPr lang="en-US" altLang="zh-CN" kern="0" dirty="0">
                <a:solidFill>
                  <a:schemeClr val="tx1">
                    <a:lumMod val="65000"/>
                    <a:lumOff val="35000"/>
                  </a:schemeClr>
                </a:solidFill>
                <a:cs typeface="+mn-ea"/>
                <a:sym typeface="+mn-ea"/>
              </a:rPr>
              <a:t>Reddit</a:t>
            </a:r>
            <a:r>
              <a:rPr lang="zh-CN" altLang="en-US" kern="0" dirty="0">
                <a:solidFill>
                  <a:schemeClr val="tx1">
                    <a:lumMod val="65000"/>
                    <a:lumOff val="35000"/>
                  </a:schemeClr>
                </a:solidFill>
                <a:cs typeface="+mn-ea"/>
                <a:sym typeface="+mn-ea"/>
              </a:rPr>
              <a:t>社交媒体的各话题板块的评论，包含表情，社交用语，多种情绪，复杂的分类体系</a:t>
            </a:r>
            <a:endParaRPr lang="zh-CN" altLang="en-US" kern="0" dirty="0">
              <a:solidFill>
                <a:schemeClr val="tx1">
                  <a:lumMod val="65000"/>
                  <a:lumOff val="35000"/>
                </a:schemeClr>
              </a:solidFill>
              <a:cs typeface="+mn-ea"/>
            </a:endParaRPr>
          </a:p>
          <a:p>
            <a:pPr marL="285750" indent="-285750" algn="just">
              <a:buFont typeface="Arial" panose="020B0604020202020204" pitchFamily="34" charset="0"/>
              <a:buChar char="•"/>
            </a:pPr>
            <a:r>
              <a:rPr lang="en-US" altLang="zh-CN" kern="0" dirty="0">
                <a:solidFill>
                  <a:schemeClr val="tx1">
                    <a:lumMod val="65000"/>
                    <a:lumOff val="35000"/>
                  </a:schemeClr>
                </a:solidFill>
                <a:cs typeface="+mn-ea"/>
              </a:rPr>
              <a:t>27</a:t>
            </a:r>
            <a:r>
              <a:rPr lang="zh-CN" altLang="en-US" kern="0" dirty="0">
                <a:solidFill>
                  <a:schemeClr val="tx1">
                    <a:lumMod val="65000"/>
                    <a:lumOff val="35000"/>
                  </a:schemeClr>
                </a:solidFill>
                <a:cs typeface="+mn-ea"/>
              </a:rPr>
              <a:t>种情绪间可以聚类为三大类，中间还可进一步分层的</a:t>
            </a:r>
            <a:r>
              <a:rPr lang="zh-CN" altLang="en-US" kern="0" dirty="0">
                <a:solidFill>
                  <a:schemeClr val="tx1">
                    <a:lumMod val="65000"/>
                    <a:lumOff val="35000"/>
                  </a:schemeClr>
                </a:solidFill>
                <a:cs typeface="+mn-ea"/>
              </a:rPr>
              <a:t>可能性。</a:t>
            </a:r>
            <a:endParaRPr lang="zh-CN" altLang="en-US" kern="0" dirty="0">
              <a:solidFill>
                <a:schemeClr val="tx1">
                  <a:lumMod val="65000"/>
                  <a:lumOff val="35000"/>
                </a:schemeClr>
              </a:solidFill>
              <a:cs typeface="+mn-ea"/>
            </a:endParaRPr>
          </a:p>
          <a:p>
            <a:pPr marL="285750" indent="-285750" algn="just">
              <a:buFont typeface="Arial" panose="020B0604020202020204" pitchFamily="34" charset="0"/>
              <a:buChar char="•"/>
            </a:pPr>
            <a:endParaRPr lang="zh-CN" altLang="en-US" kern="0" dirty="0">
              <a:solidFill>
                <a:schemeClr val="tx1">
                  <a:lumMod val="65000"/>
                  <a:lumOff val="35000"/>
                </a:schemeClr>
              </a:solidFill>
              <a:cs typeface="+mn-ea"/>
            </a:endParaRPr>
          </a:p>
          <a:p>
            <a:pPr marL="285750" indent="-285750" algn="just">
              <a:buFont typeface="Arial" panose="020B0604020202020204" pitchFamily="34" charset="0"/>
              <a:buChar char="•"/>
            </a:pPr>
            <a:r>
              <a:rPr lang="zh-CN" altLang="en-US" kern="0" dirty="0">
                <a:solidFill>
                  <a:schemeClr val="tx1">
                    <a:lumMod val="65000"/>
                    <a:lumOff val="35000"/>
                  </a:schemeClr>
                </a:solidFill>
                <a:cs typeface="+mn-ea"/>
              </a:rPr>
              <a:t>最终在</a:t>
            </a:r>
            <a:r>
              <a:rPr lang="zh-CN" altLang="en-US" kern="0" dirty="0">
                <a:solidFill>
                  <a:schemeClr val="tx1">
                    <a:lumMod val="65000"/>
                    <a:lumOff val="35000"/>
                  </a:schemeClr>
                </a:solidFill>
                <a:latin typeface="Times New Roman" panose="02020603050405020304" charset="0"/>
                <a:cs typeface="Times New Roman" panose="02020603050405020304" charset="0"/>
              </a:rPr>
              <a:t>GoEmotions</a:t>
            </a:r>
            <a:r>
              <a:rPr lang="zh-CN" altLang="en-US" kern="0" dirty="0">
                <a:solidFill>
                  <a:schemeClr val="tx1">
                    <a:lumMod val="65000"/>
                    <a:lumOff val="35000"/>
                  </a:schemeClr>
                </a:solidFill>
                <a:cs typeface="+mn-ea"/>
              </a:rPr>
              <a:t>数据集上，划分了</a:t>
            </a:r>
            <a:r>
              <a:rPr lang="zh-CN" altLang="en-US" b="1" kern="0" dirty="0">
                <a:solidFill>
                  <a:schemeClr val="tx1">
                    <a:lumMod val="65000"/>
                    <a:lumOff val="35000"/>
                  </a:schemeClr>
                </a:solidFill>
                <a:cs typeface="+mn-ea"/>
              </a:rPr>
              <a:t>三个层次</a:t>
            </a:r>
            <a:r>
              <a:rPr lang="zh-CN" altLang="en-US" kern="0" dirty="0">
                <a:solidFill>
                  <a:schemeClr val="tx1">
                    <a:lumMod val="65000"/>
                    <a:lumOff val="35000"/>
                  </a:schemeClr>
                </a:solidFill>
                <a:cs typeface="+mn-ea"/>
              </a:rPr>
              <a:t>的情绪体系，从粗粒度到细粒度，依次为三元情绪体系，</a:t>
            </a:r>
            <a:r>
              <a:rPr lang="en-US" altLang="zh-CN" kern="0" dirty="0">
                <a:solidFill>
                  <a:schemeClr val="tx1">
                    <a:lumMod val="65000"/>
                    <a:lumOff val="35000"/>
                  </a:schemeClr>
                </a:solidFill>
                <a:cs typeface="+mn-ea"/>
              </a:rPr>
              <a:t>E</a:t>
            </a:r>
            <a:r>
              <a:rPr lang="zh-CN" altLang="en-US" kern="0" dirty="0">
                <a:solidFill>
                  <a:schemeClr val="tx1">
                    <a:lumMod val="65000"/>
                    <a:lumOff val="35000"/>
                  </a:schemeClr>
                </a:solidFill>
                <a:cs typeface="+mn-ea"/>
              </a:rPr>
              <a:t>kman情绪体系，27种细粒度情绪体系，共36种情绪，每种情绪都训练了上述5种基模型</a:t>
            </a:r>
            <a:endParaRPr lang="zh-CN" altLang="en-US" kern="0" dirty="0">
              <a:solidFill>
                <a:schemeClr val="tx1">
                  <a:lumMod val="65000"/>
                  <a:lumOff val="35000"/>
                </a:schemeClr>
              </a:solidFill>
              <a:cs typeface="+mn-ea"/>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99870" y="339725"/>
            <a:ext cx="2327275" cy="455930"/>
          </a:xfrm>
        </p:spPr>
        <p:txBody>
          <a:bodyPr/>
          <a:lstStyle/>
          <a:p>
            <a:pPr>
              <a:lnSpc>
                <a:spcPct val="120000"/>
              </a:lnSpc>
            </a:pPr>
            <a:r>
              <a:rPr lang="zh-CN" altLang="en-US" dirty="0">
                <a:effectLst/>
                <a:latin typeface="+mn-lt"/>
                <a:ea typeface="+mn-ea"/>
                <a:cs typeface="+mn-ea"/>
                <a:sym typeface="+mn-lt"/>
              </a:rPr>
              <a:t>具体工作及</a:t>
            </a:r>
            <a:r>
              <a:rPr lang="zh-CN" altLang="en-US" dirty="0">
                <a:effectLst/>
                <a:latin typeface="+mn-lt"/>
                <a:ea typeface="+mn-ea"/>
                <a:cs typeface="+mn-ea"/>
                <a:sym typeface="+mn-lt"/>
              </a:rPr>
              <a:t>实现</a:t>
            </a:r>
            <a:endParaRPr lang="zh-CN" altLang="en-US" dirty="0">
              <a:effectLst/>
              <a:latin typeface="+mn-lt"/>
              <a:ea typeface="+mn-ea"/>
              <a:cs typeface="+mn-ea"/>
              <a:sym typeface="+mn-lt"/>
            </a:endParaRPr>
          </a:p>
        </p:txBody>
      </p:sp>
      <p:sp>
        <p:nvSpPr>
          <p:cNvPr id="6" name="文本框 5"/>
          <p:cNvSpPr txBox="1"/>
          <p:nvPr>
            <p:custDataLst>
              <p:tags r:id="rId1"/>
            </p:custDataLst>
          </p:nvPr>
        </p:nvSpPr>
        <p:spPr>
          <a:xfrm>
            <a:off x="1160145" y="715645"/>
            <a:ext cx="312356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Specific Work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Implementation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custDataLst>
              <p:tags r:id="rId2"/>
            </p:custDataLst>
          </p:nvPr>
        </p:nvCxnSpPr>
        <p:spPr>
          <a:xfrm>
            <a:off x="2140206" y="1145262"/>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grpSp>
        <p:nvGrpSpPr>
          <p:cNvPr id="17" name="组合 16"/>
          <p:cNvGrpSpPr/>
          <p:nvPr/>
        </p:nvGrpSpPr>
        <p:grpSpPr>
          <a:xfrm>
            <a:off x="5080635" y="339725"/>
            <a:ext cx="2630170" cy="939800"/>
            <a:chOff x="293" y="2272"/>
            <a:chExt cx="3650" cy="1480"/>
          </a:xfrm>
        </p:grpSpPr>
        <p:sp>
          <p:nvSpPr>
            <p:cNvPr id="27" name="圆角矩形 26"/>
            <p:cNvSpPr/>
            <p:nvPr>
              <p:custDataLst>
                <p:tags r:id="rId3"/>
              </p:custDataLst>
            </p:nvPr>
          </p:nvSpPr>
          <p:spPr>
            <a:xfrm>
              <a:off x="293" y="2272"/>
              <a:ext cx="3650"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5" name="TextBox 29"/>
            <p:cNvSpPr txBox="1"/>
            <p:nvPr>
              <p:custDataLst>
                <p:tags r:id="rId4"/>
              </p:custDataLst>
            </p:nvPr>
          </p:nvSpPr>
          <p:spPr>
            <a:xfrm>
              <a:off x="870" y="2605"/>
              <a:ext cx="2689" cy="1146"/>
            </a:xfrm>
            <a:prstGeom prst="rect">
              <a:avLst/>
            </a:prstGeom>
            <a:noFill/>
          </p:spPr>
          <p:txBody>
            <a:bodyPr wrap="square" lIns="0" tIns="0" rIns="0" bIns="0" rtlCol="0">
              <a:noAutofit/>
            </a:bodyPr>
            <a:p>
              <a:pPr>
                <a:lnSpc>
                  <a:spcPct val="120000"/>
                </a:lnSpc>
              </a:pPr>
              <a:r>
                <a:rPr lang="zh-CN" altLang="en-US" sz="2800" b="1" dirty="0">
                  <a:solidFill>
                    <a:schemeClr val="bg1"/>
                  </a:solidFill>
                  <a:cs typeface="+mn-ea"/>
                  <a:sym typeface="+mn-lt"/>
                </a:rPr>
                <a:t>多层次</a:t>
              </a:r>
              <a:r>
                <a:rPr lang="zh-CN" altLang="en-US" sz="2800" b="1" dirty="0">
                  <a:solidFill>
                    <a:schemeClr val="bg1"/>
                  </a:solidFill>
                  <a:cs typeface="+mn-ea"/>
                  <a:sym typeface="+mn-lt"/>
                </a:rPr>
                <a:t>模型</a:t>
              </a:r>
              <a:endParaRPr lang="zh-CN" altLang="en-US" sz="2800" b="1" dirty="0">
                <a:solidFill>
                  <a:schemeClr val="bg1"/>
                </a:solidFill>
                <a:cs typeface="+mn-ea"/>
                <a:sym typeface="+mn-lt"/>
              </a:endParaRPr>
            </a:p>
          </p:txBody>
        </p:sp>
      </p:grpSp>
      <p:pic>
        <p:nvPicPr>
          <p:cNvPr id="2" name="图片 1" descr="多层次模型"/>
          <p:cNvPicPr>
            <a:picLocks noChangeAspect="1"/>
          </p:cNvPicPr>
          <p:nvPr/>
        </p:nvPicPr>
        <p:blipFill>
          <a:blip r:embed="rId5"/>
          <a:stretch>
            <a:fillRect/>
          </a:stretch>
        </p:blipFill>
        <p:spPr>
          <a:xfrm>
            <a:off x="282575" y="1435735"/>
            <a:ext cx="11828145" cy="5422265"/>
          </a:xfrm>
          <a:prstGeom prst="rect">
            <a:avLst/>
          </a:prstGeom>
        </p:spPr>
      </p:pic>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PP_MARK_KEY" val="baccd0f5-9d0c-4a0a-bcba-5ca17d73075a"/>
  <p:tag name="COMMONDATA" val="eyJoZGlkIjoiMDJjZmJmMTk5NjI5ZTU1MGYxMzVkNjhkODUzMzhlN2Q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dxytg44">
      <a:majorFont>
        <a:latin typeface="印品黑体"/>
        <a:ea typeface="微软雅黑"/>
        <a:cs typeface=""/>
      </a:majorFont>
      <a:minorFont>
        <a:latin typeface="印品黑体"/>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2504</Words>
  <Application>WPS 演示</Application>
  <PresentationFormat>宽屏</PresentationFormat>
  <Paragraphs>221</Paragraphs>
  <Slides>21</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宋体</vt:lpstr>
      <vt:lpstr>Wingdings</vt:lpstr>
      <vt:lpstr>思源黑体</vt:lpstr>
      <vt:lpstr>黑体</vt:lpstr>
      <vt:lpstr>微软雅黑</vt:lpstr>
      <vt:lpstr>Calibri</vt:lpstr>
      <vt:lpstr>印品黑体</vt:lpstr>
      <vt:lpstr>Arial Unicode MS</vt:lpstr>
      <vt:lpstr>Times New Roman</vt:lpstr>
      <vt:lpstr>第一PPT，www.1ppt.com</vt:lpstr>
      <vt:lpstr>自定义设计方案</vt:lpstr>
      <vt:lpstr>PowerPoint 演示文稿</vt:lpstr>
      <vt:lpstr>PowerPoint 演示文稿</vt:lpstr>
      <vt:lpstr>PowerPoint 演示文稿</vt:lpstr>
      <vt:lpstr>选题背景</vt:lpstr>
      <vt:lpstr>PowerPoint 演示文稿</vt:lpstr>
      <vt:lpstr>研究现状</vt:lpstr>
      <vt:lpstr>PowerPoint 演示文稿</vt:lpstr>
      <vt:lpstr>目的与意义</vt:lpstr>
      <vt:lpstr>具体工作及实现</vt:lpstr>
      <vt:lpstr>具体工作及实现</vt:lpstr>
      <vt:lpstr>具体工作及实现</vt:lpstr>
      <vt:lpstr>具体工作及实现</vt:lpstr>
      <vt:lpstr>具体工作及实现</vt:lpstr>
      <vt:lpstr>PowerPoint 演示文稿</vt:lpstr>
      <vt:lpstr>结果与结论</vt:lpstr>
      <vt:lpstr>结果与结论</vt:lpstr>
      <vt:lpstr>结果与结论</vt:lpstr>
      <vt:lpstr>结果与结论</vt:lpstr>
      <vt:lpstr>PowerPoint 演示文稿</vt:lpstr>
      <vt:lpstr>展望</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8 letters</cp:lastModifiedBy>
  <cp:revision>261</cp:revision>
  <dcterms:created xsi:type="dcterms:W3CDTF">2021-11-15T06:08:00Z</dcterms:created>
  <dcterms:modified xsi:type="dcterms:W3CDTF">2023-05-16T09:40:52Z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2126571E9A9C4108839061E28E84DA70_12</vt:lpwstr>
  </property>
  <property fmtid="{D5CDD505-2E9C-101B-9397-08002B2CF9AE}" pid="3" name="KSOProductBuildVer">
    <vt:lpwstr>2052-11.1.0.14309</vt:lpwstr>
  </property>
</Properties>
</file>