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3"/>
  </p:notesMasterIdLst>
  <p:handoutMasterIdLst>
    <p:handoutMasterId r:id="rId34"/>
  </p:handoutMasterIdLst>
  <p:sldIdLst>
    <p:sldId id="395" r:id="rId2"/>
    <p:sldId id="476" r:id="rId3"/>
    <p:sldId id="478" r:id="rId4"/>
    <p:sldId id="477" r:id="rId5"/>
    <p:sldId id="503" r:id="rId6"/>
    <p:sldId id="475" r:id="rId7"/>
    <p:sldId id="429" r:id="rId8"/>
    <p:sldId id="427" r:id="rId9"/>
    <p:sldId id="495" r:id="rId10"/>
    <p:sldId id="496" r:id="rId11"/>
    <p:sldId id="433" r:id="rId12"/>
    <p:sldId id="432" r:id="rId13"/>
    <p:sldId id="431" r:id="rId14"/>
    <p:sldId id="497" r:id="rId15"/>
    <p:sldId id="487" r:id="rId16"/>
    <p:sldId id="439" r:id="rId17"/>
    <p:sldId id="501" r:id="rId18"/>
    <p:sldId id="434" r:id="rId19"/>
    <p:sldId id="435" r:id="rId20"/>
    <p:sldId id="436" r:id="rId21"/>
    <p:sldId id="438" r:id="rId22"/>
    <p:sldId id="502" r:id="rId23"/>
    <p:sldId id="504" r:id="rId24"/>
    <p:sldId id="506" r:id="rId25"/>
    <p:sldId id="505" r:id="rId26"/>
    <p:sldId id="461" r:id="rId27"/>
    <p:sldId id="483" r:id="rId28"/>
    <p:sldId id="464" r:id="rId29"/>
    <p:sldId id="462" r:id="rId30"/>
    <p:sldId id="498" r:id="rId31"/>
    <p:sldId id="463" r:id="rId3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99FF33"/>
    <a:srgbClr val="CCFF33"/>
    <a:srgbClr val="339966"/>
    <a:srgbClr val="A50021"/>
    <a:srgbClr val="FF00FF"/>
    <a:srgbClr val="969696"/>
    <a:srgbClr val="B2B2B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36" autoAdjust="0"/>
    <p:restoredTop sz="85403" autoAdjust="0"/>
  </p:normalViewPr>
  <p:slideViewPr>
    <p:cSldViewPr>
      <p:cViewPr varScale="1">
        <p:scale>
          <a:sx n="56" d="100"/>
          <a:sy n="56" d="100"/>
        </p:scale>
        <p:origin x="-96" y="-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12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4" Type="http://schemas.openxmlformats.org/officeDocument/2006/relationships/image" Target="../media/image4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59FDD73-6027-4985-82F5-B7A604C009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9340C46-3104-4A0E-BC33-4ED86974D3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690E4D-C140-4D62-B396-BBEE244F9C0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952E06-067B-4717-A03C-24068578DF9D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4200DC-0C07-4F23-866D-B90F4BCFEC4E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251F67-91EF-4D1E-87F9-69603C73E6EE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To convert from metric image coordinates to pixel coordinates, we have to multiply the x, y coordinates by the x, y pixel magnification factors (pix/m)</a:t>
            </a:r>
          </a:p>
          <a:p>
            <a:pPr eaLnBrk="1" hangingPunct="1"/>
            <a:r>
              <a:rPr lang="en-US" smtClean="0"/>
              <a:t>Beta_x, beta_y is the principal point coordinates in pixels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0DD2FD-AA44-4FFC-8D4C-0118B76E47C1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691AAE-A5F0-4FFD-A757-3F5E87A9BA30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99C572-0A93-4565-BFC8-EB1396E15EFE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B70371-3765-4645-BE1C-C47151E84458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A13999-41D4-4B40-AFC6-99FBFE0D642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7448B7-A2D8-4186-8CF2-6F8AA0C5050E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E9A96C-6027-4805-BFE3-08057C77372C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B8F884-04D7-4BBD-A875-B8B633DC7AF5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68215F-A24B-490F-8618-D3F6B6642A08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E29309-A4A1-4EA2-83BC-D2FC1A7BB0B9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340C46-3104-4A0E-BC33-4ED86974D35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Structure from motion solves the following problem:</a:t>
            </a:r>
          </a:p>
          <a:p>
            <a:endParaRPr lang="en-US"/>
          </a:p>
          <a:p>
            <a:r>
              <a:rPr lang="en-US"/>
              <a:t>Given a set of images of a static scene with 2D points in correspondence, shown here as color-coded points, find…</a:t>
            </a:r>
          </a:p>
          <a:p>
            <a:endParaRPr lang="en-US"/>
          </a:p>
          <a:p>
            <a:r>
              <a:rPr lang="en-US"/>
              <a:t>a set of 3D points P and </a:t>
            </a:r>
          </a:p>
          <a:p>
            <a:r>
              <a:rPr lang="en-US"/>
              <a:t>a rotation R and position t of the cameras that explain the observed correspondences.  In other words, when we project a point into any of the cameras, the reprojection error between the projected and observed 2D points is low.</a:t>
            </a:r>
          </a:p>
          <a:p>
            <a:r>
              <a:rPr lang="en-US"/>
              <a:t>This problem can be formulated as an optimization problem where we want to find the rotations R, positions t, and 3D point locations P that minimize sum of squared reprojection errors f.  This is a non-linear least squares problem and can be solved with algorithms such as Levenberg-Marquart.  However, because the problem is non-linear, it can be susceptible to local minima.  Therefore, it’s important to initialize the parameters of the system carefully.  In addition, we need to be able to deal with erroneous correspondences.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Structure from motion solves the following problem:</a:t>
            </a:r>
          </a:p>
          <a:p>
            <a:endParaRPr lang="en-US"/>
          </a:p>
          <a:p>
            <a:r>
              <a:rPr lang="en-US"/>
              <a:t>Given a set of images of a static scene with 2D points in correspondence, shown here as color-coded points, find…</a:t>
            </a:r>
          </a:p>
          <a:p>
            <a:endParaRPr lang="en-US"/>
          </a:p>
          <a:p>
            <a:r>
              <a:rPr lang="en-US"/>
              <a:t>a set of 3D points P and </a:t>
            </a:r>
          </a:p>
          <a:p>
            <a:r>
              <a:rPr lang="en-US"/>
              <a:t>a rotation R and position t of the cameras that explain the observed correspondences.  In other words, when we project a point into any of the cameras, the reprojection error between the projected and observed 2D points is low.</a:t>
            </a:r>
          </a:p>
          <a:p>
            <a:r>
              <a:rPr lang="en-US"/>
              <a:t>This problem can be formulated as an optimization problem where we want to find the rotations R, positions t, and 3D point locations P that minimize sum of squared reprojection errors f.  This is a non-linear least squares problem and can be solved with algorithms such as Levenberg-Marquart.  However, because the problem is non-linear, it can be susceptible to local minima.  Therefore, it’s important to initialize the parameters of the system carefully.  In addition, we need to be able to deal with erroneous correspondences.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Structure from motion solves the following problem:</a:t>
            </a:r>
          </a:p>
          <a:p>
            <a:endParaRPr lang="en-US"/>
          </a:p>
          <a:p>
            <a:r>
              <a:rPr lang="en-US"/>
              <a:t>Given a set of images of a static scene with 2D points in correspondence, shown here as color-coded points, find…</a:t>
            </a:r>
          </a:p>
          <a:p>
            <a:endParaRPr lang="en-US"/>
          </a:p>
          <a:p>
            <a:r>
              <a:rPr lang="en-US"/>
              <a:t>a set of 3D points P and </a:t>
            </a:r>
          </a:p>
          <a:p>
            <a:r>
              <a:rPr lang="en-US"/>
              <a:t>a rotation R and position t of the cameras that explain the observed correspondences.  In other words, when we project a point into any of the cameras, the reprojection error between the projected and observed 2D points is low.</a:t>
            </a:r>
          </a:p>
          <a:p>
            <a:r>
              <a:rPr lang="en-US"/>
              <a:t>This problem can be formulated as an optimization problem where we want to find the rotations R, positions t, and 3D point locations P that minimize sum of squared reprojection errors f.  This is a non-linear least squares problem and can be solved with algorithms such as Levenberg-Marquart.  However, because the problem is non-linear, it can be susceptible to local minima.  Therefore, it’s important to initialize the parameters of the system carefully.  In addition, we need to be able to deal with erroneous correspondences.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B6A7A3-AFAE-4C1D-BE0B-23C1F330049B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A37DE0-B70C-4DE9-BBC2-7FF6CF8A2091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C726C2-A351-451C-9B55-5CABCD7933A0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6DE60A-0AE9-46E0-8B91-B89C31E974C5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8BE4D6-39AE-425C-B4DE-475C5086693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6C8B93-F33A-4A0A-AF29-FE20872DE666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EAC00A-5B8D-40F6-9463-78877AD04484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F600C5-55E7-482C-82B4-140F957CFBBA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A13999-41D4-4B40-AFC6-99FBFE0D642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C14F46-3B7E-4240-931D-1B586A613391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2538" y="717550"/>
            <a:ext cx="4779962" cy="3584575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4540250"/>
            <a:ext cx="5384800" cy="437991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E4D3DE-CD7F-4DA0-A64E-ADBBBFE82CE3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7B0F7C-B320-4FF8-8897-5B018FBD3D74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7F3BD8-FF6D-4C48-BB8B-0CFA7BD6A58F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7DBB79-33BC-4141-9017-C9A4DB6FC9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BF6BB5-0F3B-4D4A-91A4-059F83F11D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"/>
            <a:ext cx="19431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56769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52D866-B125-458C-89F5-63870864B8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914400"/>
            <a:ext cx="38100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14400"/>
            <a:ext cx="38100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619500"/>
            <a:ext cx="38100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19500"/>
            <a:ext cx="38100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B69DDD-8594-464A-9BB5-4BE54D4489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14400"/>
            <a:ext cx="38100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14400"/>
            <a:ext cx="38100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19500"/>
            <a:ext cx="38100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7361BE-5972-45C6-AB18-7E7CF5B1D5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8F40B-1B9B-47CF-A43E-E9389E645B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580595-C6F3-41F1-AD16-F8398C42D1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144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1DBBF9-3409-477C-BD18-505DF2C2A0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466C60-AF1F-44F9-AEEF-EEF3D5792B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91BA55-352E-4299-BB7D-1AD097F19C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22A8D-14EB-4883-A8AB-881AD7C3BE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E6110-B25C-4A82-814A-4D9F741D01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97492-F32C-40C5-A79D-80F015F21F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14400"/>
            <a:ext cx="7772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fld id="{A7BD7A94-3F25-4303-99D2-FCDE03B8B0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685800" y="838200"/>
            <a:ext cx="777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png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5.png"/><Relationship Id="rId9" Type="http://schemas.openxmlformats.org/officeDocument/2006/relationships/oleObject" Target="../embeddings/oleObject18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7.png"/><Relationship Id="rId4" Type="http://schemas.openxmlformats.org/officeDocument/2006/relationships/oleObject" Target="../embeddings/oleObject2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3.bin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7.bin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38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6" Type="http://schemas.openxmlformats.org/officeDocument/2006/relationships/hyperlink" Target="http://en.wikipedia.org/wiki/Ames_room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838200"/>
          </a:xfrm>
        </p:spPr>
        <p:txBody>
          <a:bodyPr/>
          <a:lstStyle/>
          <a:p>
            <a:pPr algn="ctr"/>
            <a:r>
              <a:rPr lang="en-US" smtClean="0"/>
              <a:t>Single-view geometry</a:t>
            </a:r>
          </a:p>
        </p:txBody>
      </p:sp>
      <p:sp>
        <p:nvSpPr>
          <p:cNvPr id="16387" name="Rectangle 8"/>
          <p:cNvSpPr>
            <a:spLocks noChangeArrowheads="1"/>
          </p:cNvSpPr>
          <p:nvPr/>
        </p:nvSpPr>
        <p:spPr bwMode="auto">
          <a:xfrm>
            <a:off x="6019800" y="1066800"/>
            <a:ext cx="1981200" cy="533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6388" name="Picture 9" descr="red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066800"/>
            <a:ext cx="4140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Text Box 10"/>
          <p:cNvSpPr txBox="1">
            <a:spLocks noChangeArrowheads="1"/>
          </p:cNvSpPr>
          <p:nvPr/>
        </p:nvSpPr>
        <p:spPr bwMode="auto">
          <a:xfrm>
            <a:off x="2940050" y="6397625"/>
            <a:ext cx="315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Odilon Redon, Cyclops, 1914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420813" y="3530600"/>
          <a:ext cx="6361112" cy="642938"/>
        </p:xfrm>
        <a:graphic>
          <a:graphicData uri="http://schemas.openxmlformats.org/presentationml/2006/ole">
            <p:oleObj spid="_x0000_s2050" name="Equation" r:id="rId4" imgW="2400120" imgH="241200" progId="Equation.3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1465263" y="4419600"/>
          <a:ext cx="6132512" cy="2038350"/>
        </p:xfrm>
        <a:graphic>
          <a:graphicData uri="http://schemas.openxmlformats.org/presentationml/2006/ole">
            <p:oleObj spid="_x0000_s2051" name="Equation" r:id="rId5" imgW="2768400" imgH="914400" progId="Equation.3">
              <p:embed/>
            </p:oleObj>
          </a:graphicData>
        </a:graphic>
      </p:graphicFrame>
      <p:sp>
        <p:nvSpPr>
          <p:cNvPr id="205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Principal point offset</a:t>
            </a:r>
          </a:p>
        </p:txBody>
      </p:sp>
      <p:pic>
        <p:nvPicPr>
          <p:cNvPr id="2054" name="Picture 5" descr="fig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71600" y="1109663"/>
            <a:ext cx="2819400" cy="224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4495800" y="1871663"/>
            <a:ext cx="24622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/>
              <a:t>principal point:</a:t>
            </a:r>
          </a:p>
        </p:txBody>
      </p:sp>
      <p:graphicFrame>
        <p:nvGraphicFramePr>
          <p:cNvPr id="2052" name="Object 7"/>
          <p:cNvGraphicFramePr>
            <a:graphicFrameLocks noChangeAspect="1"/>
          </p:cNvGraphicFramePr>
          <p:nvPr/>
        </p:nvGraphicFramePr>
        <p:xfrm>
          <a:off x="6629400" y="1795463"/>
          <a:ext cx="1412875" cy="642937"/>
        </p:xfrm>
        <a:graphic>
          <a:graphicData uri="http://schemas.openxmlformats.org/presentationml/2006/ole">
            <p:oleObj spid="_x0000_s2052" name="Equation" r:id="rId7" imgW="533160" imgH="24120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15612" y="3090446"/>
            <a:ext cx="35618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600" b="1" i="1" baseline="-25000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US" sz="1600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9200" y="1981200"/>
            <a:ext cx="34817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i="1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600" b="1" i="1" baseline="-250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en-US" sz="1600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6"/>
          <p:cNvGraphicFramePr>
            <a:graphicFrameLocks noChangeAspect="1"/>
          </p:cNvGraphicFramePr>
          <p:nvPr/>
        </p:nvGraphicFramePr>
        <p:xfrm>
          <a:off x="1366838" y="3124200"/>
          <a:ext cx="6329362" cy="2038350"/>
        </p:xfrm>
        <a:graphic>
          <a:graphicData uri="http://schemas.openxmlformats.org/presentationml/2006/ole">
            <p:oleObj spid="_x0000_s3074" name="Equation" r:id="rId4" imgW="2857320" imgH="914400" progId="Equation.3">
              <p:embed/>
            </p:oleObj>
          </a:graphicData>
        </a:graphic>
      </p:graphicFrame>
      <p:sp>
        <p:nvSpPr>
          <p:cNvPr id="307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Principal point offset</a:t>
            </a:r>
          </a:p>
        </p:txBody>
      </p:sp>
      <p:graphicFrame>
        <p:nvGraphicFramePr>
          <p:cNvPr id="497672" name="Object 8"/>
          <p:cNvGraphicFramePr>
            <a:graphicFrameLocks noChangeAspect="1"/>
          </p:cNvGraphicFramePr>
          <p:nvPr/>
        </p:nvGraphicFramePr>
        <p:xfrm>
          <a:off x="679450" y="5029200"/>
          <a:ext cx="2476500" cy="1585913"/>
        </p:xfrm>
        <a:graphic>
          <a:graphicData uri="http://schemas.openxmlformats.org/presentationml/2006/ole">
            <p:oleObj spid="_x0000_s3075" name="Equation" r:id="rId5" imgW="1117440" imgH="711000" progId="Equation.3">
              <p:embed/>
            </p:oleObj>
          </a:graphicData>
        </a:graphic>
      </p:graphicFrame>
      <p:sp>
        <p:nvSpPr>
          <p:cNvPr id="497673" name="Text Box 9"/>
          <p:cNvSpPr txBox="1">
            <a:spLocks noChangeArrowheads="1"/>
          </p:cNvSpPr>
          <p:nvPr/>
        </p:nvSpPr>
        <p:spPr bwMode="auto">
          <a:xfrm>
            <a:off x="3200400" y="5562600"/>
            <a:ext cx="27400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/>
              <a:t>calibration matrix</a:t>
            </a:r>
          </a:p>
        </p:txBody>
      </p:sp>
      <p:graphicFrame>
        <p:nvGraphicFramePr>
          <p:cNvPr id="497674" name="Object 10"/>
          <p:cNvGraphicFramePr>
            <a:graphicFrameLocks noChangeAspect="1"/>
          </p:cNvGraphicFramePr>
          <p:nvPr>
            <p:ph idx="1"/>
          </p:nvPr>
        </p:nvGraphicFramePr>
        <p:xfrm>
          <a:off x="6172200" y="5472113"/>
          <a:ext cx="1981200" cy="623887"/>
        </p:xfrm>
        <a:graphic>
          <a:graphicData uri="http://schemas.openxmlformats.org/presentationml/2006/ole">
            <p:oleObj spid="_x0000_s3076" name="Equation" r:id="rId6" imgW="685800" imgH="215640" progId="Equation.3">
              <p:embed/>
            </p:oleObj>
          </a:graphicData>
        </a:graphic>
      </p:graphicFrame>
      <p:pic>
        <p:nvPicPr>
          <p:cNvPr id="3080" name="Picture 16" descr="fig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71600" y="1109663"/>
            <a:ext cx="2819400" cy="224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1" name="Text Box 17"/>
          <p:cNvSpPr txBox="1">
            <a:spLocks noChangeArrowheads="1"/>
          </p:cNvSpPr>
          <p:nvPr/>
        </p:nvSpPr>
        <p:spPr bwMode="auto">
          <a:xfrm>
            <a:off x="4495800" y="1871663"/>
            <a:ext cx="24622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/>
              <a:t>principal point:</a:t>
            </a:r>
          </a:p>
        </p:txBody>
      </p:sp>
      <p:graphicFrame>
        <p:nvGraphicFramePr>
          <p:cNvPr id="3077" name="Object 18"/>
          <p:cNvGraphicFramePr>
            <a:graphicFrameLocks noChangeAspect="1"/>
          </p:cNvGraphicFramePr>
          <p:nvPr/>
        </p:nvGraphicFramePr>
        <p:xfrm>
          <a:off x="6629400" y="1795463"/>
          <a:ext cx="1412875" cy="642937"/>
        </p:xfrm>
        <a:graphic>
          <a:graphicData uri="http://schemas.openxmlformats.org/presentationml/2006/ole">
            <p:oleObj spid="_x0000_s3077" name="Equation" r:id="rId8" imgW="53316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7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2" descr="przekroj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3575" y="1427163"/>
            <a:ext cx="2151063" cy="15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3" descr="ccd-00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82938" y="1390650"/>
            <a:ext cx="2151062" cy="161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92550" name="Object 6"/>
          <p:cNvGraphicFramePr>
            <a:graphicFrameLocks noChangeAspect="1"/>
          </p:cNvGraphicFramePr>
          <p:nvPr/>
        </p:nvGraphicFramePr>
        <p:xfrm>
          <a:off x="1219200" y="4419600"/>
          <a:ext cx="6670675" cy="1585913"/>
        </p:xfrm>
        <a:graphic>
          <a:graphicData uri="http://schemas.openxmlformats.org/presentationml/2006/ole">
            <p:oleObj spid="_x0000_s4098" name="Equation" r:id="rId6" imgW="3009600" imgH="711000" progId="Equation.3">
              <p:embed/>
            </p:oleObj>
          </a:graphicData>
        </a:graphic>
      </p:graphicFrame>
      <p:sp>
        <p:nvSpPr>
          <p:cNvPr id="410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Pixel coordinates</a:t>
            </a:r>
          </a:p>
        </p:txBody>
      </p:sp>
      <p:sp>
        <p:nvSpPr>
          <p:cNvPr id="4103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685800" y="3200400"/>
            <a:ext cx="7772400" cy="1143000"/>
          </a:xfrm>
        </p:spPr>
        <p:txBody>
          <a:bodyPr/>
          <a:lstStyle/>
          <a:p>
            <a:r>
              <a:rPr lang="en-US" i="1" smtClean="0"/>
              <a:t>m</a:t>
            </a:r>
            <a:r>
              <a:rPr lang="en-US" i="1" baseline="-25000" smtClean="0"/>
              <a:t>x</a:t>
            </a:r>
            <a:r>
              <a:rPr lang="en-US" smtClean="0"/>
              <a:t> pixels per meter in horizontal direction, </a:t>
            </a:r>
            <a:br>
              <a:rPr lang="en-US" smtClean="0"/>
            </a:br>
            <a:r>
              <a:rPr lang="en-US" i="1" smtClean="0"/>
              <a:t>m</a:t>
            </a:r>
            <a:r>
              <a:rPr lang="en-US" i="1" baseline="-25000" smtClean="0"/>
              <a:t>y</a:t>
            </a:r>
            <a:r>
              <a:rPr lang="en-US" smtClean="0"/>
              <a:t> pixels per meter in vertical direction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5622925" y="1965325"/>
            <a:ext cx="1641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Pixel size: </a:t>
            </a:r>
          </a:p>
        </p:txBody>
      </p:sp>
      <p:graphicFrame>
        <p:nvGraphicFramePr>
          <p:cNvPr id="4099" name="Object 9"/>
          <p:cNvGraphicFramePr>
            <a:graphicFrameLocks noChangeAspect="1"/>
          </p:cNvGraphicFramePr>
          <p:nvPr>
            <p:ph idx="4294967295"/>
          </p:nvPr>
        </p:nvGraphicFramePr>
        <p:xfrm>
          <a:off x="7239000" y="1736725"/>
          <a:ext cx="1295400" cy="1006475"/>
        </p:xfrm>
        <a:graphic>
          <a:graphicData uri="http://schemas.openxmlformats.org/presentationml/2006/ole">
            <p:oleObj spid="_x0000_s4099" name="Equation" r:id="rId7" imgW="571320" imgH="444240" progId="Equation.3">
              <p:embed/>
            </p:oleObj>
          </a:graphicData>
        </a:graphic>
      </p:graphicFrame>
      <p:sp>
        <p:nvSpPr>
          <p:cNvPr id="492556" name="Text Box 12"/>
          <p:cNvSpPr txBox="1">
            <a:spLocks noChangeArrowheads="1"/>
          </p:cNvSpPr>
          <p:nvPr/>
        </p:nvSpPr>
        <p:spPr bwMode="auto">
          <a:xfrm>
            <a:off x="2133600" y="5983288"/>
            <a:ext cx="1303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pixels/m</a:t>
            </a:r>
          </a:p>
        </p:txBody>
      </p:sp>
      <p:sp>
        <p:nvSpPr>
          <p:cNvPr id="492557" name="Text Box 13"/>
          <p:cNvSpPr txBox="1">
            <a:spLocks noChangeArrowheads="1"/>
          </p:cNvSpPr>
          <p:nvPr/>
        </p:nvSpPr>
        <p:spPr bwMode="auto">
          <a:xfrm>
            <a:off x="4343400" y="59436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</a:t>
            </a:r>
          </a:p>
        </p:txBody>
      </p:sp>
      <p:sp>
        <p:nvSpPr>
          <p:cNvPr id="492558" name="Text Box 14"/>
          <p:cNvSpPr txBox="1">
            <a:spLocks noChangeArrowheads="1"/>
          </p:cNvSpPr>
          <p:nvPr/>
        </p:nvSpPr>
        <p:spPr bwMode="auto">
          <a:xfrm>
            <a:off x="6324600" y="5943600"/>
            <a:ext cx="96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pixels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56" grpId="0"/>
      <p:bldP spid="492557" grpId="0"/>
      <p:bldP spid="49255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fig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6275" y="1143000"/>
            <a:ext cx="465772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3276600" y="4419600"/>
          <a:ext cx="2168525" cy="566738"/>
        </p:xfrm>
        <a:graphic>
          <a:graphicData uri="http://schemas.openxmlformats.org/presentationml/2006/ole">
            <p:oleObj spid="_x0000_s5122" name="Equation" r:id="rId5" imgW="977760" imgH="253800" progId="Equation.3">
              <p:embed/>
            </p:oleObj>
          </a:graphicData>
        </a:graphic>
      </p:graphicFrame>
      <p:sp>
        <p:nvSpPr>
          <p:cNvPr id="5124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Camera rotation and translation</a:t>
            </a:r>
          </a:p>
        </p:txBody>
      </p:sp>
      <p:sp>
        <p:nvSpPr>
          <p:cNvPr id="5125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5334000" y="1447800"/>
            <a:ext cx="3733800" cy="27432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sz="2400" smtClean="0"/>
              <a:t>In general, the camera coordinate frame will be related to the world coordinate frame by a rotation and a translation</a:t>
            </a:r>
          </a:p>
        </p:txBody>
      </p:sp>
      <p:sp>
        <p:nvSpPr>
          <p:cNvPr id="490511" name="Line 15"/>
          <p:cNvSpPr>
            <a:spLocks noChangeShapeType="1"/>
          </p:cNvSpPr>
          <p:nvPr/>
        </p:nvSpPr>
        <p:spPr bwMode="auto">
          <a:xfrm flipV="1">
            <a:off x="2209800" y="4800600"/>
            <a:ext cx="1066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0512" name="Text Box 16"/>
          <p:cNvSpPr txBox="1">
            <a:spLocks noChangeArrowheads="1"/>
          </p:cNvSpPr>
          <p:nvPr/>
        </p:nvSpPr>
        <p:spPr bwMode="auto">
          <a:xfrm>
            <a:off x="755650" y="5181600"/>
            <a:ext cx="1835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/>
              <a:t>coords. of point </a:t>
            </a:r>
            <a:br>
              <a:rPr lang="en-US" sz="1800"/>
            </a:br>
            <a:r>
              <a:rPr lang="en-US" sz="1800"/>
              <a:t>in camera frame</a:t>
            </a:r>
          </a:p>
        </p:txBody>
      </p:sp>
      <p:sp>
        <p:nvSpPr>
          <p:cNvPr id="490513" name="Line 17"/>
          <p:cNvSpPr>
            <a:spLocks noChangeShapeType="1"/>
          </p:cNvSpPr>
          <p:nvPr/>
        </p:nvSpPr>
        <p:spPr bwMode="auto">
          <a:xfrm flipH="1" flipV="1">
            <a:off x="5257800" y="48768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0514" name="Text Box 18"/>
          <p:cNvSpPr txBox="1">
            <a:spLocks noChangeArrowheads="1"/>
          </p:cNvSpPr>
          <p:nvPr/>
        </p:nvSpPr>
        <p:spPr bwMode="auto">
          <a:xfrm>
            <a:off x="5911850" y="5257800"/>
            <a:ext cx="2774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/>
              <a:t>coords. of camera center </a:t>
            </a:r>
            <a:br>
              <a:rPr lang="en-US" sz="1800"/>
            </a:br>
            <a:r>
              <a:rPr lang="en-US" sz="1800"/>
              <a:t>in world frame</a:t>
            </a:r>
          </a:p>
        </p:txBody>
      </p:sp>
      <p:sp>
        <p:nvSpPr>
          <p:cNvPr id="490515" name="Line 19"/>
          <p:cNvSpPr>
            <a:spLocks noChangeShapeType="1"/>
          </p:cNvSpPr>
          <p:nvPr/>
        </p:nvSpPr>
        <p:spPr bwMode="auto">
          <a:xfrm flipV="1">
            <a:off x="4419600" y="4876800"/>
            <a:ext cx="355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0516" name="Text Box 20"/>
          <p:cNvSpPr txBox="1">
            <a:spLocks noChangeArrowheads="1"/>
          </p:cNvSpPr>
          <p:nvPr/>
        </p:nvSpPr>
        <p:spPr bwMode="auto">
          <a:xfrm>
            <a:off x="2489200" y="5759450"/>
            <a:ext cx="3663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/>
              <a:t>coords. of a point</a:t>
            </a:r>
            <a:br>
              <a:rPr lang="en-US" sz="1800"/>
            </a:br>
            <a:r>
              <a:rPr lang="en-US" sz="1800"/>
              <a:t>in world frame (nonhomogeneous)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11" grpId="0" animBg="1"/>
      <p:bldP spid="490512" grpId="0"/>
      <p:bldP spid="490513" grpId="0" animBg="1"/>
      <p:bldP spid="490514" grpId="0"/>
      <p:bldP spid="490515" grpId="0" animBg="1"/>
      <p:bldP spid="4905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1" name="Picture 2" descr="fig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6275" y="1143000"/>
            <a:ext cx="465772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5846763" y="2286000"/>
          <a:ext cx="2168525" cy="566738"/>
        </p:xfrm>
        <a:graphic>
          <a:graphicData uri="http://schemas.openxmlformats.org/presentationml/2006/ole">
            <p:oleObj spid="_x0000_s6146" name="Equation" r:id="rId5" imgW="977760" imgH="253800" progId="Equation.3">
              <p:embed/>
            </p:oleObj>
          </a:graphicData>
        </a:graphic>
      </p:graphicFrame>
      <p:graphicFrame>
        <p:nvGraphicFramePr>
          <p:cNvPr id="702468" name="Object 4"/>
          <p:cNvGraphicFramePr>
            <a:graphicFrameLocks noChangeAspect="1"/>
          </p:cNvGraphicFramePr>
          <p:nvPr/>
        </p:nvGraphicFramePr>
        <p:xfrm>
          <a:off x="1876425" y="3729038"/>
          <a:ext cx="5348288" cy="1131887"/>
        </p:xfrm>
        <a:graphic>
          <a:graphicData uri="http://schemas.openxmlformats.org/presentationml/2006/ole">
            <p:oleObj spid="_x0000_s6147" name="Equation" r:id="rId6" imgW="2412720" imgH="507960" progId="Equation.3">
              <p:embed/>
            </p:oleObj>
          </a:graphicData>
        </a:graphic>
      </p:graphicFrame>
      <p:graphicFrame>
        <p:nvGraphicFramePr>
          <p:cNvPr id="702469" name="Object 5"/>
          <p:cNvGraphicFramePr>
            <a:graphicFrameLocks noChangeAspect="1"/>
          </p:cNvGraphicFramePr>
          <p:nvPr/>
        </p:nvGraphicFramePr>
        <p:xfrm>
          <a:off x="401638" y="5486400"/>
          <a:ext cx="4224337" cy="566738"/>
        </p:xfrm>
        <a:graphic>
          <a:graphicData uri="http://schemas.openxmlformats.org/presentationml/2006/ole">
            <p:oleObj spid="_x0000_s6148" name="Equation" r:id="rId7" imgW="1904760" imgH="253800" progId="Equation.3">
              <p:embed/>
            </p:oleObj>
          </a:graphicData>
        </a:graphic>
      </p:graphicFrame>
      <p:graphicFrame>
        <p:nvGraphicFramePr>
          <p:cNvPr id="702470" name="Object 6"/>
          <p:cNvGraphicFramePr>
            <a:graphicFrameLocks noChangeAspect="1"/>
          </p:cNvGraphicFramePr>
          <p:nvPr/>
        </p:nvGraphicFramePr>
        <p:xfrm>
          <a:off x="5364163" y="5538788"/>
          <a:ext cx="1689100" cy="481012"/>
        </p:xfrm>
        <a:graphic>
          <a:graphicData uri="http://schemas.openxmlformats.org/presentationml/2006/ole">
            <p:oleObj spid="_x0000_s6149" name="Equation" r:id="rId8" imgW="761760" imgH="215640" progId="Equation.3">
              <p:embed/>
            </p:oleObj>
          </a:graphicData>
        </a:graphic>
      </p:graphicFrame>
      <p:graphicFrame>
        <p:nvGraphicFramePr>
          <p:cNvPr id="702471" name="Object 7"/>
          <p:cNvGraphicFramePr>
            <a:graphicFrameLocks noChangeAspect="1"/>
          </p:cNvGraphicFramePr>
          <p:nvPr/>
        </p:nvGraphicFramePr>
        <p:xfrm>
          <a:off x="7477125" y="5486400"/>
          <a:ext cx="1209675" cy="481013"/>
        </p:xfrm>
        <a:graphic>
          <a:graphicData uri="http://schemas.openxmlformats.org/presentationml/2006/ole">
            <p:oleObj spid="_x0000_s6150" name="Equation" r:id="rId9" imgW="545760" imgH="215640" progId="Equation.3">
              <p:embed/>
            </p:oleObj>
          </a:graphicData>
        </a:graphic>
      </p:graphicFrame>
      <p:sp>
        <p:nvSpPr>
          <p:cNvPr id="615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Camera rotation and translation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5389563" y="1295400"/>
            <a:ext cx="30686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In non-homogeneous</a:t>
            </a:r>
            <a:br>
              <a:rPr lang="en-US"/>
            </a:br>
            <a:r>
              <a:rPr lang="en-US"/>
              <a:t>coordinates:</a:t>
            </a:r>
          </a:p>
        </p:txBody>
      </p:sp>
      <p:sp>
        <p:nvSpPr>
          <p:cNvPr id="702474" name="Text Box 10"/>
          <p:cNvSpPr txBox="1">
            <a:spLocks noChangeArrowheads="1"/>
          </p:cNvSpPr>
          <p:nvPr/>
        </p:nvSpPr>
        <p:spPr bwMode="auto">
          <a:xfrm>
            <a:off x="173038" y="6324600"/>
            <a:ext cx="88185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Note: C is the null space of the camera projection matrix (PC=0)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247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Camera parameters</a:t>
            </a:r>
          </a:p>
        </p:txBody>
      </p:sp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7772400" cy="52578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smtClean="0"/>
              <a:t>Intrinsic parameters</a:t>
            </a:r>
          </a:p>
          <a:p>
            <a:pPr lvl="1"/>
            <a:r>
              <a:rPr lang="en-US" smtClean="0"/>
              <a:t>Principal point coordinates</a:t>
            </a:r>
          </a:p>
          <a:p>
            <a:pPr lvl="1"/>
            <a:r>
              <a:rPr lang="en-US" smtClean="0"/>
              <a:t>Focal length</a:t>
            </a:r>
          </a:p>
          <a:p>
            <a:pPr lvl="1"/>
            <a:r>
              <a:rPr lang="en-US" smtClean="0"/>
              <a:t>Pixel magnification factors</a:t>
            </a:r>
          </a:p>
          <a:p>
            <a:pPr lvl="1"/>
            <a:r>
              <a:rPr lang="en-US" i="1" smtClean="0">
                <a:solidFill>
                  <a:srgbClr val="FF0000"/>
                </a:solidFill>
              </a:rPr>
              <a:t>Skew (non-rectangular pixels)</a:t>
            </a:r>
          </a:p>
          <a:p>
            <a:pPr lvl="1"/>
            <a:r>
              <a:rPr lang="en-US" i="1" smtClean="0">
                <a:solidFill>
                  <a:srgbClr val="FF0000"/>
                </a:solidFill>
              </a:rPr>
              <a:t>Radial distortion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843088" y="3586163"/>
            <a:ext cx="5319712" cy="2967037"/>
            <a:chOff x="1161" y="2259"/>
            <a:chExt cx="3351" cy="1869"/>
          </a:xfrm>
        </p:grpSpPr>
        <p:pic>
          <p:nvPicPr>
            <p:cNvPr id="7174" name="Picture 4" descr="fig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183" y="2262"/>
              <a:ext cx="1329" cy="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75" name="Picture 5" descr="fig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161" y="2259"/>
              <a:ext cx="1338" cy="10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76" name="Picture 6" descr="fig6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356" y="3366"/>
              <a:ext cx="2964" cy="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673800" name="Object 8"/>
          <p:cNvGraphicFramePr>
            <a:graphicFrameLocks noChangeAspect="1"/>
          </p:cNvGraphicFramePr>
          <p:nvPr>
            <p:ph sz="half" idx="4294967295"/>
          </p:nvPr>
        </p:nvGraphicFramePr>
        <p:xfrm>
          <a:off x="4724400" y="1600200"/>
          <a:ext cx="4114800" cy="971550"/>
        </p:xfrm>
        <a:graphic>
          <a:graphicData uri="http://schemas.openxmlformats.org/presentationml/2006/ole">
            <p:oleObj spid="_x0000_s7170" name="Equation" r:id="rId7" imgW="3009600" imgH="711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795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Camera parameters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7772400" cy="52578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smtClean="0"/>
              <a:t>Intrinsic parameters</a:t>
            </a:r>
          </a:p>
          <a:p>
            <a:pPr lvl="1"/>
            <a:r>
              <a:rPr lang="en-US" smtClean="0"/>
              <a:t>Principal point coordinates</a:t>
            </a:r>
          </a:p>
          <a:p>
            <a:pPr lvl="1"/>
            <a:r>
              <a:rPr lang="en-US" smtClean="0"/>
              <a:t>Focal length</a:t>
            </a:r>
          </a:p>
          <a:p>
            <a:pPr lvl="1"/>
            <a:r>
              <a:rPr lang="en-US" smtClean="0"/>
              <a:t>Pixel magnification factors</a:t>
            </a:r>
          </a:p>
          <a:p>
            <a:pPr lvl="1"/>
            <a:r>
              <a:rPr lang="en-US" i="1" smtClean="0">
                <a:solidFill>
                  <a:srgbClr val="FF0000"/>
                </a:solidFill>
              </a:rPr>
              <a:t>Skew (non-rectangular pixels)</a:t>
            </a:r>
          </a:p>
          <a:p>
            <a:pPr lvl="1"/>
            <a:r>
              <a:rPr lang="en-US" i="1" smtClean="0">
                <a:solidFill>
                  <a:srgbClr val="FF0000"/>
                </a:solidFill>
              </a:rPr>
              <a:t>Radial distortion</a:t>
            </a:r>
          </a:p>
          <a:p>
            <a:pPr>
              <a:buFontTx/>
              <a:buChar char="•"/>
            </a:pPr>
            <a:r>
              <a:rPr lang="en-US" smtClean="0"/>
              <a:t>Extrinsic parameters</a:t>
            </a:r>
          </a:p>
          <a:p>
            <a:pPr lvl="1"/>
            <a:r>
              <a:rPr lang="en-US" smtClean="0"/>
              <a:t>Rotation and translation relative to world coordinate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calibration</a:t>
            </a:r>
            <a:endParaRPr lang="en-US" dirty="0"/>
          </a:p>
        </p:txBody>
      </p:sp>
      <p:graphicFrame>
        <p:nvGraphicFramePr>
          <p:cNvPr id="678914" name="Object 2"/>
          <p:cNvGraphicFramePr>
            <a:graphicFrameLocks noChangeAspect="1"/>
          </p:cNvGraphicFramePr>
          <p:nvPr/>
        </p:nvGraphicFramePr>
        <p:xfrm>
          <a:off x="1600200" y="2916238"/>
          <a:ext cx="5222875" cy="2933700"/>
        </p:xfrm>
        <a:graphic>
          <a:graphicData uri="http://schemas.openxmlformats.org/presentationml/2006/ole">
            <p:oleObj spid="_x0000_s74754" name="Equation" r:id="rId4" imgW="1625400" imgH="914400" progId="Equation.3">
              <p:embed/>
            </p:oleObj>
          </a:graphicData>
        </a:graphic>
      </p:graphicFrame>
      <p:graphicFrame>
        <p:nvGraphicFramePr>
          <p:cNvPr id="678915" name="Object 4"/>
          <p:cNvGraphicFramePr>
            <a:graphicFrameLocks noChangeAspect="1"/>
          </p:cNvGraphicFramePr>
          <p:nvPr/>
        </p:nvGraphicFramePr>
        <p:xfrm>
          <a:off x="1676400" y="1676400"/>
          <a:ext cx="4975225" cy="1143000"/>
        </p:xfrm>
        <a:graphic>
          <a:graphicData uri="http://schemas.openxmlformats.org/presentationml/2006/ole">
            <p:oleObj spid="_x0000_s74755" name="Equation" r:id="rId5" imgW="939600" imgH="215640" progId="Equation.3">
              <p:embed/>
            </p:oleObj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62800" y="64008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Source: D. </a:t>
            </a:r>
            <a:r>
              <a:rPr lang="en-US" dirty="0" err="1" smtClean="0"/>
              <a:t>Hoiem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Camera calibration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smtClean="0"/>
              <a:t>Given n points with known 3D coordinates </a:t>
            </a:r>
            <a:r>
              <a:rPr lang="en-US" i="1" smtClean="0"/>
              <a:t>X</a:t>
            </a:r>
            <a:r>
              <a:rPr lang="en-US" i="1" baseline="-25000" smtClean="0"/>
              <a:t>i</a:t>
            </a:r>
            <a:r>
              <a:rPr lang="en-US" smtClean="0"/>
              <a:t> and known image projections </a:t>
            </a:r>
            <a:r>
              <a:rPr lang="en-US" i="1" smtClean="0"/>
              <a:t>x</a:t>
            </a:r>
            <a:r>
              <a:rPr lang="en-US" i="1" baseline="-25000" smtClean="0"/>
              <a:t>i</a:t>
            </a:r>
            <a:r>
              <a:rPr lang="en-US" smtClean="0"/>
              <a:t>, estimate the camera parameters</a:t>
            </a:r>
          </a:p>
        </p:txBody>
      </p:sp>
      <p:grpSp>
        <p:nvGrpSpPr>
          <p:cNvPr id="8197" name="Group 43"/>
          <p:cNvGrpSpPr>
            <a:grpSpLocks/>
          </p:cNvGrpSpPr>
          <p:nvPr/>
        </p:nvGrpSpPr>
        <p:grpSpPr bwMode="auto">
          <a:xfrm>
            <a:off x="4724400" y="2743200"/>
            <a:ext cx="3810000" cy="3581400"/>
            <a:chOff x="3312" y="1440"/>
            <a:chExt cx="2208" cy="2017"/>
          </a:xfrm>
        </p:grpSpPr>
        <p:graphicFrame>
          <p:nvGraphicFramePr>
            <p:cNvPr id="8194" name="Object 6"/>
            <p:cNvGraphicFramePr>
              <a:graphicFrameLocks noChangeAspect="1"/>
            </p:cNvGraphicFramePr>
            <p:nvPr/>
          </p:nvGraphicFramePr>
          <p:xfrm>
            <a:off x="3312" y="3168"/>
            <a:ext cx="372" cy="289"/>
          </p:xfrm>
          <a:graphic>
            <a:graphicData uri="http://schemas.openxmlformats.org/presentationml/2006/ole">
              <p:oleObj spid="_x0000_s8194" name="Equation" r:id="rId4" imgW="228600" imgH="177480" progId="Equation.3">
                <p:embed/>
              </p:oleObj>
            </a:graphicData>
          </a:graphic>
        </p:graphicFrame>
        <p:grpSp>
          <p:nvGrpSpPr>
            <p:cNvPr id="8199" name="Group 40"/>
            <p:cNvGrpSpPr>
              <a:grpSpLocks/>
            </p:cNvGrpSpPr>
            <p:nvPr/>
          </p:nvGrpSpPr>
          <p:grpSpPr bwMode="auto">
            <a:xfrm>
              <a:off x="3382" y="1536"/>
              <a:ext cx="2138" cy="1776"/>
              <a:chOff x="3382" y="1764"/>
              <a:chExt cx="1610" cy="1324"/>
            </a:xfrm>
          </p:grpSpPr>
          <p:grpSp>
            <p:nvGrpSpPr>
              <p:cNvPr id="8202" name="Group 16"/>
              <p:cNvGrpSpPr>
                <a:grpSpLocks/>
              </p:cNvGrpSpPr>
              <p:nvPr/>
            </p:nvGrpSpPr>
            <p:grpSpPr bwMode="auto">
              <a:xfrm rot="-1550857">
                <a:off x="3928" y="2090"/>
                <a:ext cx="524" cy="998"/>
                <a:chOff x="2607" y="1605"/>
                <a:chExt cx="524" cy="998"/>
              </a:xfrm>
            </p:grpSpPr>
            <p:sp>
              <p:nvSpPr>
                <p:cNvPr id="8219" name="AutoShape 17"/>
                <p:cNvSpPr>
                  <a:spLocks noChangeArrowheads="1"/>
                </p:cNvSpPr>
                <p:nvPr/>
              </p:nvSpPr>
              <p:spPr bwMode="auto">
                <a:xfrm rot="-5400000">
                  <a:off x="2370" y="1842"/>
                  <a:ext cx="998" cy="524"/>
                </a:xfrm>
                <a:prstGeom prst="parallelogram">
                  <a:avLst>
                    <a:gd name="adj" fmla="val 47615"/>
                  </a:avLst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20" name="Oval 18"/>
                <p:cNvSpPr>
                  <a:spLocks noChangeArrowheads="1"/>
                </p:cNvSpPr>
                <p:nvPr/>
              </p:nvSpPr>
              <p:spPr bwMode="auto">
                <a:xfrm>
                  <a:off x="2710" y="1821"/>
                  <a:ext cx="29" cy="29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21" name="Oval 19"/>
                <p:cNvSpPr>
                  <a:spLocks noChangeArrowheads="1"/>
                </p:cNvSpPr>
                <p:nvPr/>
              </p:nvSpPr>
              <p:spPr bwMode="auto">
                <a:xfrm>
                  <a:off x="2876" y="1890"/>
                  <a:ext cx="29" cy="29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22" name="Oval 20"/>
                <p:cNvSpPr>
                  <a:spLocks noChangeArrowheads="1"/>
                </p:cNvSpPr>
                <p:nvPr/>
              </p:nvSpPr>
              <p:spPr bwMode="auto">
                <a:xfrm>
                  <a:off x="2986" y="2051"/>
                  <a:ext cx="29" cy="29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23" name="Oval 21"/>
                <p:cNvSpPr>
                  <a:spLocks noChangeArrowheads="1"/>
                </p:cNvSpPr>
                <p:nvPr/>
              </p:nvSpPr>
              <p:spPr bwMode="auto">
                <a:xfrm>
                  <a:off x="2828" y="2028"/>
                  <a:ext cx="29" cy="29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24" name="Oval 22"/>
                <p:cNvSpPr>
                  <a:spLocks noChangeArrowheads="1"/>
                </p:cNvSpPr>
                <p:nvPr/>
              </p:nvSpPr>
              <p:spPr bwMode="auto">
                <a:xfrm>
                  <a:off x="2716" y="2200"/>
                  <a:ext cx="29" cy="29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25" name="Oval 23"/>
                <p:cNvSpPr>
                  <a:spLocks noChangeArrowheads="1"/>
                </p:cNvSpPr>
                <p:nvPr/>
              </p:nvSpPr>
              <p:spPr bwMode="auto">
                <a:xfrm>
                  <a:off x="2971" y="2304"/>
                  <a:ext cx="29" cy="29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203" name="Group 24"/>
              <p:cNvGrpSpPr>
                <a:grpSpLocks/>
              </p:cNvGrpSpPr>
              <p:nvPr/>
            </p:nvGrpSpPr>
            <p:grpSpPr bwMode="auto">
              <a:xfrm rot="-1544759">
                <a:off x="4411" y="1764"/>
                <a:ext cx="537" cy="952"/>
                <a:chOff x="2976" y="1610"/>
                <a:chExt cx="537" cy="952"/>
              </a:xfrm>
            </p:grpSpPr>
            <p:sp>
              <p:nvSpPr>
                <p:cNvPr id="8213" name="Oval 25"/>
                <p:cNvSpPr>
                  <a:spLocks noChangeArrowheads="1"/>
                </p:cNvSpPr>
                <p:nvPr/>
              </p:nvSpPr>
              <p:spPr bwMode="auto">
                <a:xfrm>
                  <a:off x="3050" y="1610"/>
                  <a:ext cx="29" cy="29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14" name="Oval 26"/>
                <p:cNvSpPr>
                  <a:spLocks noChangeArrowheads="1"/>
                </p:cNvSpPr>
                <p:nvPr/>
              </p:nvSpPr>
              <p:spPr bwMode="auto">
                <a:xfrm>
                  <a:off x="3145" y="1802"/>
                  <a:ext cx="29" cy="29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15" name="Oval 27"/>
                <p:cNvSpPr>
                  <a:spLocks noChangeArrowheads="1"/>
                </p:cNvSpPr>
                <p:nvPr/>
              </p:nvSpPr>
              <p:spPr bwMode="auto">
                <a:xfrm>
                  <a:off x="3016" y="2050"/>
                  <a:ext cx="29" cy="29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16" name="Oval 28"/>
                <p:cNvSpPr>
                  <a:spLocks noChangeArrowheads="1"/>
                </p:cNvSpPr>
                <p:nvPr/>
              </p:nvSpPr>
              <p:spPr bwMode="auto">
                <a:xfrm>
                  <a:off x="3362" y="2078"/>
                  <a:ext cx="29" cy="29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17" name="Oval 29"/>
                <p:cNvSpPr>
                  <a:spLocks noChangeArrowheads="1"/>
                </p:cNvSpPr>
                <p:nvPr/>
              </p:nvSpPr>
              <p:spPr bwMode="auto">
                <a:xfrm>
                  <a:off x="2976" y="2328"/>
                  <a:ext cx="29" cy="29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18" name="Oval 30"/>
                <p:cNvSpPr>
                  <a:spLocks noChangeArrowheads="1"/>
                </p:cNvSpPr>
                <p:nvPr/>
              </p:nvSpPr>
              <p:spPr bwMode="auto">
                <a:xfrm>
                  <a:off x="3484" y="2533"/>
                  <a:ext cx="29" cy="29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204" name="Group 31"/>
              <p:cNvGrpSpPr>
                <a:grpSpLocks/>
              </p:cNvGrpSpPr>
              <p:nvPr/>
            </p:nvGrpSpPr>
            <p:grpSpPr bwMode="auto">
              <a:xfrm rot="-1550348">
                <a:off x="3382" y="2020"/>
                <a:ext cx="1610" cy="915"/>
                <a:chOff x="1896" y="1625"/>
                <a:chExt cx="1610" cy="915"/>
              </a:xfrm>
            </p:grpSpPr>
            <p:grpSp>
              <p:nvGrpSpPr>
                <p:cNvPr id="8205" name="Group 32"/>
                <p:cNvGrpSpPr>
                  <a:grpSpLocks/>
                </p:cNvGrpSpPr>
                <p:nvPr/>
              </p:nvGrpSpPr>
              <p:grpSpPr bwMode="auto">
                <a:xfrm>
                  <a:off x="1903" y="1625"/>
                  <a:ext cx="1603" cy="915"/>
                  <a:chOff x="1903" y="1625"/>
                  <a:chExt cx="1603" cy="915"/>
                </a:xfrm>
              </p:grpSpPr>
              <p:sp>
                <p:nvSpPr>
                  <p:cNvPr id="8207" name="Line 3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08" y="1625"/>
                    <a:ext cx="1147" cy="61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208" name="Line 3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25" y="1822"/>
                    <a:ext cx="1235" cy="41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209" name="Line 3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12" y="2091"/>
                    <a:ext cx="1461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210" name="Line 3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03" y="2062"/>
                    <a:ext cx="1132" cy="18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211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1905" y="2239"/>
                    <a:ext cx="1085" cy="10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212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1912" y="2246"/>
                    <a:ext cx="1594" cy="29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206" name="Oval 39"/>
                <p:cNvSpPr>
                  <a:spLocks noChangeArrowheads="1"/>
                </p:cNvSpPr>
                <p:nvPr/>
              </p:nvSpPr>
              <p:spPr bwMode="auto">
                <a:xfrm>
                  <a:off x="1896" y="2223"/>
                  <a:ext cx="29" cy="29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8200" name="Text Box 41"/>
            <p:cNvSpPr txBox="1">
              <a:spLocks noChangeArrowheads="1"/>
            </p:cNvSpPr>
            <p:nvPr/>
          </p:nvSpPr>
          <p:spPr bwMode="auto">
            <a:xfrm>
              <a:off x="4528" y="1440"/>
              <a:ext cx="250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X</a:t>
              </a:r>
              <a:r>
                <a:rPr lang="en-US" i="1" baseline="-25000"/>
                <a:t>i</a:t>
              </a:r>
            </a:p>
          </p:txBody>
        </p:sp>
        <p:sp>
          <p:nvSpPr>
            <p:cNvPr id="8201" name="Text Box 42"/>
            <p:cNvSpPr txBox="1">
              <a:spLocks noChangeArrowheads="1"/>
            </p:cNvSpPr>
            <p:nvPr/>
          </p:nvSpPr>
          <p:spPr bwMode="auto">
            <a:xfrm>
              <a:off x="3888" y="2160"/>
              <a:ext cx="221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x</a:t>
              </a:r>
              <a:r>
                <a:rPr lang="en-US" i="1" baseline="-25000"/>
                <a:t>i</a:t>
              </a:r>
            </a:p>
          </p:txBody>
        </p:sp>
      </p:grpSp>
      <p:pic>
        <p:nvPicPr>
          <p:cNvPr id="8198" name="Picture 44" descr="CalCub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" y="2879725"/>
            <a:ext cx="38100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5"/>
          <p:cNvGraphicFramePr>
            <a:graphicFrameLocks noChangeAspect="1"/>
          </p:cNvGraphicFramePr>
          <p:nvPr/>
        </p:nvGraphicFramePr>
        <p:xfrm>
          <a:off x="762000" y="1600200"/>
          <a:ext cx="1308100" cy="452438"/>
        </p:xfrm>
        <a:graphic>
          <a:graphicData uri="http://schemas.openxmlformats.org/presentationml/2006/ole">
            <p:oleObj spid="_x0000_s9218" name="Equation" r:id="rId4" imgW="660240" imgH="228600" progId="Equation.3">
              <p:embed/>
            </p:oleObj>
          </a:graphicData>
        </a:graphic>
      </p:graphicFrame>
      <p:sp>
        <p:nvSpPr>
          <p:cNvPr id="922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calibration: Linear method</a:t>
            </a:r>
          </a:p>
        </p:txBody>
      </p:sp>
      <p:graphicFrame>
        <p:nvGraphicFramePr>
          <p:cNvPr id="509961" name="Object 9"/>
          <p:cNvGraphicFramePr>
            <a:graphicFrameLocks noChangeAspect="1"/>
          </p:cNvGraphicFramePr>
          <p:nvPr>
            <p:ph sz="half" idx="4294967295"/>
          </p:nvPr>
        </p:nvGraphicFramePr>
        <p:xfrm>
          <a:off x="3276600" y="1524000"/>
          <a:ext cx="1828800" cy="539750"/>
        </p:xfrm>
        <a:graphic>
          <a:graphicData uri="http://schemas.openxmlformats.org/presentationml/2006/ole">
            <p:oleObj spid="_x0000_s9219" name="Equation" r:id="rId5" imgW="774360" imgH="228600" progId="Equation.3">
              <p:embed/>
            </p:oleObj>
          </a:graphicData>
        </a:graphic>
      </p:graphicFrame>
      <p:graphicFrame>
        <p:nvGraphicFramePr>
          <p:cNvPr id="509963" name="Object 11"/>
          <p:cNvGraphicFramePr>
            <a:graphicFrameLocks noChangeAspect="1"/>
          </p:cNvGraphicFramePr>
          <p:nvPr>
            <p:ph sz="quarter" idx="4294967295"/>
          </p:nvPr>
        </p:nvGraphicFramePr>
        <p:xfrm>
          <a:off x="5975350" y="1066800"/>
          <a:ext cx="2095500" cy="1381125"/>
        </p:xfrm>
        <a:graphic>
          <a:graphicData uri="http://schemas.openxmlformats.org/presentationml/2006/ole">
            <p:oleObj spid="_x0000_s9220" name="Equation" r:id="rId6" imgW="1117440" imgH="736560" progId="Equation.3">
              <p:embed/>
            </p:oleObj>
          </a:graphicData>
        </a:graphic>
      </p:graphicFrame>
      <p:graphicFrame>
        <p:nvGraphicFramePr>
          <p:cNvPr id="509965" name="Object 13"/>
          <p:cNvGraphicFramePr>
            <a:graphicFrameLocks noChangeAspect="1"/>
          </p:cNvGraphicFramePr>
          <p:nvPr>
            <p:ph sz="quarter" idx="4294967295"/>
          </p:nvPr>
        </p:nvGraphicFramePr>
        <p:xfrm>
          <a:off x="2209800" y="2743200"/>
          <a:ext cx="5105400" cy="1782763"/>
        </p:xfrm>
        <a:graphic>
          <a:graphicData uri="http://schemas.openxmlformats.org/presentationml/2006/ole">
            <p:oleObj spid="_x0000_s9221" name="Equation" r:id="rId7" imgW="2108160" imgH="736560" progId="Equation.3">
              <p:embed/>
            </p:oleObj>
          </a:graphicData>
        </a:graphic>
      </p:graphicFrame>
      <p:sp>
        <p:nvSpPr>
          <p:cNvPr id="509969" name="Text Box 17"/>
          <p:cNvSpPr txBox="1">
            <a:spLocks noChangeArrowheads="1"/>
          </p:cNvSpPr>
          <p:nvPr/>
        </p:nvSpPr>
        <p:spPr bwMode="auto">
          <a:xfrm>
            <a:off x="1871663" y="4800600"/>
            <a:ext cx="4986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Two linearly independent equations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6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Our goal: Recovery of 3D structure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smtClean="0"/>
              <a:t>Recovery of structure from one image is inherently ambiguous</a:t>
            </a:r>
          </a:p>
        </p:txBody>
      </p:sp>
      <p:sp>
        <p:nvSpPr>
          <p:cNvPr id="17412" name="AutoShape 5"/>
          <p:cNvSpPr>
            <a:spLocks noChangeArrowheads="1"/>
          </p:cNvSpPr>
          <p:nvPr/>
        </p:nvSpPr>
        <p:spPr bwMode="auto">
          <a:xfrm rot="5400000">
            <a:off x="2933700" y="3771900"/>
            <a:ext cx="2895600" cy="2514600"/>
          </a:xfrm>
          <a:prstGeom prst="parallelogram">
            <a:avLst>
              <a:gd name="adj" fmla="val 28788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lang="en-US"/>
          </a:p>
        </p:txBody>
      </p:sp>
      <p:sp>
        <p:nvSpPr>
          <p:cNvPr id="17413" name="Line 6"/>
          <p:cNvSpPr>
            <a:spLocks noChangeShapeType="1"/>
          </p:cNvSpPr>
          <p:nvPr/>
        </p:nvSpPr>
        <p:spPr bwMode="auto">
          <a:xfrm flipV="1">
            <a:off x="1752600" y="4953000"/>
            <a:ext cx="2590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4" name="Freeform 7"/>
          <p:cNvSpPr>
            <a:spLocks/>
          </p:cNvSpPr>
          <p:nvPr/>
        </p:nvSpPr>
        <p:spPr bwMode="auto">
          <a:xfrm>
            <a:off x="5622925" y="3733800"/>
            <a:ext cx="1920875" cy="715963"/>
          </a:xfrm>
          <a:custGeom>
            <a:avLst/>
            <a:gdLst>
              <a:gd name="T0" fmla="*/ 0 w 1210"/>
              <a:gd name="T1" fmla="*/ 2147483647 h 451"/>
              <a:gd name="T2" fmla="*/ 2147483647 w 1210"/>
              <a:gd name="T3" fmla="*/ 0 h 451"/>
              <a:gd name="T4" fmla="*/ 0 60000 65536"/>
              <a:gd name="T5" fmla="*/ 0 60000 65536"/>
              <a:gd name="T6" fmla="*/ 0 w 1210"/>
              <a:gd name="T7" fmla="*/ 0 h 451"/>
              <a:gd name="T8" fmla="*/ 1210 w 1210"/>
              <a:gd name="T9" fmla="*/ 451 h 45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10" h="451">
                <a:moveTo>
                  <a:pt x="0" y="451"/>
                </a:moveTo>
                <a:lnTo>
                  <a:pt x="121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267200" y="4876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Text Box 15"/>
          <p:cNvSpPr txBox="1">
            <a:spLocks noChangeArrowheads="1"/>
          </p:cNvSpPr>
          <p:nvPr/>
        </p:nvSpPr>
        <p:spPr bwMode="auto">
          <a:xfrm>
            <a:off x="4327525" y="4953000"/>
            <a:ext cx="3968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i="1"/>
              <a:t>x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5943600" y="3733800"/>
            <a:ext cx="685800" cy="533400"/>
            <a:chOff x="3744" y="1920"/>
            <a:chExt cx="432" cy="336"/>
          </a:xfrm>
        </p:grpSpPr>
        <p:sp>
          <p:nvSpPr>
            <p:cNvPr id="17429" name="Oval 10"/>
            <p:cNvSpPr>
              <a:spLocks noChangeArrowheads="1"/>
            </p:cNvSpPr>
            <p:nvPr/>
          </p:nvSpPr>
          <p:spPr bwMode="auto">
            <a:xfrm>
              <a:off x="3936" y="2160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0" name="Text Box 16"/>
            <p:cNvSpPr txBox="1">
              <a:spLocks noChangeArrowheads="1"/>
            </p:cNvSpPr>
            <p:nvPr/>
          </p:nvSpPr>
          <p:spPr bwMode="auto">
            <a:xfrm>
              <a:off x="3744" y="1920"/>
              <a:ext cx="4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i="1"/>
                <a:t>X?</a:t>
              </a: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6400800" y="3581400"/>
            <a:ext cx="685800" cy="533400"/>
            <a:chOff x="4032" y="1824"/>
            <a:chExt cx="432" cy="336"/>
          </a:xfrm>
        </p:grpSpPr>
        <p:sp>
          <p:nvSpPr>
            <p:cNvPr id="17427" name="Oval 12"/>
            <p:cNvSpPr>
              <a:spLocks noChangeArrowheads="1"/>
            </p:cNvSpPr>
            <p:nvPr/>
          </p:nvSpPr>
          <p:spPr bwMode="auto">
            <a:xfrm>
              <a:off x="4176" y="2064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8" name="Text Box 17"/>
            <p:cNvSpPr txBox="1">
              <a:spLocks noChangeArrowheads="1"/>
            </p:cNvSpPr>
            <p:nvPr/>
          </p:nvSpPr>
          <p:spPr bwMode="auto">
            <a:xfrm>
              <a:off x="4032" y="1824"/>
              <a:ext cx="4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i="1"/>
                <a:t>X?</a:t>
              </a:r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6858000" y="3429000"/>
            <a:ext cx="685800" cy="533400"/>
            <a:chOff x="4320" y="1728"/>
            <a:chExt cx="432" cy="336"/>
          </a:xfrm>
        </p:grpSpPr>
        <p:sp>
          <p:nvSpPr>
            <p:cNvPr id="17425" name="Oval 13"/>
            <p:cNvSpPr>
              <a:spLocks noChangeArrowheads="1"/>
            </p:cNvSpPr>
            <p:nvPr/>
          </p:nvSpPr>
          <p:spPr bwMode="auto">
            <a:xfrm>
              <a:off x="4416" y="1968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6" name="Text Box 18"/>
            <p:cNvSpPr txBox="1">
              <a:spLocks noChangeArrowheads="1"/>
            </p:cNvSpPr>
            <p:nvPr/>
          </p:nvSpPr>
          <p:spPr bwMode="auto">
            <a:xfrm>
              <a:off x="4320" y="1728"/>
              <a:ext cx="4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i="1"/>
                <a:t>X?</a:t>
              </a:r>
            </a:p>
          </p:txBody>
        </p:sp>
      </p:grpSp>
      <p:sp>
        <p:nvSpPr>
          <p:cNvPr id="17420" name="Freeform 19"/>
          <p:cNvSpPr>
            <a:spLocks/>
          </p:cNvSpPr>
          <p:nvPr/>
        </p:nvSpPr>
        <p:spPr bwMode="auto">
          <a:xfrm>
            <a:off x="1219200" y="5937250"/>
            <a:ext cx="393700" cy="387350"/>
          </a:xfrm>
          <a:custGeom>
            <a:avLst/>
            <a:gdLst>
              <a:gd name="T0" fmla="*/ 0 w 279"/>
              <a:gd name="T1" fmla="*/ 2147483647 h 244"/>
              <a:gd name="T2" fmla="*/ 2147483647 w 279"/>
              <a:gd name="T3" fmla="*/ 2147483647 h 244"/>
              <a:gd name="T4" fmla="*/ 2147483647 w 279"/>
              <a:gd name="T5" fmla="*/ 0 h 244"/>
              <a:gd name="T6" fmla="*/ 2147483647 w 279"/>
              <a:gd name="T7" fmla="*/ 2147483647 h 244"/>
              <a:gd name="T8" fmla="*/ 2147483647 w 279"/>
              <a:gd name="T9" fmla="*/ 2147483647 h 244"/>
              <a:gd name="T10" fmla="*/ 2147483647 w 279"/>
              <a:gd name="T11" fmla="*/ 2147483647 h 244"/>
              <a:gd name="T12" fmla="*/ 2147483647 w 279"/>
              <a:gd name="T13" fmla="*/ 2147483647 h 244"/>
              <a:gd name="T14" fmla="*/ 2147483647 w 279"/>
              <a:gd name="T15" fmla="*/ 2147483647 h 244"/>
              <a:gd name="T16" fmla="*/ 2147483647 w 279"/>
              <a:gd name="T17" fmla="*/ 2147483647 h 244"/>
              <a:gd name="T18" fmla="*/ 2147483647 w 279"/>
              <a:gd name="T19" fmla="*/ 2147483647 h 244"/>
              <a:gd name="T20" fmla="*/ 2147483647 w 279"/>
              <a:gd name="T21" fmla="*/ 2147483647 h 244"/>
              <a:gd name="T22" fmla="*/ 2147483647 w 279"/>
              <a:gd name="T23" fmla="*/ 2147483647 h 244"/>
              <a:gd name="T24" fmla="*/ 2147483647 w 279"/>
              <a:gd name="T25" fmla="*/ 2147483647 h 244"/>
              <a:gd name="T26" fmla="*/ 2147483647 w 279"/>
              <a:gd name="T27" fmla="*/ 2147483647 h 244"/>
              <a:gd name="T28" fmla="*/ 2147483647 w 279"/>
              <a:gd name="T29" fmla="*/ 2147483647 h 244"/>
              <a:gd name="T30" fmla="*/ 2147483647 w 279"/>
              <a:gd name="T31" fmla="*/ 2147483647 h 244"/>
              <a:gd name="T32" fmla="*/ 2147483647 w 279"/>
              <a:gd name="T33" fmla="*/ 2147483647 h 244"/>
              <a:gd name="T34" fmla="*/ 2147483647 w 279"/>
              <a:gd name="T35" fmla="*/ 2147483647 h 244"/>
              <a:gd name="T36" fmla="*/ 2147483647 w 279"/>
              <a:gd name="T37" fmla="*/ 2147483647 h 244"/>
              <a:gd name="T38" fmla="*/ 2147483647 w 279"/>
              <a:gd name="T39" fmla="*/ 2147483647 h 244"/>
              <a:gd name="T40" fmla="*/ 2147483647 w 279"/>
              <a:gd name="T41" fmla="*/ 2147483647 h 244"/>
              <a:gd name="T42" fmla="*/ 2147483647 w 279"/>
              <a:gd name="T43" fmla="*/ 2147483647 h 244"/>
              <a:gd name="T44" fmla="*/ 2147483647 w 279"/>
              <a:gd name="T45" fmla="*/ 2147483647 h 244"/>
              <a:gd name="T46" fmla="*/ 2147483647 w 279"/>
              <a:gd name="T47" fmla="*/ 2147483647 h 244"/>
              <a:gd name="T48" fmla="*/ 2147483647 w 279"/>
              <a:gd name="T49" fmla="*/ 2147483647 h 244"/>
              <a:gd name="T50" fmla="*/ 2147483647 w 279"/>
              <a:gd name="T51" fmla="*/ 2147483647 h 244"/>
              <a:gd name="T52" fmla="*/ 2147483647 w 279"/>
              <a:gd name="T53" fmla="*/ 2147483647 h 244"/>
              <a:gd name="T54" fmla="*/ 2147483647 w 279"/>
              <a:gd name="T55" fmla="*/ 2147483647 h 244"/>
              <a:gd name="T56" fmla="*/ 2147483647 w 279"/>
              <a:gd name="T57" fmla="*/ 2147483647 h 244"/>
              <a:gd name="T58" fmla="*/ 2147483647 w 279"/>
              <a:gd name="T59" fmla="*/ 2147483647 h 244"/>
              <a:gd name="T60" fmla="*/ 2147483647 w 279"/>
              <a:gd name="T61" fmla="*/ 2147483647 h 244"/>
              <a:gd name="T62" fmla="*/ 2147483647 w 279"/>
              <a:gd name="T63" fmla="*/ 2147483647 h 244"/>
              <a:gd name="T64" fmla="*/ 2147483647 w 279"/>
              <a:gd name="T65" fmla="*/ 2147483647 h 244"/>
              <a:gd name="T66" fmla="*/ 2147483647 w 279"/>
              <a:gd name="T67" fmla="*/ 2147483647 h 244"/>
              <a:gd name="T68" fmla="*/ 2147483647 w 279"/>
              <a:gd name="T69" fmla="*/ 2147483647 h 244"/>
              <a:gd name="T70" fmla="*/ 2147483647 w 279"/>
              <a:gd name="T71" fmla="*/ 2147483647 h 244"/>
              <a:gd name="T72" fmla="*/ 2147483647 w 279"/>
              <a:gd name="T73" fmla="*/ 2147483647 h 244"/>
              <a:gd name="T74" fmla="*/ 2147483647 w 279"/>
              <a:gd name="T75" fmla="*/ 2147483647 h 244"/>
              <a:gd name="T76" fmla="*/ 2147483647 w 279"/>
              <a:gd name="T77" fmla="*/ 2147483647 h 244"/>
              <a:gd name="T78" fmla="*/ 2147483647 w 279"/>
              <a:gd name="T79" fmla="*/ 2147483647 h 244"/>
              <a:gd name="T80" fmla="*/ 2147483647 w 279"/>
              <a:gd name="T81" fmla="*/ 2147483647 h 244"/>
              <a:gd name="T82" fmla="*/ 2147483647 w 279"/>
              <a:gd name="T83" fmla="*/ 2147483647 h 244"/>
              <a:gd name="T84" fmla="*/ 2147483647 w 279"/>
              <a:gd name="T85" fmla="*/ 2147483647 h 244"/>
              <a:gd name="T86" fmla="*/ 2147483647 w 279"/>
              <a:gd name="T87" fmla="*/ 2147483647 h 244"/>
              <a:gd name="T88" fmla="*/ 2147483647 w 279"/>
              <a:gd name="T89" fmla="*/ 2147483647 h 244"/>
              <a:gd name="T90" fmla="*/ 2147483647 w 279"/>
              <a:gd name="T91" fmla="*/ 2147483647 h 244"/>
              <a:gd name="T92" fmla="*/ 2147483647 w 279"/>
              <a:gd name="T93" fmla="*/ 2147483647 h 244"/>
              <a:gd name="T94" fmla="*/ 2147483647 w 279"/>
              <a:gd name="T95" fmla="*/ 2147483647 h 244"/>
              <a:gd name="T96" fmla="*/ 2147483647 w 279"/>
              <a:gd name="T97" fmla="*/ 2147483647 h 244"/>
              <a:gd name="T98" fmla="*/ 0 w 279"/>
              <a:gd name="T99" fmla="*/ 2147483647 h 244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279"/>
              <a:gd name="T151" fmla="*/ 0 h 244"/>
              <a:gd name="T152" fmla="*/ 279 w 279"/>
              <a:gd name="T153" fmla="*/ 244 h 244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279" h="244">
                <a:moveTo>
                  <a:pt x="0" y="243"/>
                </a:moveTo>
                <a:lnTo>
                  <a:pt x="148" y="1"/>
                </a:lnTo>
                <a:lnTo>
                  <a:pt x="160" y="0"/>
                </a:lnTo>
                <a:lnTo>
                  <a:pt x="167" y="3"/>
                </a:lnTo>
                <a:lnTo>
                  <a:pt x="168" y="6"/>
                </a:lnTo>
                <a:lnTo>
                  <a:pt x="173" y="5"/>
                </a:lnTo>
                <a:lnTo>
                  <a:pt x="177" y="9"/>
                </a:lnTo>
                <a:lnTo>
                  <a:pt x="182" y="7"/>
                </a:lnTo>
                <a:lnTo>
                  <a:pt x="184" y="12"/>
                </a:lnTo>
                <a:lnTo>
                  <a:pt x="190" y="13"/>
                </a:lnTo>
                <a:lnTo>
                  <a:pt x="196" y="14"/>
                </a:lnTo>
                <a:lnTo>
                  <a:pt x="201" y="15"/>
                </a:lnTo>
                <a:lnTo>
                  <a:pt x="205" y="19"/>
                </a:lnTo>
                <a:lnTo>
                  <a:pt x="210" y="20"/>
                </a:lnTo>
                <a:lnTo>
                  <a:pt x="215" y="23"/>
                </a:lnTo>
                <a:lnTo>
                  <a:pt x="222" y="25"/>
                </a:lnTo>
                <a:lnTo>
                  <a:pt x="226" y="29"/>
                </a:lnTo>
                <a:lnTo>
                  <a:pt x="229" y="32"/>
                </a:lnTo>
                <a:lnTo>
                  <a:pt x="231" y="36"/>
                </a:lnTo>
                <a:lnTo>
                  <a:pt x="235" y="39"/>
                </a:lnTo>
                <a:lnTo>
                  <a:pt x="238" y="45"/>
                </a:lnTo>
                <a:lnTo>
                  <a:pt x="242" y="46"/>
                </a:lnTo>
                <a:lnTo>
                  <a:pt x="248" y="55"/>
                </a:lnTo>
                <a:lnTo>
                  <a:pt x="249" y="58"/>
                </a:lnTo>
                <a:lnTo>
                  <a:pt x="255" y="63"/>
                </a:lnTo>
                <a:lnTo>
                  <a:pt x="256" y="67"/>
                </a:lnTo>
                <a:lnTo>
                  <a:pt x="261" y="71"/>
                </a:lnTo>
                <a:lnTo>
                  <a:pt x="261" y="75"/>
                </a:lnTo>
                <a:lnTo>
                  <a:pt x="264" y="81"/>
                </a:lnTo>
                <a:lnTo>
                  <a:pt x="264" y="86"/>
                </a:lnTo>
                <a:lnTo>
                  <a:pt x="266" y="90"/>
                </a:lnTo>
                <a:lnTo>
                  <a:pt x="266" y="95"/>
                </a:lnTo>
                <a:lnTo>
                  <a:pt x="268" y="99"/>
                </a:lnTo>
                <a:lnTo>
                  <a:pt x="267" y="103"/>
                </a:lnTo>
                <a:lnTo>
                  <a:pt x="268" y="109"/>
                </a:lnTo>
                <a:lnTo>
                  <a:pt x="269" y="113"/>
                </a:lnTo>
                <a:lnTo>
                  <a:pt x="273" y="119"/>
                </a:lnTo>
                <a:lnTo>
                  <a:pt x="274" y="124"/>
                </a:lnTo>
                <a:lnTo>
                  <a:pt x="275" y="128"/>
                </a:lnTo>
                <a:lnTo>
                  <a:pt x="276" y="134"/>
                </a:lnTo>
                <a:lnTo>
                  <a:pt x="277" y="138"/>
                </a:lnTo>
                <a:lnTo>
                  <a:pt x="277" y="143"/>
                </a:lnTo>
                <a:lnTo>
                  <a:pt x="277" y="147"/>
                </a:lnTo>
                <a:lnTo>
                  <a:pt x="274" y="153"/>
                </a:lnTo>
                <a:lnTo>
                  <a:pt x="276" y="156"/>
                </a:lnTo>
                <a:lnTo>
                  <a:pt x="277" y="162"/>
                </a:lnTo>
                <a:lnTo>
                  <a:pt x="278" y="167"/>
                </a:lnTo>
                <a:lnTo>
                  <a:pt x="275" y="172"/>
                </a:lnTo>
                <a:lnTo>
                  <a:pt x="271" y="181"/>
                </a:lnTo>
                <a:lnTo>
                  <a:pt x="0" y="243"/>
                </a:lnTo>
              </a:path>
            </a:pathLst>
          </a:custGeom>
          <a:noFill/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1" name="Arc 20"/>
          <p:cNvSpPr>
            <a:spLocks/>
          </p:cNvSpPr>
          <p:nvPr/>
        </p:nvSpPr>
        <p:spPr bwMode="auto">
          <a:xfrm rot="720000">
            <a:off x="1419225" y="5953125"/>
            <a:ext cx="211138" cy="236538"/>
          </a:xfrm>
          <a:custGeom>
            <a:avLst/>
            <a:gdLst>
              <a:gd name="T0" fmla="*/ 0 w 21745"/>
              <a:gd name="T1" fmla="*/ 0 h 21600"/>
              <a:gd name="T2" fmla="*/ 2147483647 w 21745"/>
              <a:gd name="T3" fmla="*/ 2147483647 h 21600"/>
              <a:gd name="T4" fmla="*/ 1179876122 w 21745"/>
              <a:gd name="T5" fmla="*/ 2147483647 h 21600"/>
              <a:gd name="T6" fmla="*/ 0 60000 65536"/>
              <a:gd name="T7" fmla="*/ 0 60000 65536"/>
              <a:gd name="T8" fmla="*/ 0 60000 65536"/>
              <a:gd name="T9" fmla="*/ 0 w 21745"/>
              <a:gd name="T10" fmla="*/ 0 h 21600"/>
              <a:gd name="T11" fmla="*/ 21745 w 2174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45" h="21600" fill="none" extrusionOk="0">
                <a:moveTo>
                  <a:pt x="0" y="0"/>
                </a:moveTo>
                <a:cubicBezTo>
                  <a:pt x="48" y="0"/>
                  <a:pt x="96" y="-1"/>
                  <a:pt x="145" y="0"/>
                </a:cubicBezTo>
                <a:cubicBezTo>
                  <a:pt x="12074" y="0"/>
                  <a:pt x="21745" y="9670"/>
                  <a:pt x="21745" y="21600"/>
                </a:cubicBezTo>
              </a:path>
              <a:path w="21745" h="21600" stroke="0" extrusionOk="0">
                <a:moveTo>
                  <a:pt x="0" y="0"/>
                </a:moveTo>
                <a:cubicBezTo>
                  <a:pt x="48" y="0"/>
                  <a:pt x="96" y="-1"/>
                  <a:pt x="145" y="0"/>
                </a:cubicBezTo>
                <a:cubicBezTo>
                  <a:pt x="12074" y="0"/>
                  <a:pt x="21745" y="9670"/>
                  <a:pt x="21745" y="21600"/>
                </a:cubicBezTo>
                <a:lnTo>
                  <a:pt x="145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2" name="Line 21"/>
          <p:cNvSpPr>
            <a:spLocks noChangeShapeType="1"/>
          </p:cNvSpPr>
          <p:nvPr/>
        </p:nvSpPr>
        <p:spPr bwMode="auto">
          <a:xfrm flipH="1">
            <a:off x="1219200" y="5772150"/>
            <a:ext cx="303213" cy="5508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3" name="Oval 22"/>
          <p:cNvSpPr>
            <a:spLocks noChangeArrowheads="1"/>
          </p:cNvSpPr>
          <p:nvPr/>
        </p:nvSpPr>
        <p:spPr bwMode="auto">
          <a:xfrm rot="-1860000">
            <a:off x="1497013" y="5957888"/>
            <a:ext cx="100012" cy="19843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4" name="Line 23"/>
          <p:cNvSpPr>
            <a:spLocks noChangeShapeType="1"/>
          </p:cNvSpPr>
          <p:nvPr/>
        </p:nvSpPr>
        <p:spPr bwMode="auto">
          <a:xfrm flipV="1">
            <a:off x="1219200" y="6178550"/>
            <a:ext cx="555625" cy="1444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calibration: Linear method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114800"/>
            <a:ext cx="7772400" cy="25908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sz="2400" smtClean="0"/>
              <a:t>P has 11 degrees of freedom (12 parameters, but scale is arbitrary)</a:t>
            </a:r>
          </a:p>
          <a:p>
            <a:pPr>
              <a:buFontTx/>
              <a:buChar char="•"/>
            </a:pPr>
            <a:r>
              <a:rPr lang="en-US" sz="2400" smtClean="0"/>
              <a:t>One 2D/3D correspondence gives us two linearly independent equations</a:t>
            </a:r>
          </a:p>
          <a:p>
            <a:pPr>
              <a:buFontTx/>
              <a:buChar char="•"/>
            </a:pPr>
            <a:r>
              <a:rPr lang="en-US" sz="2400" smtClean="0"/>
              <a:t>Homogeneous least squares</a:t>
            </a:r>
          </a:p>
          <a:p>
            <a:pPr>
              <a:buFontTx/>
              <a:buChar char="•"/>
            </a:pPr>
            <a:r>
              <a:rPr lang="en-US" sz="2400" smtClean="0"/>
              <a:t>6 correspondences needed for a minimal solution</a:t>
            </a: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6457950" y="2132013"/>
          <a:ext cx="1409700" cy="611187"/>
        </p:xfrm>
        <a:graphic>
          <a:graphicData uri="http://schemas.openxmlformats.org/presentationml/2006/ole">
            <p:oleObj spid="_x0000_s10242" name="Equation" r:id="rId4" imgW="469800" imgH="203040" progId="Equation.3">
              <p:embed/>
            </p:oleObj>
          </a:graphicData>
        </a:graphic>
      </p:graphicFrame>
      <p:graphicFrame>
        <p:nvGraphicFramePr>
          <p:cNvPr id="10243" name="Object 5"/>
          <p:cNvGraphicFramePr>
            <a:graphicFrameLocks noChangeAspect="1"/>
          </p:cNvGraphicFramePr>
          <p:nvPr/>
        </p:nvGraphicFramePr>
        <p:xfrm>
          <a:off x="1358900" y="1057275"/>
          <a:ext cx="4367213" cy="2828925"/>
        </p:xfrm>
        <a:graphic>
          <a:graphicData uri="http://schemas.openxmlformats.org/presentationml/2006/ole">
            <p:oleObj spid="_x0000_s10243" name="Equation" r:id="rId5" imgW="1803240" imgH="1168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calibration: Linear method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114800"/>
            <a:ext cx="7772400" cy="25908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smtClean="0"/>
              <a:t>Note: for coplanar points that satisfy </a:t>
            </a:r>
            <a:r>
              <a:rPr lang="el-GR" smtClean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i="1" baseline="3000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X=0,</a:t>
            </a:r>
            <a:br>
              <a:rPr lang="en-US" smtClean="0">
                <a:latin typeface="Times New Roman" pitchFamily="18" charset="0"/>
                <a:cs typeface="Times New Roman" pitchFamily="18" charset="0"/>
              </a:rPr>
            </a:br>
            <a:r>
              <a:rPr lang="en-US" smtClean="0">
                <a:cs typeface="Times New Roman" pitchFamily="18" charset="0"/>
              </a:rPr>
              <a:t>we will get degenerate solutions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l-GR" smtClean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,0,0), (0,</a:t>
            </a:r>
            <a:r>
              <a:rPr lang="el-GR" smtClean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,0),</a:t>
            </a:r>
            <a:r>
              <a:rPr lang="en-US" smtClean="0">
                <a:cs typeface="Times New Roman" pitchFamily="18" charset="0"/>
              </a:rPr>
              <a:t> or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(0,0,</a:t>
            </a:r>
            <a:r>
              <a:rPr lang="el-GR" smtClean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l-GR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•"/>
            </a:pPr>
            <a:endParaRPr lang="el-GR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>
          <a:off x="6477000" y="2132013"/>
          <a:ext cx="1371600" cy="611187"/>
        </p:xfrm>
        <a:graphic>
          <a:graphicData uri="http://schemas.openxmlformats.org/presentationml/2006/ole">
            <p:oleObj spid="_x0000_s11266" name="Equation" r:id="rId4" imgW="457200" imgH="203040" progId="Equation.3">
              <p:embed/>
            </p:oleObj>
          </a:graphicData>
        </a:graphic>
      </p:graphicFrame>
      <p:graphicFrame>
        <p:nvGraphicFramePr>
          <p:cNvPr id="11267" name="Object 5"/>
          <p:cNvGraphicFramePr>
            <a:graphicFrameLocks noChangeAspect="1"/>
          </p:cNvGraphicFramePr>
          <p:nvPr/>
        </p:nvGraphicFramePr>
        <p:xfrm>
          <a:off x="1358900" y="1057275"/>
          <a:ext cx="4367213" cy="2828925"/>
        </p:xfrm>
        <a:graphic>
          <a:graphicData uri="http://schemas.openxmlformats.org/presentationml/2006/ole">
            <p:oleObj spid="_x0000_s11267" name="Equation" r:id="rId5" imgW="1803240" imgH="1168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calibration: Linear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Advantages: easy to formulate and solve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Doesn’t directly tell you camera parameters</a:t>
            </a:r>
          </a:p>
          <a:p>
            <a:pPr lvl="1"/>
            <a:r>
              <a:rPr lang="en-US" dirty="0" smtClean="0"/>
              <a:t>Doesn’t model radial distortion</a:t>
            </a:r>
          </a:p>
          <a:p>
            <a:pPr lvl="1"/>
            <a:r>
              <a:rPr lang="en-US" dirty="0" smtClean="0"/>
              <a:t>Can’t impose constraints, such as known focal length and </a:t>
            </a:r>
            <a:r>
              <a:rPr lang="en-US" dirty="0" err="1" smtClean="0"/>
              <a:t>orthogonality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Non-linear methods are preferred</a:t>
            </a:r>
          </a:p>
          <a:p>
            <a:pPr lvl="1"/>
            <a:r>
              <a:rPr lang="en-US" dirty="0" smtClean="0"/>
              <a:t>Define error as difference between projected points and measured points</a:t>
            </a:r>
          </a:p>
          <a:p>
            <a:pPr lvl="1"/>
            <a:r>
              <a:rPr lang="en-US" dirty="0" smtClean="0"/>
              <a:t>Minimize error using Newton’s method or other non-linear optimization</a:t>
            </a:r>
          </a:p>
          <a:p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62800" y="64008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Source: D. </a:t>
            </a:r>
            <a:r>
              <a:rPr lang="en-US" dirty="0" err="1" smtClean="0"/>
              <a:t>Hoiem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Multi-view geometry problems</a:t>
            </a:r>
            <a:endParaRPr lang="en-US" dirty="0"/>
          </a:p>
        </p:txBody>
      </p:sp>
      <p:sp>
        <p:nvSpPr>
          <p:cNvPr id="74" name="Content Placeholder 73"/>
          <p:cNvSpPr>
            <a:spLocks noGrp="1"/>
          </p:cNvSpPr>
          <p:nvPr>
            <p:ph idx="1"/>
          </p:nvPr>
        </p:nvSpPr>
        <p:spPr>
          <a:xfrm>
            <a:off x="228600" y="914400"/>
            <a:ext cx="8458200" cy="52578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S</a:t>
            </a:r>
            <a:r>
              <a:rPr lang="en-US" sz="2400" b="1" dirty="0" smtClean="0"/>
              <a:t>tructure: </a:t>
            </a:r>
            <a:r>
              <a:rPr lang="en-US" sz="2400" dirty="0" smtClean="0"/>
              <a:t>Given projections of the same 3D point in two or more images, </a:t>
            </a:r>
            <a:r>
              <a:rPr lang="en-US" sz="2400" dirty="0" smtClean="0"/>
              <a:t>compute </a:t>
            </a:r>
            <a:r>
              <a:rPr lang="en-US" sz="2400" dirty="0" smtClean="0"/>
              <a:t>the 3D coordinates of that </a:t>
            </a:r>
            <a:r>
              <a:rPr lang="en-US" sz="2400" dirty="0" smtClean="0"/>
              <a:t>point</a:t>
            </a:r>
            <a:endParaRPr lang="en-US" sz="2400" dirty="0"/>
          </a:p>
        </p:txBody>
      </p:sp>
      <p:sp>
        <p:nvSpPr>
          <p:cNvPr id="123907" name="Rectangle 3"/>
          <p:cNvSpPr>
            <a:spLocks noChangeArrowheads="1"/>
          </p:cNvSpPr>
          <p:nvPr/>
        </p:nvSpPr>
        <p:spPr bwMode="auto">
          <a:xfrm>
            <a:off x="4086224" y="2682875"/>
            <a:ext cx="1219200" cy="1219200"/>
          </a:xfrm>
          <a:prstGeom prst="rect">
            <a:avLst/>
          </a:prstGeom>
          <a:solidFill>
            <a:srgbClr val="DDEEFF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0" lon="18300000" rev="0"/>
            </a:camera>
            <a:lightRig rig="legacyFlat3" dir="b"/>
          </a:scene3d>
          <a:sp3d extrusionH="1700200" prstMaterial="legacyMatte">
            <a:bevelT w="13500" h="13500" prst="angle"/>
            <a:bevelB w="13500" h="13500" prst="angle"/>
            <a:extrusionClr>
              <a:srgbClr val="DDEE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23908" name="AutoShape 4"/>
          <p:cNvSpPr>
            <a:spLocks noChangeArrowheads="1"/>
          </p:cNvSpPr>
          <p:nvPr/>
        </p:nvSpPr>
        <p:spPr bwMode="auto">
          <a:xfrm rot="5400000">
            <a:off x="862806" y="4029869"/>
            <a:ext cx="1981200" cy="1725612"/>
          </a:xfrm>
          <a:prstGeom prst="parallelogram">
            <a:avLst>
              <a:gd name="adj" fmla="val 28703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10" name="Rectangle 6"/>
          <p:cNvSpPr>
            <a:spLocks noChangeArrowheads="1"/>
          </p:cNvSpPr>
          <p:nvPr/>
        </p:nvSpPr>
        <p:spPr bwMode="auto">
          <a:xfrm>
            <a:off x="1958975" y="4605338"/>
            <a:ext cx="574675" cy="574675"/>
          </a:xfrm>
          <a:prstGeom prst="rect">
            <a:avLst/>
          </a:prstGeom>
          <a:solidFill>
            <a:srgbClr val="DDEEFF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0" lon="16499998" rev="0"/>
            </a:camera>
            <a:lightRig rig="legacyFlat3" dir="b"/>
          </a:scene3d>
          <a:sp3d extrusionH="684200" prstMaterial="legacyMatte">
            <a:bevelT w="13500" h="13500" prst="angle"/>
            <a:bevelB w="13500" h="13500" prst="angle"/>
            <a:extrusionClr>
              <a:srgbClr val="DDEE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23909" name="AutoShape 5"/>
          <p:cNvSpPr>
            <a:spLocks noChangeArrowheads="1"/>
          </p:cNvSpPr>
          <p:nvPr/>
        </p:nvSpPr>
        <p:spPr bwMode="auto">
          <a:xfrm rot="16200000" flipH="1">
            <a:off x="6045994" y="4221956"/>
            <a:ext cx="1981200" cy="1725613"/>
          </a:xfrm>
          <a:prstGeom prst="parallelogram">
            <a:avLst>
              <a:gd name="adj" fmla="val 28703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6877050" y="4860925"/>
            <a:ext cx="574675" cy="574675"/>
          </a:xfrm>
          <a:prstGeom prst="rect">
            <a:avLst/>
          </a:prstGeom>
          <a:solidFill>
            <a:srgbClr val="DDEEFF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0" lon="19199999" rev="0"/>
            </a:camera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DDEE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23915" name="Rectangle 11"/>
          <p:cNvSpPr>
            <a:spLocks noChangeArrowheads="1"/>
          </p:cNvSpPr>
          <p:nvPr/>
        </p:nvSpPr>
        <p:spPr bwMode="auto">
          <a:xfrm>
            <a:off x="3559175" y="4664075"/>
            <a:ext cx="2044700" cy="14700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17" name="Rectangle 13"/>
          <p:cNvSpPr>
            <a:spLocks noChangeArrowheads="1"/>
          </p:cNvSpPr>
          <p:nvPr/>
        </p:nvSpPr>
        <p:spPr bwMode="auto">
          <a:xfrm>
            <a:off x="4441825" y="5175250"/>
            <a:ext cx="574675" cy="574675"/>
          </a:xfrm>
          <a:prstGeom prst="rect">
            <a:avLst/>
          </a:prstGeom>
          <a:solidFill>
            <a:srgbClr val="DDEEFF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0" lon="18300000" rev="0"/>
            </a:camera>
            <a:lightRig rig="legacyFlat3" dir="b"/>
          </a:scene3d>
          <a:sp3d extrusionH="785800" prstMaterial="legacyMatte">
            <a:bevelT w="13500" h="13500" prst="angle"/>
            <a:bevelB w="13500" h="13500" prst="angle"/>
            <a:extrusionClr>
              <a:srgbClr val="DDEE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23937" name="Line 33"/>
          <p:cNvSpPr>
            <a:spLocks noChangeShapeType="1"/>
          </p:cNvSpPr>
          <p:nvPr/>
        </p:nvSpPr>
        <p:spPr bwMode="auto">
          <a:xfrm flipH="1">
            <a:off x="457200" y="3902075"/>
            <a:ext cx="5334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38" name="Line 34"/>
          <p:cNvSpPr>
            <a:spLocks noChangeShapeType="1"/>
          </p:cNvSpPr>
          <p:nvPr/>
        </p:nvSpPr>
        <p:spPr bwMode="auto">
          <a:xfrm flipH="1">
            <a:off x="457200" y="5349875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41" name="Line 37"/>
          <p:cNvSpPr>
            <a:spLocks noChangeShapeType="1"/>
          </p:cNvSpPr>
          <p:nvPr/>
        </p:nvSpPr>
        <p:spPr bwMode="auto">
          <a:xfrm flipH="1">
            <a:off x="457200" y="5883275"/>
            <a:ext cx="2209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44" name="Line 40"/>
          <p:cNvSpPr>
            <a:spLocks noChangeShapeType="1"/>
          </p:cNvSpPr>
          <p:nvPr/>
        </p:nvSpPr>
        <p:spPr bwMode="auto">
          <a:xfrm flipH="1">
            <a:off x="4537075" y="4686300"/>
            <a:ext cx="1066800" cy="2111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45" name="Line 41"/>
          <p:cNvSpPr>
            <a:spLocks noChangeShapeType="1"/>
          </p:cNvSpPr>
          <p:nvPr/>
        </p:nvSpPr>
        <p:spPr bwMode="auto">
          <a:xfrm>
            <a:off x="3546475" y="6134100"/>
            <a:ext cx="990600" cy="663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47" name="Line 43"/>
          <p:cNvSpPr>
            <a:spLocks noChangeShapeType="1"/>
          </p:cNvSpPr>
          <p:nvPr/>
        </p:nvSpPr>
        <p:spPr bwMode="auto">
          <a:xfrm flipH="1">
            <a:off x="4537075" y="6134100"/>
            <a:ext cx="1066800" cy="663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49" name="Line 45"/>
          <p:cNvSpPr>
            <a:spLocks noChangeShapeType="1"/>
          </p:cNvSpPr>
          <p:nvPr/>
        </p:nvSpPr>
        <p:spPr bwMode="auto">
          <a:xfrm flipV="1">
            <a:off x="6146800" y="5922963"/>
            <a:ext cx="2209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50" name="Line 46"/>
          <p:cNvSpPr>
            <a:spLocks noChangeShapeType="1"/>
          </p:cNvSpPr>
          <p:nvPr/>
        </p:nvSpPr>
        <p:spPr bwMode="auto">
          <a:xfrm>
            <a:off x="7899400" y="5541963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51" name="Line 47"/>
          <p:cNvSpPr>
            <a:spLocks noChangeShapeType="1"/>
          </p:cNvSpPr>
          <p:nvPr/>
        </p:nvSpPr>
        <p:spPr bwMode="auto">
          <a:xfrm>
            <a:off x="7899400" y="4094163"/>
            <a:ext cx="457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57" name="Text Box 53"/>
          <p:cNvSpPr txBox="1">
            <a:spLocks noChangeArrowheads="1"/>
          </p:cNvSpPr>
          <p:nvPr/>
        </p:nvSpPr>
        <p:spPr bwMode="auto">
          <a:xfrm>
            <a:off x="6472237" y="6108998"/>
            <a:ext cx="10855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Camera 3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1394335" y="4440238"/>
            <a:ext cx="995143" cy="860425"/>
            <a:chOff x="852" y="2079"/>
            <a:chExt cx="760" cy="657"/>
          </a:xfrm>
        </p:grpSpPr>
        <p:sp>
          <p:nvSpPr>
            <p:cNvPr id="123959" name="Oval 55"/>
            <p:cNvSpPr>
              <a:spLocks noChangeArrowheads="1"/>
            </p:cNvSpPr>
            <p:nvPr/>
          </p:nvSpPr>
          <p:spPr bwMode="auto">
            <a:xfrm>
              <a:off x="852" y="2235"/>
              <a:ext cx="69" cy="69"/>
            </a:xfrm>
            <a:prstGeom prst="ellipse">
              <a:avLst/>
            </a:prstGeom>
            <a:solidFill>
              <a:srgbClr val="FF010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60" name="Oval 56"/>
            <p:cNvSpPr>
              <a:spLocks noChangeArrowheads="1"/>
            </p:cNvSpPr>
            <p:nvPr/>
          </p:nvSpPr>
          <p:spPr bwMode="auto">
            <a:xfrm>
              <a:off x="1368" y="2256"/>
              <a:ext cx="69" cy="69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61" name="Oval 57"/>
            <p:cNvSpPr>
              <a:spLocks noChangeArrowheads="1"/>
            </p:cNvSpPr>
            <p:nvPr/>
          </p:nvSpPr>
          <p:spPr bwMode="auto">
            <a:xfrm>
              <a:off x="852" y="2652"/>
              <a:ext cx="69" cy="69"/>
            </a:xfrm>
            <a:prstGeom prst="ellipse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62" name="Oval 58"/>
            <p:cNvSpPr>
              <a:spLocks noChangeArrowheads="1"/>
            </p:cNvSpPr>
            <p:nvPr/>
          </p:nvSpPr>
          <p:spPr bwMode="auto">
            <a:xfrm>
              <a:off x="1359" y="2667"/>
              <a:ext cx="69" cy="69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63" name="Oval 59"/>
            <p:cNvSpPr>
              <a:spLocks noChangeArrowheads="1"/>
            </p:cNvSpPr>
            <p:nvPr/>
          </p:nvSpPr>
          <p:spPr bwMode="auto">
            <a:xfrm>
              <a:off x="1543" y="2523"/>
              <a:ext cx="69" cy="6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64" name="Oval 60"/>
            <p:cNvSpPr>
              <a:spLocks noChangeArrowheads="1"/>
            </p:cNvSpPr>
            <p:nvPr/>
          </p:nvSpPr>
          <p:spPr bwMode="auto">
            <a:xfrm>
              <a:off x="1543" y="2123"/>
              <a:ext cx="69" cy="69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65" name="Oval 61"/>
            <p:cNvSpPr>
              <a:spLocks noChangeArrowheads="1"/>
            </p:cNvSpPr>
            <p:nvPr/>
          </p:nvSpPr>
          <p:spPr bwMode="auto">
            <a:xfrm>
              <a:off x="1053" y="2079"/>
              <a:ext cx="69" cy="69"/>
            </a:xfrm>
            <a:prstGeom prst="ellipse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3951288" y="4911725"/>
            <a:ext cx="1042379" cy="950913"/>
            <a:chOff x="2412" y="2031"/>
            <a:chExt cx="813" cy="741"/>
          </a:xfrm>
        </p:grpSpPr>
        <p:sp>
          <p:nvSpPr>
            <p:cNvPr id="123967" name="Oval 63"/>
            <p:cNvSpPr>
              <a:spLocks noChangeArrowheads="1"/>
            </p:cNvSpPr>
            <p:nvPr/>
          </p:nvSpPr>
          <p:spPr bwMode="auto">
            <a:xfrm>
              <a:off x="2427" y="2160"/>
              <a:ext cx="69" cy="69"/>
            </a:xfrm>
            <a:prstGeom prst="ellipse">
              <a:avLst/>
            </a:prstGeom>
            <a:solidFill>
              <a:srgbClr val="FF010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68" name="Oval 64"/>
            <p:cNvSpPr>
              <a:spLocks noChangeArrowheads="1"/>
            </p:cNvSpPr>
            <p:nvPr/>
          </p:nvSpPr>
          <p:spPr bwMode="auto">
            <a:xfrm>
              <a:off x="2811" y="2283"/>
              <a:ext cx="69" cy="69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69" name="Oval 65"/>
            <p:cNvSpPr>
              <a:spLocks noChangeArrowheads="1"/>
            </p:cNvSpPr>
            <p:nvPr/>
          </p:nvSpPr>
          <p:spPr bwMode="auto">
            <a:xfrm>
              <a:off x="2412" y="2571"/>
              <a:ext cx="69" cy="69"/>
            </a:xfrm>
            <a:prstGeom prst="ellipse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70" name="Oval 66"/>
            <p:cNvSpPr>
              <a:spLocks noChangeArrowheads="1"/>
            </p:cNvSpPr>
            <p:nvPr/>
          </p:nvSpPr>
          <p:spPr bwMode="auto">
            <a:xfrm>
              <a:off x="2811" y="2703"/>
              <a:ext cx="69" cy="69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71" name="Oval 67"/>
            <p:cNvSpPr>
              <a:spLocks noChangeArrowheads="1"/>
            </p:cNvSpPr>
            <p:nvPr/>
          </p:nvSpPr>
          <p:spPr bwMode="auto">
            <a:xfrm>
              <a:off x="3156" y="2586"/>
              <a:ext cx="69" cy="6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72" name="Oval 68"/>
            <p:cNvSpPr>
              <a:spLocks noChangeArrowheads="1"/>
            </p:cNvSpPr>
            <p:nvPr/>
          </p:nvSpPr>
          <p:spPr bwMode="auto">
            <a:xfrm>
              <a:off x="3156" y="2144"/>
              <a:ext cx="69" cy="69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73" name="Oval 69"/>
            <p:cNvSpPr>
              <a:spLocks noChangeArrowheads="1"/>
            </p:cNvSpPr>
            <p:nvPr/>
          </p:nvSpPr>
          <p:spPr bwMode="auto">
            <a:xfrm>
              <a:off x="2796" y="2031"/>
              <a:ext cx="69" cy="69"/>
            </a:xfrm>
            <a:prstGeom prst="ellipse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70"/>
          <p:cNvGrpSpPr>
            <a:grpSpLocks/>
          </p:cNvGrpSpPr>
          <p:nvPr/>
        </p:nvGrpSpPr>
        <p:grpSpPr bwMode="auto">
          <a:xfrm>
            <a:off x="6505573" y="4512007"/>
            <a:ext cx="972776" cy="1005375"/>
            <a:chOff x="4188" y="1966"/>
            <a:chExt cx="733" cy="757"/>
          </a:xfrm>
        </p:grpSpPr>
        <p:sp>
          <p:nvSpPr>
            <p:cNvPr id="123975" name="Oval 71"/>
            <p:cNvSpPr>
              <a:spLocks noChangeArrowheads="1"/>
            </p:cNvSpPr>
            <p:nvPr/>
          </p:nvSpPr>
          <p:spPr bwMode="auto">
            <a:xfrm>
              <a:off x="4191" y="2081"/>
              <a:ext cx="69" cy="69"/>
            </a:xfrm>
            <a:prstGeom prst="ellipse">
              <a:avLst/>
            </a:prstGeom>
            <a:solidFill>
              <a:srgbClr val="FF010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76" name="Oval 72"/>
            <p:cNvSpPr>
              <a:spLocks noChangeArrowheads="1"/>
            </p:cNvSpPr>
            <p:nvPr/>
          </p:nvSpPr>
          <p:spPr bwMode="auto">
            <a:xfrm>
              <a:off x="4443" y="2268"/>
              <a:ext cx="69" cy="69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77" name="Oval 73"/>
            <p:cNvSpPr>
              <a:spLocks noChangeArrowheads="1"/>
            </p:cNvSpPr>
            <p:nvPr/>
          </p:nvSpPr>
          <p:spPr bwMode="auto">
            <a:xfrm>
              <a:off x="4188" y="2482"/>
              <a:ext cx="69" cy="69"/>
            </a:xfrm>
            <a:prstGeom prst="ellipse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78" name="Oval 74"/>
            <p:cNvSpPr>
              <a:spLocks noChangeArrowheads="1"/>
            </p:cNvSpPr>
            <p:nvPr/>
          </p:nvSpPr>
          <p:spPr bwMode="auto">
            <a:xfrm>
              <a:off x="4428" y="2654"/>
              <a:ext cx="69" cy="69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79" name="Oval 75"/>
            <p:cNvSpPr>
              <a:spLocks noChangeArrowheads="1"/>
            </p:cNvSpPr>
            <p:nvPr/>
          </p:nvSpPr>
          <p:spPr bwMode="auto">
            <a:xfrm>
              <a:off x="4852" y="2569"/>
              <a:ext cx="69" cy="6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80" name="Oval 76"/>
            <p:cNvSpPr>
              <a:spLocks noChangeArrowheads="1"/>
            </p:cNvSpPr>
            <p:nvPr/>
          </p:nvSpPr>
          <p:spPr bwMode="auto">
            <a:xfrm>
              <a:off x="4848" y="2138"/>
              <a:ext cx="69" cy="69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81" name="Oval 77"/>
            <p:cNvSpPr>
              <a:spLocks noChangeArrowheads="1"/>
            </p:cNvSpPr>
            <p:nvPr/>
          </p:nvSpPr>
          <p:spPr bwMode="auto">
            <a:xfrm>
              <a:off x="4611" y="1966"/>
              <a:ext cx="69" cy="69"/>
            </a:xfrm>
            <a:prstGeom prst="ellipse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992" name="Text Box 88"/>
          <p:cNvSpPr txBox="1">
            <a:spLocks noChangeArrowheads="1"/>
          </p:cNvSpPr>
          <p:nvPr/>
        </p:nvSpPr>
        <p:spPr bwMode="auto">
          <a:xfrm>
            <a:off x="6694487" y="6320135"/>
            <a:ext cx="8985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1" dirty="0">
                <a:latin typeface="Times New Roman" pitchFamily="18" charset="0"/>
              </a:rPr>
              <a:t>R</a:t>
            </a:r>
            <a:r>
              <a:rPr lang="en-US" baseline="-25000" dirty="0">
                <a:latin typeface="Times New Roman" pitchFamily="18" charset="0"/>
              </a:rPr>
              <a:t>3</a:t>
            </a:r>
            <a:r>
              <a:rPr lang="en-US" i="1" dirty="0">
                <a:latin typeface="Times New Roman" pitchFamily="18" charset="0"/>
              </a:rPr>
              <a:t>,t</a:t>
            </a:r>
            <a:r>
              <a:rPr lang="en-US" baseline="-25000" dirty="0">
                <a:latin typeface="Times New Roman" pitchFamily="18" charset="0"/>
              </a:rPr>
              <a:t>3</a:t>
            </a:r>
          </a:p>
        </p:txBody>
      </p:sp>
      <p:sp>
        <p:nvSpPr>
          <p:cNvPr id="124003" name="Line 99"/>
          <p:cNvSpPr>
            <a:spLocks noChangeShapeType="1"/>
          </p:cNvSpPr>
          <p:nvPr/>
        </p:nvSpPr>
        <p:spPr bwMode="auto">
          <a:xfrm flipH="1">
            <a:off x="461959" y="2530475"/>
            <a:ext cx="2657477" cy="3408362"/>
          </a:xfrm>
          <a:prstGeom prst="line">
            <a:avLst/>
          </a:prstGeom>
          <a:noFill/>
          <a:ln w="28575">
            <a:solidFill>
              <a:srgbClr val="3366FF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004" name="Line 100"/>
          <p:cNvSpPr>
            <a:spLocks noChangeShapeType="1"/>
          </p:cNvSpPr>
          <p:nvPr/>
        </p:nvSpPr>
        <p:spPr bwMode="auto">
          <a:xfrm>
            <a:off x="3119437" y="2530475"/>
            <a:ext cx="1447800" cy="4267200"/>
          </a:xfrm>
          <a:prstGeom prst="line">
            <a:avLst/>
          </a:prstGeom>
          <a:noFill/>
          <a:ln w="28575">
            <a:solidFill>
              <a:srgbClr val="3366FF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005" name="Line 101"/>
          <p:cNvSpPr>
            <a:spLocks noChangeShapeType="1"/>
          </p:cNvSpPr>
          <p:nvPr/>
        </p:nvSpPr>
        <p:spPr bwMode="auto">
          <a:xfrm>
            <a:off x="3195637" y="2530475"/>
            <a:ext cx="5140325" cy="3370262"/>
          </a:xfrm>
          <a:prstGeom prst="line">
            <a:avLst/>
          </a:prstGeom>
          <a:noFill/>
          <a:ln w="28575">
            <a:solidFill>
              <a:srgbClr val="3366FF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2981324" y="2054225"/>
            <a:ext cx="2362200" cy="2090738"/>
            <a:chOff x="2412" y="2031"/>
            <a:chExt cx="837" cy="741"/>
          </a:xfrm>
        </p:grpSpPr>
        <p:sp>
          <p:nvSpPr>
            <p:cNvPr id="123927" name="Oval 23"/>
            <p:cNvSpPr>
              <a:spLocks noChangeArrowheads="1"/>
            </p:cNvSpPr>
            <p:nvPr/>
          </p:nvSpPr>
          <p:spPr bwMode="auto">
            <a:xfrm>
              <a:off x="2427" y="2160"/>
              <a:ext cx="69" cy="69"/>
            </a:xfrm>
            <a:prstGeom prst="ellipse">
              <a:avLst/>
            </a:prstGeom>
            <a:solidFill>
              <a:srgbClr val="FF010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28" name="Oval 24"/>
            <p:cNvSpPr>
              <a:spLocks noChangeArrowheads="1"/>
            </p:cNvSpPr>
            <p:nvPr/>
          </p:nvSpPr>
          <p:spPr bwMode="auto">
            <a:xfrm>
              <a:off x="2811" y="2283"/>
              <a:ext cx="69" cy="69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29" name="Oval 25"/>
            <p:cNvSpPr>
              <a:spLocks noChangeArrowheads="1"/>
            </p:cNvSpPr>
            <p:nvPr/>
          </p:nvSpPr>
          <p:spPr bwMode="auto">
            <a:xfrm>
              <a:off x="2412" y="2571"/>
              <a:ext cx="69" cy="69"/>
            </a:xfrm>
            <a:prstGeom prst="ellipse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30" name="Oval 26"/>
            <p:cNvSpPr>
              <a:spLocks noChangeArrowheads="1"/>
            </p:cNvSpPr>
            <p:nvPr/>
          </p:nvSpPr>
          <p:spPr bwMode="auto">
            <a:xfrm>
              <a:off x="2811" y="2703"/>
              <a:ext cx="69" cy="69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31" name="Oval 27"/>
            <p:cNvSpPr>
              <a:spLocks noChangeArrowheads="1"/>
            </p:cNvSpPr>
            <p:nvPr/>
          </p:nvSpPr>
          <p:spPr bwMode="auto">
            <a:xfrm>
              <a:off x="3180" y="2595"/>
              <a:ext cx="69" cy="6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32" name="Oval 28"/>
            <p:cNvSpPr>
              <a:spLocks noChangeArrowheads="1"/>
            </p:cNvSpPr>
            <p:nvPr/>
          </p:nvSpPr>
          <p:spPr bwMode="auto">
            <a:xfrm>
              <a:off x="3168" y="2160"/>
              <a:ext cx="69" cy="69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33" name="Oval 29"/>
            <p:cNvSpPr>
              <a:spLocks noChangeArrowheads="1"/>
            </p:cNvSpPr>
            <p:nvPr/>
          </p:nvSpPr>
          <p:spPr bwMode="auto">
            <a:xfrm>
              <a:off x="2796" y="2031"/>
              <a:ext cx="69" cy="69"/>
            </a:xfrm>
            <a:prstGeom prst="ellipse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939" name="Line 35"/>
          <p:cNvSpPr>
            <a:spLocks noChangeShapeType="1"/>
          </p:cNvSpPr>
          <p:nvPr/>
        </p:nvSpPr>
        <p:spPr bwMode="auto">
          <a:xfrm flipH="1">
            <a:off x="457200" y="4402138"/>
            <a:ext cx="2270125" cy="155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42" name="Line 38"/>
          <p:cNvSpPr>
            <a:spLocks noChangeShapeType="1"/>
          </p:cNvSpPr>
          <p:nvPr/>
        </p:nvSpPr>
        <p:spPr bwMode="auto">
          <a:xfrm>
            <a:off x="3546475" y="4667250"/>
            <a:ext cx="990600" cy="2130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48" name="Line 44"/>
          <p:cNvSpPr>
            <a:spLocks noChangeShapeType="1"/>
          </p:cNvSpPr>
          <p:nvPr/>
        </p:nvSpPr>
        <p:spPr bwMode="auto">
          <a:xfrm>
            <a:off x="6159500" y="4594225"/>
            <a:ext cx="2197100" cy="1328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8148637" y="6477000"/>
            <a:ext cx="995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Slide credit: Noah </a:t>
            </a:r>
            <a:r>
              <a:rPr lang="en-US" sz="1000" dirty="0" err="1" smtClean="0"/>
              <a:t>Snavely</a:t>
            </a:r>
            <a:endParaRPr 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2505006" y="1897559"/>
            <a:ext cx="4667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lang="en-US" sz="4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Text Box 51"/>
          <p:cNvSpPr txBox="1">
            <a:spLocks noChangeArrowheads="1"/>
          </p:cNvSpPr>
          <p:nvPr/>
        </p:nvSpPr>
        <p:spPr bwMode="auto">
          <a:xfrm>
            <a:off x="690562" y="6032798"/>
            <a:ext cx="10855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Camera 1</a:t>
            </a:r>
          </a:p>
        </p:txBody>
      </p:sp>
      <p:sp>
        <p:nvSpPr>
          <p:cNvPr id="78" name="Text Box 52"/>
          <p:cNvSpPr txBox="1">
            <a:spLocks noChangeArrowheads="1"/>
          </p:cNvSpPr>
          <p:nvPr/>
        </p:nvSpPr>
        <p:spPr bwMode="auto">
          <a:xfrm>
            <a:off x="2362200" y="6185198"/>
            <a:ext cx="10855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Camera 2</a:t>
            </a:r>
          </a:p>
        </p:txBody>
      </p:sp>
      <p:sp>
        <p:nvSpPr>
          <p:cNvPr id="79" name="Text Box 86"/>
          <p:cNvSpPr txBox="1">
            <a:spLocks noChangeArrowheads="1"/>
          </p:cNvSpPr>
          <p:nvPr/>
        </p:nvSpPr>
        <p:spPr bwMode="auto">
          <a:xfrm>
            <a:off x="787400" y="6243935"/>
            <a:ext cx="8985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1" dirty="0">
                <a:latin typeface="Times New Roman" pitchFamily="18" charset="0"/>
              </a:rPr>
              <a:t>R</a:t>
            </a:r>
            <a:r>
              <a:rPr lang="en-US" baseline="-25000" dirty="0">
                <a:latin typeface="Times New Roman" pitchFamily="18" charset="0"/>
              </a:rPr>
              <a:t>1</a:t>
            </a:r>
            <a:r>
              <a:rPr lang="en-US" i="1" dirty="0">
                <a:latin typeface="Times New Roman" pitchFamily="18" charset="0"/>
              </a:rPr>
              <a:t>,t</a:t>
            </a:r>
            <a:r>
              <a:rPr lang="en-US" baseline="-25000" dirty="0">
                <a:latin typeface="Times New Roman" pitchFamily="18" charset="0"/>
              </a:rPr>
              <a:t>1</a:t>
            </a:r>
          </a:p>
        </p:txBody>
      </p:sp>
      <p:sp>
        <p:nvSpPr>
          <p:cNvPr id="80" name="Text Box 87"/>
          <p:cNvSpPr txBox="1">
            <a:spLocks noChangeArrowheads="1"/>
          </p:cNvSpPr>
          <p:nvPr/>
        </p:nvSpPr>
        <p:spPr bwMode="auto">
          <a:xfrm>
            <a:off x="2500313" y="6396335"/>
            <a:ext cx="8985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1" dirty="0">
                <a:latin typeface="Times New Roman" pitchFamily="18" charset="0"/>
              </a:rPr>
              <a:t>R</a:t>
            </a:r>
            <a:r>
              <a:rPr lang="en-US" baseline="-25000" dirty="0">
                <a:latin typeface="Times New Roman" pitchFamily="18" charset="0"/>
              </a:rPr>
              <a:t>2</a:t>
            </a:r>
            <a:r>
              <a:rPr lang="en-US" i="1" dirty="0">
                <a:latin typeface="Times New Roman" pitchFamily="18" charset="0"/>
              </a:rPr>
              <a:t>,t</a:t>
            </a:r>
            <a:r>
              <a:rPr lang="en-US" baseline="-25000" dirty="0">
                <a:latin typeface="Times New Roman" pitchFamily="18" charset="0"/>
              </a:rPr>
              <a:t>2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build="p"/>
      <p:bldP spid="124003" grpId="1" animBg="1"/>
      <p:bldP spid="124004" grpId="1" animBg="1"/>
      <p:bldP spid="124005" grpId="1" animBg="1"/>
      <p:bldP spid="7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Multi-view geometry problems</a:t>
            </a:r>
            <a:endParaRPr lang="en-US" dirty="0"/>
          </a:p>
        </p:txBody>
      </p:sp>
      <p:sp>
        <p:nvSpPr>
          <p:cNvPr id="74" name="Content Placeholder 73"/>
          <p:cNvSpPr>
            <a:spLocks noGrp="1"/>
          </p:cNvSpPr>
          <p:nvPr>
            <p:ph idx="1"/>
          </p:nvPr>
        </p:nvSpPr>
        <p:spPr>
          <a:xfrm>
            <a:off x="228600" y="914400"/>
            <a:ext cx="8458200" cy="52578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Stereo correspondence: </a:t>
            </a:r>
            <a:r>
              <a:rPr lang="en-US" sz="2400" dirty="0" smtClean="0"/>
              <a:t>Given </a:t>
            </a:r>
            <a:r>
              <a:rPr lang="en-US" sz="2400" dirty="0" smtClean="0"/>
              <a:t>a point in one of the images, where could its corresponding points be in the other images?</a:t>
            </a:r>
            <a:endParaRPr lang="en-US" sz="2400" dirty="0"/>
          </a:p>
        </p:txBody>
      </p:sp>
      <p:sp>
        <p:nvSpPr>
          <p:cNvPr id="123907" name="Rectangle 3"/>
          <p:cNvSpPr>
            <a:spLocks noChangeArrowheads="1"/>
          </p:cNvSpPr>
          <p:nvPr/>
        </p:nvSpPr>
        <p:spPr bwMode="auto">
          <a:xfrm>
            <a:off x="4086224" y="2682875"/>
            <a:ext cx="1219200" cy="1219200"/>
          </a:xfrm>
          <a:prstGeom prst="rect">
            <a:avLst/>
          </a:prstGeom>
          <a:solidFill>
            <a:srgbClr val="DDEEFF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0" lon="18300000" rev="0"/>
            </a:camera>
            <a:lightRig rig="legacyFlat3" dir="b"/>
          </a:scene3d>
          <a:sp3d extrusionH="1700200" prstMaterial="legacyMatte">
            <a:bevelT w="13500" h="13500" prst="angle"/>
            <a:bevelB w="13500" h="13500" prst="angle"/>
            <a:extrusionClr>
              <a:srgbClr val="DDEE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23908" name="AutoShape 4"/>
          <p:cNvSpPr>
            <a:spLocks noChangeArrowheads="1"/>
          </p:cNvSpPr>
          <p:nvPr/>
        </p:nvSpPr>
        <p:spPr bwMode="auto">
          <a:xfrm rot="5400000">
            <a:off x="862806" y="4029869"/>
            <a:ext cx="1981200" cy="1725612"/>
          </a:xfrm>
          <a:prstGeom prst="parallelogram">
            <a:avLst>
              <a:gd name="adj" fmla="val 28703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10" name="Rectangle 6"/>
          <p:cNvSpPr>
            <a:spLocks noChangeArrowheads="1"/>
          </p:cNvSpPr>
          <p:nvPr/>
        </p:nvSpPr>
        <p:spPr bwMode="auto">
          <a:xfrm>
            <a:off x="1958975" y="4605338"/>
            <a:ext cx="574675" cy="574675"/>
          </a:xfrm>
          <a:prstGeom prst="rect">
            <a:avLst/>
          </a:prstGeom>
          <a:solidFill>
            <a:srgbClr val="DDEEFF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0" lon="16499998" rev="0"/>
            </a:camera>
            <a:lightRig rig="legacyFlat3" dir="b"/>
          </a:scene3d>
          <a:sp3d extrusionH="684200" prstMaterial="legacyMatte">
            <a:bevelT w="13500" h="13500" prst="angle"/>
            <a:bevelB w="13500" h="13500" prst="angle"/>
            <a:extrusionClr>
              <a:srgbClr val="DDEE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23909" name="AutoShape 5"/>
          <p:cNvSpPr>
            <a:spLocks noChangeArrowheads="1"/>
          </p:cNvSpPr>
          <p:nvPr/>
        </p:nvSpPr>
        <p:spPr bwMode="auto">
          <a:xfrm rot="16200000" flipH="1">
            <a:off x="6045994" y="4221956"/>
            <a:ext cx="1981200" cy="1725613"/>
          </a:xfrm>
          <a:prstGeom prst="parallelogram">
            <a:avLst>
              <a:gd name="adj" fmla="val 28703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6877050" y="4860925"/>
            <a:ext cx="574675" cy="574675"/>
          </a:xfrm>
          <a:prstGeom prst="rect">
            <a:avLst/>
          </a:prstGeom>
          <a:solidFill>
            <a:srgbClr val="DDEEFF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0" lon="19199999" rev="0"/>
            </a:camera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DDEE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23915" name="Rectangle 11"/>
          <p:cNvSpPr>
            <a:spLocks noChangeArrowheads="1"/>
          </p:cNvSpPr>
          <p:nvPr/>
        </p:nvSpPr>
        <p:spPr bwMode="auto">
          <a:xfrm>
            <a:off x="3559175" y="4664075"/>
            <a:ext cx="2044700" cy="14700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17" name="Rectangle 13"/>
          <p:cNvSpPr>
            <a:spLocks noChangeArrowheads="1"/>
          </p:cNvSpPr>
          <p:nvPr/>
        </p:nvSpPr>
        <p:spPr bwMode="auto">
          <a:xfrm>
            <a:off x="4441825" y="5175250"/>
            <a:ext cx="574675" cy="574675"/>
          </a:xfrm>
          <a:prstGeom prst="rect">
            <a:avLst/>
          </a:prstGeom>
          <a:solidFill>
            <a:srgbClr val="DDEEFF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0" lon="18300000" rev="0"/>
            </a:camera>
            <a:lightRig rig="legacyFlat3" dir="b"/>
          </a:scene3d>
          <a:sp3d extrusionH="785800" prstMaterial="legacyMatte">
            <a:bevelT w="13500" h="13500" prst="angle"/>
            <a:bevelB w="13500" h="13500" prst="angle"/>
            <a:extrusionClr>
              <a:srgbClr val="DDEE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23937" name="Line 33"/>
          <p:cNvSpPr>
            <a:spLocks noChangeShapeType="1"/>
          </p:cNvSpPr>
          <p:nvPr/>
        </p:nvSpPr>
        <p:spPr bwMode="auto">
          <a:xfrm flipH="1">
            <a:off x="457200" y="3902075"/>
            <a:ext cx="5334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38" name="Line 34"/>
          <p:cNvSpPr>
            <a:spLocks noChangeShapeType="1"/>
          </p:cNvSpPr>
          <p:nvPr/>
        </p:nvSpPr>
        <p:spPr bwMode="auto">
          <a:xfrm flipH="1">
            <a:off x="457200" y="5349875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41" name="Line 37"/>
          <p:cNvSpPr>
            <a:spLocks noChangeShapeType="1"/>
          </p:cNvSpPr>
          <p:nvPr/>
        </p:nvSpPr>
        <p:spPr bwMode="auto">
          <a:xfrm flipH="1">
            <a:off x="457200" y="5883275"/>
            <a:ext cx="2209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44" name="Line 40"/>
          <p:cNvSpPr>
            <a:spLocks noChangeShapeType="1"/>
          </p:cNvSpPr>
          <p:nvPr/>
        </p:nvSpPr>
        <p:spPr bwMode="auto">
          <a:xfrm flipH="1">
            <a:off x="4537075" y="4686300"/>
            <a:ext cx="1066800" cy="2111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45" name="Line 41"/>
          <p:cNvSpPr>
            <a:spLocks noChangeShapeType="1"/>
          </p:cNvSpPr>
          <p:nvPr/>
        </p:nvSpPr>
        <p:spPr bwMode="auto">
          <a:xfrm>
            <a:off x="3546475" y="6134100"/>
            <a:ext cx="990600" cy="663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47" name="Line 43"/>
          <p:cNvSpPr>
            <a:spLocks noChangeShapeType="1"/>
          </p:cNvSpPr>
          <p:nvPr/>
        </p:nvSpPr>
        <p:spPr bwMode="auto">
          <a:xfrm flipH="1">
            <a:off x="4537075" y="6134100"/>
            <a:ext cx="1066800" cy="663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49" name="Line 45"/>
          <p:cNvSpPr>
            <a:spLocks noChangeShapeType="1"/>
          </p:cNvSpPr>
          <p:nvPr/>
        </p:nvSpPr>
        <p:spPr bwMode="auto">
          <a:xfrm flipV="1">
            <a:off x="6146800" y="5922963"/>
            <a:ext cx="2209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50" name="Line 46"/>
          <p:cNvSpPr>
            <a:spLocks noChangeShapeType="1"/>
          </p:cNvSpPr>
          <p:nvPr/>
        </p:nvSpPr>
        <p:spPr bwMode="auto">
          <a:xfrm>
            <a:off x="7899400" y="5541963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51" name="Line 47"/>
          <p:cNvSpPr>
            <a:spLocks noChangeShapeType="1"/>
          </p:cNvSpPr>
          <p:nvPr/>
        </p:nvSpPr>
        <p:spPr bwMode="auto">
          <a:xfrm>
            <a:off x="7899400" y="4094163"/>
            <a:ext cx="457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57" name="Text Box 53"/>
          <p:cNvSpPr txBox="1">
            <a:spLocks noChangeArrowheads="1"/>
          </p:cNvSpPr>
          <p:nvPr/>
        </p:nvSpPr>
        <p:spPr bwMode="auto">
          <a:xfrm>
            <a:off x="6472237" y="6108998"/>
            <a:ext cx="10855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Camera 3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1394335" y="4440238"/>
            <a:ext cx="995143" cy="860425"/>
            <a:chOff x="852" y="2079"/>
            <a:chExt cx="760" cy="657"/>
          </a:xfrm>
        </p:grpSpPr>
        <p:sp>
          <p:nvSpPr>
            <p:cNvPr id="123959" name="Oval 55"/>
            <p:cNvSpPr>
              <a:spLocks noChangeArrowheads="1"/>
            </p:cNvSpPr>
            <p:nvPr/>
          </p:nvSpPr>
          <p:spPr bwMode="auto">
            <a:xfrm>
              <a:off x="852" y="2235"/>
              <a:ext cx="69" cy="69"/>
            </a:xfrm>
            <a:prstGeom prst="ellipse">
              <a:avLst/>
            </a:prstGeom>
            <a:solidFill>
              <a:srgbClr val="FF010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60" name="Oval 56"/>
            <p:cNvSpPr>
              <a:spLocks noChangeArrowheads="1"/>
            </p:cNvSpPr>
            <p:nvPr/>
          </p:nvSpPr>
          <p:spPr bwMode="auto">
            <a:xfrm>
              <a:off x="1368" y="2256"/>
              <a:ext cx="69" cy="69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61" name="Oval 57"/>
            <p:cNvSpPr>
              <a:spLocks noChangeArrowheads="1"/>
            </p:cNvSpPr>
            <p:nvPr/>
          </p:nvSpPr>
          <p:spPr bwMode="auto">
            <a:xfrm>
              <a:off x="852" y="2652"/>
              <a:ext cx="69" cy="69"/>
            </a:xfrm>
            <a:prstGeom prst="ellipse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62" name="Oval 58"/>
            <p:cNvSpPr>
              <a:spLocks noChangeArrowheads="1"/>
            </p:cNvSpPr>
            <p:nvPr/>
          </p:nvSpPr>
          <p:spPr bwMode="auto">
            <a:xfrm>
              <a:off x="1359" y="2667"/>
              <a:ext cx="69" cy="69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63" name="Oval 59"/>
            <p:cNvSpPr>
              <a:spLocks noChangeArrowheads="1"/>
            </p:cNvSpPr>
            <p:nvPr/>
          </p:nvSpPr>
          <p:spPr bwMode="auto">
            <a:xfrm>
              <a:off x="1543" y="2523"/>
              <a:ext cx="69" cy="6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64" name="Oval 60"/>
            <p:cNvSpPr>
              <a:spLocks noChangeArrowheads="1"/>
            </p:cNvSpPr>
            <p:nvPr/>
          </p:nvSpPr>
          <p:spPr bwMode="auto">
            <a:xfrm>
              <a:off x="1543" y="2123"/>
              <a:ext cx="69" cy="69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65" name="Oval 61"/>
            <p:cNvSpPr>
              <a:spLocks noChangeArrowheads="1"/>
            </p:cNvSpPr>
            <p:nvPr/>
          </p:nvSpPr>
          <p:spPr bwMode="auto">
            <a:xfrm>
              <a:off x="1053" y="2079"/>
              <a:ext cx="69" cy="69"/>
            </a:xfrm>
            <a:prstGeom prst="ellipse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3951288" y="4911725"/>
            <a:ext cx="1042379" cy="950913"/>
            <a:chOff x="2412" y="2031"/>
            <a:chExt cx="813" cy="741"/>
          </a:xfrm>
        </p:grpSpPr>
        <p:sp>
          <p:nvSpPr>
            <p:cNvPr id="123967" name="Oval 63"/>
            <p:cNvSpPr>
              <a:spLocks noChangeArrowheads="1"/>
            </p:cNvSpPr>
            <p:nvPr/>
          </p:nvSpPr>
          <p:spPr bwMode="auto">
            <a:xfrm>
              <a:off x="2427" y="2160"/>
              <a:ext cx="69" cy="69"/>
            </a:xfrm>
            <a:prstGeom prst="ellipse">
              <a:avLst/>
            </a:prstGeom>
            <a:solidFill>
              <a:srgbClr val="FF010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68" name="Oval 64"/>
            <p:cNvSpPr>
              <a:spLocks noChangeArrowheads="1"/>
            </p:cNvSpPr>
            <p:nvPr/>
          </p:nvSpPr>
          <p:spPr bwMode="auto">
            <a:xfrm>
              <a:off x="2811" y="2283"/>
              <a:ext cx="69" cy="69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69" name="Oval 65"/>
            <p:cNvSpPr>
              <a:spLocks noChangeArrowheads="1"/>
            </p:cNvSpPr>
            <p:nvPr/>
          </p:nvSpPr>
          <p:spPr bwMode="auto">
            <a:xfrm>
              <a:off x="2412" y="2571"/>
              <a:ext cx="69" cy="69"/>
            </a:xfrm>
            <a:prstGeom prst="ellipse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70" name="Oval 66"/>
            <p:cNvSpPr>
              <a:spLocks noChangeArrowheads="1"/>
            </p:cNvSpPr>
            <p:nvPr/>
          </p:nvSpPr>
          <p:spPr bwMode="auto">
            <a:xfrm>
              <a:off x="2811" y="2703"/>
              <a:ext cx="69" cy="69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71" name="Oval 67"/>
            <p:cNvSpPr>
              <a:spLocks noChangeArrowheads="1"/>
            </p:cNvSpPr>
            <p:nvPr/>
          </p:nvSpPr>
          <p:spPr bwMode="auto">
            <a:xfrm>
              <a:off x="3156" y="2586"/>
              <a:ext cx="69" cy="6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72" name="Oval 68"/>
            <p:cNvSpPr>
              <a:spLocks noChangeArrowheads="1"/>
            </p:cNvSpPr>
            <p:nvPr/>
          </p:nvSpPr>
          <p:spPr bwMode="auto">
            <a:xfrm>
              <a:off x="3156" y="2144"/>
              <a:ext cx="69" cy="69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73" name="Oval 69"/>
            <p:cNvSpPr>
              <a:spLocks noChangeArrowheads="1"/>
            </p:cNvSpPr>
            <p:nvPr/>
          </p:nvSpPr>
          <p:spPr bwMode="auto">
            <a:xfrm>
              <a:off x="2796" y="2031"/>
              <a:ext cx="69" cy="69"/>
            </a:xfrm>
            <a:prstGeom prst="ellipse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70"/>
          <p:cNvGrpSpPr>
            <a:grpSpLocks/>
          </p:cNvGrpSpPr>
          <p:nvPr/>
        </p:nvGrpSpPr>
        <p:grpSpPr bwMode="auto">
          <a:xfrm>
            <a:off x="6505573" y="4512007"/>
            <a:ext cx="972776" cy="1005375"/>
            <a:chOff x="4188" y="1966"/>
            <a:chExt cx="733" cy="757"/>
          </a:xfrm>
        </p:grpSpPr>
        <p:sp>
          <p:nvSpPr>
            <p:cNvPr id="123975" name="Oval 71"/>
            <p:cNvSpPr>
              <a:spLocks noChangeArrowheads="1"/>
            </p:cNvSpPr>
            <p:nvPr/>
          </p:nvSpPr>
          <p:spPr bwMode="auto">
            <a:xfrm>
              <a:off x="4191" y="2081"/>
              <a:ext cx="69" cy="69"/>
            </a:xfrm>
            <a:prstGeom prst="ellipse">
              <a:avLst/>
            </a:prstGeom>
            <a:solidFill>
              <a:srgbClr val="FF010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76" name="Oval 72"/>
            <p:cNvSpPr>
              <a:spLocks noChangeArrowheads="1"/>
            </p:cNvSpPr>
            <p:nvPr/>
          </p:nvSpPr>
          <p:spPr bwMode="auto">
            <a:xfrm>
              <a:off x="4443" y="2268"/>
              <a:ext cx="69" cy="69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77" name="Oval 73"/>
            <p:cNvSpPr>
              <a:spLocks noChangeArrowheads="1"/>
            </p:cNvSpPr>
            <p:nvPr/>
          </p:nvSpPr>
          <p:spPr bwMode="auto">
            <a:xfrm>
              <a:off x="4188" y="2482"/>
              <a:ext cx="69" cy="69"/>
            </a:xfrm>
            <a:prstGeom prst="ellipse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78" name="Oval 74"/>
            <p:cNvSpPr>
              <a:spLocks noChangeArrowheads="1"/>
            </p:cNvSpPr>
            <p:nvPr/>
          </p:nvSpPr>
          <p:spPr bwMode="auto">
            <a:xfrm>
              <a:off x="4428" y="2654"/>
              <a:ext cx="69" cy="69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79" name="Oval 75"/>
            <p:cNvSpPr>
              <a:spLocks noChangeArrowheads="1"/>
            </p:cNvSpPr>
            <p:nvPr/>
          </p:nvSpPr>
          <p:spPr bwMode="auto">
            <a:xfrm>
              <a:off x="4852" y="2569"/>
              <a:ext cx="69" cy="6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80" name="Oval 76"/>
            <p:cNvSpPr>
              <a:spLocks noChangeArrowheads="1"/>
            </p:cNvSpPr>
            <p:nvPr/>
          </p:nvSpPr>
          <p:spPr bwMode="auto">
            <a:xfrm>
              <a:off x="4848" y="2138"/>
              <a:ext cx="69" cy="69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81" name="Oval 77"/>
            <p:cNvSpPr>
              <a:spLocks noChangeArrowheads="1"/>
            </p:cNvSpPr>
            <p:nvPr/>
          </p:nvSpPr>
          <p:spPr bwMode="auto">
            <a:xfrm>
              <a:off x="4611" y="1966"/>
              <a:ext cx="69" cy="69"/>
            </a:xfrm>
            <a:prstGeom prst="ellipse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992" name="Text Box 88"/>
          <p:cNvSpPr txBox="1">
            <a:spLocks noChangeArrowheads="1"/>
          </p:cNvSpPr>
          <p:nvPr/>
        </p:nvSpPr>
        <p:spPr bwMode="auto">
          <a:xfrm>
            <a:off x="6694487" y="6320135"/>
            <a:ext cx="8985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1" dirty="0">
                <a:latin typeface="Times New Roman" pitchFamily="18" charset="0"/>
              </a:rPr>
              <a:t>R</a:t>
            </a:r>
            <a:r>
              <a:rPr lang="en-US" baseline="-25000" dirty="0">
                <a:latin typeface="Times New Roman" pitchFamily="18" charset="0"/>
              </a:rPr>
              <a:t>3</a:t>
            </a:r>
            <a:r>
              <a:rPr lang="en-US" i="1" dirty="0">
                <a:latin typeface="Times New Roman" pitchFamily="18" charset="0"/>
              </a:rPr>
              <a:t>,t</a:t>
            </a:r>
            <a:r>
              <a:rPr lang="en-US" baseline="-25000" dirty="0">
                <a:latin typeface="Times New Roman" pitchFamily="18" charset="0"/>
              </a:rPr>
              <a:t>3</a:t>
            </a:r>
          </a:p>
        </p:txBody>
      </p:sp>
      <p:sp>
        <p:nvSpPr>
          <p:cNvPr id="124003" name="Line 99"/>
          <p:cNvSpPr>
            <a:spLocks noChangeShapeType="1"/>
          </p:cNvSpPr>
          <p:nvPr/>
        </p:nvSpPr>
        <p:spPr bwMode="auto">
          <a:xfrm flipH="1">
            <a:off x="461959" y="2530475"/>
            <a:ext cx="2657477" cy="3408362"/>
          </a:xfrm>
          <a:prstGeom prst="line">
            <a:avLst/>
          </a:prstGeom>
          <a:noFill/>
          <a:ln w="28575">
            <a:solidFill>
              <a:srgbClr val="3366FF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2981324" y="2054225"/>
            <a:ext cx="2362200" cy="2090738"/>
            <a:chOff x="2412" y="2031"/>
            <a:chExt cx="837" cy="741"/>
          </a:xfrm>
        </p:grpSpPr>
        <p:sp>
          <p:nvSpPr>
            <p:cNvPr id="123927" name="Oval 23"/>
            <p:cNvSpPr>
              <a:spLocks noChangeArrowheads="1"/>
            </p:cNvSpPr>
            <p:nvPr/>
          </p:nvSpPr>
          <p:spPr bwMode="auto">
            <a:xfrm>
              <a:off x="2427" y="2160"/>
              <a:ext cx="69" cy="69"/>
            </a:xfrm>
            <a:prstGeom prst="ellipse">
              <a:avLst/>
            </a:prstGeom>
            <a:solidFill>
              <a:srgbClr val="FF010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28" name="Oval 24"/>
            <p:cNvSpPr>
              <a:spLocks noChangeArrowheads="1"/>
            </p:cNvSpPr>
            <p:nvPr/>
          </p:nvSpPr>
          <p:spPr bwMode="auto">
            <a:xfrm>
              <a:off x="2811" y="2283"/>
              <a:ext cx="69" cy="69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29" name="Oval 25"/>
            <p:cNvSpPr>
              <a:spLocks noChangeArrowheads="1"/>
            </p:cNvSpPr>
            <p:nvPr/>
          </p:nvSpPr>
          <p:spPr bwMode="auto">
            <a:xfrm>
              <a:off x="2412" y="2571"/>
              <a:ext cx="69" cy="69"/>
            </a:xfrm>
            <a:prstGeom prst="ellipse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30" name="Oval 26"/>
            <p:cNvSpPr>
              <a:spLocks noChangeArrowheads="1"/>
            </p:cNvSpPr>
            <p:nvPr/>
          </p:nvSpPr>
          <p:spPr bwMode="auto">
            <a:xfrm>
              <a:off x="2811" y="2703"/>
              <a:ext cx="69" cy="69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31" name="Oval 27"/>
            <p:cNvSpPr>
              <a:spLocks noChangeArrowheads="1"/>
            </p:cNvSpPr>
            <p:nvPr/>
          </p:nvSpPr>
          <p:spPr bwMode="auto">
            <a:xfrm>
              <a:off x="3180" y="2595"/>
              <a:ext cx="69" cy="6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32" name="Oval 28"/>
            <p:cNvSpPr>
              <a:spLocks noChangeArrowheads="1"/>
            </p:cNvSpPr>
            <p:nvPr/>
          </p:nvSpPr>
          <p:spPr bwMode="auto">
            <a:xfrm>
              <a:off x="3168" y="2160"/>
              <a:ext cx="69" cy="69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33" name="Oval 29"/>
            <p:cNvSpPr>
              <a:spLocks noChangeArrowheads="1"/>
            </p:cNvSpPr>
            <p:nvPr/>
          </p:nvSpPr>
          <p:spPr bwMode="auto">
            <a:xfrm>
              <a:off x="2796" y="2031"/>
              <a:ext cx="69" cy="69"/>
            </a:xfrm>
            <a:prstGeom prst="ellipse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939" name="Line 35"/>
          <p:cNvSpPr>
            <a:spLocks noChangeShapeType="1"/>
          </p:cNvSpPr>
          <p:nvPr/>
        </p:nvSpPr>
        <p:spPr bwMode="auto">
          <a:xfrm flipH="1">
            <a:off x="457200" y="4402138"/>
            <a:ext cx="2270125" cy="155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42" name="Line 38"/>
          <p:cNvSpPr>
            <a:spLocks noChangeShapeType="1"/>
          </p:cNvSpPr>
          <p:nvPr/>
        </p:nvSpPr>
        <p:spPr bwMode="auto">
          <a:xfrm>
            <a:off x="3546475" y="4667250"/>
            <a:ext cx="990600" cy="2130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48" name="Line 44"/>
          <p:cNvSpPr>
            <a:spLocks noChangeShapeType="1"/>
          </p:cNvSpPr>
          <p:nvPr/>
        </p:nvSpPr>
        <p:spPr bwMode="auto">
          <a:xfrm>
            <a:off x="6159500" y="4594225"/>
            <a:ext cx="2197100" cy="1328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" name="Text Box 51"/>
          <p:cNvSpPr txBox="1">
            <a:spLocks noChangeArrowheads="1"/>
          </p:cNvSpPr>
          <p:nvPr/>
        </p:nvSpPr>
        <p:spPr bwMode="auto">
          <a:xfrm>
            <a:off x="690562" y="6032798"/>
            <a:ext cx="10855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Camera 1</a:t>
            </a:r>
          </a:p>
        </p:txBody>
      </p:sp>
      <p:sp>
        <p:nvSpPr>
          <p:cNvPr id="78" name="Text Box 52"/>
          <p:cNvSpPr txBox="1">
            <a:spLocks noChangeArrowheads="1"/>
          </p:cNvSpPr>
          <p:nvPr/>
        </p:nvSpPr>
        <p:spPr bwMode="auto">
          <a:xfrm>
            <a:off x="2362200" y="6185198"/>
            <a:ext cx="10855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Camera 2</a:t>
            </a:r>
          </a:p>
        </p:txBody>
      </p:sp>
      <p:sp>
        <p:nvSpPr>
          <p:cNvPr id="79" name="Text Box 86"/>
          <p:cNvSpPr txBox="1">
            <a:spLocks noChangeArrowheads="1"/>
          </p:cNvSpPr>
          <p:nvPr/>
        </p:nvSpPr>
        <p:spPr bwMode="auto">
          <a:xfrm>
            <a:off x="787400" y="6243935"/>
            <a:ext cx="8985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1" dirty="0">
                <a:latin typeface="Times New Roman" pitchFamily="18" charset="0"/>
              </a:rPr>
              <a:t>R</a:t>
            </a:r>
            <a:r>
              <a:rPr lang="en-US" baseline="-25000" dirty="0">
                <a:latin typeface="Times New Roman" pitchFamily="18" charset="0"/>
              </a:rPr>
              <a:t>1</a:t>
            </a:r>
            <a:r>
              <a:rPr lang="en-US" i="1" dirty="0">
                <a:latin typeface="Times New Roman" pitchFamily="18" charset="0"/>
              </a:rPr>
              <a:t>,t</a:t>
            </a:r>
            <a:r>
              <a:rPr lang="en-US" baseline="-25000" dirty="0">
                <a:latin typeface="Times New Roman" pitchFamily="18" charset="0"/>
              </a:rPr>
              <a:t>1</a:t>
            </a:r>
          </a:p>
        </p:txBody>
      </p:sp>
      <p:sp>
        <p:nvSpPr>
          <p:cNvPr id="80" name="Text Box 87"/>
          <p:cNvSpPr txBox="1">
            <a:spLocks noChangeArrowheads="1"/>
          </p:cNvSpPr>
          <p:nvPr/>
        </p:nvSpPr>
        <p:spPr bwMode="auto">
          <a:xfrm>
            <a:off x="2500313" y="6396335"/>
            <a:ext cx="8985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1" dirty="0">
                <a:latin typeface="Times New Roman" pitchFamily="18" charset="0"/>
              </a:rPr>
              <a:t>R</a:t>
            </a:r>
            <a:r>
              <a:rPr lang="en-US" baseline="-25000" dirty="0">
                <a:latin typeface="Times New Roman" pitchFamily="18" charset="0"/>
              </a:rPr>
              <a:t>2</a:t>
            </a:r>
            <a:r>
              <a:rPr lang="en-US" i="1" dirty="0">
                <a:latin typeface="Times New Roman" pitchFamily="18" charset="0"/>
              </a:rPr>
              <a:t>,t</a:t>
            </a:r>
            <a:r>
              <a:rPr lang="en-US" baseline="-25000" dirty="0">
                <a:latin typeface="Times New Roman" pitchFamily="18" charset="0"/>
              </a:rPr>
              <a:t>2</a:t>
            </a:r>
          </a:p>
        </p:txBody>
      </p:sp>
      <p:sp>
        <p:nvSpPr>
          <p:cNvPr id="66" name="Line 99"/>
          <p:cNvSpPr>
            <a:spLocks noChangeShapeType="1"/>
          </p:cNvSpPr>
          <p:nvPr/>
        </p:nvSpPr>
        <p:spPr bwMode="auto">
          <a:xfrm flipH="1">
            <a:off x="3581396" y="4648200"/>
            <a:ext cx="685803" cy="1295399"/>
          </a:xfrm>
          <a:prstGeom prst="line">
            <a:avLst/>
          </a:prstGeom>
          <a:noFill/>
          <a:ln w="28575">
            <a:solidFill>
              <a:srgbClr val="3366FF"/>
            </a:solidFill>
            <a:prstDash val="dash"/>
            <a:round/>
            <a:headEnd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" name="Line 99"/>
          <p:cNvSpPr>
            <a:spLocks noChangeShapeType="1"/>
          </p:cNvSpPr>
          <p:nvPr/>
        </p:nvSpPr>
        <p:spPr bwMode="auto">
          <a:xfrm flipH="1">
            <a:off x="6172199" y="4495800"/>
            <a:ext cx="457199" cy="1371600"/>
          </a:xfrm>
          <a:prstGeom prst="line">
            <a:avLst/>
          </a:prstGeom>
          <a:noFill/>
          <a:ln w="28575">
            <a:solidFill>
              <a:srgbClr val="3366FF"/>
            </a:solidFill>
            <a:prstDash val="dash"/>
            <a:round/>
            <a:headEnd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8148637" y="6477000"/>
            <a:ext cx="995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Slide credit: Noah </a:t>
            </a:r>
            <a:r>
              <a:rPr lang="en-US" sz="1000" dirty="0" err="1" smtClean="0"/>
              <a:t>Snavely</a:t>
            </a:r>
            <a:endParaRPr lang="en-US" sz="1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build="p"/>
      <p:bldP spid="124003" grpId="0" animBg="1"/>
      <p:bldP spid="66" grpId="0" animBg="1"/>
      <p:bldP spid="6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Multi-view geometry problems</a:t>
            </a:r>
            <a:endParaRPr lang="en-US" dirty="0"/>
          </a:p>
        </p:txBody>
      </p:sp>
      <p:sp>
        <p:nvSpPr>
          <p:cNvPr id="74" name="Content Placeholder 73"/>
          <p:cNvSpPr>
            <a:spLocks noGrp="1"/>
          </p:cNvSpPr>
          <p:nvPr>
            <p:ph idx="1"/>
          </p:nvPr>
        </p:nvSpPr>
        <p:spPr>
          <a:xfrm>
            <a:off x="228600" y="914400"/>
            <a:ext cx="8458200" cy="52578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Motion: </a:t>
            </a:r>
            <a:r>
              <a:rPr lang="en-US" sz="2400" dirty="0" smtClean="0"/>
              <a:t>Given a set of corresponding points in two or more images, compute the camera parameters</a:t>
            </a:r>
            <a:endParaRPr lang="en-US" sz="2400" dirty="0"/>
          </a:p>
        </p:txBody>
      </p:sp>
      <p:sp>
        <p:nvSpPr>
          <p:cNvPr id="123907" name="Rectangle 3"/>
          <p:cNvSpPr>
            <a:spLocks noChangeArrowheads="1"/>
          </p:cNvSpPr>
          <p:nvPr/>
        </p:nvSpPr>
        <p:spPr bwMode="auto">
          <a:xfrm>
            <a:off x="4086224" y="2682875"/>
            <a:ext cx="1219200" cy="1219200"/>
          </a:xfrm>
          <a:prstGeom prst="rect">
            <a:avLst/>
          </a:prstGeom>
          <a:solidFill>
            <a:srgbClr val="DDEEFF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0" lon="18300000" rev="0"/>
            </a:camera>
            <a:lightRig rig="legacyFlat3" dir="b"/>
          </a:scene3d>
          <a:sp3d extrusionH="1700200" prstMaterial="legacyMatte">
            <a:bevelT w="13500" h="13500" prst="angle"/>
            <a:bevelB w="13500" h="13500" prst="angle"/>
            <a:extrusionClr>
              <a:srgbClr val="DDEE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23908" name="AutoShape 4"/>
          <p:cNvSpPr>
            <a:spLocks noChangeArrowheads="1"/>
          </p:cNvSpPr>
          <p:nvPr/>
        </p:nvSpPr>
        <p:spPr bwMode="auto">
          <a:xfrm rot="5400000">
            <a:off x="862806" y="4029869"/>
            <a:ext cx="1981200" cy="1725612"/>
          </a:xfrm>
          <a:prstGeom prst="parallelogram">
            <a:avLst>
              <a:gd name="adj" fmla="val 28703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10" name="Rectangle 6"/>
          <p:cNvSpPr>
            <a:spLocks noChangeArrowheads="1"/>
          </p:cNvSpPr>
          <p:nvPr/>
        </p:nvSpPr>
        <p:spPr bwMode="auto">
          <a:xfrm>
            <a:off x="1958975" y="4605338"/>
            <a:ext cx="574675" cy="574675"/>
          </a:xfrm>
          <a:prstGeom prst="rect">
            <a:avLst/>
          </a:prstGeom>
          <a:solidFill>
            <a:srgbClr val="DDEEFF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0" lon="16499998" rev="0"/>
            </a:camera>
            <a:lightRig rig="legacyFlat3" dir="b"/>
          </a:scene3d>
          <a:sp3d extrusionH="684200" prstMaterial="legacyMatte">
            <a:bevelT w="13500" h="13500" prst="angle"/>
            <a:bevelB w="13500" h="13500" prst="angle"/>
            <a:extrusionClr>
              <a:srgbClr val="DDEE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23909" name="AutoShape 5"/>
          <p:cNvSpPr>
            <a:spLocks noChangeArrowheads="1"/>
          </p:cNvSpPr>
          <p:nvPr/>
        </p:nvSpPr>
        <p:spPr bwMode="auto">
          <a:xfrm rot="16200000" flipH="1">
            <a:off x="6045994" y="4221956"/>
            <a:ext cx="1981200" cy="1725613"/>
          </a:xfrm>
          <a:prstGeom prst="parallelogram">
            <a:avLst>
              <a:gd name="adj" fmla="val 28703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6877050" y="4860925"/>
            <a:ext cx="574675" cy="574675"/>
          </a:xfrm>
          <a:prstGeom prst="rect">
            <a:avLst/>
          </a:prstGeom>
          <a:solidFill>
            <a:srgbClr val="DDEEFF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0" lon="19199999" rev="0"/>
            </a:camera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DDEE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23915" name="Rectangle 11"/>
          <p:cNvSpPr>
            <a:spLocks noChangeArrowheads="1"/>
          </p:cNvSpPr>
          <p:nvPr/>
        </p:nvSpPr>
        <p:spPr bwMode="auto">
          <a:xfrm>
            <a:off x="3559175" y="4664075"/>
            <a:ext cx="2044700" cy="14700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17" name="Rectangle 13"/>
          <p:cNvSpPr>
            <a:spLocks noChangeArrowheads="1"/>
          </p:cNvSpPr>
          <p:nvPr/>
        </p:nvSpPr>
        <p:spPr bwMode="auto">
          <a:xfrm>
            <a:off x="4441825" y="5175250"/>
            <a:ext cx="574675" cy="574675"/>
          </a:xfrm>
          <a:prstGeom prst="rect">
            <a:avLst/>
          </a:prstGeom>
          <a:solidFill>
            <a:srgbClr val="DDEEFF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0" lon="18300000" rev="0"/>
            </a:camera>
            <a:lightRig rig="legacyFlat3" dir="b"/>
          </a:scene3d>
          <a:sp3d extrusionH="785800" prstMaterial="legacyMatte">
            <a:bevelT w="13500" h="13500" prst="angle"/>
            <a:bevelB w="13500" h="13500" prst="angle"/>
            <a:extrusionClr>
              <a:srgbClr val="DDEE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23937" name="Line 33"/>
          <p:cNvSpPr>
            <a:spLocks noChangeShapeType="1"/>
          </p:cNvSpPr>
          <p:nvPr/>
        </p:nvSpPr>
        <p:spPr bwMode="auto">
          <a:xfrm flipH="1">
            <a:off x="457200" y="3902075"/>
            <a:ext cx="5334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38" name="Line 34"/>
          <p:cNvSpPr>
            <a:spLocks noChangeShapeType="1"/>
          </p:cNvSpPr>
          <p:nvPr/>
        </p:nvSpPr>
        <p:spPr bwMode="auto">
          <a:xfrm flipH="1">
            <a:off x="457200" y="5349875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41" name="Line 37"/>
          <p:cNvSpPr>
            <a:spLocks noChangeShapeType="1"/>
          </p:cNvSpPr>
          <p:nvPr/>
        </p:nvSpPr>
        <p:spPr bwMode="auto">
          <a:xfrm flipH="1">
            <a:off x="457200" y="5883275"/>
            <a:ext cx="2209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44" name="Line 40"/>
          <p:cNvSpPr>
            <a:spLocks noChangeShapeType="1"/>
          </p:cNvSpPr>
          <p:nvPr/>
        </p:nvSpPr>
        <p:spPr bwMode="auto">
          <a:xfrm flipH="1">
            <a:off x="4537075" y="4686300"/>
            <a:ext cx="1066800" cy="2111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45" name="Line 41"/>
          <p:cNvSpPr>
            <a:spLocks noChangeShapeType="1"/>
          </p:cNvSpPr>
          <p:nvPr/>
        </p:nvSpPr>
        <p:spPr bwMode="auto">
          <a:xfrm>
            <a:off x="3546475" y="6134100"/>
            <a:ext cx="990600" cy="663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47" name="Line 43"/>
          <p:cNvSpPr>
            <a:spLocks noChangeShapeType="1"/>
          </p:cNvSpPr>
          <p:nvPr/>
        </p:nvSpPr>
        <p:spPr bwMode="auto">
          <a:xfrm flipH="1">
            <a:off x="4537075" y="6134100"/>
            <a:ext cx="1066800" cy="663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49" name="Line 45"/>
          <p:cNvSpPr>
            <a:spLocks noChangeShapeType="1"/>
          </p:cNvSpPr>
          <p:nvPr/>
        </p:nvSpPr>
        <p:spPr bwMode="auto">
          <a:xfrm flipV="1">
            <a:off x="6146800" y="5922963"/>
            <a:ext cx="2209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50" name="Line 46"/>
          <p:cNvSpPr>
            <a:spLocks noChangeShapeType="1"/>
          </p:cNvSpPr>
          <p:nvPr/>
        </p:nvSpPr>
        <p:spPr bwMode="auto">
          <a:xfrm>
            <a:off x="7899400" y="5541963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51" name="Line 47"/>
          <p:cNvSpPr>
            <a:spLocks noChangeShapeType="1"/>
          </p:cNvSpPr>
          <p:nvPr/>
        </p:nvSpPr>
        <p:spPr bwMode="auto">
          <a:xfrm>
            <a:off x="7899400" y="4094163"/>
            <a:ext cx="457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55" name="Text Box 51"/>
          <p:cNvSpPr txBox="1">
            <a:spLocks noChangeArrowheads="1"/>
          </p:cNvSpPr>
          <p:nvPr/>
        </p:nvSpPr>
        <p:spPr bwMode="auto">
          <a:xfrm>
            <a:off x="690562" y="6032798"/>
            <a:ext cx="10855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Camera 1</a:t>
            </a:r>
          </a:p>
        </p:txBody>
      </p:sp>
      <p:sp>
        <p:nvSpPr>
          <p:cNvPr id="123956" name="Text Box 52"/>
          <p:cNvSpPr txBox="1">
            <a:spLocks noChangeArrowheads="1"/>
          </p:cNvSpPr>
          <p:nvPr/>
        </p:nvSpPr>
        <p:spPr bwMode="auto">
          <a:xfrm>
            <a:off x="2362200" y="6185198"/>
            <a:ext cx="10855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Camera 2</a:t>
            </a:r>
          </a:p>
        </p:txBody>
      </p:sp>
      <p:sp>
        <p:nvSpPr>
          <p:cNvPr id="123957" name="Text Box 53"/>
          <p:cNvSpPr txBox="1">
            <a:spLocks noChangeArrowheads="1"/>
          </p:cNvSpPr>
          <p:nvPr/>
        </p:nvSpPr>
        <p:spPr bwMode="auto">
          <a:xfrm>
            <a:off x="6472237" y="6108998"/>
            <a:ext cx="10855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Camera 3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1394335" y="4440238"/>
            <a:ext cx="995143" cy="860425"/>
            <a:chOff x="852" y="2079"/>
            <a:chExt cx="760" cy="657"/>
          </a:xfrm>
        </p:grpSpPr>
        <p:sp>
          <p:nvSpPr>
            <p:cNvPr id="123959" name="Oval 55"/>
            <p:cNvSpPr>
              <a:spLocks noChangeArrowheads="1"/>
            </p:cNvSpPr>
            <p:nvPr/>
          </p:nvSpPr>
          <p:spPr bwMode="auto">
            <a:xfrm>
              <a:off x="852" y="2235"/>
              <a:ext cx="69" cy="69"/>
            </a:xfrm>
            <a:prstGeom prst="ellipse">
              <a:avLst/>
            </a:prstGeom>
            <a:solidFill>
              <a:srgbClr val="FF010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60" name="Oval 56"/>
            <p:cNvSpPr>
              <a:spLocks noChangeArrowheads="1"/>
            </p:cNvSpPr>
            <p:nvPr/>
          </p:nvSpPr>
          <p:spPr bwMode="auto">
            <a:xfrm>
              <a:off x="1368" y="2256"/>
              <a:ext cx="69" cy="69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61" name="Oval 57"/>
            <p:cNvSpPr>
              <a:spLocks noChangeArrowheads="1"/>
            </p:cNvSpPr>
            <p:nvPr/>
          </p:nvSpPr>
          <p:spPr bwMode="auto">
            <a:xfrm>
              <a:off x="852" y="2652"/>
              <a:ext cx="69" cy="69"/>
            </a:xfrm>
            <a:prstGeom prst="ellipse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62" name="Oval 58"/>
            <p:cNvSpPr>
              <a:spLocks noChangeArrowheads="1"/>
            </p:cNvSpPr>
            <p:nvPr/>
          </p:nvSpPr>
          <p:spPr bwMode="auto">
            <a:xfrm>
              <a:off x="1359" y="2667"/>
              <a:ext cx="69" cy="69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63" name="Oval 59"/>
            <p:cNvSpPr>
              <a:spLocks noChangeArrowheads="1"/>
            </p:cNvSpPr>
            <p:nvPr/>
          </p:nvSpPr>
          <p:spPr bwMode="auto">
            <a:xfrm>
              <a:off x="1543" y="2523"/>
              <a:ext cx="69" cy="6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64" name="Oval 60"/>
            <p:cNvSpPr>
              <a:spLocks noChangeArrowheads="1"/>
            </p:cNvSpPr>
            <p:nvPr/>
          </p:nvSpPr>
          <p:spPr bwMode="auto">
            <a:xfrm>
              <a:off x="1543" y="2123"/>
              <a:ext cx="69" cy="69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65" name="Oval 61"/>
            <p:cNvSpPr>
              <a:spLocks noChangeArrowheads="1"/>
            </p:cNvSpPr>
            <p:nvPr/>
          </p:nvSpPr>
          <p:spPr bwMode="auto">
            <a:xfrm>
              <a:off x="1053" y="2079"/>
              <a:ext cx="69" cy="69"/>
            </a:xfrm>
            <a:prstGeom prst="ellipse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3951288" y="4911725"/>
            <a:ext cx="1042379" cy="950913"/>
            <a:chOff x="2412" y="2031"/>
            <a:chExt cx="813" cy="741"/>
          </a:xfrm>
        </p:grpSpPr>
        <p:sp>
          <p:nvSpPr>
            <p:cNvPr id="123967" name="Oval 63"/>
            <p:cNvSpPr>
              <a:spLocks noChangeArrowheads="1"/>
            </p:cNvSpPr>
            <p:nvPr/>
          </p:nvSpPr>
          <p:spPr bwMode="auto">
            <a:xfrm>
              <a:off x="2427" y="2160"/>
              <a:ext cx="69" cy="69"/>
            </a:xfrm>
            <a:prstGeom prst="ellipse">
              <a:avLst/>
            </a:prstGeom>
            <a:solidFill>
              <a:srgbClr val="FF010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68" name="Oval 64"/>
            <p:cNvSpPr>
              <a:spLocks noChangeArrowheads="1"/>
            </p:cNvSpPr>
            <p:nvPr/>
          </p:nvSpPr>
          <p:spPr bwMode="auto">
            <a:xfrm>
              <a:off x="2811" y="2283"/>
              <a:ext cx="69" cy="69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69" name="Oval 65"/>
            <p:cNvSpPr>
              <a:spLocks noChangeArrowheads="1"/>
            </p:cNvSpPr>
            <p:nvPr/>
          </p:nvSpPr>
          <p:spPr bwMode="auto">
            <a:xfrm>
              <a:off x="2412" y="2571"/>
              <a:ext cx="69" cy="69"/>
            </a:xfrm>
            <a:prstGeom prst="ellipse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70" name="Oval 66"/>
            <p:cNvSpPr>
              <a:spLocks noChangeArrowheads="1"/>
            </p:cNvSpPr>
            <p:nvPr/>
          </p:nvSpPr>
          <p:spPr bwMode="auto">
            <a:xfrm>
              <a:off x="2811" y="2703"/>
              <a:ext cx="69" cy="69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71" name="Oval 67"/>
            <p:cNvSpPr>
              <a:spLocks noChangeArrowheads="1"/>
            </p:cNvSpPr>
            <p:nvPr/>
          </p:nvSpPr>
          <p:spPr bwMode="auto">
            <a:xfrm>
              <a:off x="3156" y="2586"/>
              <a:ext cx="69" cy="6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72" name="Oval 68"/>
            <p:cNvSpPr>
              <a:spLocks noChangeArrowheads="1"/>
            </p:cNvSpPr>
            <p:nvPr/>
          </p:nvSpPr>
          <p:spPr bwMode="auto">
            <a:xfrm>
              <a:off x="3156" y="2144"/>
              <a:ext cx="69" cy="69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73" name="Oval 69"/>
            <p:cNvSpPr>
              <a:spLocks noChangeArrowheads="1"/>
            </p:cNvSpPr>
            <p:nvPr/>
          </p:nvSpPr>
          <p:spPr bwMode="auto">
            <a:xfrm>
              <a:off x="2796" y="2031"/>
              <a:ext cx="69" cy="69"/>
            </a:xfrm>
            <a:prstGeom prst="ellipse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70"/>
          <p:cNvGrpSpPr>
            <a:grpSpLocks/>
          </p:cNvGrpSpPr>
          <p:nvPr/>
        </p:nvGrpSpPr>
        <p:grpSpPr bwMode="auto">
          <a:xfrm>
            <a:off x="6505573" y="4512007"/>
            <a:ext cx="972776" cy="1005375"/>
            <a:chOff x="4188" y="1966"/>
            <a:chExt cx="733" cy="757"/>
          </a:xfrm>
        </p:grpSpPr>
        <p:sp>
          <p:nvSpPr>
            <p:cNvPr id="123975" name="Oval 71"/>
            <p:cNvSpPr>
              <a:spLocks noChangeArrowheads="1"/>
            </p:cNvSpPr>
            <p:nvPr/>
          </p:nvSpPr>
          <p:spPr bwMode="auto">
            <a:xfrm>
              <a:off x="4191" y="2081"/>
              <a:ext cx="69" cy="69"/>
            </a:xfrm>
            <a:prstGeom prst="ellipse">
              <a:avLst/>
            </a:prstGeom>
            <a:solidFill>
              <a:srgbClr val="FF010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76" name="Oval 72"/>
            <p:cNvSpPr>
              <a:spLocks noChangeArrowheads="1"/>
            </p:cNvSpPr>
            <p:nvPr/>
          </p:nvSpPr>
          <p:spPr bwMode="auto">
            <a:xfrm>
              <a:off x="4443" y="2268"/>
              <a:ext cx="69" cy="69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77" name="Oval 73"/>
            <p:cNvSpPr>
              <a:spLocks noChangeArrowheads="1"/>
            </p:cNvSpPr>
            <p:nvPr/>
          </p:nvSpPr>
          <p:spPr bwMode="auto">
            <a:xfrm>
              <a:off x="4188" y="2482"/>
              <a:ext cx="69" cy="69"/>
            </a:xfrm>
            <a:prstGeom prst="ellipse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78" name="Oval 74"/>
            <p:cNvSpPr>
              <a:spLocks noChangeArrowheads="1"/>
            </p:cNvSpPr>
            <p:nvPr/>
          </p:nvSpPr>
          <p:spPr bwMode="auto">
            <a:xfrm>
              <a:off x="4428" y="2654"/>
              <a:ext cx="69" cy="69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79" name="Oval 75"/>
            <p:cNvSpPr>
              <a:spLocks noChangeArrowheads="1"/>
            </p:cNvSpPr>
            <p:nvPr/>
          </p:nvSpPr>
          <p:spPr bwMode="auto">
            <a:xfrm>
              <a:off x="4852" y="2569"/>
              <a:ext cx="69" cy="6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80" name="Oval 76"/>
            <p:cNvSpPr>
              <a:spLocks noChangeArrowheads="1"/>
            </p:cNvSpPr>
            <p:nvPr/>
          </p:nvSpPr>
          <p:spPr bwMode="auto">
            <a:xfrm>
              <a:off x="4848" y="2138"/>
              <a:ext cx="69" cy="69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81" name="Oval 77"/>
            <p:cNvSpPr>
              <a:spLocks noChangeArrowheads="1"/>
            </p:cNvSpPr>
            <p:nvPr/>
          </p:nvSpPr>
          <p:spPr bwMode="auto">
            <a:xfrm>
              <a:off x="4611" y="1966"/>
              <a:ext cx="69" cy="69"/>
            </a:xfrm>
            <a:prstGeom prst="ellipse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990" name="Text Box 86"/>
          <p:cNvSpPr txBox="1">
            <a:spLocks noChangeArrowheads="1"/>
          </p:cNvSpPr>
          <p:nvPr/>
        </p:nvSpPr>
        <p:spPr bwMode="auto">
          <a:xfrm>
            <a:off x="787400" y="6243935"/>
            <a:ext cx="8985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1" dirty="0">
                <a:latin typeface="Times New Roman" pitchFamily="18" charset="0"/>
              </a:rPr>
              <a:t>R</a:t>
            </a:r>
            <a:r>
              <a:rPr lang="en-US" baseline="-25000" dirty="0">
                <a:latin typeface="Times New Roman" pitchFamily="18" charset="0"/>
              </a:rPr>
              <a:t>1</a:t>
            </a:r>
            <a:r>
              <a:rPr lang="en-US" i="1" dirty="0">
                <a:latin typeface="Times New Roman" pitchFamily="18" charset="0"/>
              </a:rPr>
              <a:t>,t</a:t>
            </a:r>
            <a:r>
              <a:rPr lang="en-US" baseline="-25000" dirty="0">
                <a:latin typeface="Times New Roman" pitchFamily="18" charset="0"/>
              </a:rPr>
              <a:t>1</a:t>
            </a:r>
          </a:p>
        </p:txBody>
      </p:sp>
      <p:sp>
        <p:nvSpPr>
          <p:cNvPr id="123991" name="Text Box 87"/>
          <p:cNvSpPr txBox="1">
            <a:spLocks noChangeArrowheads="1"/>
          </p:cNvSpPr>
          <p:nvPr/>
        </p:nvSpPr>
        <p:spPr bwMode="auto">
          <a:xfrm>
            <a:off x="2500313" y="6396335"/>
            <a:ext cx="8985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1" dirty="0">
                <a:latin typeface="Times New Roman" pitchFamily="18" charset="0"/>
              </a:rPr>
              <a:t>R</a:t>
            </a:r>
            <a:r>
              <a:rPr lang="en-US" baseline="-25000" dirty="0">
                <a:latin typeface="Times New Roman" pitchFamily="18" charset="0"/>
              </a:rPr>
              <a:t>2</a:t>
            </a:r>
            <a:r>
              <a:rPr lang="en-US" i="1" dirty="0">
                <a:latin typeface="Times New Roman" pitchFamily="18" charset="0"/>
              </a:rPr>
              <a:t>,t</a:t>
            </a:r>
            <a:r>
              <a:rPr lang="en-US" baseline="-25000" dirty="0">
                <a:latin typeface="Times New Roman" pitchFamily="18" charset="0"/>
              </a:rPr>
              <a:t>2</a:t>
            </a:r>
          </a:p>
        </p:txBody>
      </p:sp>
      <p:sp>
        <p:nvSpPr>
          <p:cNvPr id="123992" name="Text Box 88"/>
          <p:cNvSpPr txBox="1">
            <a:spLocks noChangeArrowheads="1"/>
          </p:cNvSpPr>
          <p:nvPr/>
        </p:nvSpPr>
        <p:spPr bwMode="auto">
          <a:xfrm>
            <a:off x="6694487" y="6320135"/>
            <a:ext cx="8985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1" dirty="0">
                <a:latin typeface="Times New Roman" pitchFamily="18" charset="0"/>
              </a:rPr>
              <a:t>R</a:t>
            </a:r>
            <a:r>
              <a:rPr lang="en-US" baseline="-25000" dirty="0">
                <a:latin typeface="Times New Roman" pitchFamily="18" charset="0"/>
              </a:rPr>
              <a:t>3</a:t>
            </a:r>
            <a:r>
              <a:rPr lang="en-US" i="1" dirty="0">
                <a:latin typeface="Times New Roman" pitchFamily="18" charset="0"/>
              </a:rPr>
              <a:t>,t</a:t>
            </a:r>
            <a:r>
              <a:rPr lang="en-US" baseline="-25000" dirty="0">
                <a:latin typeface="Times New Roman" pitchFamily="18" charset="0"/>
              </a:rPr>
              <a:t>3</a:t>
            </a:r>
          </a:p>
        </p:txBody>
      </p: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2981324" y="2054225"/>
            <a:ext cx="2362200" cy="2090738"/>
            <a:chOff x="2412" y="2031"/>
            <a:chExt cx="837" cy="741"/>
          </a:xfrm>
        </p:grpSpPr>
        <p:sp>
          <p:nvSpPr>
            <p:cNvPr id="123927" name="Oval 23"/>
            <p:cNvSpPr>
              <a:spLocks noChangeArrowheads="1"/>
            </p:cNvSpPr>
            <p:nvPr/>
          </p:nvSpPr>
          <p:spPr bwMode="auto">
            <a:xfrm>
              <a:off x="2427" y="2160"/>
              <a:ext cx="69" cy="69"/>
            </a:xfrm>
            <a:prstGeom prst="ellipse">
              <a:avLst/>
            </a:prstGeom>
            <a:solidFill>
              <a:srgbClr val="FF010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28" name="Oval 24"/>
            <p:cNvSpPr>
              <a:spLocks noChangeArrowheads="1"/>
            </p:cNvSpPr>
            <p:nvPr/>
          </p:nvSpPr>
          <p:spPr bwMode="auto">
            <a:xfrm>
              <a:off x="2811" y="2283"/>
              <a:ext cx="69" cy="69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29" name="Oval 25"/>
            <p:cNvSpPr>
              <a:spLocks noChangeArrowheads="1"/>
            </p:cNvSpPr>
            <p:nvPr/>
          </p:nvSpPr>
          <p:spPr bwMode="auto">
            <a:xfrm>
              <a:off x="2412" y="2571"/>
              <a:ext cx="69" cy="69"/>
            </a:xfrm>
            <a:prstGeom prst="ellipse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30" name="Oval 26"/>
            <p:cNvSpPr>
              <a:spLocks noChangeArrowheads="1"/>
            </p:cNvSpPr>
            <p:nvPr/>
          </p:nvSpPr>
          <p:spPr bwMode="auto">
            <a:xfrm>
              <a:off x="2811" y="2703"/>
              <a:ext cx="69" cy="69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31" name="Oval 27"/>
            <p:cNvSpPr>
              <a:spLocks noChangeArrowheads="1"/>
            </p:cNvSpPr>
            <p:nvPr/>
          </p:nvSpPr>
          <p:spPr bwMode="auto">
            <a:xfrm>
              <a:off x="3180" y="2595"/>
              <a:ext cx="69" cy="6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32" name="Oval 28"/>
            <p:cNvSpPr>
              <a:spLocks noChangeArrowheads="1"/>
            </p:cNvSpPr>
            <p:nvPr/>
          </p:nvSpPr>
          <p:spPr bwMode="auto">
            <a:xfrm>
              <a:off x="3168" y="2160"/>
              <a:ext cx="69" cy="69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33" name="Oval 29"/>
            <p:cNvSpPr>
              <a:spLocks noChangeArrowheads="1"/>
            </p:cNvSpPr>
            <p:nvPr/>
          </p:nvSpPr>
          <p:spPr bwMode="auto">
            <a:xfrm>
              <a:off x="2796" y="2031"/>
              <a:ext cx="69" cy="69"/>
            </a:xfrm>
            <a:prstGeom prst="ellipse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939" name="Line 35"/>
          <p:cNvSpPr>
            <a:spLocks noChangeShapeType="1"/>
          </p:cNvSpPr>
          <p:nvPr/>
        </p:nvSpPr>
        <p:spPr bwMode="auto">
          <a:xfrm flipH="1">
            <a:off x="457200" y="4402138"/>
            <a:ext cx="2270125" cy="155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42" name="Line 38"/>
          <p:cNvSpPr>
            <a:spLocks noChangeShapeType="1"/>
          </p:cNvSpPr>
          <p:nvPr/>
        </p:nvSpPr>
        <p:spPr bwMode="auto">
          <a:xfrm>
            <a:off x="3546475" y="4667250"/>
            <a:ext cx="990600" cy="2130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48" name="Line 44"/>
          <p:cNvSpPr>
            <a:spLocks noChangeShapeType="1"/>
          </p:cNvSpPr>
          <p:nvPr/>
        </p:nvSpPr>
        <p:spPr bwMode="auto">
          <a:xfrm>
            <a:off x="6159500" y="4594225"/>
            <a:ext cx="2197100" cy="1328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1666806" y="5943600"/>
            <a:ext cx="4667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lang="en-US" sz="4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352800" y="6172200"/>
            <a:ext cx="4667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lang="en-US" sz="4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086406" y="6088559"/>
            <a:ext cx="4667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lang="en-US" sz="4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148637" y="6477000"/>
            <a:ext cx="995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Slide credit: Noah </a:t>
            </a:r>
            <a:r>
              <a:rPr lang="en-US" sz="1000" dirty="0" err="1" smtClean="0"/>
              <a:t>Snavely</a:t>
            </a:r>
            <a:endParaRPr lang="en-US" sz="1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build="p"/>
      <p:bldP spid="65" grpId="0"/>
      <p:bldP spid="66" grpId="0"/>
      <p:bldP spid="7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Triangulation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smtClean="0"/>
              <a:t>Given projections of a 3D point in two or more images (with known camera matrices), find the coordinates of the point</a:t>
            </a:r>
          </a:p>
        </p:txBody>
      </p:sp>
      <p:grpSp>
        <p:nvGrpSpPr>
          <p:cNvPr id="27652" name="Group 23"/>
          <p:cNvGrpSpPr>
            <a:grpSpLocks/>
          </p:cNvGrpSpPr>
          <p:nvPr/>
        </p:nvGrpSpPr>
        <p:grpSpPr bwMode="auto">
          <a:xfrm>
            <a:off x="1516063" y="2667000"/>
            <a:ext cx="6180137" cy="3783013"/>
            <a:chOff x="576" y="1152"/>
            <a:chExt cx="4623" cy="2923"/>
          </a:xfrm>
        </p:grpSpPr>
        <p:sp>
          <p:nvSpPr>
            <p:cNvPr id="27654" name="AutoShape 5"/>
            <p:cNvSpPr>
              <a:spLocks noChangeArrowheads="1"/>
            </p:cNvSpPr>
            <p:nvPr/>
          </p:nvSpPr>
          <p:spPr bwMode="auto">
            <a:xfrm rot="5400000">
              <a:off x="672" y="1872"/>
              <a:ext cx="1536" cy="1536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5" name="AutoShape 6"/>
            <p:cNvSpPr>
              <a:spLocks noChangeArrowheads="1"/>
            </p:cNvSpPr>
            <p:nvPr/>
          </p:nvSpPr>
          <p:spPr bwMode="auto">
            <a:xfrm rot="16200000" flipH="1">
              <a:off x="3504" y="1824"/>
              <a:ext cx="1536" cy="1536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6" name="Line 8"/>
            <p:cNvSpPr>
              <a:spLocks noChangeShapeType="1"/>
            </p:cNvSpPr>
            <p:nvPr/>
          </p:nvSpPr>
          <p:spPr bwMode="auto">
            <a:xfrm>
              <a:off x="2208" y="1200"/>
              <a:ext cx="1296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lg" len="lg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57" name="Line 13"/>
            <p:cNvSpPr>
              <a:spLocks noChangeShapeType="1"/>
            </p:cNvSpPr>
            <p:nvPr/>
          </p:nvSpPr>
          <p:spPr bwMode="auto">
            <a:xfrm flipV="1">
              <a:off x="624" y="2688"/>
              <a:ext cx="96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58" name="Freeform 14"/>
            <p:cNvSpPr>
              <a:spLocks/>
            </p:cNvSpPr>
            <p:nvPr/>
          </p:nvSpPr>
          <p:spPr bwMode="auto">
            <a:xfrm>
              <a:off x="2045" y="1632"/>
              <a:ext cx="547" cy="566"/>
            </a:xfrm>
            <a:custGeom>
              <a:avLst/>
              <a:gdLst>
                <a:gd name="T0" fmla="*/ 0 w 547"/>
                <a:gd name="T1" fmla="*/ 566 h 566"/>
                <a:gd name="T2" fmla="*/ 547 w 547"/>
                <a:gd name="T3" fmla="*/ 0 h 566"/>
                <a:gd name="T4" fmla="*/ 0 60000 65536"/>
                <a:gd name="T5" fmla="*/ 0 60000 65536"/>
                <a:gd name="T6" fmla="*/ 0 w 547"/>
                <a:gd name="T7" fmla="*/ 0 h 566"/>
                <a:gd name="T8" fmla="*/ 547 w 547"/>
                <a:gd name="T9" fmla="*/ 566 h 56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7" h="566">
                  <a:moveTo>
                    <a:pt x="0" y="566"/>
                  </a:moveTo>
                  <a:lnTo>
                    <a:pt x="547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59" name="Line 15"/>
            <p:cNvSpPr>
              <a:spLocks noChangeShapeType="1"/>
            </p:cNvSpPr>
            <p:nvPr/>
          </p:nvSpPr>
          <p:spPr bwMode="auto">
            <a:xfrm flipV="1">
              <a:off x="2688" y="1152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0" name="Line 16"/>
            <p:cNvSpPr>
              <a:spLocks noChangeShapeType="1"/>
            </p:cNvSpPr>
            <p:nvPr/>
          </p:nvSpPr>
          <p:spPr bwMode="auto">
            <a:xfrm>
              <a:off x="4032" y="2784"/>
              <a:ext cx="1008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1" name="Oval 9"/>
            <p:cNvSpPr>
              <a:spLocks noChangeArrowheads="1"/>
            </p:cNvSpPr>
            <p:nvPr/>
          </p:nvSpPr>
          <p:spPr bwMode="auto">
            <a:xfrm>
              <a:off x="1536" y="264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2" name="Oval 10"/>
            <p:cNvSpPr>
              <a:spLocks noChangeArrowheads="1"/>
            </p:cNvSpPr>
            <p:nvPr/>
          </p:nvSpPr>
          <p:spPr bwMode="auto">
            <a:xfrm>
              <a:off x="576" y="36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3" name="Oval 11"/>
            <p:cNvSpPr>
              <a:spLocks noChangeArrowheads="1"/>
            </p:cNvSpPr>
            <p:nvPr/>
          </p:nvSpPr>
          <p:spPr bwMode="auto">
            <a:xfrm>
              <a:off x="4992" y="36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4" name="Oval 12"/>
            <p:cNvSpPr>
              <a:spLocks noChangeArrowheads="1"/>
            </p:cNvSpPr>
            <p:nvPr/>
          </p:nvSpPr>
          <p:spPr bwMode="auto">
            <a:xfrm>
              <a:off x="3984" y="273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5" name="Text Box 18"/>
            <p:cNvSpPr txBox="1">
              <a:spLocks noChangeArrowheads="1"/>
            </p:cNvSpPr>
            <p:nvPr/>
          </p:nvSpPr>
          <p:spPr bwMode="auto">
            <a:xfrm>
              <a:off x="662" y="3722"/>
              <a:ext cx="399" cy="3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O</a:t>
              </a:r>
              <a:r>
                <a:rPr lang="en-US" baseline="-25000"/>
                <a:t>1</a:t>
              </a:r>
            </a:p>
          </p:txBody>
        </p:sp>
        <p:sp>
          <p:nvSpPr>
            <p:cNvPr id="27666" name="Text Box 19"/>
            <p:cNvSpPr txBox="1">
              <a:spLocks noChangeArrowheads="1"/>
            </p:cNvSpPr>
            <p:nvPr/>
          </p:nvSpPr>
          <p:spPr bwMode="auto">
            <a:xfrm>
              <a:off x="4800" y="3696"/>
              <a:ext cx="399" cy="3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O</a:t>
              </a:r>
              <a:r>
                <a:rPr lang="en-US" baseline="-25000"/>
                <a:t>2</a:t>
              </a:r>
            </a:p>
          </p:txBody>
        </p:sp>
        <p:sp>
          <p:nvSpPr>
            <p:cNvPr id="27667" name="Text Box 20"/>
            <p:cNvSpPr txBox="1">
              <a:spLocks noChangeArrowheads="1"/>
            </p:cNvSpPr>
            <p:nvPr/>
          </p:nvSpPr>
          <p:spPr bwMode="auto">
            <a:xfrm>
              <a:off x="1526" y="2714"/>
              <a:ext cx="336" cy="3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x</a:t>
              </a:r>
              <a:r>
                <a:rPr lang="en-US" baseline="-25000"/>
                <a:t>1</a:t>
              </a:r>
            </a:p>
          </p:txBody>
        </p:sp>
        <p:sp>
          <p:nvSpPr>
            <p:cNvPr id="27668" name="Text Box 21"/>
            <p:cNvSpPr txBox="1">
              <a:spLocks noChangeArrowheads="1"/>
            </p:cNvSpPr>
            <p:nvPr/>
          </p:nvSpPr>
          <p:spPr bwMode="auto">
            <a:xfrm>
              <a:off x="4080" y="2592"/>
              <a:ext cx="336" cy="3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x</a:t>
              </a:r>
              <a:r>
                <a:rPr lang="en-US" baseline="-25000"/>
                <a:t>2</a:t>
              </a:r>
            </a:p>
          </p:txBody>
        </p:sp>
        <p:sp>
          <p:nvSpPr>
            <p:cNvPr id="27669" name="Text Box 22"/>
            <p:cNvSpPr txBox="1">
              <a:spLocks noChangeArrowheads="1"/>
            </p:cNvSpPr>
            <p:nvPr/>
          </p:nvSpPr>
          <p:spPr bwMode="auto">
            <a:xfrm>
              <a:off x="2790" y="1392"/>
              <a:ext cx="416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X?</a:t>
              </a:r>
              <a:endParaRPr lang="en-US" baseline="-25000"/>
            </a:p>
          </p:txBody>
        </p:sp>
      </p:grpSp>
      <p:sp>
        <p:nvSpPr>
          <p:cNvPr id="27653" name="Oval 24"/>
          <p:cNvSpPr>
            <a:spLocks noChangeArrowheads="1"/>
          </p:cNvSpPr>
          <p:nvPr/>
        </p:nvSpPr>
        <p:spPr bwMode="auto">
          <a:xfrm>
            <a:off x="4038600" y="2971800"/>
            <a:ext cx="457200" cy="457200"/>
          </a:xfrm>
          <a:prstGeom prst="ellipse">
            <a:avLst/>
          </a:prstGeom>
          <a:noFill/>
          <a:ln w="9525">
            <a:solidFill>
              <a:srgbClr val="FF00FF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Triangulation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smtClean="0"/>
              <a:t>We want to intersect the two visual rays corresponding to x</a:t>
            </a:r>
            <a:r>
              <a:rPr lang="en-US" baseline="-25000" smtClean="0"/>
              <a:t>1</a:t>
            </a:r>
            <a:r>
              <a:rPr lang="en-US" smtClean="0"/>
              <a:t> and x</a:t>
            </a:r>
            <a:r>
              <a:rPr lang="en-US" baseline="-25000" smtClean="0"/>
              <a:t>2</a:t>
            </a:r>
            <a:r>
              <a:rPr lang="en-US" smtClean="0"/>
              <a:t>, but because of noise and numerical errors, they don’t meet exactly</a:t>
            </a:r>
          </a:p>
        </p:txBody>
      </p:sp>
      <p:grpSp>
        <p:nvGrpSpPr>
          <p:cNvPr id="28676" name="Group 4"/>
          <p:cNvGrpSpPr>
            <a:grpSpLocks/>
          </p:cNvGrpSpPr>
          <p:nvPr/>
        </p:nvGrpSpPr>
        <p:grpSpPr bwMode="auto">
          <a:xfrm>
            <a:off x="1516063" y="2667000"/>
            <a:ext cx="6180137" cy="3783013"/>
            <a:chOff x="576" y="1152"/>
            <a:chExt cx="4623" cy="2923"/>
          </a:xfrm>
        </p:grpSpPr>
        <p:sp>
          <p:nvSpPr>
            <p:cNvPr id="28680" name="AutoShape 5"/>
            <p:cNvSpPr>
              <a:spLocks noChangeArrowheads="1"/>
            </p:cNvSpPr>
            <p:nvPr/>
          </p:nvSpPr>
          <p:spPr bwMode="auto">
            <a:xfrm rot="5400000">
              <a:off x="672" y="1872"/>
              <a:ext cx="1536" cy="1536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1" name="AutoShape 6"/>
            <p:cNvSpPr>
              <a:spLocks noChangeArrowheads="1"/>
            </p:cNvSpPr>
            <p:nvPr/>
          </p:nvSpPr>
          <p:spPr bwMode="auto">
            <a:xfrm rot="16200000" flipH="1">
              <a:off x="3504" y="1824"/>
              <a:ext cx="1536" cy="1536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2" name="Line 7"/>
            <p:cNvSpPr>
              <a:spLocks noChangeShapeType="1"/>
            </p:cNvSpPr>
            <p:nvPr/>
          </p:nvSpPr>
          <p:spPr bwMode="auto">
            <a:xfrm>
              <a:off x="2208" y="1200"/>
              <a:ext cx="1296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lg" len="lg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83" name="Line 8"/>
            <p:cNvSpPr>
              <a:spLocks noChangeShapeType="1"/>
            </p:cNvSpPr>
            <p:nvPr/>
          </p:nvSpPr>
          <p:spPr bwMode="auto">
            <a:xfrm flipV="1">
              <a:off x="624" y="2688"/>
              <a:ext cx="96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84" name="Freeform 9"/>
            <p:cNvSpPr>
              <a:spLocks/>
            </p:cNvSpPr>
            <p:nvPr/>
          </p:nvSpPr>
          <p:spPr bwMode="auto">
            <a:xfrm>
              <a:off x="2045" y="1632"/>
              <a:ext cx="547" cy="566"/>
            </a:xfrm>
            <a:custGeom>
              <a:avLst/>
              <a:gdLst>
                <a:gd name="T0" fmla="*/ 0 w 547"/>
                <a:gd name="T1" fmla="*/ 566 h 566"/>
                <a:gd name="T2" fmla="*/ 547 w 547"/>
                <a:gd name="T3" fmla="*/ 0 h 566"/>
                <a:gd name="T4" fmla="*/ 0 60000 65536"/>
                <a:gd name="T5" fmla="*/ 0 60000 65536"/>
                <a:gd name="T6" fmla="*/ 0 w 547"/>
                <a:gd name="T7" fmla="*/ 0 h 566"/>
                <a:gd name="T8" fmla="*/ 547 w 547"/>
                <a:gd name="T9" fmla="*/ 566 h 56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7" h="566">
                  <a:moveTo>
                    <a:pt x="0" y="566"/>
                  </a:moveTo>
                  <a:lnTo>
                    <a:pt x="547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85" name="Line 10"/>
            <p:cNvSpPr>
              <a:spLocks noChangeShapeType="1"/>
            </p:cNvSpPr>
            <p:nvPr/>
          </p:nvSpPr>
          <p:spPr bwMode="auto">
            <a:xfrm flipV="1">
              <a:off x="2688" y="1152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86" name="Line 11"/>
            <p:cNvSpPr>
              <a:spLocks noChangeShapeType="1"/>
            </p:cNvSpPr>
            <p:nvPr/>
          </p:nvSpPr>
          <p:spPr bwMode="auto">
            <a:xfrm>
              <a:off x="4032" y="2784"/>
              <a:ext cx="1008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87" name="Oval 12"/>
            <p:cNvSpPr>
              <a:spLocks noChangeArrowheads="1"/>
            </p:cNvSpPr>
            <p:nvPr/>
          </p:nvSpPr>
          <p:spPr bwMode="auto">
            <a:xfrm>
              <a:off x="1536" y="264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8" name="Oval 13"/>
            <p:cNvSpPr>
              <a:spLocks noChangeArrowheads="1"/>
            </p:cNvSpPr>
            <p:nvPr/>
          </p:nvSpPr>
          <p:spPr bwMode="auto">
            <a:xfrm>
              <a:off x="576" y="36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9" name="Oval 14"/>
            <p:cNvSpPr>
              <a:spLocks noChangeArrowheads="1"/>
            </p:cNvSpPr>
            <p:nvPr/>
          </p:nvSpPr>
          <p:spPr bwMode="auto">
            <a:xfrm>
              <a:off x="4992" y="36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0" name="Oval 15"/>
            <p:cNvSpPr>
              <a:spLocks noChangeArrowheads="1"/>
            </p:cNvSpPr>
            <p:nvPr/>
          </p:nvSpPr>
          <p:spPr bwMode="auto">
            <a:xfrm>
              <a:off x="3984" y="273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1" name="Text Box 16"/>
            <p:cNvSpPr txBox="1">
              <a:spLocks noChangeArrowheads="1"/>
            </p:cNvSpPr>
            <p:nvPr/>
          </p:nvSpPr>
          <p:spPr bwMode="auto">
            <a:xfrm>
              <a:off x="662" y="3722"/>
              <a:ext cx="399" cy="3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O</a:t>
              </a:r>
              <a:r>
                <a:rPr lang="en-US" baseline="-25000"/>
                <a:t>1</a:t>
              </a:r>
            </a:p>
          </p:txBody>
        </p:sp>
        <p:sp>
          <p:nvSpPr>
            <p:cNvPr id="28692" name="Text Box 17"/>
            <p:cNvSpPr txBox="1">
              <a:spLocks noChangeArrowheads="1"/>
            </p:cNvSpPr>
            <p:nvPr/>
          </p:nvSpPr>
          <p:spPr bwMode="auto">
            <a:xfrm>
              <a:off x="4800" y="3696"/>
              <a:ext cx="399" cy="3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O</a:t>
              </a:r>
              <a:r>
                <a:rPr lang="en-US" baseline="-25000"/>
                <a:t>2</a:t>
              </a:r>
            </a:p>
          </p:txBody>
        </p:sp>
        <p:sp>
          <p:nvSpPr>
            <p:cNvPr id="28693" name="Text Box 18"/>
            <p:cNvSpPr txBox="1">
              <a:spLocks noChangeArrowheads="1"/>
            </p:cNvSpPr>
            <p:nvPr/>
          </p:nvSpPr>
          <p:spPr bwMode="auto">
            <a:xfrm>
              <a:off x="1526" y="2714"/>
              <a:ext cx="336" cy="3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x</a:t>
              </a:r>
              <a:r>
                <a:rPr lang="en-US" baseline="-25000"/>
                <a:t>1</a:t>
              </a:r>
            </a:p>
          </p:txBody>
        </p:sp>
        <p:sp>
          <p:nvSpPr>
            <p:cNvPr id="28694" name="Text Box 19"/>
            <p:cNvSpPr txBox="1">
              <a:spLocks noChangeArrowheads="1"/>
            </p:cNvSpPr>
            <p:nvPr/>
          </p:nvSpPr>
          <p:spPr bwMode="auto">
            <a:xfrm>
              <a:off x="4080" y="2592"/>
              <a:ext cx="336" cy="3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x</a:t>
              </a:r>
              <a:r>
                <a:rPr lang="en-US" baseline="-25000"/>
                <a:t>2</a:t>
              </a:r>
            </a:p>
          </p:txBody>
        </p:sp>
        <p:sp>
          <p:nvSpPr>
            <p:cNvPr id="28695" name="Text Box 20"/>
            <p:cNvSpPr txBox="1">
              <a:spLocks noChangeArrowheads="1"/>
            </p:cNvSpPr>
            <p:nvPr/>
          </p:nvSpPr>
          <p:spPr bwMode="auto">
            <a:xfrm>
              <a:off x="2790" y="1392"/>
              <a:ext cx="416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X?</a:t>
              </a:r>
              <a:endParaRPr lang="en-US" baseline="-25000"/>
            </a:p>
          </p:txBody>
        </p:sp>
      </p:grpSp>
      <p:sp>
        <p:nvSpPr>
          <p:cNvPr id="28677" name="Oval 21"/>
          <p:cNvSpPr>
            <a:spLocks noChangeArrowheads="1"/>
          </p:cNvSpPr>
          <p:nvPr/>
        </p:nvSpPr>
        <p:spPr bwMode="auto">
          <a:xfrm>
            <a:off x="4038600" y="2971800"/>
            <a:ext cx="457200" cy="457200"/>
          </a:xfrm>
          <a:prstGeom prst="ellipse">
            <a:avLst/>
          </a:prstGeom>
          <a:noFill/>
          <a:ln w="9525">
            <a:solidFill>
              <a:srgbClr val="FF00FF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Text Box 22"/>
          <p:cNvSpPr txBox="1">
            <a:spLocks noChangeArrowheads="1"/>
          </p:cNvSpPr>
          <p:nvPr/>
        </p:nvSpPr>
        <p:spPr bwMode="auto">
          <a:xfrm>
            <a:off x="4892675" y="2514600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R</a:t>
            </a:r>
            <a:r>
              <a:rPr lang="en-US" baseline="-25000"/>
              <a:t>1</a:t>
            </a:r>
          </a:p>
        </p:txBody>
      </p:sp>
      <p:sp>
        <p:nvSpPr>
          <p:cNvPr id="28679" name="Text Box 23"/>
          <p:cNvSpPr txBox="1">
            <a:spLocks noChangeArrowheads="1"/>
          </p:cNvSpPr>
          <p:nvPr/>
        </p:nvSpPr>
        <p:spPr bwMode="auto">
          <a:xfrm>
            <a:off x="3200400" y="2590800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R</a:t>
            </a:r>
            <a:r>
              <a:rPr lang="en-US" baseline="-2500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Triangulation: Geometric approach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smtClean="0"/>
              <a:t>Find shortest segment connecting the two viewing rays and let X be the midpoint of that segment</a:t>
            </a:r>
          </a:p>
        </p:txBody>
      </p:sp>
      <p:sp>
        <p:nvSpPr>
          <p:cNvPr id="29700" name="AutoShape 5"/>
          <p:cNvSpPr>
            <a:spLocks noChangeArrowheads="1"/>
          </p:cNvSpPr>
          <p:nvPr/>
        </p:nvSpPr>
        <p:spPr bwMode="auto">
          <a:xfrm rot="5400000">
            <a:off x="1677194" y="3566319"/>
            <a:ext cx="1987550" cy="2052638"/>
          </a:xfrm>
          <a:prstGeom prst="parallelogram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AutoShape 6"/>
          <p:cNvSpPr>
            <a:spLocks noChangeArrowheads="1"/>
          </p:cNvSpPr>
          <p:nvPr/>
        </p:nvSpPr>
        <p:spPr bwMode="auto">
          <a:xfrm rot="16200000" flipH="1">
            <a:off x="5463382" y="3504406"/>
            <a:ext cx="1987550" cy="2052637"/>
          </a:xfrm>
          <a:prstGeom prst="parallelogram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Line 7"/>
          <p:cNvSpPr>
            <a:spLocks noChangeShapeType="1"/>
          </p:cNvSpPr>
          <p:nvPr/>
        </p:nvSpPr>
        <p:spPr bwMode="auto">
          <a:xfrm>
            <a:off x="3429000" y="2514600"/>
            <a:ext cx="2001838" cy="164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lg" len="lg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3" name="Line 8"/>
          <p:cNvSpPr>
            <a:spLocks noChangeShapeType="1"/>
          </p:cNvSpPr>
          <p:nvPr/>
        </p:nvSpPr>
        <p:spPr bwMode="auto">
          <a:xfrm flipV="1">
            <a:off x="1579563" y="4654550"/>
            <a:ext cx="1284287" cy="1304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4" name="Freeform 9"/>
          <p:cNvSpPr>
            <a:spLocks/>
          </p:cNvSpPr>
          <p:nvPr/>
        </p:nvSpPr>
        <p:spPr bwMode="auto">
          <a:xfrm>
            <a:off x="3479800" y="3287713"/>
            <a:ext cx="731838" cy="733425"/>
          </a:xfrm>
          <a:custGeom>
            <a:avLst/>
            <a:gdLst>
              <a:gd name="T0" fmla="*/ 0 w 547"/>
              <a:gd name="T1" fmla="*/ 2147483647 h 566"/>
              <a:gd name="T2" fmla="*/ 2147483647 w 547"/>
              <a:gd name="T3" fmla="*/ 0 h 566"/>
              <a:gd name="T4" fmla="*/ 0 60000 65536"/>
              <a:gd name="T5" fmla="*/ 0 60000 65536"/>
              <a:gd name="T6" fmla="*/ 0 w 547"/>
              <a:gd name="T7" fmla="*/ 0 h 566"/>
              <a:gd name="T8" fmla="*/ 547 w 547"/>
              <a:gd name="T9" fmla="*/ 566 h 56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7" h="566">
                <a:moveTo>
                  <a:pt x="0" y="566"/>
                </a:moveTo>
                <a:lnTo>
                  <a:pt x="547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5" name="Line 10"/>
          <p:cNvSpPr>
            <a:spLocks noChangeShapeType="1"/>
          </p:cNvSpPr>
          <p:nvPr/>
        </p:nvSpPr>
        <p:spPr bwMode="auto">
          <a:xfrm flipV="1">
            <a:off x="4340225" y="2667000"/>
            <a:ext cx="512763" cy="496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06" name="Line 11"/>
          <p:cNvSpPr>
            <a:spLocks noChangeShapeType="1"/>
          </p:cNvSpPr>
          <p:nvPr/>
        </p:nvSpPr>
        <p:spPr bwMode="auto">
          <a:xfrm>
            <a:off x="6135688" y="4779963"/>
            <a:ext cx="1347787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7" name="Oval 12"/>
          <p:cNvSpPr>
            <a:spLocks noChangeArrowheads="1"/>
          </p:cNvSpPr>
          <p:nvPr/>
        </p:nvSpPr>
        <p:spPr bwMode="auto">
          <a:xfrm>
            <a:off x="2798763" y="4592638"/>
            <a:ext cx="128587" cy="123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8" name="Oval 13"/>
          <p:cNvSpPr>
            <a:spLocks noChangeArrowheads="1"/>
          </p:cNvSpPr>
          <p:nvPr/>
        </p:nvSpPr>
        <p:spPr bwMode="auto">
          <a:xfrm>
            <a:off x="1516063" y="5897563"/>
            <a:ext cx="128587" cy="123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9" name="Oval 14"/>
          <p:cNvSpPr>
            <a:spLocks noChangeArrowheads="1"/>
          </p:cNvSpPr>
          <p:nvPr/>
        </p:nvSpPr>
        <p:spPr bwMode="auto">
          <a:xfrm>
            <a:off x="7419975" y="5835650"/>
            <a:ext cx="128588" cy="123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Oval 15"/>
          <p:cNvSpPr>
            <a:spLocks noChangeArrowheads="1"/>
          </p:cNvSpPr>
          <p:nvPr/>
        </p:nvSpPr>
        <p:spPr bwMode="auto">
          <a:xfrm>
            <a:off x="6072188" y="4716463"/>
            <a:ext cx="128587" cy="1254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1" name="Text Box 16"/>
          <p:cNvSpPr txBox="1">
            <a:spLocks noChangeArrowheads="1"/>
          </p:cNvSpPr>
          <p:nvPr/>
        </p:nvSpPr>
        <p:spPr bwMode="auto">
          <a:xfrm>
            <a:off x="1630363" y="5992813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O</a:t>
            </a:r>
            <a:r>
              <a:rPr lang="en-US" baseline="-25000"/>
              <a:t>1</a:t>
            </a:r>
          </a:p>
        </p:txBody>
      </p:sp>
      <p:sp>
        <p:nvSpPr>
          <p:cNvPr id="29712" name="Text Box 17"/>
          <p:cNvSpPr txBox="1">
            <a:spLocks noChangeArrowheads="1"/>
          </p:cNvSpPr>
          <p:nvPr/>
        </p:nvSpPr>
        <p:spPr bwMode="auto">
          <a:xfrm>
            <a:off x="7162800" y="5959475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O</a:t>
            </a:r>
            <a:r>
              <a:rPr lang="en-US" baseline="-25000"/>
              <a:t>2</a:t>
            </a:r>
          </a:p>
        </p:txBody>
      </p:sp>
      <p:sp>
        <p:nvSpPr>
          <p:cNvPr id="29713" name="Text Box 18"/>
          <p:cNvSpPr txBox="1">
            <a:spLocks noChangeArrowheads="1"/>
          </p:cNvSpPr>
          <p:nvPr/>
        </p:nvSpPr>
        <p:spPr bwMode="auto">
          <a:xfrm>
            <a:off x="2786063" y="4687888"/>
            <a:ext cx="449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x</a:t>
            </a:r>
            <a:r>
              <a:rPr lang="en-US" baseline="-25000"/>
              <a:t>1</a:t>
            </a:r>
          </a:p>
        </p:txBody>
      </p:sp>
      <p:sp>
        <p:nvSpPr>
          <p:cNvPr id="29714" name="Text Box 19"/>
          <p:cNvSpPr txBox="1">
            <a:spLocks noChangeArrowheads="1"/>
          </p:cNvSpPr>
          <p:nvPr/>
        </p:nvSpPr>
        <p:spPr bwMode="auto">
          <a:xfrm>
            <a:off x="6200775" y="4530725"/>
            <a:ext cx="449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x</a:t>
            </a:r>
            <a:r>
              <a:rPr lang="en-US" baseline="-25000"/>
              <a:t>2</a:t>
            </a:r>
          </a:p>
        </p:txBody>
      </p:sp>
      <p:sp>
        <p:nvSpPr>
          <p:cNvPr id="29715" name="Text Box 20"/>
          <p:cNvSpPr txBox="1">
            <a:spLocks noChangeArrowheads="1"/>
          </p:cNvSpPr>
          <p:nvPr/>
        </p:nvSpPr>
        <p:spPr bwMode="auto">
          <a:xfrm>
            <a:off x="3484563" y="3048000"/>
            <a:ext cx="706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/>
              <a:t>X</a:t>
            </a:r>
            <a:endParaRPr lang="en-US" baseline="-25000"/>
          </a:p>
        </p:txBody>
      </p:sp>
      <p:sp>
        <p:nvSpPr>
          <p:cNvPr id="29716" name="Freeform 22"/>
          <p:cNvSpPr>
            <a:spLocks/>
          </p:cNvSpPr>
          <p:nvPr/>
        </p:nvSpPr>
        <p:spPr bwMode="auto">
          <a:xfrm>
            <a:off x="3962400" y="2946400"/>
            <a:ext cx="1588" cy="596900"/>
          </a:xfrm>
          <a:custGeom>
            <a:avLst/>
            <a:gdLst>
              <a:gd name="T0" fmla="*/ 0 w 1"/>
              <a:gd name="T1" fmla="*/ 0 h 376"/>
              <a:gd name="T2" fmla="*/ 0 w 1"/>
              <a:gd name="T3" fmla="*/ 2147483647 h 376"/>
              <a:gd name="T4" fmla="*/ 0 60000 65536"/>
              <a:gd name="T5" fmla="*/ 0 60000 65536"/>
              <a:gd name="T6" fmla="*/ 0 w 1"/>
              <a:gd name="T7" fmla="*/ 0 h 376"/>
              <a:gd name="T8" fmla="*/ 1 w 1"/>
              <a:gd name="T9" fmla="*/ 376 h 37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376">
                <a:moveTo>
                  <a:pt x="0" y="0"/>
                </a:moveTo>
                <a:lnTo>
                  <a:pt x="0" y="37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17" name="Oval 23"/>
          <p:cNvSpPr>
            <a:spLocks noChangeArrowheads="1"/>
          </p:cNvSpPr>
          <p:nvPr/>
        </p:nvSpPr>
        <p:spPr bwMode="auto">
          <a:xfrm>
            <a:off x="3886200" y="3200400"/>
            <a:ext cx="128588" cy="123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8" name="Freeform 24"/>
          <p:cNvSpPr>
            <a:spLocks/>
          </p:cNvSpPr>
          <p:nvPr/>
        </p:nvSpPr>
        <p:spPr bwMode="auto">
          <a:xfrm>
            <a:off x="3886200" y="2895600"/>
            <a:ext cx="76200" cy="228600"/>
          </a:xfrm>
          <a:custGeom>
            <a:avLst/>
            <a:gdLst>
              <a:gd name="T0" fmla="*/ 0 w 48"/>
              <a:gd name="T1" fmla="*/ 0 h 144"/>
              <a:gd name="T2" fmla="*/ 0 w 48"/>
              <a:gd name="T3" fmla="*/ 2147483647 h 144"/>
              <a:gd name="T4" fmla="*/ 2147483647 w 48"/>
              <a:gd name="T5" fmla="*/ 2147483647 h 144"/>
              <a:gd name="T6" fmla="*/ 0 60000 65536"/>
              <a:gd name="T7" fmla="*/ 0 60000 65536"/>
              <a:gd name="T8" fmla="*/ 0 60000 65536"/>
              <a:gd name="T9" fmla="*/ 0 w 48"/>
              <a:gd name="T10" fmla="*/ 0 h 144"/>
              <a:gd name="T11" fmla="*/ 48 w 48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144">
                <a:moveTo>
                  <a:pt x="0" y="0"/>
                </a:moveTo>
                <a:lnTo>
                  <a:pt x="0" y="96"/>
                </a:lnTo>
                <a:lnTo>
                  <a:pt x="48" y="14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19" name="Freeform 25"/>
          <p:cNvSpPr>
            <a:spLocks/>
          </p:cNvSpPr>
          <p:nvPr/>
        </p:nvSpPr>
        <p:spPr bwMode="auto">
          <a:xfrm>
            <a:off x="3886200" y="3429000"/>
            <a:ext cx="76200" cy="184150"/>
          </a:xfrm>
          <a:custGeom>
            <a:avLst/>
            <a:gdLst>
              <a:gd name="T0" fmla="*/ 2147483647 w 48"/>
              <a:gd name="T1" fmla="*/ 0 h 116"/>
              <a:gd name="T2" fmla="*/ 0 w 48"/>
              <a:gd name="T3" fmla="*/ 2147483647 h 116"/>
              <a:gd name="T4" fmla="*/ 0 w 48"/>
              <a:gd name="T5" fmla="*/ 2147483647 h 116"/>
              <a:gd name="T6" fmla="*/ 0 60000 65536"/>
              <a:gd name="T7" fmla="*/ 0 60000 65536"/>
              <a:gd name="T8" fmla="*/ 0 60000 65536"/>
              <a:gd name="T9" fmla="*/ 0 w 48"/>
              <a:gd name="T10" fmla="*/ 0 h 116"/>
              <a:gd name="T11" fmla="*/ 48 w 48"/>
              <a:gd name="T12" fmla="*/ 116 h 1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116">
                <a:moveTo>
                  <a:pt x="48" y="0"/>
                </a:moveTo>
                <a:lnTo>
                  <a:pt x="0" y="48"/>
                </a:lnTo>
                <a:lnTo>
                  <a:pt x="0" y="11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smtClean="0"/>
              <a:t>Triangulation: Linear approach</a:t>
            </a:r>
          </a:p>
        </p:txBody>
      </p:sp>
      <p:graphicFrame>
        <p:nvGraphicFramePr>
          <p:cNvPr id="600068" name="Object 4"/>
          <p:cNvGraphicFramePr>
            <a:graphicFrameLocks noChangeAspect="1"/>
          </p:cNvGraphicFramePr>
          <p:nvPr>
            <p:ph sz="quarter" idx="1"/>
          </p:nvPr>
        </p:nvGraphicFramePr>
        <p:xfrm>
          <a:off x="1447800" y="3511550"/>
          <a:ext cx="5867400" cy="1822450"/>
        </p:xfrm>
        <a:graphic>
          <a:graphicData uri="http://schemas.openxmlformats.org/presentationml/2006/ole">
            <p:oleObj spid="_x0000_s12290" name="Equation" r:id="rId4" imgW="2374560" imgH="736560" progId="Equation.3">
              <p:embed/>
            </p:oleObj>
          </a:graphicData>
        </a:graphic>
      </p:graphicFrame>
      <p:graphicFrame>
        <p:nvGraphicFramePr>
          <p:cNvPr id="12291" name="Object 6"/>
          <p:cNvGraphicFramePr>
            <a:graphicFrameLocks noChangeAspect="1"/>
          </p:cNvGraphicFramePr>
          <p:nvPr>
            <p:ph sz="quarter" idx="2"/>
          </p:nvPr>
        </p:nvGraphicFramePr>
        <p:xfrm>
          <a:off x="762000" y="1201738"/>
          <a:ext cx="1803400" cy="1119187"/>
        </p:xfrm>
        <a:graphic>
          <a:graphicData uri="http://schemas.openxmlformats.org/presentationml/2006/ole">
            <p:oleObj spid="_x0000_s12291" name="Equation" r:id="rId5" imgW="736560" imgH="457200" progId="Equation.3">
              <p:embed/>
            </p:oleObj>
          </a:graphicData>
        </a:graphic>
      </p:graphicFrame>
      <p:graphicFrame>
        <p:nvGraphicFramePr>
          <p:cNvPr id="600072" name="Object 8"/>
          <p:cNvGraphicFramePr>
            <a:graphicFrameLocks noChangeAspect="1"/>
          </p:cNvGraphicFramePr>
          <p:nvPr>
            <p:ph sz="quarter" idx="3"/>
          </p:nvPr>
        </p:nvGraphicFramePr>
        <p:xfrm>
          <a:off x="3048000" y="1160463"/>
          <a:ext cx="2070100" cy="1201737"/>
        </p:xfrm>
        <a:graphic>
          <a:graphicData uri="http://schemas.openxmlformats.org/presentationml/2006/ole">
            <p:oleObj spid="_x0000_s12292" name="Equation" r:id="rId6" imgW="787320" imgH="457200" progId="Equation.3">
              <p:embed/>
            </p:oleObj>
          </a:graphicData>
        </a:graphic>
      </p:graphicFrame>
      <p:graphicFrame>
        <p:nvGraphicFramePr>
          <p:cNvPr id="600074" name="Object 10"/>
          <p:cNvGraphicFramePr>
            <a:graphicFrameLocks noChangeAspect="1"/>
          </p:cNvGraphicFramePr>
          <p:nvPr>
            <p:ph sz="quarter" idx="4"/>
          </p:nvPr>
        </p:nvGraphicFramePr>
        <p:xfrm>
          <a:off x="5576888" y="1143000"/>
          <a:ext cx="2039937" cy="1165225"/>
        </p:xfrm>
        <a:graphic>
          <a:graphicData uri="http://schemas.openxmlformats.org/presentationml/2006/ole">
            <p:oleObj spid="_x0000_s12293" name="Equation" r:id="rId7" imgW="799920" imgH="457200" progId="Equation.3">
              <p:embed/>
            </p:oleObj>
          </a:graphicData>
        </a:graphic>
      </p:graphicFrame>
      <p:sp>
        <p:nvSpPr>
          <p:cNvPr id="600076" name="Text Box 12"/>
          <p:cNvSpPr txBox="1">
            <a:spLocks noChangeArrowheads="1"/>
          </p:cNvSpPr>
          <p:nvPr/>
        </p:nvSpPr>
        <p:spPr bwMode="auto">
          <a:xfrm>
            <a:off x="974725" y="2935288"/>
            <a:ext cx="5337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Cross product as matrix multiplication: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007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Our goal: Recovery of 3D structure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smtClean="0"/>
              <a:t>Recovery of structure from one image is inherently ambiguous</a:t>
            </a:r>
          </a:p>
        </p:txBody>
      </p:sp>
      <p:pic>
        <p:nvPicPr>
          <p:cNvPr id="1843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2895600"/>
            <a:ext cx="6019800" cy="36861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smtClean="0"/>
              <a:t>Triangulation: Linear approach</a:t>
            </a:r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762000" y="1201738"/>
          <a:ext cx="1803400" cy="1119187"/>
        </p:xfrm>
        <a:graphic>
          <a:graphicData uri="http://schemas.openxmlformats.org/presentationml/2006/ole">
            <p:oleObj spid="_x0000_s13314" name="Equation" r:id="rId4" imgW="736560" imgH="457200" progId="Equation.3">
              <p:embed/>
            </p:oleObj>
          </a:graphicData>
        </a:graphic>
      </p:graphicFrame>
      <p:graphicFrame>
        <p:nvGraphicFramePr>
          <p:cNvPr id="13315" name="Object 5"/>
          <p:cNvGraphicFramePr>
            <a:graphicFrameLocks noChangeAspect="1"/>
          </p:cNvGraphicFramePr>
          <p:nvPr>
            <p:ph sz="quarter" idx="3"/>
          </p:nvPr>
        </p:nvGraphicFramePr>
        <p:xfrm>
          <a:off x="3048000" y="1160463"/>
          <a:ext cx="2070100" cy="1201737"/>
        </p:xfrm>
        <a:graphic>
          <a:graphicData uri="http://schemas.openxmlformats.org/presentationml/2006/ole">
            <p:oleObj spid="_x0000_s13315" name="Equation" r:id="rId5" imgW="787320" imgH="457200" progId="Equation.3">
              <p:embed/>
            </p:oleObj>
          </a:graphicData>
        </a:graphic>
      </p:graphicFrame>
      <p:graphicFrame>
        <p:nvGraphicFramePr>
          <p:cNvPr id="13316" name="Object 6"/>
          <p:cNvGraphicFramePr>
            <a:graphicFrameLocks noChangeAspect="1"/>
          </p:cNvGraphicFramePr>
          <p:nvPr>
            <p:ph sz="quarter" idx="4"/>
          </p:nvPr>
        </p:nvGraphicFramePr>
        <p:xfrm>
          <a:off x="5576888" y="1143000"/>
          <a:ext cx="2039937" cy="1165225"/>
        </p:xfrm>
        <a:graphic>
          <a:graphicData uri="http://schemas.openxmlformats.org/presentationml/2006/ole">
            <p:oleObj spid="_x0000_s13316" name="Equation" r:id="rId6" imgW="799920" imgH="457200" progId="Equation.3">
              <p:embed/>
            </p:oleObj>
          </a:graphicData>
        </a:graphic>
      </p:graphicFrame>
      <p:sp>
        <p:nvSpPr>
          <p:cNvPr id="13318" name="Text Box 7"/>
          <p:cNvSpPr txBox="1">
            <a:spLocks noChangeArrowheads="1"/>
          </p:cNvSpPr>
          <p:nvPr/>
        </p:nvSpPr>
        <p:spPr bwMode="auto">
          <a:xfrm>
            <a:off x="1501775" y="3063875"/>
            <a:ext cx="62706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Two independent equations each in terms of </a:t>
            </a:r>
            <a:br>
              <a:rPr lang="en-US"/>
            </a:br>
            <a:r>
              <a:rPr lang="en-US"/>
              <a:t>three unknown entries of X</a:t>
            </a:r>
          </a:p>
        </p:txBody>
      </p:sp>
      <p:sp>
        <p:nvSpPr>
          <p:cNvPr id="13319" name="AutoShape 9"/>
          <p:cNvSpPr>
            <a:spLocks noChangeArrowheads="1"/>
          </p:cNvSpPr>
          <p:nvPr/>
        </p:nvSpPr>
        <p:spPr bwMode="auto">
          <a:xfrm>
            <a:off x="6400800" y="2362200"/>
            <a:ext cx="533400" cy="609600"/>
          </a:xfrm>
          <a:prstGeom prst="upArrow">
            <a:avLst>
              <a:gd name="adj1" fmla="val 50000"/>
              <a:gd name="adj2" fmla="val 285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Triangulation: Nonlinear approach</a:t>
            </a:r>
          </a:p>
        </p:txBody>
      </p:sp>
      <p:sp>
        <p:nvSpPr>
          <p:cNvPr id="14340" name="Rectangle 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Find X that minimizes</a:t>
            </a:r>
          </a:p>
        </p:txBody>
      </p:sp>
      <p:sp>
        <p:nvSpPr>
          <p:cNvPr id="14341" name="AutoShape 5"/>
          <p:cNvSpPr>
            <a:spLocks noChangeArrowheads="1"/>
          </p:cNvSpPr>
          <p:nvPr/>
        </p:nvSpPr>
        <p:spPr bwMode="auto">
          <a:xfrm rot="5400000">
            <a:off x="1677194" y="3566319"/>
            <a:ext cx="1987550" cy="2052638"/>
          </a:xfrm>
          <a:prstGeom prst="parallelogram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AutoShape 6"/>
          <p:cNvSpPr>
            <a:spLocks noChangeArrowheads="1"/>
          </p:cNvSpPr>
          <p:nvPr/>
        </p:nvSpPr>
        <p:spPr bwMode="auto">
          <a:xfrm rot="16200000" flipH="1">
            <a:off x="5463382" y="3504406"/>
            <a:ext cx="1987550" cy="2052637"/>
          </a:xfrm>
          <a:prstGeom prst="parallelogram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>
            <a:off x="3697288" y="2728913"/>
            <a:ext cx="1733550" cy="1428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lg" len="lg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 flipV="1">
            <a:off x="1579563" y="4654550"/>
            <a:ext cx="1284287" cy="1304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5" name="Freeform 9"/>
          <p:cNvSpPr>
            <a:spLocks/>
          </p:cNvSpPr>
          <p:nvPr/>
        </p:nvSpPr>
        <p:spPr bwMode="auto">
          <a:xfrm>
            <a:off x="3479800" y="3287713"/>
            <a:ext cx="731838" cy="733425"/>
          </a:xfrm>
          <a:custGeom>
            <a:avLst/>
            <a:gdLst>
              <a:gd name="T0" fmla="*/ 0 w 547"/>
              <a:gd name="T1" fmla="*/ 2147483647 h 566"/>
              <a:gd name="T2" fmla="*/ 2147483647 w 547"/>
              <a:gd name="T3" fmla="*/ 0 h 566"/>
              <a:gd name="T4" fmla="*/ 0 60000 65536"/>
              <a:gd name="T5" fmla="*/ 0 60000 65536"/>
              <a:gd name="T6" fmla="*/ 0 w 547"/>
              <a:gd name="T7" fmla="*/ 0 h 566"/>
              <a:gd name="T8" fmla="*/ 547 w 547"/>
              <a:gd name="T9" fmla="*/ 566 h 56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7" h="566">
                <a:moveTo>
                  <a:pt x="0" y="566"/>
                </a:moveTo>
                <a:lnTo>
                  <a:pt x="547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 flipV="1">
            <a:off x="4340225" y="2667000"/>
            <a:ext cx="512763" cy="496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>
            <a:off x="6135688" y="4779963"/>
            <a:ext cx="1347787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8" name="Oval 12"/>
          <p:cNvSpPr>
            <a:spLocks noChangeArrowheads="1"/>
          </p:cNvSpPr>
          <p:nvPr/>
        </p:nvSpPr>
        <p:spPr bwMode="auto">
          <a:xfrm>
            <a:off x="2798763" y="4592638"/>
            <a:ext cx="128587" cy="123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Oval 13"/>
          <p:cNvSpPr>
            <a:spLocks noChangeArrowheads="1"/>
          </p:cNvSpPr>
          <p:nvPr/>
        </p:nvSpPr>
        <p:spPr bwMode="auto">
          <a:xfrm>
            <a:off x="1516063" y="5897563"/>
            <a:ext cx="128587" cy="123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Oval 14"/>
          <p:cNvSpPr>
            <a:spLocks noChangeArrowheads="1"/>
          </p:cNvSpPr>
          <p:nvPr/>
        </p:nvSpPr>
        <p:spPr bwMode="auto">
          <a:xfrm>
            <a:off x="7419975" y="5835650"/>
            <a:ext cx="128588" cy="123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Oval 15"/>
          <p:cNvSpPr>
            <a:spLocks noChangeArrowheads="1"/>
          </p:cNvSpPr>
          <p:nvPr/>
        </p:nvSpPr>
        <p:spPr bwMode="auto">
          <a:xfrm>
            <a:off x="6072188" y="4716463"/>
            <a:ext cx="128587" cy="1254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1630363" y="5992813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O</a:t>
            </a:r>
            <a:r>
              <a:rPr lang="en-US" baseline="-25000"/>
              <a:t>1</a:t>
            </a:r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7162800" y="5959475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O</a:t>
            </a:r>
            <a:r>
              <a:rPr lang="en-US" baseline="-25000"/>
              <a:t>2</a:t>
            </a:r>
          </a:p>
        </p:txBody>
      </p:sp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2786063" y="4687888"/>
            <a:ext cx="449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x</a:t>
            </a:r>
            <a:r>
              <a:rPr lang="en-US" baseline="-25000"/>
              <a:t>1</a:t>
            </a:r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200775" y="4530725"/>
            <a:ext cx="449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x</a:t>
            </a:r>
            <a:r>
              <a:rPr lang="en-US" baseline="-25000"/>
              <a:t>2</a:t>
            </a:r>
          </a:p>
        </p:txBody>
      </p:sp>
      <p:sp>
        <p:nvSpPr>
          <p:cNvPr id="14356" name="Text Box 20"/>
          <p:cNvSpPr txBox="1">
            <a:spLocks noChangeArrowheads="1"/>
          </p:cNvSpPr>
          <p:nvPr/>
        </p:nvSpPr>
        <p:spPr bwMode="auto">
          <a:xfrm>
            <a:off x="3255963" y="2819400"/>
            <a:ext cx="782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/>
              <a:t>X?</a:t>
            </a:r>
            <a:endParaRPr lang="en-US" baseline="-25000"/>
          </a:p>
        </p:txBody>
      </p:sp>
      <p:sp>
        <p:nvSpPr>
          <p:cNvPr id="14357" name="Line 23"/>
          <p:cNvSpPr>
            <a:spLocks noChangeShapeType="1"/>
          </p:cNvSpPr>
          <p:nvPr/>
        </p:nvSpPr>
        <p:spPr bwMode="auto">
          <a:xfrm flipV="1">
            <a:off x="1600200" y="3352800"/>
            <a:ext cx="1981200" cy="2590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8" name="Line 24"/>
          <p:cNvSpPr>
            <a:spLocks noChangeShapeType="1"/>
          </p:cNvSpPr>
          <p:nvPr/>
        </p:nvSpPr>
        <p:spPr bwMode="auto">
          <a:xfrm>
            <a:off x="3581400" y="3352800"/>
            <a:ext cx="3886200" cy="2514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9" name="Oval 25"/>
          <p:cNvSpPr>
            <a:spLocks noChangeArrowheads="1"/>
          </p:cNvSpPr>
          <p:nvPr/>
        </p:nvSpPr>
        <p:spPr bwMode="auto">
          <a:xfrm>
            <a:off x="2667000" y="4419600"/>
            <a:ext cx="128588" cy="123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Oval 26"/>
          <p:cNvSpPr>
            <a:spLocks noChangeArrowheads="1"/>
          </p:cNvSpPr>
          <p:nvPr/>
        </p:nvSpPr>
        <p:spPr bwMode="auto">
          <a:xfrm>
            <a:off x="5943600" y="4876800"/>
            <a:ext cx="128588" cy="123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Oval 27"/>
          <p:cNvSpPr>
            <a:spLocks noChangeArrowheads="1"/>
          </p:cNvSpPr>
          <p:nvPr/>
        </p:nvSpPr>
        <p:spPr bwMode="auto">
          <a:xfrm>
            <a:off x="3505200" y="3276600"/>
            <a:ext cx="128588" cy="123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Text Box 28"/>
          <p:cNvSpPr txBox="1">
            <a:spLocks noChangeArrowheads="1"/>
          </p:cNvSpPr>
          <p:nvPr/>
        </p:nvSpPr>
        <p:spPr bwMode="auto">
          <a:xfrm>
            <a:off x="2209800" y="4114800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x’</a:t>
            </a:r>
            <a:r>
              <a:rPr lang="en-US" baseline="-25000"/>
              <a:t>1</a:t>
            </a:r>
          </a:p>
        </p:txBody>
      </p:sp>
      <p:sp>
        <p:nvSpPr>
          <p:cNvPr id="14363" name="Text Box 29"/>
          <p:cNvSpPr txBox="1">
            <a:spLocks noChangeArrowheads="1"/>
          </p:cNvSpPr>
          <p:nvPr/>
        </p:nvSpPr>
        <p:spPr bwMode="auto">
          <a:xfrm>
            <a:off x="5562600" y="4876800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x’</a:t>
            </a:r>
            <a:r>
              <a:rPr lang="en-US" baseline="-25000"/>
              <a:t>2</a:t>
            </a:r>
          </a:p>
        </p:txBody>
      </p:sp>
      <p:graphicFrame>
        <p:nvGraphicFramePr>
          <p:cNvPr id="14338" name="Object 31"/>
          <p:cNvGraphicFramePr>
            <a:graphicFrameLocks noChangeAspect="1"/>
          </p:cNvGraphicFramePr>
          <p:nvPr>
            <p:ph sz="half" idx="4294967295"/>
          </p:nvPr>
        </p:nvGraphicFramePr>
        <p:xfrm>
          <a:off x="2133600" y="1524000"/>
          <a:ext cx="4876800" cy="703263"/>
        </p:xfrm>
        <a:graphic>
          <a:graphicData uri="http://schemas.openxmlformats.org/presentationml/2006/ole">
            <p:oleObj spid="_x0000_s14338" name="Equation" r:id="rId4" imgW="158724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Our goal: Recovery of 3D structure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smtClean="0"/>
              <a:t>Recovery of structure from one image is inherently ambiguous</a:t>
            </a:r>
          </a:p>
        </p:txBody>
      </p:sp>
      <p:pic>
        <p:nvPicPr>
          <p:cNvPr id="19460" name="Picture 2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3048000"/>
            <a:ext cx="3692525" cy="348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Ames Room</a:t>
            </a:r>
            <a:endParaRPr lang="en-US" dirty="0"/>
          </a:p>
        </p:txBody>
      </p:sp>
      <p:pic>
        <p:nvPicPr>
          <p:cNvPr id="3" name="Picture 5" descr="Ames-twins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759" y="1600200"/>
            <a:ext cx="4800600" cy="3692525"/>
          </a:xfrm>
          <a:prstGeom prst="rect">
            <a:avLst/>
          </a:prstGeom>
          <a:noFill/>
        </p:spPr>
      </p:pic>
      <p:pic>
        <p:nvPicPr>
          <p:cNvPr id="690178" name="Picture 2" descr="File:Ames room.sv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65954" y="1371600"/>
            <a:ext cx="4229805" cy="41910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295400" y="6091535"/>
            <a:ext cx="6477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hlinkClick r:id="rId6"/>
              </a:rPr>
              <a:t>http://en.wikipedia.org/wiki/Ames_room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garg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052638"/>
            <a:ext cx="2833688" cy="457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 descr="garg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86113" y="2052638"/>
            <a:ext cx="2833687" cy="457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Our goal: Recovery of 3D structure</a:t>
            </a:r>
          </a:p>
        </p:txBody>
      </p:sp>
      <p:sp>
        <p:nvSpPr>
          <p:cNvPr id="20485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smtClean="0"/>
              <a:t>We will need </a:t>
            </a:r>
            <a:r>
              <a:rPr lang="en-US" i="1" smtClean="0"/>
              <a:t>multi-view geometry</a:t>
            </a:r>
          </a:p>
        </p:txBody>
      </p:sp>
      <p:pic>
        <p:nvPicPr>
          <p:cNvPr id="20486" name="Picture 5" descr="garg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0" y="2052638"/>
            <a:ext cx="2833688" cy="457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Recall: Pinhole camera model</a:t>
            </a:r>
          </a:p>
        </p:txBody>
      </p:sp>
      <p:sp>
        <p:nvSpPr>
          <p:cNvPr id="21507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457200" y="3657600"/>
            <a:ext cx="8305800" cy="29718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sz="2400" b="1" smtClean="0"/>
              <a:t>Principal axis:</a:t>
            </a:r>
            <a:r>
              <a:rPr lang="en-US" sz="2400" smtClean="0"/>
              <a:t> line from the camera center perpendicular to the image plane</a:t>
            </a:r>
          </a:p>
          <a:p>
            <a:pPr>
              <a:buFontTx/>
              <a:buChar char="•"/>
            </a:pPr>
            <a:r>
              <a:rPr lang="en-US" sz="2400" b="1" smtClean="0"/>
              <a:t>Normalized (camera) coordinate system:</a:t>
            </a:r>
            <a:r>
              <a:rPr lang="en-US" sz="2400" smtClean="0"/>
              <a:t> camera center is at the origin and the principal axis is the z-axis</a:t>
            </a:r>
          </a:p>
        </p:txBody>
      </p:sp>
      <p:pic>
        <p:nvPicPr>
          <p:cNvPr id="21508" name="Picture 20" descr="fig5"/>
          <p:cNvPicPr>
            <a:picLocks noChangeAspect="1" noChangeArrowheads="1"/>
          </p:cNvPicPr>
          <p:nvPr/>
        </p:nvPicPr>
        <p:blipFill>
          <a:blip r:embed="rId3" cstate="print"/>
          <a:srcRect r="44240"/>
          <a:stretch>
            <a:fillRect/>
          </a:stretch>
        </p:blipFill>
        <p:spPr bwMode="auto">
          <a:xfrm>
            <a:off x="847725" y="1182688"/>
            <a:ext cx="4159250" cy="211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2" descr="fig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7725" y="1182688"/>
            <a:ext cx="7458075" cy="211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82308" name="Object 4"/>
          <p:cNvGraphicFramePr>
            <a:graphicFrameLocks noChangeAspect="1"/>
          </p:cNvGraphicFramePr>
          <p:nvPr/>
        </p:nvGraphicFramePr>
        <p:xfrm>
          <a:off x="2071688" y="3478213"/>
          <a:ext cx="4778375" cy="541337"/>
        </p:xfrm>
        <a:graphic>
          <a:graphicData uri="http://schemas.openxmlformats.org/presentationml/2006/ole">
            <p:oleObj spid="_x0000_s1026" name="Equation" r:id="rId5" imgW="1803240" imgH="203040" progId="Equation.3">
              <p:embed/>
            </p:oleObj>
          </a:graphicData>
        </a:graphic>
      </p:graphicFrame>
      <p:graphicFrame>
        <p:nvGraphicFramePr>
          <p:cNvPr id="482309" name="Object 5"/>
          <p:cNvGraphicFramePr>
            <a:graphicFrameLocks noChangeAspect="1"/>
          </p:cNvGraphicFramePr>
          <p:nvPr/>
        </p:nvGraphicFramePr>
        <p:xfrm>
          <a:off x="990600" y="4367213"/>
          <a:ext cx="5035550" cy="2038350"/>
        </p:xfrm>
        <a:graphic>
          <a:graphicData uri="http://schemas.openxmlformats.org/presentationml/2006/ole">
            <p:oleObj spid="_x0000_s1027" name="Equation" r:id="rId6" imgW="2273040" imgH="914400" progId="Equation.3">
              <p:embed/>
            </p:oleObj>
          </a:graphicData>
        </a:graphic>
      </p:graphicFrame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Recall: Pinhole camera model</a:t>
            </a:r>
          </a:p>
        </p:txBody>
      </p:sp>
      <p:graphicFrame>
        <p:nvGraphicFramePr>
          <p:cNvPr id="482311" name="Object 7"/>
          <p:cNvGraphicFramePr>
            <a:graphicFrameLocks noChangeAspect="1"/>
          </p:cNvGraphicFramePr>
          <p:nvPr>
            <p:ph idx="1"/>
          </p:nvPr>
        </p:nvGraphicFramePr>
        <p:xfrm>
          <a:off x="6908800" y="4953000"/>
          <a:ext cx="1625600" cy="555625"/>
        </p:xfrm>
        <a:graphic>
          <a:graphicData uri="http://schemas.openxmlformats.org/presentationml/2006/ole">
            <p:oleObj spid="_x0000_s1028" name="Equation" r:id="rId7" imgW="482400" imgH="1648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Principal point</a:t>
            </a:r>
          </a:p>
        </p:txBody>
      </p:sp>
      <p:sp>
        <p:nvSpPr>
          <p:cNvPr id="3076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152400" y="3733800"/>
            <a:ext cx="8915400" cy="27432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sz="2400" b="1" smtClean="0"/>
              <a:t>Principal point (p):</a:t>
            </a:r>
            <a:r>
              <a:rPr lang="en-US" sz="2400" smtClean="0"/>
              <a:t> point where principal axis intersects the image plane (origin of normalized coordinate system)</a:t>
            </a:r>
          </a:p>
          <a:p>
            <a:pPr>
              <a:buFontTx/>
              <a:buChar char="•"/>
            </a:pPr>
            <a:r>
              <a:rPr lang="en-US" sz="2400" smtClean="0"/>
              <a:t>Normalized coordinate system: origin is at the principal point</a:t>
            </a:r>
          </a:p>
          <a:p>
            <a:pPr>
              <a:buFontTx/>
              <a:buChar char="•"/>
            </a:pPr>
            <a:r>
              <a:rPr lang="en-US" sz="2400" smtClean="0"/>
              <a:t>Image coordinate system: origin is in the corner</a:t>
            </a:r>
          </a:p>
          <a:p>
            <a:pPr>
              <a:buFontTx/>
              <a:buChar char="•"/>
            </a:pPr>
            <a:r>
              <a:rPr lang="en-US" sz="2400" smtClean="0"/>
              <a:t>How to go from normalized coordinate system to image coordinate system?</a:t>
            </a:r>
          </a:p>
        </p:txBody>
      </p:sp>
      <p:pic>
        <p:nvPicPr>
          <p:cNvPr id="22532" name="Picture 12" descr="fig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1262063"/>
            <a:ext cx="2819400" cy="224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Picture 20" descr="fig5"/>
          <p:cNvPicPr>
            <a:picLocks noChangeAspect="1" noChangeArrowheads="1"/>
          </p:cNvPicPr>
          <p:nvPr/>
        </p:nvPicPr>
        <p:blipFill>
          <a:blip r:embed="rId4" cstate="print"/>
          <a:srcRect r="44240"/>
          <a:stretch>
            <a:fillRect/>
          </a:stretch>
        </p:blipFill>
        <p:spPr bwMode="auto">
          <a:xfrm>
            <a:off x="847725" y="1182688"/>
            <a:ext cx="4159250" cy="211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460878" y="3228201"/>
            <a:ext cx="35618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600" b="1" i="1" baseline="-25000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US" sz="1600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29200" y="2133600"/>
            <a:ext cx="34817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i="1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600" b="1" i="1" baseline="-250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en-US" sz="1600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00FF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</Template>
  <TotalTime>32426</TotalTime>
  <Words>1291</Words>
  <Application>Microsoft Office PowerPoint</Application>
  <PresentationFormat>On-screen Show (4:3)</PresentationFormat>
  <Paragraphs>207</Paragraphs>
  <Slides>31</Slides>
  <Notes>31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Blank Presentation</vt:lpstr>
      <vt:lpstr>Equation</vt:lpstr>
      <vt:lpstr>Single-view geometry</vt:lpstr>
      <vt:lpstr>Our goal: Recovery of 3D structure</vt:lpstr>
      <vt:lpstr>Our goal: Recovery of 3D structure</vt:lpstr>
      <vt:lpstr>Our goal: Recovery of 3D structure</vt:lpstr>
      <vt:lpstr>Ames Room</vt:lpstr>
      <vt:lpstr>Our goal: Recovery of 3D structure</vt:lpstr>
      <vt:lpstr>Recall: Pinhole camera model</vt:lpstr>
      <vt:lpstr>Recall: Pinhole camera model</vt:lpstr>
      <vt:lpstr>Principal point</vt:lpstr>
      <vt:lpstr>Principal point offset</vt:lpstr>
      <vt:lpstr>Principal point offset</vt:lpstr>
      <vt:lpstr>Pixel coordinates</vt:lpstr>
      <vt:lpstr>Camera rotation and translation</vt:lpstr>
      <vt:lpstr>Camera rotation and translation</vt:lpstr>
      <vt:lpstr>Camera parameters</vt:lpstr>
      <vt:lpstr>Camera parameters</vt:lpstr>
      <vt:lpstr>Camera calibration</vt:lpstr>
      <vt:lpstr>Camera calibration</vt:lpstr>
      <vt:lpstr>Camera calibration: Linear method</vt:lpstr>
      <vt:lpstr>Camera calibration: Linear method</vt:lpstr>
      <vt:lpstr>Camera calibration: Linear method</vt:lpstr>
      <vt:lpstr>Camera calibration: Linear method</vt:lpstr>
      <vt:lpstr>Multi-view geometry problems</vt:lpstr>
      <vt:lpstr>Multi-view geometry problems</vt:lpstr>
      <vt:lpstr>Multi-view geometry problems</vt:lpstr>
      <vt:lpstr>Triangulation</vt:lpstr>
      <vt:lpstr>Triangulation</vt:lpstr>
      <vt:lpstr>Triangulation: Geometric approach</vt:lpstr>
      <vt:lpstr>Triangulation: Linear approach</vt:lpstr>
      <vt:lpstr>Triangulation: Linear approach</vt:lpstr>
      <vt:lpstr>Triangulation: Nonlinear approach</vt:lpstr>
    </vt:vector>
  </TitlesOfParts>
  <Company>Carnegie Mellon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efros</dc:creator>
  <cp:lastModifiedBy>lazebnik</cp:lastModifiedBy>
  <cp:revision>585</cp:revision>
  <dcterms:created xsi:type="dcterms:W3CDTF">2004-08-29T23:15:23Z</dcterms:created>
  <dcterms:modified xsi:type="dcterms:W3CDTF">2011-03-01T21:53:44Z</dcterms:modified>
</cp:coreProperties>
</file>