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65" r:id="rId3"/>
    <p:sldId id="271" r:id="rId4"/>
    <p:sldId id="267" r:id="rId5"/>
    <p:sldId id="272" r:id="rId6"/>
    <p:sldId id="273" r:id="rId7"/>
    <p:sldId id="266" r:id="rId8"/>
    <p:sldId id="274" r:id="rId9"/>
    <p:sldId id="279" r:id="rId10"/>
    <p:sldId id="286" r:id="rId11"/>
    <p:sldId id="287" r:id="rId12"/>
    <p:sldId id="288" r:id="rId13"/>
    <p:sldId id="289" r:id="rId14"/>
    <p:sldId id="275" r:id="rId15"/>
    <p:sldId id="276" r:id="rId16"/>
    <p:sldId id="280" r:id="rId17"/>
    <p:sldId id="283" r:id="rId18"/>
    <p:sldId id="282" r:id="rId19"/>
    <p:sldId id="277" r:id="rId20"/>
    <p:sldId id="281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8C74B-2038-4356-AD80-67DF02CBBF3D}" v="80" dt="2021-07-17T07:56:07.263"/>
    <p1510:client id="{FCEAF6EE-D4F0-4EAC-910C-E552140C5059}" v="1" dt="2021-07-17T03:26:44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T.L. Kwek" userId="ba72fa490971f35a" providerId="LiveId" clId="{5FF6930C-1462-4948-9191-87A2A5478A9E}"/>
    <pc:docChg chg="modSld sldOrd">
      <pc:chgData name="David T.L. Kwek" userId="ba72fa490971f35a" providerId="LiveId" clId="{5FF6930C-1462-4948-9191-87A2A5478A9E}" dt="2021-07-17T08:24:25.146" v="1"/>
      <pc:docMkLst>
        <pc:docMk/>
      </pc:docMkLst>
      <pc:sldChg chg="ord">
        <pc:chgData name="David T.L. Kwek" userId="ba72fa490971f35a" providerId="LiveId" clId="{5FF6930C-1462-4948-9191-87A2A5478A9E}" dt="2021-07-17T08:24:25.146" v="1"/>
        <pc:sldMkLst>
          <pc:docMk/>
          <pc:sldMk cId="156571319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02A9-44B3-48FF-A240-50EDF0BC59E8}" type="datetimeFigureOut">
              <a:rPr lang="en-SG" smtClean="0"/>
              <a:t>17/7/2021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F7C4E-082C-4A04-8540-10A8329623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42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8E6D-ED1D-4504-B0B6-5E795522DF38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B5D9-C70A-443E-8A6A-603F4A38EC69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4975-A8EA-4371-B774-BF42697898CC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AC48-2EC8-4E46-B901-E6F91CBF3BFE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64FF-A00F-4777-A65B-34147DFD7FA5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07DF-8A5E-4462-8868-7F98671D5B11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A7C6-062F-4F9F-B3A0-282C717776C5}" type="datetime1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434E-5AA3-4EC7-8F38-D1C69D133C02}" type="datetime1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885-3C76-42AD-8331-3BBE1DCABA07}" type="datetime1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196-D726-455F-9BD9-8DC0EB85B7A9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33-36CD-4A2F-8ADA-430CC672FB53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E5C48522-1F42-4D88-BBF9-2327B82481DF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98B90-9277-4373-9F38-3D1857F8F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7294"/>
            <a:ext cx="12191980" cy="6857989"/>
          </a:xfrm>
          <a:prstGeom prst="rect">
            <a:avLst/>
          </a:prstGeom>
        </p:spPr>
      </p:pic>
      <p:sp>
        <p:nvSpPr>
          <p:cNvPr id="27" name="Rectangle 27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3912124"/>
            <a:ext cx="9693897" cy="224950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HDB Resale Prices</a:t>
            </a:r>
            <a:br>
              <a:rPr lang="en-US" sz="5000">
                <a:solidFill>
                  <a:schemeClr val="tx1"/>
                </a:solidFill>
              </a:rPr>
            </a:br>
            <a:r>
              <a:rPr lang="en-US" sz="5000">
                <a:solidFill>
                  <a:schemeClr val="tx1"/>
                </a:solidFill>
              </a:rPr>
              <a:t>An Analysis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2B38C-4AFF-43EA-8BC6-BE5590ED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EF0D-0BD0-4537-BFF4-F82823C4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97179" cy="1158521"/>
          </a:xfrm>
        </p:spPr>
        <p:txBody>
          <a:bodyPr/>
          <a:lstStyle/>
          <a:p>
            <a:r>
              <a:rPr lang="en-US" sz="4800" dirty="0"/>
              <a:t>Resale Price RSI</a:t>
            </a:r>
            <a:r>
              <a:rPr lang="en-US" dirty="0"/>
              <a:t> </a:t>
            </a:r>
            <a:r>
              <a:rPr lang="en-US" sz="3600" dirty="0"/>
              <a:t>(previous 12mths)</a:t>
            </a:r>
            <a:endParaRPr lang="en-SG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6D11C-5C5F-4242-837A-FB7A1C1EB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320" y="1731982"/>
            <a:ext cx="6670795" cy="44449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9B228-0660-456D-ADEC-5DF2D949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697F-EB4A-4D04-8394-26526E5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36748"/>
          </a:xfrm>
        </p:spPr>
        <p:txBody>
          <a:bodyPr>
            <a:normAutofit/>
          </a:bodyPr>
          <a:lstStyle/>
          <a:p>
            <a:r>
              <a:rPr lang="en-US" sz="4400" dirty="0"/>
              <a:t>Overall Resale Volume </a:t>
            </a:r>
            <a:r>
              <a:rPr lang="en-US" sz="2800" dirty="0"/>
              <a:t>(Jun 20 –Jun 21)</a:t>
            </a:r>
            <a:endParaRPr lang="en-SG" sz="28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ED508B0-1EBD-4D1B-A089-A294F70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822" y="1719385"/>
            <a:ext cx="7949901" cy="46499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A3E2-DAB7-4F5E-B947-AC9082A1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904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0ECA-8D26-4780-B878-EC49F6C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by Flat Types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06294-F54E-46FE-BCCD-165C7889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3045"/>
            <a:ext cx="10515600" cy="40039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BB71B-3F5B-47F6-AE5B-3D5FAF90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F12-AB4D-4EFE-B7AF-87B20B04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18671"/>
          </a:xfrm>
        </p:spPr>
        <p:txBody>
          <a:bodyPr>
            <a:normAutofit/>
          </a:bodyPr>
          <a:lstStyle/>
          <a:p>
            <a:r>
              <a:rPr lang="en-US" sz="4800" dirty="0"/>
              <a:t>Median Resale Prices</a:t>
            </a:r>
            <a:endParaRPr lang="en-SG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01C49-96C9-4CE7-B828-D901609BF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895" y="1839558"/>
            <a:ext cx="7756264" cy="4337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4043-46AE-4A29-8D16-C9D5AF24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AE24-3F25-49C1-87B8-342CEE89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Supply Shortages in the New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AB5A-DE91-4927-8312-7227D28E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Delays in new Build-to-Order flats projects:</a:t>
            </a:r>
          </a:p>
          <a:p>
            <a:pPr lvl="1"/>
            <a:r>
              <a:rPr lang="en-US"/>
              <a:t>Construction delays due to manpower shortages, </a:t>
            </a:r>
            <a:r>
              <a:rPr lang="en-US" err="1"/>
              <a:t>domitories</a:t>
            </a:r>
            <a:r>
              <a:rPr lang="en-US"/>
              <a:t> quarantine, circuit breaker, tightened foreign manpower guidelines, recent Phase 2 (HA). Delays of about a year on most new Projects. </a:t>
            </a:r>
          </a:p>
          <a:p>
            <a:pPr lvl="1"/>
            <a:r>
              <a:rPr lang="en-US"/>
              <a:t>Disruptions in global </a:t>
            </a:r>
            <a:r>
              <a:rPr lang="en-US" err="1"/>
              <a:t>labour</a:t>
            </a:r>
            <a:r>
              <a:rPr lang="en-US"/>
              <a:t> movements and commodity supply chains due to Covid spreads and lockdowns. </a:t>
            </a:r>
          </a:p>
          <a:p>
            <a:pPr lvl="1"/>
            <a:r>
              <a:rPr lang="en-US"/>
              <a:t>short</a:t>
            </a:r>
          </a:p>
          <a:p>
            <a:pPr lvl="1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345F-F068-492D-9CD8-6EA33D75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4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88D8-1B68-4D6A-98D8-CFCAFFC4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Greater Demand for the Old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A52F-1C44-4F46-837D-8F3A7368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Demand fueled by buyers downsizing from private properties.</a:t>
            </a:r>
          </a:p>
          <a:p>
            <a:r>
              <a:rPr lang="en-US"/>
              <a:t>Demand uneven across flat locations and types. Steeper demand for larger units</a:t>
            </a:r>
          </a:p>
          <a:p>
            <a:r>
              <a:rPr lang="en-US"/>
              <a:t>More buyers willing to match the valuation of properties and more, particularly popular locations. More COV situations seen. Million-dollar flats phenomenon. </a:t>
            </a:r>
          </a:p>
          <a:p>
            <a:pPr marL="228600" indent="0">
              <a:buNone/>
            </a:pPr>
            <a:endParaRPr lang="en-US"/>
          </a:p>
          <a:p>
            <a:pPr marL="228600" indent="0">
              <a:buNone/>
            </a:pP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F2F40-7EB0-44F4-A14F-D3DA6315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69BE-5869-4744-B591-D7C803F1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RSI  &amp; This Little Red Dot . . .1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76A-51E8-46B9-ADCE-A92A5378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Bullish numbers see industry watchers predicting an overall 8-11% increase in the RPI for 2021.</a:t>
            </a:r>
          </a:p>
          <a:p>
            <a:r>
              <a:rPr lang="en-US"/>
              <a:t>COV numbers and amounts will continue an upward trend. Figures of flats sold from Jan 2020 till the last reporting in April this year, showed 25% were sold with COV.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0D76-6E95-4D68-9D1B-C35B8893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69BE-5869-4744-B591-D7C803F1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RSI &amp; this Little Red Dot . . .2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76A-51E8-46B9-ADCE-A92A5378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Dual pull-and-push demand and supply economic variants will keep prices elevated. Emergence of the Delta Variant and developments in the Indian sub-continent -</a:t>
            </a:r>
            <a:r>
              <a:rPr lang="en-US" err="1"/>
              <a:t>Labour</a:t>
            </a:r>
            <a:r>
              <a:rPr lang="en-US"/>
              <a:t>. Covid situation in Indonesia commodities and raw materials. </a:t>
            </a:r>
          </a:p>
          <a:p>
            <a:r>
              <a:rPr lang="en-US"/>
              <a:t>Possible various effects (butterfly, domino, cascading) on SG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4189-3C4F-4DEE-8A5C-B07F6D0F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2521-ECFE-4FBE-B0E3-1A7FF8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Everywhere Else … 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06E-F0E8-4E65-91F0-F3758DE8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Global pandemic measures to tackle Covid will be piecemeal with region-based but no comprehensive global efforts.</a:t>
            </a:r>
          </a:p>
          <a:p>
            <a:r>
              <a:rPr lang="en-US"/>
              <a:t>Lack of global information sharing in many areas will hamper Covid responses.</a:t>
            </a:r>
          </a:p>
          <a:p>
            <a:r>
              <a:rPr lang="en-US"/>
              <a:t>Geopolitical uncertainties and tensions among Great Powers, like US, China and Russia. 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8A58-2D35-446C-B2A8-C42935C6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E5F9-6714-4966-9FBD-E334DA96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Everywhere Else . . . 2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4A58-A16C-4873-863E-448DDE51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Flashpoint areas: South China Sea, Taiwan Straits, Korean Peninsula</a:t>
            </a:r>
          </a:p>
          <a:p>
            <a:r>
              <a:rPr lang="en-US"/>
              <a:t>Iran and nuclear proliferation, Israel-Palestine issues.</a:t>
            </a:r>
          </a:p>
          <a:p>
            <a:r>
              <a:rPr lang="en-US"/>
              <a:t>Continuing uncertainties over multi-faceted crises.</a:t>
            </a:r>
          </a:p>
          <a:p>
            <a:endParaRPr lang="en-US"/>
          </a:p>
          <a:p>
            <a:endParaRPr lang="en-US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9F3F9-A241-483D-9F7D-52BA2286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DEF3-26A5-4D5D-AE79-B952EE31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Who cares?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8218-C0E3-4445-94F5-697F57F7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10515600" cy="4414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All Singapore Citizens (SGCs) and Singapore Permanent Residents (SPRs). Anyone interested and eligible to purchase Singapore HDB Resale Flats*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First-time homeowners, family-based units wanting to start  families, anyone wanting their own chill-space.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* Resale flats are HDB flats that are currently or had been owned by someone else. That is, they are defined as </a:t>
            </a:r>
            <a:r>
              <a:rPr lang="en-US" sz="2000" b="1"/>
              <a:t>not new</a:t>
            </a:r>
            <a:r>
              <a:rPr lang="en-US" sz="2000"/>
              <a:t>.</a:t>
            </a:r>
            <a:endParaRPr lang="en-US" sz="2000" b="1" u="sn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11B45-F294-420E-86D1-B573D3B6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69BE-5869-4744-B591-D7C803F1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Postscript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76A-51E8-46B9-ADCE-A92A5378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539"/>
            <a:ext cx="10515600" cy="394677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2021, July – Singapore indicates Covid to stay as an epidemic condition. </a:t>
            </a:r>
          </a:p>
          <a:p>
            <a:r>
              <a:rPr lang="en-US"/>
              <a:t>Living with Covid long-term.</a:t>
            </a:r>
          </a:p>
          <a:p>
            <a:r>
              <a:rPr lang="en-US"/>
              <a:t>What does this mean re the Project topic?</a:t>
            </a:r>
          </a:p>
          <a:p>
            <a:r>
              <a:rPr lang="en-US"/>
              <a:t>What does it mean for humankind and domestic pets?</a:t>
            </a:r>
          </a:p>
          <a:p>
            <a:r>
              <a:rPr lang="en-US"/>
              <a:t>Coming to somewhere near you - Covid-29 or Covid-39?</a:t>
            </a:r>
          </a:p>
          <a:p>
            <a:pPr marL="228600" indent="0">
              <a:buNone/>
            </a:pPr>
            <a:endParaRPr lang="en-US"/>
          </a:p>
          <a:p>
            <a:pPr marL="228600" indent="0">
              <a:buNone/>
            </a:pPr>
            <a:r>
              <a:rPr lang="en-US"/>
              <a:t> 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848E-DA4C-4CCB-B8AB-1F20DAA7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53A3-EE28-4AEC-858A-0D45BF94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Skills Gap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F0D5-AA02-4E89-8E6E-7416F5D8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Technical skills</a:t>
            </a:r>
          </a:p>
          <a:p>
            <a:r>
              <a:rPr lang="en-US"/>
              <a:t>Data visualization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12BFE-E44C-45CA-87B8-4FC8F65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D47B8-A45F-406B-9178-503ADEF3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3E0FB8-DA96-4402-A0E4-924DD2C9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69" y="788276"/>
            <a:ext cx="9301655" cy="52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A5F5-1104-46BA-9197-46FB776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Parameters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A057-8390-4BF4-A430-06DEECF6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95" y="1343818"/>
            <a:ext cx="10515600" cy="399830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SG" dirty="0"/>
              <a:t>Analysis time-frame 2009 – onwards.</a:t>
            </a:r>
          </a:p>
          <a:p>
            <a:r>
              <a:rPr lang="en-SG" dirty="0"/>
              <a:t>Emphasis on social factors, effects, and concerns rather than financial or investment considerations.</a:t>
            </a:r>
          </a:p>
          <a:p>
            <a:r>
              <a:rPr lang="en-SG" dirty="0"/>
              <a:t>FYI, and </a:t>
            </a:r>
            <a:r>
              <a:rPr lang="en-SG"/>
              <a:t>Education- oriented approach </a:t>
            </a:r>
            <a:r>
              <a:rPr lang="en-SG" dirty="0"/>
              <a:t>preferred at this stage.</a:t>
            </a:r>
          </a:p>
          <a:p>
            <a:r>
              <a:rPr lang="en-SG" dirty="0"/>
              <a:t>Focus Group: birthyears from 1995 to 2010. ALB 25 to 41 years of age</a:t>
            </a:r>
          </a:p>
          <a:p>
            <a:r>
              <a:rPr lang="en-SG" dirty="0"/>
              <a:t>Gen-Y identified as most fluid age-group in terms of major life and lifestyle changes.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D14F-705B-4BBD-9B06-918164C2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171A-409E-4052-B420-08C1615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HBD Resale flats: The Pros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FB17-FC6A-4CD7-9453-90CA247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821" y="1621410"/>
            <a:ext cx="9908357" cy="4235041"/>
          </a:xfrm>
        </p:spPr>
        <p:txBody>
          <a:bodyPr>
            <a:normAutofit fontScale="85000" lnSpcReduction="20000"/>
          </a:bodyPr>
          <a:lstStyle/>
          <a:p>
            <a:pPr marL="10287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/>
              <a:t>Resale Applications do not have long waiting times. Immediate purchases occupancy possible because are private transactions between seller and buyer. Flats already built.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/>
              <a:t>Less strict on Eligibility criteria: 2 SPRs vs. minimum 1 SGC.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/>
              <a:t>Greatest freedom and flexibilities on flat sizes and locations and sizes.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/>
              <a:t>No income ceiling limits.</a:t>
            </a:r>
            <a:br>
              <a:rPr lang="en-US" sz="3000"/>
            </a:br>
            <a:endParaRPr lang="en-US" sz="300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300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CB12-FE57-4F55-A6BF-B88D3FE3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171A-409E-4052-B420-08C1615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The Cons…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FB17-FC6A-4CD7-9453-90CA247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821" y="1621410"/>
            <a:ext cx="9908357" cy="4235041"/>
          </a:xfrm>
        </p:spPr>
        <p:txBody>
          <a:bodyPr>
            <a:normAutofit lnSpcReduction="10000"/>
          </a:bodyPr>
          <a:lstStyle/>
          <a:p>
            <a:pPr marL="10287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Must fall under umbrella of various family-connected schemes and age restrictions: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Age 21 and 35 milestones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Public / Engaged / Singles / Non-Citizen Spouse Schemes* 							</a:t>
            </a:r>
            <a:r>
              <a:rPr lang="en-US" sz="1900"/>
              <a:t>*not comprehensive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Fewer HDB subsidies and less housing loan schemes options.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Need Substantial Cash monies and reserves on hand.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4E57-CF2D-4815-8D81-B3554892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171A-409E-4052-B420-08C1615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The Cons, 	continued…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FB17-FC6A-4CD7-9453-90CA247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24" y="1857080"/>
            <a:ext cx="9881254" cy="399937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Being open-market transactions greater flexibility also means greater risks. Issues like COV, market trends and volatility, sudden changes in government regulations like extra duties and taxes, loan limit restrictions, etc.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Restrictions on multiple ownership of properties: Applicants cannot concurrently own more than 1 resale flat and/or private property, either locally or overseas, beyond 6 months after date of purchase.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300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F2714-2BD8-44A0-A5FD-D114D85A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9F82-537D-4A89-BBF7-A785A9BE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681037"/>
            <a:ext cx="9759462" cy="1325563"/>
          </a:xfrm>
        </p:spPr>
        <p:txBody>
          <a:bodyPr>
            <a:normAutofit/>
          </a:bodyPr>
          <a:lstStyle/>
          <a:p>
            <a:r>
              <a:rPr lang="en-US" sz="4800"/>
              <a:t>Dates to Note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BF7B-B2F3-4E64-AAF7-2FE1CBE3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1" y="1599996"/>
            <a:ext cx="9299331" cy="3998306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  <a:p>
            <a:r>
              <a:rPr lang="en-US"/>
              <a:t>2007, mid – Start of the global financial crises.</a:t>
            </a:r>
          </a:p>
          <a:p>
            <a:r>
              <a:rPr lang="en-US"/>
              <a:t>2009,         – Resale Price Index was reset to 100% baseline.</a:t>
            </a:r>
          </a:p>
          <a:p>
            <a:r>
              <a:rPr lang="en-US"/>
              <a:t>2012, Mar – Change in of data reporting nomenclature</a:t>
            </a:r>
          </a:p>
          <a:p>
            <a:r>
              <a:rPr lang="en-US"/>
              <a:t>2017, Mar – MND posts that SERS not universal for all HBD flats</a:t>
            </a:r>
          </a:p>
          <a:p>
            <a:r>
              <a:rPr lang="en-US"/>
              <a:t>2020, Feb – Start of Covid-19 pandemic and multi-faceted crises.</a:t>
            </a:r>
          </a:p>
          <a:p>
            <a:r>
              <a:rPr lang="en-US"/>
              <a:t>2021, Jul &amp; onwards – The global Covid-19 crises continues to evolve and 			     change 	</a:t>
            </a:r>
          </a:p>
          <a:p>
            <a:endParaRPr lang="en-SG" sz="2000"/>
          </a:p>
          <a:p>
            <a:r>
              <a:rPr lang="en-US" sz="2000"/>
              <a:t>* The global financial crises. refers to the period of extreme stress in global financial markets and banking system between mid-2007 and early 2009</a:t>
            </a:r>
          </a:p>
          <a:p>
            <a:r>
              <a:rPr lang="en-SG" sz="2000"/>
              <a:t>** Note: Post March 2012: </a:t>
            </a:r>
            <a:r>
              <a:rPr lang="en-US" sz="2000"/>
              <a:t>data was based on registration rather than approval dates for resale transactions.'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81F4-9AE0-44B5-BB86-FDBEB882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52CE-6176-448E-8486-AE176A61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314" y="773723"/>
            <a:ext cx="9311055" cy="12328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/>
              <a:t>HDB Resale Prices</a:t>
            </a:r>
            <a:br>
              <a:rPr lang="en-US" sz="4800"/>
            </a:br>
            <a:r>
              <a:rPr lang="en-US" sz="4800"/>
              <a:t>(start 3</a:t>
            </a:r>
            <a:r>
              <a:rPr lang="en-US" sz="4800" baseline="30000"/>
              <a:t>rd</a:t>
            </a:r>
            <a:r>
              <a:rPr lang="en-US" sz="4800"/>
              <a:t> Quarter 2021)</a:t>
            </a:r>
            <a:endParaRPr lang="en-S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1B0C-4941-4E1B-9FF4-9A9FE28D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Prices rose 2.8 percent in @2</a:t>
            </a:r>
            <a:r>
              <a:rPr lang="en-US" sz="2800" baseline="30000"/>
              <a:t>nd</a:t>
            </a:r>
            <a:r>
              <a:rPr lang="en-US" sz="2800"/>
              <a:t> Quarter 2021.</a:t>
            </a:r>
          </a:p>
          <a:p>
            <a:r>
              <a:rPr lang="en-US"/>
              <a:t>RPI rose from142.2 to 146.2. 12</a:t>
            </a:r>
            <a:r>
              <a:rPr lang="en-US" baseline="30000"/>
              <a:t>th</a:t>
            </a:r>
            <a:r>
              <a:rPr lang="en-US"/>
              <a:t> straight month of increase</a:t>
            </a:r>
          </a:p>
          <a:p>
            <a:r>
              <a:rPr lang="en-US"/>
              <a:t>Central areas – e.g., </a:t>
            </a:r>
            <a:r>
              <a:rPr lang="en-US" err="1"/>
              <a:t>Tjpg</a:t>
            </a:r>
            <a:r>
              <a:rPr lang="en-US"/>
              <a:t>, Queenstown, Bishan; and</a:t>
            </a:r>
          </a:p>
          <a:p>
            <a:r>
              <a:rPr lang="en-US"/>
              <a:t> Serangoon and Woodlands saw biggest increases.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BA4CA-0AFC-49BF-B653-E83E0D1E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2BE7-FAC7-470E-80C8-5A29FB5C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363200" cy="1033463"/>
          </a:xfrm>
        </p:spPr>
        <p:txBody>
          <a:bodyPr>
            <a:normAutofit fontScale="90000"/>
          </a:bodyPr>
          <a:lstStyle/>
          <a:p>
            <a:r>
              <a:rPr lang="en-US"/>
              <a:t>Resale Prices Index 1994 -2021</a:t>
            </a:r>
            <a:br>
              <a:rPr lang="en-US"/>
            </a:br>
            <a:endParaRPr lang="en-SG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4E5D36D-0F95-4579-959D-3F502583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239716"/>
            <a:ext cx="9692054" cy="433241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9E86A-C96B-4841-9C76-AC5F9513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4592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5AB82"/>
      </a:accent3>
      <a:accent4>
        <a:srgbClr val="8FAA74"/>
      </a:accent4>
      <a:accent5>
        <a:srgbClr val="A1A47C"/>
      </a:accent5>
      <a:accent6>
        <a:srgbClr val="B29F79"/>
      </a:accent6>
      <a:hlink>
        <a:srgbClr val="AE697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948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Sabon Next LT</vt:lpstr>
      <vt:lpstr>Wingdings</vt:lpstr>
      <vt:lpstr>LuminousVTI</vt:lpstr>
      <vt:lpstr>HDB Resale Prices An Analysis</vt:lpstr>
      <vt:lpstr>Who cares?</vt:lpstr>
      <vt:lpstr>Parameters</vt:lpstr>
      <vt:lpstr>HBD Resale flats: The Pros</vt:lpstr>
      <vt:lpstr>The Cons…</vt:lpstr>
      <vt:lpstr>The Cons,  continued…</vt:lpstr>
      <vt:lpstr>Dates to Note</vt:lpstr>
      <vt:lpstr>HDB Resale Prices (start 3rd Quarter 2021)</vt:lpstr>
      <vt:lpstr>Resale Prices Index 1994 -2021 </vt:lpstr>
      <vt:lpstr>Resale Price RSI (previous 12mths)</vt:lpstr>
      <vt:lpstr>Overall Resale Volume (Jun 20 –Jun 21)</vt:lpstr>
      <vt:lpstr>RSI by Flat Types</vt:lpstr>
      <vt:lpstr>Median Resale Prices</vt:lpstr>
      <vt:lpstr>Supply Shortages in the New</vt:lpstr>
      <vt:lpstr>Greater Demand for the Old</vt:lpstr>
      <vt:lpstr>The RSI  &amp; This Little Red Dot . . .1</vt:lpstr>
      <vt:lpstr>The RSI &amp; this Little Red Dot . . .2</vt:lpstr>
      <vt:lpstr> Everywhere Else … 1</vt:lpstr>
      <vt:lpstr>Everywhere Else . . . 2</vt:lpstr>
      <vt:lpstr>Postscript</vt:lpstr>
      <vt:lpstr>Skills Gap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David T.L. Kwek</cp:lastModifiedBy>
  <cp:revision>2</cp:revision>
  <dcterms:created xsi:type="dcterms:W3CDTF">2021-07-12T01:10:09Z</dcterms:created>
  <dcterms:modified xsi:type="dcterms:W3CDTF">2021-07-17T08:24:29Z</dcterms:modified>
</cp:coreProperties>
</file>