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64a0e8c59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64a0e8c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64a0e8c59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64a0e8c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64a0e8c59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64a0e8c5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2240402" y="1585234"/>
            <a:ext cx="7711200" cy="1943100"/>
          </a:xfrm>
          <a:prstGeom prst="rect">
            <a:avLst/>
          </a:prstGeom>
        </p:spPr>
        <p:txBody>
          <a:bodyPr anchorCtr="0" anchor="b" bIns="121900" lIns="121900" spcFirstLastPara="1" rIns="121900" wrap="square" tIns="121900"/>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p2"/>
          <p:cNvSpPr txBox="1"/>
          <p:nvPr>
            <p:ph idx="1" type="subTitle"/>
          </p:nvPr>
        </p:nvSpPr>
        <p:spPr>
          <a:xfrm>
            <a:off x="2240402" y="4065933"/>
            <a:ext cx="7711200" cy="1212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p11"/>
          <p:cNvSpPr txBox="1"/>
          <p:nvPr>
            <p:ph idx="1" type="body"/>
          </p:nvPr>
        </p:nvSpPr>
        <p:spPr>
          <a:xfrm>
            <a:off x="517200" y="3892600"/>
            <a:ext cx="11157600" cy="14289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6" name="Google Shape;56;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1" name="Google Shape;61;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2" name="Google Shape;6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641000" y="2353267"/>
            <a:ext cx="10962900" cy="1209900"/>
          </a:xfrm>
          <a:prstGeom prst="rect">
            <a:avLst/>
          </a:prstGeom>
        </p:spPr>
        <p:txBody>
          <a:bodyPr anchorCtr="0" anchor="b" bIns="121900" lIns="121900" spcFirstLastPara="1" rIns="121900" wrap="square" tIns="12190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517200" y="610700"/>
            <a:ext cx="11157600" cy="914700"/>
          </a:xfrm>
          <a:prstGeom prst="rect">
            <a:avLst/>
          </a:prstGeom>
        </p:spPr>
        <p:txBody>
          <a:bodyPr anchorCtr="0" anchor="b"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4"/>
          <p:cNvSpPr txBox="1"/>
          <p:nvPr>
            <p:ph idx="1" type="body"/>
          </p:nvPr>
        </p:nvSpPr>
        <p:spPr>
          <a:xfrm>
            <a:off x="517200" y="1986432"/>
            <a:ext cx="11157600" cy="410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 name="Google Shape;2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517200" y="610700"/>
            <a:ext cx="11157600" cy="914700"/>
          </a:xfrm>
          <a:prstGeom prst="rect">
            <a:avLst/>
          </a:prstGeom>
        </p:spPr>
        <p:txBody>
          <a:bodyPr anchorCtr="0" anchor="b"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5"/>
          <p:cNvSpPr txBox="1"/>
          <p:nvPr>
            <p:ph idx="1" type="body"/>
          </p:nvPr>
        </p:nvSpPr>
        <p:spPr>
          <a:xfrm>
            <a:off x="517200" y="1986433"/>
            <a:ext cx="5333100" cy="410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9" name="Google Shape;29;p5"/>
          <p:cNvSpPr txBox="1"/>
          <p:nvPr>
            <p:ph idx="2" type="body"/>
          </p:nvPr>
        </p:nvSpPr>
        <p:spPr>
          <a:xfrm>
            <a:off x="6341600" y="1986433"/>
            <a:ext cx="5333100" cy="410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0" name="Google Shape;30;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517200" y="610700"/>
            <a:ext cx="11157600" cy="914700"/>
          </a:xfrm>
          <a:prstGeom prst="rect">
            <a:avLst/>
          </a:prstGeom>
        </p:spPr>
        <p:txBody>
          <a:bodyPr anchorCtr="0" anchor="b"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5172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p7"/>
          <p:cNvSpPr txBox="1"/>
          <p:nvPr>
            <p:ph idx="1" type="body"/>
          </p:nvPr>
        </p:nvSpPr>
        <p:spPr>
          <a:xfrm>
            <a:off x="517200" y="2125367"/>
            <a:ext cx="3744000" cy="35748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8" name="Google Shape;3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653667" y="701800"/>
            <a:ext cx="74916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p9"/>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354000" y="1612100"/>
            <a:ext cx="5393700" cy="2008500"/>
          </a:xfrm>
          <a:prstGeom prst="rect">
            <a:avLst/>
          </a:prstGeom>
        </p:spPr>
        <p:txBody>
          <a:bodyPr anchorCtr="0" anchor="b" bIns="121900" lIns="121900" spcFirstLastPara="1" rIns="121900" wrap="square" tIns="121900"/>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p9"/>
          <p:cNvSpPr txBox="1"/>
          <p:nvPr>
            <p:ph idx="1" type="subTitle"/>
          </p:nvPr>
        </p:nvSpPr>
        <p:spPr>
          <a:xfrm>
            <a:off x="354000" y="369200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8" name="Google Shape;4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426000" y="5644967"/>
            <a:ext cx="7998300" cy="7983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2100"/>
              </a:spcBef>
              <a:spcAft>
                <a:spcPts val="210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quiet-refuge-94797.herokuapp.com/"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ctrTitle"/>
          </p:nvPr>
        </p:nvSpPr>
        <p:spPr>
          <a:xfrm>
            <a:off x="2240402" y="1585234"/>
            <a:ext cx="7711200" cy="1943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Avant – Sell Your Content</a:t>
            </a:r>
            <a:endParaRPr/>
          </a:p>
        </p:txBody>
      </p:sp>
      <p:sp>
        <p:nvSpPr>
          <p:cNvPr id="70" name="Google Shape;70;p14"/>
          <p:cNvSpPr txBox="1"/>
          <p:nvPr>
            <p:ph idx="1" type="subTitle"/>
          </p:nvPr>
        </p:nvSpPr>
        <p:spPr>
          <a:xfrm>
            <a:off x="2240402" y="4065933"/>
            <a:ext cx="7711200" cy="1212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400"/>
              <a:buNone/>
            </a:pPr>
            <a:r>
              <a:rPr lang="en-US"/>
              <a:t>Tony Lockhart</a:t>
            </a:r>
            <a:endParaRPr/>
          </a:p>
          <a:p>
            <a:pPr indent="0" lvl="0" marL="0" rtl="0" algn="ctr">
              <a:lnSpc>
                <a:spcPct val="80000"/>
              </a:lnSpc>
              <a:spcBef>
                <a:spcPts val="1000"/>
              </a:spcBef>
              <a:spcAft>
                <a:spcPts val="0"/>
              </a:spcAft>
              <a:buClr>
                <a:schemeClr val="dk1"/>
              </a:buClr>
              <a:buSzPts val="2400"/>
              <a:buNone/>
            </a:pPr>
            <a:r>
              <a:rPr lang="en-US"/>
              <a:t>Nadine Hernandez</a:t>
            </a:r>
            <a:endParaRPr/>
          </a:p>
          <a:p>
            <a:pPr indent="0" lvl="0" marL="0" rtl="0" algn="ctr">
              <a:lnSpc>
                <a:spcPct val="80000"/>
              </a:lnSpc>
              <a:spcBef>
                <a:spcPts val="1000"/>
              </a:spcBef>
              <a:spcAft>
                <a:spcPts val="0"/>
              </a:spcAft>
              <a:buClr>
                <a:schemeClr val="dk1"/>
              </a:buClr>
              <a:buSzPts val="2400"/>
              <a:buNone/>
            </a:pPr>
            <a:r>
              <a:rPr lang="en-US"/>
              <a:t>Daniel Valverde</a:t>
            </a:r>
            <a:endParaRPr/>
          </a:p>
          <a:p>
            <a:pPr indent="0" lvl="0" marL="0" rtl="0" algn="ctr">
              <a:lnSpc>
                <a:spcPct val="80000"/>
              </a:lnSpc>
              <a:spcBef>
                <a:spcPts val="1000"/>
              </a:spcBef>
              <a:spcAft>
                <a:spcPts val="0"/>
              </a:spcAft>
              <a:buClr>
                <a:schemeClr val="dk1"/>
              </a:buClr>
              <a:buSzPts val="2400"/>
              <a:buNone/>
            </a:pPr>
            <a:r>
              <a:rPr lang="en-US"/>
              <a:t>Isaac Motley</a:t>
            </a:r>
            <a:endParaRPr/>
          </a:p>
        </p:txBody>
      </p:sp>
      <p:sp>
        <p:nvSpPr>
          <p:cNvPr id="71" name="Google Shape;71;p14"/>
          <p:cNvSpPr/>
          <p:nvPr/>
        </p:nvSpPr>
        <p:spPr>
          <a:xfrm>
            <a:off x="11039375" y="5859250"/>
            <a:ext cx="692400" cy="692400"/>
          </a:xfrm>
          <a:prstGeom prst="ellipse">
            <a:avLst/>
          </a:prstGeom>
          <a:solidFill>
            <a:srgbClr val="F4AA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MVC Framework</a:t>
            </a:r>
            <a:endParaRPr/>
          </a:p>
        </p:txBody>
      </p:sp>
      <p:sp>
        <p:nvSpPr>
          <p:cNvPr id="138" name="Google Shape;138;p23"/>
          <p:cNvSpPr txBox="1"/>
          <p:nvPr>
            <p:ph idx="1" type="body"/>
          </p:nvPr>
        </p:nvSpPr>
        <p:spPr>
          <a:xfrm>
            <a:off x="838200" y="1825625"/>
            <a:ext cx="10515600" cy="1814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AutoNum type="arabicPeriod"/>
            </a:pPr>
            <a:r>
              <a:rPr lang="en-US"/>
              <a:t>Models - Data models were defined using Sequelize</a:t>
            </a:r>
            <a:endParaRPr/>
          </a:p>
          <a:p>
            <a:pPr indent="-342900" lvl="0" marL="457200" rtl="0" algn="l">
              <a:lnSpc>
                <a:spcPct val="150000"/>
              </a:lnSpc>
              <a:spcBef>
                <a:spcPts val="0"/>
              </a:spcBef>
              <a:spcAft>
                <a:spcPts val="0"/>
              </a:spcAft>
              <a:buSzPts val="1800"/>
              <a:buAutoNum type="arabicPeriod"/>
            </a:pPr>
            <a:r>
              <a:rPr lang="en-US"/>
              <a:t>Views - Frontend views were built using Handlebars</a:t>
            </a:r>
            <a:endParaRPr/>
          </a:p>
          <a:p>
            <a:pPr indent="-342900" lvl="0" marL="457200" rtl="0" algn="l">
              <a:lnSpc>
                <a:spcPct val="150000"/>
              </a:lnSpc>
              <a:spcBef>
                <a:spcPts val="0"/>
              </a:spcBef>
              <a:spcAft>
                <a:spcPts val="0"/>
              </a:spcAft>
              <a:buSzPts val="1800"/>
              <a:buAutoNum type="arabicPeriod"/>
            </a:pPr>
            <a:r>
              <a:rPr lang="en-US"/>
              <a:t>Controllers - Routing is performed using  Express and JavaScript</a:t>
            </a:r>
            <a:endParaRPr/>
          </a:p>
        </p:txBody>
      </p:sp>
      <p:sp>
        <p:nvSpPr>
          <p:cNvPr id="139" name="Google Shape;139;p23"/>
          <p:cNvSpPr/>
          <p:nvPr/>
        </p:nvSpPr>
        <p:spPr>
          <a:xfrm>
            <a:off x="11239125" y="5965800"/>
            <a:ext cx="572700" cy="585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3"/>
          <p:cNvPicPr preferRelativeResize="0"/>
          <p:nvPr/>
        </p:nvPicPr>
        <p:blipFill>
          <a:blip r:embed="rId3">
            <a:alphaModFix/>
          </a:blip>
          <a:stretch>
            <a:fillRect/>
          </a:stretch>
        </p:blipFill>
        <p:spPr>
          <a:xfrm>
            <a:off x="2486425" y="3835300"/>
            <a:ext cx="5282699" cy="246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Secured Database Credentials</a:t>
            </a:r>
            <a:endParaRPr/>
          </a:p>
        </p:txBody>
      </p:sp>
      <p:sp>
        <p:nvSpPr>
          <p:cNvPr id="146" name="Google Shape;14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dotEnv keeps database credentials secure:</a:t>
            </a:r>
            <a:endParaRPr/>
          </a:p>
          <a:p>
            <a:pPr indent="-381000" lvl="0" marL="457200" rtl="0" algn="l">
              <a:lnSpc>
                <a:spcPct val="90000"/>
              </a:lnSpc>
              <a:spcBef>
                <a:spcPts val="2100"/>
              </a:spcBef>
              <a:spcAft>
                <a:spcPts val="0"/>
              </a:spcAft>
              <a:buSzPts val="2400"/>
              <a:buChar char="●"/>
            </a:pPr>
            <a:r>
              <a:rPr lang="en-US"/>
              <a:t>By loading credentials from environment variables</a:t>
            </a:r>
            <a:endParaRPr/>
          </a:p>
        </p:txBody>
      </p:sp>
      <p:sp>
        <p:nvSpPr>
          <p:cNvPr id="147" name="Google Shape;147;p24"/>
          <p:cNvSpPr/>
          <p:nvPr/>
        </p:nvSpPr>
        <p:spPr>
          <a:xfrm>
            <a:off x="11239125" y="5965800"/>
            <a:ext cx="572700" cy="585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Polished frontend</a:t>
            </a:r>
            <a:endParaRPr/>
          </a:p>
        </p:txBody>
      </p:sp>
      <p:sp>
        <p:nvSpPr>
          <p:cNvPr id="153" name="Google Shape;153;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Bootstrap framework</a:t>
            </a:r>
            <a:endParaRPr/>
          </a:p>
          <a:p>
            <a:pPr indent="-342900" lvl="0" marL="457200" rtl="0" algn="l">
              <a:lnSpc>
                <a:spcPct val="90000"/>
              </a:lnSpc>
              <a:spcBef>
                <a:spcPts val="0"/>
              </a:spcBef>
              <a:spcAft>
                <a:spcPts val="0"/>
              </a:spcAft>
              <a:buSzPts val="1800"/>
              <a:buChar char="●"/>
            </a:pPr>
            <a:r>
              <a:rPr lang="en-US"/>
              <a:t>Mobile responsive with additional media queries</a:t>
            </a:r>
            <a:endParaRPr/>
          </a:p>
          <a:p>
            <a:pPr indent="-342900" lvl="0" marL="457200" rtl="0" algn="l">
              <a:lnSpc>
                <a:spcPct val="90000"/>
              </a:lnSpc>
              <a:spcBef>
                <a:spcPts val="0"/>
              </a:spcBef>
              <a:spcAft>
                <a:spcPts val="0"/>
              </a:spcAft>
              <a:buSzPts val="1800"/>
              <a:buChar char="●"/>
            </a:pPr>
            <a:r>
              <a:rPr lang="en-US"/>
              <a:t>Unified modern styling</a:t>
            </a:r>
            <a:endParaRPr/>
          </a:p>
        </p:txBody>
      </p:sp>
      <p:pic>
        <p:nvPicPr>
          <p:cNvPr id="154" name="Google Shape;154;p25"/>
          <p:cNvPicPr preferRelativeResize="0"/>
          <p:nvPr/>
        </p:nvPicPr>
        <p:blipFill>
          <a:blip r:embed="rId3">
            <a:alphaModFix/>
          </a:blip>
          <a:stretch>
            <a:fillRect/>
          </a:stretch>
        </p:blipFill>
        <p:spPr>
          <a:xfrm>
            <a:off x="838200" y="4245925"/>
            <a:ext cx="3154200" cy="1930900"/>
          </a:xfrm>
          <a:prstGeom prst="rect">
            <a:avLst/>
          </a:prstGeom>
          <a:noFill/>
          <a:ln>
            <a:noFill/>
          </a:ln>
        </p:spPr>
      </p:pic>
      <p:pic>
        <p:nvPicPr>
          <p:cNvPr id="155" name="Google Shape;155;p25"/>
          <p:cNvPicPr preferRelativeResize="0"/>
          <p:nvPr/>
        </p:nvPicPr>
        <p:blipFill>
          <a:blip r:embed="rId4">
            <a:alphaModFix/>
          </a:blip>
          <a:stretch>
            <a:fillRect/>
          </a:stretch>
        </p:blipFill>
        <p:spPr>
          <a:xfrm>
            <a:off x="5766050" y="3368125"/>
            <a:ext cx="5587750" cy="2808700"/>
          </a:xfrm>
          <a:prstGeom prst="rect">
            <a:avLst/>
          </a:prstGeom>
          <a:noFill/>
          <a:ln>
            <a:noFill/>
          </a:ln>
        </p:spPr>
      </p:pic>
      <p:sp>
        <p:nvSpPr>
          <p:cNvPr id="156" name="Google Shape;156;p25"/>
          <p:cNvSpPr/>
          <p:nvPr/>
        </p:nvSpPr>
        <p:spPr>
          <a:xfrm>
            <a:off x="11425550" y="6032375"/>
            <a:ext cx="585900" cy="585900"/>
          </a:xfrm>
          <a:prstGeom prst="ellipse">
            <a:avLst/>
          </a:prstGeom>
          <a:solidFill>
            <a:srgbClr val="F4AA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Coding Standards</a:t>
            </a:r>
            <a:endParaRPr/>
          </a:p>
        </p:txBody>
      </p:sp>
      <p:sp>
        <p:nvSpPr>
          <p:cNvPr id="162" name="Google Shape;16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ESLint: A linting utility to allow developers to find syntax errors in JavaScript code without having to execute it, as well as adhering to a standard way of coding set by the developer or developers using it</a:t>
            </a:r>
            <a:endParaRPr/>
          </a:p>
          <a:p>
            <a:pPr indent="-165100" lvl="0" marL="228600" rtl="0" algn="l">
              <a:lnSpc>
                <a:spcPct val="90000"/>
              </a:lnSpc>
              <a:spcBef>
                <a:spcPts val="2100"/>
              </a:spcBef>
              <a:spcAft>
                <a:spcPts val="2100"/>
              </a:spcAft>
              <a:buSzPts val="1800"/>
              <a:buChar char="●"/>
            </a:pPr>
            <a:r>
              <a:rPr lang="en-US"/>
              <a:t>Prettier: An opinionated code formatter with support for several different languages that removes all original styling and ensures that all outputted code conforms to a consistent style</a:t>
            </a:r>
            <a:endParaRPr/>
          </a:p>
        </p:txBody>
      </p:sp>
      <p:sp>
        <p:nvSpPr>
          <p:cNvPr id="163" name="Google Shape;163;p26"/>
          <p:cNvSpPr/>
          <p:nvPr/>
        </p:nvSpPr>
        <p:spPr>
          <a:xfrm>
            <a:off x="11185875" y="5845950"/>
            <a:ext cx="639300" cy="639300"/>
          </a:xfrm>
          <a:prstGeom prst="ellipse">
            <a:avLst/>
          </a:prstGeom>
          <a:solidFill>
            <a:srgbClr val="F4AA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Libraries and packages</a:t>
            </a:r>
            <a:endParaRPr/>
          </a:p>
        </p:txBody>
      </p:sp>
      <p:sp>
        <p:nvSpPr>
          <p:cNvPr id="169" name="Google Shape;16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Express-session: This module creates a database to save session data.</a:t>
            </a:r>
            <a:endParaRPr/>
          </a:p>
          <a:p>
            <a:pPr indent="-228600" lvl="0" marL="228600" rtl="0" algn="l">
              <a:lnSpc>
                <a:spcPct val="90000"/>
              </a:lnSpc>
              <a:spcBef>
                <a:spcPts val="1000"/>
              </a:spcBef>
              <a:spcAft>
                <a:spcPts val="0"/>
              </a:spcAft>
              <a:buClr>
                <a:schemeClr val="dk1"/>
              </a:buClr>
              <a:buSzPts val="2800"/>
              <a:buChar char="●"/>
            </a:pPr>
            <a:r>
              <a:rPr lang="en-US"/>
              <a:t>Passport: Passport is Express compatible authentication middleware for Node.js. Passport’s goal in life is to authenticate requests, which it does through an extensible set of plugins known as strategies.</a:t>
            </a:r>
            <a:endParaRPr/>
          </a:p>
          <a:p>
            <a:pPr indent="-228600" lvl="0" marL="228600" rtl="0" algn="l">
              <a:lnSpc>
                <a:spcPct val="90000"/>
              </a:lnSpc>
              <a:spcBef>
                <a:spcPts val="1000"/>
              </a:spcBef>
              <a:spcAft>
                <a:spcPts val="2100"/>
              </a:spcAft>
              <a:buClr>
                <a:schemeClr val="dk1"/>
              </a:buClr>
              <a:buSzPts val="2800"/>
              <a:buChar char="●"/>
            </a:pPr>
            <a:r>
              <a:rPr lang="en-US"/>
              <a:t>Connect-flash: Flash is a special package used in association with Session used for storing messages. Messages are written to the flash and cleared after being displayed to the user. This ensures that messages are available to the next page that is rendered.</a:t>
            </a:r>
            <a:endParaRPr/>
          </a:p>
        </p:txBody>
      </p:sp>
      <p:sp>
        <p:nvSpPr>
          <p:cNvPr id="170" name="Google Shape;170;p27"/>
          <p:cNvSpPr/>
          <p:nvPr/>
        </p:nvSpPr>
        <p:spPr>
          <a:xfrm>
            <a:off x="11120950" y="5933175"/>
            <a:ext cx="639300" cy="639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Authentication (nice to have)</a:t>
            </a:r>
            <a:endParaRPr/>
          </a:p>
        </p:txBody>
      </p:sp>
      <p:sp>
        <p:nvSpPr>
          <p:cNvPr id="176" name="Google Shape;17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en-US"/>
              <a:t>Using passport and express-sessions we incorporated authentication</a:t>
            </a:r>
            <a:endParaRPr/>
          </a:p>
        </p:txBody>
      </p:sp>
      <p:sp>
        <p:nvSpPr>
          <p:cNvPr id="177" name="Google Shape;177;p28"/>
          <p:cNvSpPr/>
          <p:nvPr/>
        </p:nvSpPr>
        <p:spPr>
          <a:xfrm>
            <a:off x="11338275" y="5998350"/>
            <a:ext cx="639300" cy="639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Handlebars (nice to have)</a:t>
            </a:r>
            <a:endParaRPr/>
          </a:p>
        </p:txBody>
      </p:sp>
      <p:sp>
        <p:nvSpPr>
          <p:cNvPr id="183" name="Google Shape;18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Shared header throughout pages</a:t>
            </a:r>
            <a:endParaRPr/>
          </a:p>
          <a:p>
            <a:pPr indent="-342900" lvl="0" marL="457200" rtl="0" algn="l">
              <a:lnSpc>
                <a:spcPct val="90000"/>
              </a:lnSpc>
              <a:spcBef>
                <a:spcPts val="0"/>
              </a:spcBef>
              <a:spcAft>
                <a:spcPts val="0"/>
              </a:spcAft>
              <a:buSzPts val="1800"/>
              <a:buChar char="●"/>
            </a:pPr>
            <a:r>
              <a:rPr lang="en-US"/>
              <a:t>Each store-front page populates in a predictable format with individual artist information to create the experience of a personalized site.</a:t>
            </a:r>
            <a:endParaRPr/>
          </a:p>
        </p:txBody>
      </p:sp>
      <p:sp>
        <p:nvSpPr>
          <p:cNvPr id="184" name="Google Shape;184;p29"/>
          <p:cNvSpPr/>
          <p:nvPr/>
        </p:nvSpPr>
        <p:spPr>
          <a:xfrm>
            <a:off x="11225825" y="5965800"/>
            <a:ext cx="639300" cy="639300"/>
          </a:xfrm>
          <a:prstGeom prst="ellipse">
            <a:avLst/>
          </a:prstGeom>
          <a:solidFill>
            <a:srgbClr val="F4AA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Future development</a:t>
            </a:r>
            <a:endParaRPr/>
          </a:p>
        </p:txBody>
      </p:sp>
      <p:sp>
        <p:nvSpPr>
          <p:cNvPr id="190" name="Google Shape;190;p3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Artist contact form that will send the artist an email.</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Integration of messages APIs like twillio for instant messaging.</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Buyer content request form.</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Image upload feature.</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Security to prevent images from being copied and used without permission.</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Ability to log out</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Encrypted passwords</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Passport Facebook Oauth </a:t>
            </a:r>
            <a:r>
              <a:rPr lang="en-US" sz="1800">
                <a:solidFill>
                  <a:srgbClr val="F3F3F3"/>
                </a:solidFill>
                <a:latin typeface="Arial"/>
                <a:ea typeface="Arial"/>
                <a:cs typeface="Arial"/>
                <a:sym typeface="Arial"/>
              </a:rPr>
              <a:t>authentication </a:t>
            </a:r>
            <a:endParaRPr sz="1800">
              <a:solidFill>
                <a:srgbClr val="F3F3F3"/>
              </a:solidFill>
              <a:latin typeface="Arial"/>
              <a:ea typeface="Arial"/>
              <a:cs typeface="Arial"/>
              <a:sym typeface="Arial"/>
            </a:endParaRPr>
          </a:p>
          <a:p>
            <a:pPr indent="-342900" lvl="0" marL="457200" rtl="0" algn="l">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Process Payments using Stripe</a:t>
            </a:r>
            <a:endParaRPr sz="1800">
              <a:solidFill>
                <a:srgbClr val="F3F3F3"/>
              </a:solidFill>
              <a:latin typeface="Arial"/>
              <a:ea typeface="Arial"/>
              <a:cs typeface="Arial"/>
              <a:sym typeface="Arial"/>
            </a:endParaRPr>
          </a:p>
          <a:p>
            <a:pPr indent="0" lvl="0" marL="0" rtl="0" algn="l">
              <a:spcBef>
                <a:spcPts val="1000"/>
              </a:spcBef>
              <a:spcAft>
                <a:spcPts val="2100"/>
              </a:spcAft>
              <a:buNone/>
            </a:pPr>
            <a:r>
              <a:t/>
            </a:r>
            <a:endParaRPr/>
          </a:p>
        </p:txBody>
      </p:sp>
      <p:sp>
        <p:nvSpPr>
          <p:cNvPr id="191" name="Google Shape;191;p30"/>
          <p:cNvSpPr/>
          <p:nvPr/>
        </p:nvSpPr>
        <p:spPr>
          <a:xfrm>
            <a:off x="11338275" y="5998350"/>
            <a:ext cx="639300" cy="639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Overall Application Concept</a:t>
            </a:r>
            <a:endParaRPr/>
          </a:p>
        </p:txBody>
      </p:sp>
      <p:sp>
        <p:nvSpPr>
          <p:cNvPr id="77" name="Google Shape;7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2100"/>
              </a:spcAft>
              <a:buClr>
                <a:schemeClr val="dk1"/>
              </a:buClr>
              <a:buSzPts val="2800"/>
              <a:buNone/>
            </a:pPr>
            <a:r>
              <a:rPr lang="en-US"/>
              <a:t>A marketplace for artists to sell their content.</a:t>
            </a:r>
            <a:endParaRPr/>
          </a:p>
        </p:txBody>
      </p:sp>
      <p:sp>
        <p:nvSpPr>
          <p:cNvPr id="78" name="Google Shape;78;p15"/>
          <p:cNvSpPr/>
          <p:nvPr/>
        </p:nvSpPr>
        <p:spPr>
          <a:xfrm>
            <a:off x="11039375" y="5859250"/>
            <a:ext cx="692400" cy="692400"/>
          </a:xfrm>
          <a:prstGeom prst="ellipse">
            <a:avLst/>
          </a:prstGeom>
          <a:solidFill>
            <a:srgbClr val="F4AA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 for Avant</a:t>
            </a:r>
            <a:endParaRPr/>
          </a:p>
        </p:txBody>
      </p:sp>
      <p:sp>
        <p:nvSpPr>
          <p:cNvPr id="84" name="Google Shape;8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en-US"/>
              <a:t>We want a place for artists to easily be able to host their art without having to build a website. With the intention to sell.</a:t>
            </a:r>
            <a:endParaRPr/>
          </a:p>
        </p:txBody>
      </p:sp>
      <p:sp>
        <p:nvSpPr>
          <p:cNvPr id="85" name="Google Shape;85;p16"/>
          <p:cNvSpPr/>
          <p:nvPr/>
        </p:nvSpPr>
        <p:spPr>
          <a:xfrm>
            <a:off x="11199175" y="5939150"/>
            <a:ext cx="705900" cy="705900"/>
          </a:xfrm>
          <a:prstGeom prst="ellipse">
            <a:avLst/>
          </a:prstGeom>
          <a:solidFill>
            <a:srgbClr val="F4AA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Design Process</a:t>
            </a:r>
            <a:endParaRPr/>
          </a:p>
        </p:txBody>
      </p:sp>
      <p:sp>
        <p:nvSpPr>
          <p:cNvPr id="91" name="Google Shape;91;p17"/>
          <p:cNvSpPr txBox="1"/>
          <p:nvPr>
            <p:ph idx="1" type="body"/>
          </p:nvPr>
        </p:nvSpPr>
        <p:spPr>
          <a:xfrm>
            <a:off x="838200" y="1412200"/>
            <a:ext cx="7316700" cy="4351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We tried to stay modular so that we would have the least amount of people stepping on each others toes. </a:t>
            </a:r>
            <a:endParaRPr/>
          </a:p>
          <a:p>
            <a:pPr indent="-165100" lvl="0" marL="228600" rtl="0" algn="l">
              <a:lnSpc>
                <a:spcPct val="90000"/>
              </a:lnSpc>
              <a:spcBef>
                <a:spcPts val="0"/>
              </a:spcBef>
              <a:spcAft>
                <a:spcPts val="0"/>
              </a:spcAft>
              <a:buSzPts val="1800"/>
              <a:buChar char="●"/>
            </a:pPr>
            <a:r>
              <a:rPr lang="en-US"/>
              <a:t>approximately 15 minute standups every day</a:t>
            </a:r>
            <a:endParaRPr/>
          </a:p>
          <a:p>
            <a:pPr indent="-228600" lvl="0" marL="228600" rtl="0" algn="l">
              <a:lnSpc>
                <a:spcPct val="90000"/>
              </a:lnSpc>
              <a:spcBef>
                <a:spcPts val="1000"/>
              </a:spcBef>
              <a:spcAft>
                <a:spcPts val="0"/>
              </a:spcAft>
              <a:buClr>
                <a:schemeClr val="dk1"/>
              </a:buClr>
              <a:buSzPts val="2800"/>
              <a:buChar char="●"/>
            </a:pPr>
            <a:r>
              <a:rPr lang="en-US"/>
              <a:t>Daniel (login (authentication), using passport, express-sessions)</a:t>
            </a:r>
            <a:endParaRPr/>
          </a:p>
          <a:p>
            <a:pPr indent="-228600" lvl="0" marL="228600" rtl="0" algn="l">
              <a:lnSpc>
                <a:spcPct val="90000"/>
              </a:lnSpc>
              <a:spcBef>
                <a:spcPts val="1000"/>
              </a:spcBef>
              <a:spcAft>
                <a:spcPts val="0"/>
              </a:spcAft>
              <a:buClr>
                <a:schemeClr val="dk1"/>
              </a:buClr>
              <a:buSzPts val="2800"/>
              <a:buChar char="●"/>
            </a:pPr>
            <a:r>
              <a:rPr lang="en-US"/>
              <a:t>Nadine (frontend design and implementation/handlebars)</a:t>
            </a:r>
            <a:endParaRPr/>
          </a:p>
          <a:p>
            <a:pPr indent="-228600" lvl="0" marL="228600" rtl="0" algn="l">
              <a:lnSpc>
                <a:spcPct val="90000"/>
              </a:lnSpc>
              <a:spcBef>
                <a:spcPts val="1000"/>
              </a:spcBef>
              <a:spcAft>
                <a:spcPts val="0"/>
              </a:spcAft>
              <a:buClr>
                <a:schemeClr val="dk1"/>
              </a:buClr>
              <a:buSzPts val="2800"/>
              <a:buChar char="●"/>
            </a:pPr>
            <a:r>
              <a:rPr lang="en-US"/>
              <a:t>Tony (sequelize integration of routes, db, views, and authentication)</a:t>
            </a:r>
            <a:endParaRPr/>
          </a:p>
          <a:p>
            <a:pPr indent="-165100" lvl="0" marL="228600" rtl="0" algn="l">
              <a:lnSpc>
                <a:spcPct val="90000"/>
              </a:lnSpc>
              <a:spcBef>
                <a:spcPts val="1000"/>
              </a:spcBef>
              <a:spcAft>
                <a:spcPts val="0"/>
              </a:spcAft>
              <a:buSzPts val="1800"/>
              <a:buChar char="●"/>
            </a:pPr>
            <a:r>
              <a:rPr lang="en-US"/>
              <a:t>Isaac (github repo, travis, and MVC folder structure, Powerpoint, testing)</a:t>
            </a:r>
            <a:endParaRPr/>
          </a:p>
          <a:p>
            <a:pPr indent="-50800" lvl="0" marL="228600" rtl="0" algn="l">
              <a:lnSpc>
                <a:spcPct val="90000"/>
              </a:lnSpc>
              <a:spcBef>
                <a:spcPts val="1000"/>
              </a:spcBef>
              <a:spcAft>
                <a:spcPts val="2100"/>
              </a:spcAft>
              <a:buClr>
                <a:schemeClr val="dk1"/>
              </a:buClr>
              <a:buSzPts val="2800"/>
              <a:buNone/>
            </a:pPr>
            <a:r>
              <a:t/>
            </a:r>
            <a:endParaRPr/>
          </a:p>
        </p:txBody>
      </p:sp>
      <p:pic>
        <p:nvPicPr>
          <p:cNvPr id="92" name="Google Shape;92;p17"/>
          <p:cNvPicPr preferRelativeResize="0"/>
          <p:nvPr/>
        </p:nvPicPr>
        <p:blipFill>
          <a:blip r:embed="rId3">
            <a:alphaModFix/>
          </a:blip>
          <a:stretch>
            <a:fillRect/>
          </a:stretch>
        </p:blipFill>
        <p:spPr>
          <a:xfrm>
            <a:off x="8154775" y="3430625"/>
            <a:ext cx="3673251" cy="2346800"/>
          </a:xfrm>
          <a:prstGeom prst="rect">
            <a:avLst/>
          </a:prstGeom>
          <a:noFill/>
          <a:ln>
            <a:noFill/>
          </a:ln>
        </p:spPr>
      </p:pic>
      <p:pic>
        <p:nvPicPr>
          <p:cNvPr id="93" name="Google Shape;93;p17"/>
          <p:cNvPicPr preferRelativeResize="0"/>
          <p:nvPr/>
        </p:nvPicPr>
        <p:blipFill>
          <a:blip r:embed="rId4">
            <a:alphaModFix/>
          </a:blip>
          <a:stretch>
            <a:fillRect/>
          </a:stretch>
        </p:blipFill>
        <p:spPr>
          <a:xfrm>
            <a:off x="8154770" y="931425"/>
            <a:ext cx="3673255" cy="2346800"/>
          </a:xfrm>
          <a:prstGeom prst="rect">
            <a:avLst/>
          </a:prstGeom>
          <a:noFill/>
          <a:ln>
            <a:noFill/>
          </a:ln>
        </p:spPr>
      </p:pic>
      <p:sp>
        <p:nvSpPr>
          <p:cNvPr id="94" name="Google Shape;94;p17"/>
          <p:cNvSpPr/>
          <p:nvPr/>
        </p:nvSpPr>
        <p:spPr>
          <a:xfrm>
            <a:off x="11199175" y="5925850"/>
            <a:ext cx="665700" cy="665700"/>
          </a:xfrm>
          <a:prstGeom prst="ellipse">
            <a:avLst/>
          </a:prstGeom>
          <a:solidFill>
            <a:srgbClr val="F4AA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Demo</a:t>
            </a:r>
            <a:endParaRPr/>
          </a:p>
        </p:txBody>
      </p:sp>
      <p:sp>
        <p:nvSpPr>
          <p:cNvPr id="100" name="Google Shape;100;p18"/>
          <p:cNvSpPr/>
          <p:nvPr/>
        </p:nvSpPr>
        <p:spPr>
          <a:xfrm>
            <a:off x="11239125" y="5965800"/>
            <a:ext cx="572700" cy="585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a:hlinkClick r:id="rId3"/>
          </p:cNvPr>
          <p:cNvPicPr preferRelativeResize="0"/>
          <p:nvPr/>
        </p:nvPicPr>
        <p:blipFill>
          <a:blip r:embed="rId4">
            <a:alphaModFix/>
          </a:blip>
          <a:stretch>
            <a:fillRect/>
          </a:stretch>
        </p:blipFill>
        <p:spPr>
          <a:xfrm>
            <a:off x="1005000" y="1690825"/>
            <a:ext cx="9749697" cy="4446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Express and Node.js</a:t>
            </a:r>
            <a:r>
              <a:rPr lang="en-US"/>
              <a:t> Web Server</a:t>
            </a:r>
            <a:endParaRPr/>
          </a:p>
        </p:txBody>
      </p:sp>
      <p:sp>
        <p:nvSpPr>
          <p:cNvPr id="107" name="Google Shape;107;p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Avant Web Server</a:t>
            </a:r>
            <a:endParaRPr/>
          </a:p>
          <a:p>
            <a:pPr indent="-342900" lvl="0" marL="457200" rtl="0" algn="l">
              <a:spcBef>
                <a:spcPts val="2100"/>
              </a:spcBef>
              <a:spcAft>
                <a:spcPts val="0"/>
              </a:spcAft>
              <a:buSzPts val="1800"/>
              <a:buChar char="●"/>
            </a:pPr>
            <a:r>
              <a:rPr lang="en-US"/>
              <a:t>Built with the Express Web Application Framework.</a:t>
            </a:r>
            <a:endParaRPr/>
          </a:p>
          <a:p>
            <a:pPr indent="-342900" lvl="0" marL="457200" rtl="0" algn="l">
              <a:spcBef>
                <a:spcPts val="0"/>
              </a:spcBef>
              <a:spcAft>
                <a:spcPts val="0"/>
              </a:spcAft>
              <a:buSzPts val="1800"/>
              <a:buChar char="●"/>
            </a:pPr>
            <a:r>
              <a:rPr lang="en-US"/>
              <a:t>Express provides the middleware between the app and the web server.</a:t>
            </a:r>
            <a:endParaRPr/>
          </a:p>
          <a:p>
            <a:pPr indent="0" lvl="0" marL="457200" rtl="0" algn="l">
              <a:spcBef>
                <a:spcPts val="2100"/>
              </a:spcBef>
              <a:spcAft>
                <a:spcPts val="2100"/>
              </a:spcAft>
              <a:buNone/>
            </a:pPr>
            <a:r>
              <a:t/>
            </a:r>
            <a:endParaRPr/>
          </a:p>
        </p:txBody>
      </p:sp>
      <p:sp>
        <p:nvSpPr>
          <p:cNvPr id="108" name="Google Shape;108;p19"/>
          <p:cNvSpPr/>
          <p:nvPr/>
        </p:nvSpPr>
        <p:spPr>
          <a:xfrm>
            <a:off x="11239125" y="5965800"/>
            <a:ext cx="572700" cy="585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MySQL Database with Sequelize ORM</a:t>
            </a:r>
            <a:endParaRPr/>
          </a:p>
        </p:txBody>
      </p:sp>
      <p:sp>
        <p:nvSpPr>
          <p:cNvPr id="114" name="Google Shape;114;p20"/>
          <p:cNvSpPr txBox="1"/>
          <p:nvPr>
            <p:ph idx="1" type="body"/>
          </p:nvPr>
        </p:nvSpPr>
        <p:spPr>
          <a:xfrm>
            <a:off x="769588" y="1822800"/>
            <a:ext cx="4851300" cy="435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2100"/>
              </a:spcAft>
              <a:buNone/>
            </a:pPr>
            <a:r>
              <a:rPr lang="en-US"/>
              <a:t>Avant Database Structure</a:t>
            </a:r>
            <a:endParaRPr/>
          </a:p>
        </p:txBody>
      </p:sp>
      <p:sp>
        <p:nvSpPr>
          <p:cNvPr id="115" name="Google Shape;115;p20"/>
          <p:cNvSpPr/>
          <p:nvPr/>
        </p:nvSpPr>
        <p:spPr>
          <a:xfrm>
            <a:off x="7242200" y="1940225"/>
            <a:ext cx="3189000" cy="4233900"/>
          </a:xfrm>
          <a:prstGeom prst="rect">
            <a:avLst/>
          </a:prstGeom>
          <a:no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a:ea typeface="Roboto"/>
                <a:cs typeface="Roboto"/>
                <a:sym typeface="Roboto"/>
              </a:rPr>
              <a:t>Functions:</a:t>
            </a:r>
            <a:endParaRPr sz="2400">
              <a:solidFill>
                <a:schemeClr val="dk1"/>
              </a:solidFill>
              <a:latin typeface="Roboto"/>
              <a:ea typeface="Roboto"/>
              <a:cs typeface="Roboto"/>
              <a:sym typeface="Roboto"/>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Authenticat</a:t>
            </a:r>
            <a:r>
              <a:rPr lang="en-US" sz="2000">
                <a:solidFill>
                  <a:schemeClr val="dk1"/>
                </a:solidFill>
                <a:latin typeface="Calibri"/>
                <a:ea typeface="Calibri"/>
                <a:cs typeface="Calibri"/>
                <a:sym typeface="Calibri"/>
              </a:rPr>
              <a:t>e Users</a:t>
            </a: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Re</a:t>
            </a:r>
            <a:r>
              <a:rPr b="0" i="0" lang="en-US" sz="1800" u="none" cap="none" strike="noStrike">
                <a:solidFill>
                  <a:schemeClr val="dk1"/>
                </a:solidFill>
                <a:latin typeface="Calibri"/>
                <a:ea typeface="Calibri"/>
                <a:cs typeface="Calibri"/>
                <a:sym typeface="Calibri"/>
              </a:rPr>
              <a:t>gist</a:t>
            </a:r>
            <a:r>
              <a:rPr lang="en-US" sz="1800">
                <a:solidFill>
                  <a:schemeClr val="dk1"/>
                </a:solidFill>
                <a:latin typeface="Calibri"/>
                <a:ea typeface="Calibri"/>
                <a:cs typeface="Calibri"/>
                <a:sym typeface="Calibri"/>
              </a:rPr>
              <a:t>ration</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User Login</a:t>
            </a:r>
            <a:endParaRPr sz="18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Store Artist Info</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Profiles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Listings </a:t>
            </a:r>
            <a:endParaRPr sz="18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Retrieve Artist Info</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Search by Artist Name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Display Artist Store</a:t>
            </a:r>
            <a:endParaRPr sz="1800">
              <a:solidFill>
                <a:schemeClr val="dk1"/>
              </a:solidFill>
              <a:latin typeface="Calibri"/>
              <a:ea typeface="Calibri"/>
              <a:cs typeface="Calibri"/>
              <a:sym typeface="Calibri"/>
            </a:endParaRPr>
          </a:p>
          <a:p>
            <a:pPr indent="-171450" lvl="0" marL="28575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20"/>
          <p:cNvSpPr/>
          <p:nvPr/>
        </p:nvSpPr>
        <p:spPr>
          <a:xfrm>
            <a:off x="11239125" y="5965800"/>
            <a:ext cx="572700" cy="585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0"/>
          <p:cNvPicPr preferRelativeResize="0"/>
          <p:nvPr/>
        </p:nvPicPr>
        <p:blipFill>
          <a:blip r:embed="rId3">
            <a:alphaModFix/>
          </a:blip>
          <a:stretch>
            <a:fillRect/>
          </a:stretch>
        </p:blipFill>
        <p:spPr>
          <a:xfrm>
            <a:off x="1637900" y="2598225"/>
            <a:ext cx="3114675" cy="183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838200" y="365125"/>
            <a:ext cx="974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Roboto"/>
                <a:ea typeface="Roboto"/>
                <a:cs typeface="Roboto"/>
                <a:sym typeface="Roboto"/>
              </a:rPr>
              <a:t>Avant Get Put &amp; Post Requests</a:t>
            </a:r>
            <a:endParaRPr>
              <a:latin typeface="Roboto"/>
              <a:ea typeface="Roboto"/>
              <a:cs typeface="Roboto"/>
              <a:sym typeface="Roboto"/>
            </a:endParaRPr>
          </a:p>
        </p:txBody>
      </p:sp>
      <p:sp>
        <p:nvSpPr>
          <p:cNvPr id="123" name="Google Shape;123;p21"/>
          <p:cNvSpPr txBox="1"/>
          <p:nvPr>
            <p:ph idx="1" type="body"/>
          </p:nvPr>
        </p:nvSpPr>
        <p:spPr>
          <a:xfrm>
            <a:off x="838200" y="1825625"/>
            <a:ext cx="51093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GET Requests</a:t>
            </a:r>
            <a:endParaRPr/>
          </a:p>
          <a:p>
            <a:pPr indent="-203200" lvl="1" marL="685800" rtl="0" algn="l">
              <a:lnSpc>
                <a:spcPct val="90000"/>
              </a:lnSpc>
              <a:spcBef>
                <a:spcPts val="500"/>
              </a:spcBef>
              <a:spcAft>
                <a:spcPts val="0"/>
              </a:spcAft>
              <a:buClr>
                <a:schemeClr val="dk1"/>
              </a:buClr>
              <a:buSzPts val="2000"/>
              <a:buChar char="○"/>
            </a:pPr>
            <a:r>
              <a:rPr lang="en-US" sz="2000"/>
              <a:t>Read and retrieve artist listings</a:t>
            </a:r>
            <a:endParaRPr sz="2000"/>
          </a:p>
          <a:p>
            <a:pPr indent="-203200" lvl="1" marL="685800" rtl="0" algn="l">
              <a:lnSpc>
                <a:spcPct val="90000"/>
              </a:lnSpc>
              <a:spcBef>
                <a:spcPts val="500"/>
              </a:spcBef>
              <a:spcAft>
                <a:spcPts val="0"/>
              </a:spcAft>
              <a:buClr>
                <a:schemeClr val="dk1"/>
              </a:buClr>
              <a:buSzPts val="2000"/>
              <a:buChar char="○"/>
            </a:pPr>
            <a:r>
              <a:rPr lang="en-US" sz="2000"/>
              <a:t>Authenticate existing users</a:t>
            </a:r>
            <a:endParaRPr sz="2000"/>
          </a:p>
          <a:p>
            <a:pPr indent="-76200" lvl="1" marL="685800" rtl="0" algn="l">
              <a:lnSpc>
                <a:spcPct val="90000"/>
              </a:lnSpc>
              <a:spcBef>
                <a:spcPts val="500"/>
              </a:spcBef>
              <a:spcAft>
                <a:spcPts val="0"/>
              </a:spcAft>
              <a:buClr>
                <a:schemeClr val="dk1"/>
              </a:buClr>
              <a:buSzPts val="2400"/>
              <a:buNone/>
            </a:pPr>
            <a:r>
              <a:t/>
            </a:r>
            <a:endParaRPr/>
          </a:p>
          <a:p>
            <a:pPr indent="0" lvl="0" marL="0" rtl="0" algn="l">
              <a:spcBef>
                <a:spcPts val="2100"/>
              </a:spcBef>
              <a:spcAft>
                <a:spcPts val="0"/>
              </a:spcAft>
              <a:buClr>
                <a:srgbClr val="000000"/>
              </a:buClr>
              <a:buSzPts val="1100"/>
              <a:buFont typeface="Arial"/>
              <a:buNone/>
            </a:pPr>
            <a:r>
              <a:rPr lang="en-US"/>
              <a:t>PUT </a:t>
            </a:r>
            <a:r>
              <a:rPr lang="en-US"/>
              <a:t>Requests</a:t>
            </a:r>
            <a:endParaRPr/>
          </a:p>
          <a:p>
            <a:pPr indent="-203200" lvl="1" marL="685800" rtl="0" algn="l">
              <a:spcBef>
                <a:spcPts val="500"/>
              </a:spcBef>
              <a:spcAft>
                <a:spcPts val="0"/>
              </a:spcAft>
              <a:buSzPts val="2000"/>
              <a:buChar char="○"/>
            </a:pPr>
            <a:r>
              <a:rPr lang="en-US" sz="2000"/>
              <a:t>Update Artist profile information</a:t>
            </a:r>
            <a:endParaRPr/>
          </a:p>
        </p:txBody>
      </p:sp>
      <p:sp>
        <p:nvSpPr>
          <p:cNvPr id="124" name="Google Shape;124;p21"/>
          <p:cNvSpPr txBox="1"/>
          <p:nvPr/>
        </p:nvSpPr>
        <p:spPr>
          <a:xfrm>
            <a:off x="6041292" y="1825625"/>
            <a:ext cx="5312508"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400">
                <a:solidFill>
                  <a:schemeClr val="dk1"/>
                </a:solidFill>
                <a:latin typeface="Roboto"/>
                <a:ea typeface="Roboto"/>
                <a:cs typeface="Roboto"/>
                <a:sym typeface="Roboto"/>
              </a:rPr>
              <a:t>POST Requests</a:t>
            </a:r>
            <a:endParaRPr sz="2400">
              <a:solidFill>
                <a:schemeClr val="dk1"/>
              </a:solidFill>
              <a:latin typeface="Roboto"/>
              <a:ea typeface="Roboto"/>
              <a:cs typeface="Roboto"/>
              <a:sym typeface="Roboto"/>
            </a:endParaRPr>
          </a:p>
          <a:p>
            <a:pPr indent="-203200" lvl="1" marL="685800" marR="0" rtl="0" algn="l">
              <a:lnSpc>
                <a:spcPct val="90000"/>
              </a:lnSpc>
              <a:spcBef>
                <a:spcPts val="50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Add user profiles and listings</a:t>
            </a:r>
            <a:endParaRPr sz="2000">
              <a:solidFill>
                <a:schemeClr val="dk1"/>
              </a:solidFill>
              <a:latin typeface="Roboto"/>
              <a:ea typeface="Roboto"/>
              <a:cs typeface="Roboto"/>
              <a:sym typeface="Roboto"/>
            </a:endParaRPr>
          </a:p>
          <a:p>
            <a:pPr indent="-203200" lvl="1" marL="685800" marR="0" rtl="0" algn="l">
              <a:lnSpc>
                <a:spcPct val="90000"/>
              </a:lnSpc>
              <a:spcBef>
                <a:spcPts val="50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Register new users</a:t>
            </a:r>
            <a:endParaRPr sz="2000">
              <a:latin typeface="Roboto"/>
              <a:ea typeface="Roboto"/>
              <a:cs typeface="Roboto"/>
              <a:sym typeface="Roboto"/>
            </a:endParaRPr>
          </a:p>
          <a:p>
            <a:pPr indent="-76200" lvl="1" marL="685800" marR="0" rtl="0" algn="l">
              <a:lnSpc>
                <a:spcPct val="90000"/>
              </a:lnSpc>
              <a:spcBef>
                <a:spcPts val="500"/>
              </a:spcBef>
              <a:spcAft>
                <a:spcPts val="0"/>
              </a:spcAft>
              <a:buClr>
                <a:schemeClr val="dk1"/>
              </a:buClr>
              <a:buSzPts val="2400"/>
              <a:buFont typeface="Arial"/>
              <a:buNone/>
            </a:pPr>
            <a:r>
              <a:t/>
            </a:r>
            <a:endParaRPr i="0" sz="2400" u="none" cap="none" strike="noStrike">
              <a:solidFill>
                <a:schemeClr val="dk1"/>
              </a:solidFill>
              <a:latin typeface="Roboto"/>
              <a:ea typeface="Roboto"/>
              <a:cs typeface="Roboto"/>
              <a:sym typeface="Roboto"/>
            </a:endParaRPr>
          </a:p>
        </p:txBody>
      </p:sp>
      <p:sp>
        <p:nvSpPr>
          <p:cNvPr id="125" name="Google Shape;125;p21"/>
          <p:cNvSpPr/>
          <p:nvPr/>
        </p:nvSpPr>
        <p:spPr>
          <a:xfrm>
            <a:off x="11239125" y="5965800"/>
            <a:ext cx="572700" cy="585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Deployed to Heroku</a:t>
            </a:r>
            <a:endParaRPr/>
          </a:p>
        </p:txBody>
      </p:sp>
      <p:sp>
        <p:nvSpPr>
          <p:cNvPr id="131" name="Google Shape;131;p22"/>
          <p:cNvSpPr txBox="1"/>
          <p:nvPr>
            <p:ph idx="1" type="body"/>
          </p:nvPr>
        </p:nvSpPr>
        <p:spPr>
          <a:xfrm>
            <a:off x="841248"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100"/>
              <a:buFont typeface="Arial"/>
              <a:buNone/>
            </a:pPr>
            <a:r>
              <a:rPr lang="en-US"/>
              <a:t>Heroku</a:t>
            </a:r>
            <a:endParaRPr/>
          </a:p>
          <a:p>
            <a:pPr indent="-342900" lvl="0" marL="457200" rtl="0" algn="l">
              <a:lnSpc>
                <a:spcPct val="90000"/>
              </a:lnSpc>
              <a:spcBef>
                <a:spcPts val="2100"/>
              </a:spcBef>
              <a:spcAft>
                <a:spcPts val="0"/>
              </a:spcAft>
              <a:buSzPts val="1800"/>
              <a:buChar char="●"/>
            </a:pPr>
            <a:r>
              <a:rPr lang="en-US"/>
              <a:t>Platform as a service that allows customers to develop, run, and manage applications without maintaining infrastructure. </a:t>
            </a:r>
            <a:endParaRPr/>
          </a:p>
          <a:p>
            <a:pPr indent="0" lvl="0" marL="0" rtl="0" algn="l">
              <a:lnSpc>
                <a:spcPct val="90000"/>
              </a:lnSpc>
              <a:spcBef>
                <a:spcPts val="2100"/>
              </a:spcBef>
              <a:spcAft>
                <a:spcPts val="0"/>
              </a:spcAft>
              <a:buClr>
                <a:srgbClr val="000000"/>
              </a:buClr>
              <a:buSzPts val="1100"/>
              <a:buFont typeface="Arial"/>
              <a:buNone/>
            </a:pPr>
            <a:r>
              <a:rPr lang="en-US"/>
              <a:t>Avant URL: </a:t>
            </a:r>
            <a:endParaRPr/>
          </a:p>
          <a:p>
            <a:pPr indent="-342900" lvl="0" marL="457200" rtl="0" algn="l">
              <a:lnSpc>
                <a:spcPct val="90000"/>
              </a:lnSpc>
              <a:spcBef>
                <a:spcPts val="2100"/>
              </a:spcBef>
              <a:spcAft>
                <a:spcPts val="0"/>
              </a:spcAft>
              <a:buSzPts val="1800"/>
              <a:buChar char="●"/>
            </a:pPr>
            <a:r>
              <a:rPr lang="en-US"/>
              <a:t>https://quiet-refuge-94797.herokuapp.com</a:t>
            </a:r>
            <a:endParaRPr/>
          </a:p>
          <a:p>
            <a:pPr indent="0" lvl="0" marL="0" rtl="0" algn="l">
              <a:lnSpc>
                <a:spcPct val="90000"/>
              </a:lnSpc>
              <a:spcBef>
                <a:spcPts val="2100"/>
              </a:spcBef>
              <a:spcAft>
                <a:spcPts val="2100"/>
              </a:spcAft>
              <a:buNone/>
            </a:pPr>
            <a:r>
              <a:t/>
            </a:r>
            <a:endParaRPr/>
          </a:p>
        </p:txBody>
      </p:sp>
      <p:sp>
        <p:nvSpPr>
          <p:cNvPr id="132" name="Google Shape;132;p22"/>
          <p:cNvSpPr/>
          <p:nvPr/>
        </p:nvSpPr>
        <p:spPr>
          <a:xfrm>
            <a:off x="11239125" y="5965800"/>
            <a:ext cx="572700" cy="585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