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6"/>
  </p:notesMasterIdLst>
  <p:sldIdLst>
    <p:sldId id="262" r:id="rId2"/>
    <p:sldId id="258" r:id="rId3"/>
    <p:sldId id="264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305" autoAdjust="0"/>
  </p:normalViewPr>
  <p:slideViewPr>
    <p:cSldViewPr snapToGrid="0">
      <p:cViewPr varScale="1">
        <p:scale>
          <a:sx n="95" d="100"/>
          <a:sy n="95" d="100"/>
        </p:scale>
        <p:origin x="119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 Liu" userId="1490316af6765ca1" providerId="LiveId" clId="{22A7E2D0-4060-4DA1-B2B4-510A8B849C36}"/>
    <pc:docChg chg="undo custSel modSld sldOrd">
      <pc:chgData name="Jian Liu" userId="1490316af6765ca1" providerId="LiveId" clId="{22A7E2D0-4060-4DA1-B2B4-510A8B849C36}" dt="2025-02-17T23:44:58.500" v="220" actId="20577"/>
      <pc:docMkLst>
        <pc:docMk/>
      </pc:docMkLst>
      <pc:sldChg chg="modSp mod">
        <pc:chgData name="Jian Liu" userId="1490316af6765ca1" providerId="LiveId" clId="{22A7E2D0-4060-4DA1-B2B4-510A8B849C36}" dt="2025-02-17T23:44:58.500" v="220" actId="20577"/>
        <pc:sldMkLst>
          <pc:docMk/>
          <pc:sldMk cId="903650344" sldId="258"/>
        </pc:sldMkLst>
        <pc:spChg chg="mod">
          <ac:chgData name="Jian Liu" userId="1490316af6765ca1" providerId="LiveId" clId="{22A7E2D0-4060-4DA1-B2B4-510A8B849C36}" dt="2025-02-17T23:44:58.500" v="220" actId="20577"/>
          <ac:spMkLst>
            <pc:docMk/>
            <pc:sldMk cId="903650344" sldId="258"/>
            <ac:spMk id="3" creationId="{574D2F8D-E044-E0BB-2C31-51CF7CB841A4}"/>
          </ac:spMkLst>
        </pc:spChg>
        <pc:picChg chg="mod">
          <ac:chgData name="Jian Liu" userId="1490316af6765ca1" providerId="LiveId" clId="{22A7E2D0-4060-4DA1-B2B4-510A8B849C36}" dt="2025-02-17T21:28:35.661" v="71" actId="1036"/>
          <ac:picMkLst>
            <pc:docMk/>
            <pc:sldMk cId="903650344" sldId="258"/>
            <ac:picMk id="8" creationId="{A3682EA8-0AF6-E47C-EE43-4DCBBBFC8840}"/>
          </ac:picMkLst>
        </pc:picChg>
      </pc:sldChg>
      <pc:sldChg chg="ord">
        <pc:chgData name="Jian Liu" userId="1490316af6765ca1" providerId="LiveId" clId="{22A7E2D0-4060-4DA1-B2B4-510A8B849C36}" dt="2025-02-17T23:18:33.987" v="111"/>
        <pc:sldMkLst>
          <pc:docMk/>
          <pc:sldMk cId="1851217991" sldId="260"/>
        </pc:sldMkLst>
      </pc:sldChg>
      <pc:sldChg chg="modSp mod">
        <pc:chgData name="Jian Liu" userId="1490316af6765ca1" providerId="LiveId" clId="{22A7E2D0-4060-4DA1-B2B4-510A8B849C36}" dt="2025-02-17T20:06:51.563" v="5" actId="20577"/>
        <pc:sldMkLst>
          <pc:docMk/>
          <pc:sldMk cId="1071198325" sldId="262"/>
        </pc:sldMkLst>
        <pc:spChg chg="mod">
          <ac:chgData name="Jian Liu" userId="1490316af6765ca1" providerId="LiveId" clId="{22A7E2D0-4060-4DA1-B2B4-510A8B849C36}" dt="2025-02-17T20:06:51.563" v="5" actId="20577"/>
          <ac:spMkLst>
            <pc:docMk/>
            <pc:sldMk cId="1071198325" sldId="262"/>
            <ac:spMk id="4" creationId="{B6A8AACB-A3AE-9F87-CA97-CF3CD2B4631D}"/>
          </ac:spMkLst>
        </pc:spChg>
      </pc:sldChg>
      <pc:sldChg chg="ord">
        <pc:chgData name="Jian Liu" userId="1490316af6765ca1" providerId="LiveId" clId="{22A7E2D0-4060-4DA1-B2B4-510A8B849C36}" dt="2025-02-17T21:36:23.658" v="75"/>
        <pc:sldMkLst>
          <pc:docMk/>
          <pc:sldMk cId="4127972413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8536D-61A4-431B-AA5A-E5C021C65025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E827A-F139-4900-BDBE-67B494950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1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12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4884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4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7084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4906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891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4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1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18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19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0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4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27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87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EB98-6323-4A92-836F-11A2146F7BA0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A65003-FD8C-4640-9D70-D38DB15D9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055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A8AACB-A3AE-9F87-CA97-CF3CD2B4631D}"/>
              </a:ext>
            </a:extLst>
          </p:cNvPr>
          <p:cNvSpPr txBox="1"/>
          <p:nvPr/>
        </p:nvSpPr>
        <p:spPr>
          <a:xfrm>
            <a:off x="618999" y="404006"/>
            <a:ext cx="9757822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Unsupervised Machine Learning Analysis</a:t>
            </a:r>
          </a:p>
          <a:p>
            <a:endParaRPr lang="en-US" dirty="0"/>
          </a:p>
          <a:p>
            <a:r>
              <a:rPr lang="en-US" sz="2000" b="1" dirty="0">
                <a:solidFill>
                  <a:srgbClr val="000000"/>
                </a:solidFill>
              </a:rPr>
              <a:t>Why?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Relatively low metrics from supervised ML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What are the important features?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How would the data cluster?</a:t>
            </a:r>
          </a:p>
          <a:p>
            <a:endParaRPr lang="en-US" sz="2800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UML Preprocessing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581BE-E6EB-B1F2-DBAD-C1987156DB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5179" y="3235550"/>
            <a:ext cx="7638095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198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4D2F8D-E044-E0BB-2C31-51CF7CB841A4}"/>
              </a:ext>
            </a:extLst>
          </p:cNvPr>
          <p:cNvSpPr txBox="1"/>
          <p:nvPr/>
        </p:nvSpPr>
        <p:spPr>
          <a:xfrm>
            <a:off x="629048" y="263329"/>
            <a:ext cx="10514574" cy="3662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Unsupervised Machine Learning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Clustering PCA Optimized Data (K=3)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3-component Variance Ratio :  [0.48, 0.21, 0.14]     </a:t>
            </a:r>
            <a:r>
              <a:rPr lang="en-US" i="1" dirty="0">
                <a:solidFill>
                  <a:srgbClr val="000000"/>
                </a:solidFill>
              </a:rPr>
              <a:t>sum = 0.83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PCA1:	</a:t>
            </a:r>
            <a:r>
              <a:rPr lang="en-US" dirty="0" err="1">
                <a:solidFill>
                  <a:srgbClr val="000000"/>
                </a:solidFill>
              </a:rPr>
              <a:t>salary_in_usd</a:t>
            </a:r>
            <a:r>
              <a:rPr lang="en-US" dirty="0">
                <a:solidFill>
                  <a:srgbClr val="000000"/>
                </a:solidFill>
              </a:rPr>
              <a:t> 			</a:t>
            </a:r>
            <a:r>
              <a:rPr lang="en-US" dirty="0" err="1"/>
              <a:t>cw</a:t>
            </a:r>
            <a:r>
              <a:rPr lang="en-US" dirty="0"/>
              <a:t>: 	0.936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PCA2:	</a:t>
            </a:r>
            <a:r>
              <a:rPr lang="en-US" dirty="0" err="1">
                <a:solidFill>
                  <a:srgbClr val="000000"/>
                </a:solidFill>
              </a:rPr>
              <a:t>work_models_On</a:t>
            </a:r>
            <a:r>
              <a:rPr lang="en-US" dirty="0">
                <a:solidFill>
                  <a:srgbClr val="000000"/>
                </a:solidFill>
              </a:rPr>
              <a:t>-site		</a:t>
            </a:r>
            <a:r>
              <a:rPr lang="en-US" dirty="0" err="1"/>
              <a:t>cw</a:t>
            </a:r>
            <a:r>
              <a:rPr lang="en-US" dirty="0"/>
              <a:t>: 	0.697</a:t>
            </a:r>
            <a:endParaRPr lang="en-US" dirty="0">
              <a:solidFill>
                <a:srgbClr val="000000"/>
              </a:solidFill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000000"/>
                </a:solidFill>
              </a:rPr>
              <a:t>PCA3:	</a:t>
            </a:r>
            <a:r>
              <a:rPr lang="en-US" dirty="0" err="1">
                <a:solidFill>
                  <a:srgbClr val="000000"/>
                </a:solidFill>
              </a:rPr>
              <a:t>experience_level_Senior</a:t>
            </a:r>
            <a:r>
              <a:rPr lang="en-US" dirty="0"/>
              <a:t> 	</a:t>
            </a:r>
            <a:r>
              <a:rPr lang="en-US" dirty="0" err="1"/>
              <a:t>cw</a:t>
            </a:r>
            <a:r>
              <a:rPr lang="en-US" dirty="0"/>
              <a:t>: 	0.699</a:t>
            </a:r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sz="1400" dirty="0">
              <a:solidFill>
                <a:srgbClr val="00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Surprising Light Weights: </a:t>
            </a:r>
            <a:r>
              <a:rPr lang="en-US" dirty="0" err="1">
                <a:solidFill>
                  <a:srgbClr val="000000"/>
                </a:solidFill>
              </a:rPr>
              <a:t>job_title</a:t>
            </a:r>
            <a:r>
              <a:rPr lang="en-US" dirty="0">
                <a:solidFill>
                  <a:srgbClr val="000000"/>
                </a:solidFill>
              </a:rPr>
              <a:t>, </a:t>
            </a:r>
            <a:r>
              <a:rPr lang="en-US" dirty="0" err="1">
                <a:solidFill>
                  <a:srgbClr val="000000"/>
                </a:solidFill>
              </a:rPr>
              <a:t>employee_residency</a:t>
            </a:r>
            <a:r>
              <a:rPr lang="en-US" dirty="0">
                <a:solidFill>
                  <a:srgbClr val="000000"/>
                </a:solidFill>
              </a:rPr>
              <a:t> and </a:t>
            </a:r>
            <a:r>
              <a:rPr lang="en-US" dirty="0" err="1">
                <a:solidFill>
                  <a:srgbClr val="000000"/>
                </a:solidFill>
              </a:rPr>
              <a:t>company_location</a:t>
            </a:r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		</a:t>
            </a:r>
            <a:r>
              <a:rPr lang="en-US" b="1" u="sng" dirty="0">
                <a:solidFill>
                  <a:srgbClr val="000000"/>
                </a:solidFill>
              </a:rPr>
              <a:t>K-Means</a:t>
            </a:r>
            <a:r>
              <a:rPr lang="en-US" dirty="0">
                <a:solidFill>
                  <a:srgbClr val="000000"/>
                </a:solidFill>
              </a:rPr>
              <a:t>							</a:t>
            </a:r>
            <a:r>
              <a:rPr lang="en-US" b="1" u="sng" dirty="0">
                <a:solidFill>
                  <a:srgbClr val="000000"/>
                </a:solidFill>
              </a:rPr>
              <a:t>Agglomerative</a:t>
            </a:r>
            <a:r>
              <a:rPr lang="en-US" dirty="0">
                <a:solidFill>
                  <a:srgbClr val="000000"/>
                </a:solidFill>
              </a:rPr>
              <a:t>							</a:t>
            </a:r>
            <a:r>
              <a:rPr lang="en-US" b="1" u="sng" dirty="0">
                <a:solidFill>
                  <a:srgbClr val="000000"/>
                </a:solidFill>
              </a:rPr>
              <a:t>Birch</a:t>
            </a: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" name="Picture 7" descr="A graph of blue green and black lines&#10;&#10;AI-generated content may be incorrect.">
            <a:extLst>
              <a:ext uri="{FF2B5EF4-FFF2-40B4-BE49-F238E27FC236}">
                <a16:creationId xmlns:a16="http://schemas.microsoft.com/office/drawing/2014/main" id="{A3682EA8-0AF6-E47C-EE43-4DCBBBFC8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22" y="3893198"/>
            <a:ext cx="10935955" cy="258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65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0D5739-A992-D7D1-4375-18D3F0AEEEEA}"/>
              </a:ext>
            </a:extLst>
          </p:cNvPr>
          <p:cNvSpPr txBox="1"/>
          <p:nvPr/>
        </p:nvSpPr>
        <p:spPr>
          <a:xfrm>
            <a:off x="629048" y="263329"/>
            <a:ext cx="1038484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Unsupervised Machine Learning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Clustering Preprocessed Data (K=4)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Plots </a:t>
            </a:r>
            <a:r>
              <a:rPr lang="en-US" dirty="0" err="1">
                <a:solidFill>
                  <a:srgbClr val="000000"/>
                </a:solidFill>
              </a:rPr>
              <a:t>salary_in_usd</a:t>
            </a:r>
            <a:r>
              <a:rPr lang="en-US" dirty="0">
                <a:solidFill>
                  <a:srgbClr val="000000"/>
                </a:solidFill>
              </a:rPr>
              <a:t> vs </a:t>
            </a:r>
            <a:r>
              <a:rPr lang="en-US" dirty="0" err="1">
                <a:solidFill>
                  <a:srgbClr val="000000"/>
                </a:solidFill>
              </a:rPr>
              <a:t>job_title_freq</a:t>
            </a:r>
            <a:endParaRPr lang="en-US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000000"/>
                </a:solidFill>
              </a:rPr>
              <a:t>salary_in_usd</a:t>
            </a:r>
            <a:r>
              <a:rPr lang="en-US" dirty="0">
                <a:solidFill>
                  <a:srgbClr val="000000"/>
                </a:solidFill>
              </a:rPr>
              <a:t> is a strong feature in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Other features unclear</a:t>
            </a:r>
          </a:p>
          <a:p>
            <a:endParaRPr lang="en-US" b="1" dirty="0">
              <a:solidFill>
                <a:srgbClr val="000000"/>
              </a:solidFill>
            </a:endParaRPr>
          </a:p>
          <a:p>
            <a:endParaRPr lang="en-US" b="1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          	</a:t>
            </a:r>
            <a:r>
              <a:rPr lang="en-US" b="1" u="sng" dirty="0">
                <a:solidFill>
                  <a:srgbClr val="000000"/>
                </a:solidFill>
              </a:rPr>
              <a:t>K-Means</a:t>
            </a:r>
            <a:r>
              <a:rPr lang="en-US" dirty="0">
                <a:solidFill>
                  <a:srgbClr val="000000"/>
                </a:solidFill>
              </a:rPr>
              <a:t>							</a:t>
            </a:r>
            <a:r>
              <a:rPr lang="en-US" b="1" u="sng" dirty="0">
                <a:solidFill>
                  <a:srgbClr val="000000"/>
                </a:solidFill>
              </a:rPr>
              <a:t>Agglomerative</a:t>
            </a:r>
            <a:r>
              <a:rPr lang="en-US" dirty="0">
                <a:solidFill>
                  <a:srgbClr val="000000"/>
                </a:solidFill>
              </a:rPr>
              <a:t>							</a:t>
            </a:r>
            <a:r>
              <a:rPr lang="en-US" b="1" u="sng" dirty="0">
                <a:solidFill>
                  <a:srgbClr val="000000"/>
                </a:solidFill>
              </a:rPr>
              <a:t>Birch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 descr="A close-up of a graph&#10;&#10;AI-generated content may be incorrect.">
            <a:extLst>
              <a:ext uri="{FF2B5EF4-FFF2-40B4-BE49-F238E27FC236}">
                <a16:creationId xmlns:a16="http://schemas.microsoft.com/office/drawing/2014/main" id="{9B75D49F-DF77-7951-84E9-7E791C3A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8" y="3429000"/>
            <a:ext cx="11060534" cy="269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90B386-695D-934B-052C-ECA75A060F3F}"/>
              </a:ext>
            </a:extLst>
          </p:cNvPr>
          <p:cNvSpPr txBox="1"/>
          <p:nvPr/>
        </p:nvSpPr>
        <p:spPr>
          <a:xfrm>
            <a:off x="629048" y="263329"/>
            <a:ext cx="10384849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Unsupervised Machine Learning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</a:endParaRPr>
          </a:p>
          <a:p>
            <a:endParaRPr lang="en-US" sz="2000" b="1" dirty="0">
              <a:solidFill>
                <a:srgbClr val="000000"/>
              </a:solidFill>
            </a:endParaRPr>
          </a:p>
          <a:p>
            <a:r>
              <a:rPr lang="en-US" sz="2000" b="1" dirty="0">
                <a:solidFill>
                  <a:srgbClr val="000000"/>
                </a:solidFill>
              </a:rPr>
              <a:t>       </a:t>
            </a:r>
            <a:r>
              <a:rPr lang="en-US" sz="2000" b="1" u="sng" dirty="0">
                <a:solidFill>
                  <a:srgbClr val="000000"/>
                </a:solidFill>
              </a:rPr>
              <a:t>PCA Component Weights</a:t>
            </a:r>
            <a:r>
              <a:rPr lang="en-US" sz="2000" b="1" dirty="0">
                <a:solidFill>
                  <a:srgbClr val="000000"/>
                </a:solidFill>
              </a:rPr>
              <a:t>							</a:t>
            </a:r>
            <a:r>
              <a:rPr lang="en-US" sz="2000" b="1" u="sng" dirty="0">
                <a:solidFill>
                  <a:srgbClr val="000000"/>
                </a:solidFill>
              </a:rPr>
              <a:t>Statistics of 2 Heavy Weights</a:t>
            </a:r>
            <a:endParaRPr lang="en-US" u="sng" dirty="0">
              <a:solidFill>
                <a:srgbClr val="000000"/>
              </a:solidFill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2449B9-EF91-EF9C-2F47-C0193F18D5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48" y="1956100"/>
            <a:ext cx="4361905" cy="3942857"/>
          </a:xfrm>
          <a:prstGeom prst="rect">
            <a:avLst/>
          </a:prstGeom>
        </p:spPr>
      </p:pic>
      <p:pic>
        <p:nvPicPr>
          <p:cNvPr id="7" name="Picture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803F4C8-534A-9FB0-7151-231E5DE74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5819" y="2197280"/>
            <a:ext cx="4535538" cy="262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179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2231</TotalTime>
  <Words>209</Words>
  <Application>Microsoft Office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 New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Schassberger</dc:creator>
  <cp:lastModifiedBy>Jian Liu</cp:lastModifiedBy>
  <cp:revision>5</cp:revision>
  <dcterms:created xsi:type="dcterms:W3CDTF">2025-02-11T00:11:10Z</dcterms:created>
  <dcterms:modified xsi:type="dcterms:W3CDTF">2025-02-17T23:45:01Z</dcterms:modified>
</cp:coreProperties>
</file>