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p:nvPr>
            <p:ph type="sldImg"/>
          </p:nvPr>
        </p:nvSpPr>
        <p:spPr>
          <a:xfrm>
            <a:off x="1143000" y="685800"/>
            <a:ext cx="4572000" cy="3429000"/>
          </a:xfrm>
          <a:prstGeom prst="rect">
            <a:avLst/>
          </a:prstGeom>
        </p:spPr>
        <p:txBody>
          <a:bodyPr/>
          <a:lstStyle/>
          <a:p>
            <a:pPr/>
          </a:p>
        </p:txBody>
      </p:sp>
      <p:sp>
        <p:nvSpPr>
          <p:cNvPr id="153" name="Shape 15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sldImg"/>
          </p:nvPr>
        </p:nvSpPr>
        <p:spPr>
          <a:prstGeom prst="rect">
            <a:avLst/>
          </a:prstGeom>
        </p:spPr>
        <p:txBody>
          <a:bodyPr/>
          <a:lstStyle/>
          <a:p>
            <a:pPr/>
          </a:p>
        </p:txBody>
      </p:sp>
      <p:sp>
        <p:nvSpPr>
          <p:cNvPr id="158" name="Shape 158"/>
          <p:cNvSpPr/>
          <p:nvPr>
            <p:ph type="body" sz="quarter" idx="1"/>
          </p:nvPr>
        </p:nvSpPr>
        <p:spPr>
          <a:prstGeom prst="rect">
            <a:avLst/>
          </a:prstGeom>
        </p:spPr>
        <p:txBody>
          <a:bodyPr/>
          <a:lstStyle/>
          <a:p>
            <a:pPr>
              <a:defRPr sz="1100"/>
            </a:pPr>
            <a:r>
              <a:t>Many thanks to everyone for coming along.  As you know, I’m Tom Lodge and I’m running the communities in the clouds project which is a 6-month government funded project.  Its a pilot project whose principle aim is to chart the territory of technology in high-rises, with particular emphasis on supporting their communities.    Our aim is to use the project as a springboard for creating something larger; with stronger ties to industry and a focused problem space.</a:t>
            </a:r>
          </a:p>
          <a:p>
            <a:pPr>
              <a:defRPr sz="1100"/>
            </a:pPr>
          </a:p>
          <a:p>
            <a:pPr>
              <a:defRPr sz="1100"/>
            </a:pPr>
            <a:r>
              <a:t>So a couple of things I’d love to come from this workshop; first would be ideas from an industry perspective on where opportunities might lie come from for designing technology to support residents and the management of their buildings.  So this could be about meeting a particularly challenging and common issue, or it might be figuring out where new opportunities lie, given the rapid acceleration of technical capabilities.  Second, perhaps we might start to build up a group of researchers and industry professionals that can begin to steer work in this area and push it forward.</a:t>
            </a:r>
          </a:p>
          <a:p>
            <a:pPr>
              <a:defRPr sz="1100"/>
            </a:pPr>
          </a:p>
          <a:p>
            <a:pPr>
              <a:defRPr sz="1100"/>
            </a:pPr>
            <a:r>
              <a:t>Urban environments are a particularly sexy area in the research world, so we could be in a great space to start thinking about how we could  all benefit from this.</a:t>
            </a:r>
          </a:p>
          <a:p>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3" name="Shape 503"/>
          <p:cNvSpPr/>
          <p:nvPr>
            <p:ph type="sldImg"/>
          </p:nvPr>
        </p:nvSpPr>
        <p:spPr>
          <a:prstGeom prst="rect">
            <a:avLst/>
          </a:prstGeom>
        </p:spPr>
        <p:txBody>
          <a:bodyPr/>
          <a:lstStyle/>
          <a:p>
            <a:pPr/>
          </a:p>
        </p:txBody>
      </p:sp>
      <p:sp>
        <p:nvSpPr>
          <p:cNvPr id="504" name="Shape 504"/>
          <p:cNvSpPr/>
          <p:nvPr>
            <p:ph type="body" sz="quarter" idx="1"/>
          </p:nvPr>
        </p:nvSpPr>
        <p:spPr>
          <a:prstGeom prst="rect">
            <a:avLst/>
          </a:prstGeom>
        </p:spPr>
        <p:txBody>
          <a:bodyPr/>
          <a:lstStyle>
            <a:lvl1pPr>
              <a:defRPr sz="1100"/>
            </a:lvl1pPr>
          </a:lstStyle>
          <a:p>
            <a:pPr/>
            <a:r>
              <a:t>I’ve added this one, because I found the results quite interesting.  Again here are all the subcategories related to management.  Sentiment analysis [calculate this] shows that the majority of posts related to management are negative.  So what comes up most often?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2" name="Shape 552"/>
          <p:cNvSpPr/>
          <p:nvPr>
            <p:ph type="sldImg"/>
          </p:nvPr>
        </p:nvSpPr>
        <p:spPr>
          <a:prstGeom prst="rect">
            <a:avLst/>
          </a:prstGeom>
        </p:spPr>
        <p:txBody>
          <a:bodyPr/>
          <a:lstStyle/>
          <a:p>
            <a:pPr/>
          </a:p>
        </p:txBody>
      </p:sp>
      <p:sp>
        <p:nvSpPr>
          <p:cNvPr id="553" name="Shape 553"/>
          <p:cNvSpPr/>
          <p:nvPr>
            <p:ph type="body" sz="quarter" idx="1"/>
          </p:nvPr>
        </p:nvSpPr>
        <p:spPr>
          <a:prstGeom prst="rect">
            <a:avLst/>
          </a:prstGeom>
        </p:spPr>
        <p:txBody>
          <a:bodyPr/>
          <a:lstStyle>
            <a:lvl1pPr>
              <a:defRPr sz="1100"/>
            </a:lvl1pPr>
          </a:lstStyle>
          <a:p>
            <a:pPr/>
            <a:r>
              <a:t>Communication. Then service charge.  I was quite surprised to see communication so high up.  Certainly suggests that there may be an issue here?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8" name="Shape 558"/>
          <p:cNvSpPr/>
          <p:nvPr>
            <p:ph type="sldImg"/>
          </p:nvPr>
        </p:nvSpPr>
        <p:spPr>
          <a:prstGeom prst="rect">
            <a:avLst/>
          </a:prstGeom>
        </p:spPr>
        <p:txBody>
          <a:bodyPr/>
          <a:lstStyle/>
          <a:p>
            <a:pPr/>
          </a:p>
        </p:txBody>
      </p:sp>
      <p:sp>
        <p:nvSpPr>
          <p:cNvPr id="559" name="Shape 559"/>
          <p:cNvSpPr/>
          <p:nvPr>
            <p:ph type="body" sz="quarter" idx="1"/>
          </p:nvPr>
        </p:nvSpPr>
        <p:spPr>
          <a:prstGeom prst="rect">
            <a:avLst/>
          </a:prstGeom>
        </p:spPr>
        <p:txBody>
          <a:bodyPr/>
          <a:lstStyle>
            <a:lvl1pPr>
              <a:defRPr sz="1100"/>
            </a:lvl1pPr>
          </a:lstStyle>
          <a:p>
            <a:pPr/>
            <a:r>
              <a:t>Ok this next bit is a little harder to interpret, but also shows some interesting results.  I’ve now included results from 10 forums.  I’ve then pulled out the five posts that have stimulated the most discussions. In this case, ‘most discussed’ means most number of unique users who posted a response to the topic.  Rather than the just counting total number of responses, where you might find that one or two users push up the comment count by arguing.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7" name="Shape 687"/>
          <p:cNvSpPr/>
          <p:nvPr>
            <p:ph type="sldImg"/>
          </p:nvPr>
        </p:nvSpPr>
        <p:spPr>
          <a:prstGeom prst="rect">
            <a:avLst/>
          </a:prstGeom>
        </p:spPr>
        <p:txBody>
          <a:bodyPr/>
          <a:lstStyle/>
          <a:p>
            <a:pPr/>
          </a:p>
        </p:txBody>
      </p:sp>
      <p:sp>
        <p:nvSpPr>
          <p:cNvPr id="688" name="Shape 688"/>
          <p:cNvSpPr/>
          <p:nvPr>
            <p:ph type="body" sz="quarter" idx="1"/>
          </p:nvPr>
        </p:nvSpPr>
        <p:spPr>
          <a:prstGeom prst="rect">
            <a:avLst/>
          </a:prstGeom>
        </p:spPr>
        <p:txBody>
          <a:bodyPr/>
          <a:lstStyle>
            <a:lvl1pPr>
              <a:defRPr sz="1100"/>
            </a:lvl1pPr>
          </a:lstStyle>
          <a:p>
            <a:pPr/>
            <a:r>
              <a:t>Ended up with a grid.  Down the left hand side are developments (most have had their names changed) and along the top is the ranking,  the first column represents the most discussed topics and column 5 represents the 5th most discussed topic.</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8" name="Shape 1148"/>
          <p:cNvSpPr/>
          <p:nvPr>
            <p:ph type="sldImg"/>
          </p:nvPr>
        </p:nvSpPr>
        <p:spPr>
          <a:prstGeom prst="rect">
            <a:avLst/>
          </a:prstGeom>
        </p:spPr>
        <p:txBody>
          <a:bodyPr/>
          <a:lstStyle/>
          <a:p>
            <a:pPr/>
          </a:p>
        </p:txBody>
      </p:sp>
      <p:sp>
        <p:nvSpPr>
          <p:cNvPr id="1149" name="Shape 1149"/>
          <p:cNvSpPr/>
          <p:nvPr>
            <p:ph type="body" sz="quarter" idx="1"/>
          </p:nvPr>
        </p:nvSpPr>
        <p:spPr>
          <a:prstGeom prst="rect">
            <a:avLst/>
          </a:prstGeom>
        </p:spPr>
        <p:txBody>
          <a:bodyPr/>
          <a:lstStyle>
            <a:lvl1pPr>
              <a:defRPr sz="1100"/>
            </a:lvl1pPr>
          </a:lstStyle>
          <a:p>
            <a:pPr/>
            <a:r>
              <a:t>One other part of this analysis included ranking each post according to its sentiment.  Each post was given a rating of how positive it was and how negative it was, since many posts can contain both positive and negative elements.  Again this has to be done by hand as algorithms are not too great at spotting sarcasm and simmering rage.  So this scale is borrowed from some research into analysing social networks and twitter feeds.  It’s still open to interpretation,but given that its been just me scoring posts, theres some consistency across the results.   In the next few slides, I’ve plotted the most popular subcategories and then plotted the aggregate percentage sentiment for each.</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1" name="Shape 1311"/>
          <p:cNvSpPr/>
          <p:nvPr>
            <p:ph type="sldImg"/>
          </p:nvPr>
        </p:nvSpPr>
        <p:spPr>
          <a:prstGeom prst="rect">
            <a:avLst/>
          </a:prstGeom>
        </p:spPr>
        <p:txBody>
          <a:bodyPr/>
          <a:lstStyle/>
          <a:p>
            <a:pPr/>
          </a:p>
        </p:txBody>
      </p:sp>
      <p:sp>
        <p:nvSpPr>
          <p:cNvPr id="1312" name="Shape 1312"/>
          <p:cNvSpPr/>
          <p:nvPr>
            <p:ph type="body" sz="quarter" idx="1"/>
          </p:nvPr>
        </p:nvSpPr>
        <p:spPr>
          <a:prstGeom prst="rect">
            <a:avLst/>
          </a:prstGeom>
        </p:spPr>
        <p:txBody>
          <a:bodyPr/>
          <a:lstStyle>
            <a:lvl1pPr>
              <a:defRPr sz="1100"/>
            </a:lvl1pPr>
          </a:lstStyle>
          <a:p>
            <a:pPr/>
            <a:r>
              <a:t>most common posts are about fellow residents and 86% are negative.  Very polarised categories; all the positive ones are principally social.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4" name="Shape 1474"/>
          <p:cNvSpPr/>
          <p:nvPr>
            <p:ph type="sldImg"/>
          </p:nvPr>
        </p:nvSpPr>
        <p:spPr>
          <a:prstGeom prst="rect">
            <a:avLst/>
          </a:prstGeom>
        </p:spPr>
        <p:txBody>
          <a:bodyPr/>
          <a:lstStyle/>
          <a:p>
            <a:pPr/>
          </a:p>
        </p:txBody>
      </p:sp>
      <p:sp>
        <p:nvSpPr>
          <p:cNvPr id="1475" name="Shape 1475"/>
          <p:cNvSpPr/>
          <p:nvPr>
            <p:ph type="body" sz="quarter" idx="1"/>
          </p:nvPr>
        </p:nvSpPr>
        <p:spPr>
          <a:prstGeom prst="rect">
            <a:avLst/>
          </a:prstGeom>
        </p:spPr>
        <p:txBody>
          <a:bodyPr/>
          <a:lstStyle>
            <a:lvl1pPr>
              <a:defRPr sz="1100"/>
            </a:lvl1pPr>
          </a:lstStyle>
          <a:p>
            <a:pPr>
              <a:defRPr sz="2400"/>
            </a:pPr>
            <a:r>
              <a:rPr sz="1100"/>
              <a:t>The barbican is seen as a predominantly happy community.  The results here seem to tally with this - the 3 top subcategories are social, and the sentiment ratings are far less polarised.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0" name="Shape 1640"/>
          <p:cNvSpPr/>
          <p:nvPr>
            <p:ph type="sldImg"/>
          </p:nvPr>
        </p:nvSpPr>
        <p:spPr>
          <a:prstGeom prst="rect">
            <a:avLst/>
          </a:prstGeom>
        </p:spPr>
        <p:txBody>
          <a:bodyPr/>
          <a:lstStyle/>
          <a:p>
            <a:pPr/>
          </a:p>
        </p:txBody>
      </p:sp>
      <p:sp>
        <p:nvSpPr>
          <p:cNvPr id="1641" name="Shape 1641"/>
          <p:cNvSpPr/>
          <p:nvPr>
            <p:ph type="body" sz="quarter" idx="1"/>
          </p:nvPr>
        </p:nvSpPr>
        <p:spPr>
          <a:prstGeom prst="rect">
            <a:avLst/>
          </a:prstGeom>
        </p:spPr>
        <p:txBody>
          <a:bodyPr/>
          <a:lstStyle>
            <a:lvl1pPr>
              <a:defRPr sz="1100"/>
            </a:lvl1pPr>
          </a:lstStyle>
          <a:p>
            <a:pPr/>
            <a:r>
              <a:t>Of the three forums analysed this one has an overwhelming negative rating.  What’s quite interesting here is that management are involved in the forum and this is to a certain extent reflected in the most populate posts - lighting, security, doors and parking are all practical issues that management deals with. So theres a question here as to whether the functionality supported by a website can skew its use; whether one form of use can eclipse others.  So the first ‘social’ subcategory is at position 22.</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2" name="Shape 1742"/>
          <p:cNvSpPr/>
          <p:nvPr>
            <p:ph type="sldImg"/>
          </p:nvPr>
        </p:nvSpPr>
        <p:spPr>
          <a:prstGeom prst="rect">
            <a:avLst/>
          </a:prstGeom>
        </p:spPr>
        <p:txBody>
          <a:bodyPr/>
          <a:lstStyle/>
          <a:p>
            <a:pPr/>
          </a:p>
        </p:txBody>
      </p:sp>
      <p:sp>
        <p:nvSpPr>
          <p:cNvPr id="1743" name="Shape 1743"/>
          <p:cNvSpPr/>
          <p:nvPr>
            <p:ph type="body" sz="quarter" idx="1"/>
          </p:nvPr>
        </p:nvSpPr>
        <p:spPr>
          <a:prstGeom prst="rect">
            <a:avLst/>
          </a:prstGeom>
        </p:spPr>
        <p:txBody>
          <a:bodyPr/>
          <a:lstStyle>
            <a:lvl1pPr>
              <a:defRPr sz="1100"/>
            </a:lvl1pPr>
          </a:lstStyle>
          <a:p>
            <a:pPr/>
            <a:r>
              <a:t>This slide highlights some of what we have seen.  So it lists the percentage posts within each top level category.  So 30% of all barbican posts have a social component, nearly 20% in bow quarter and under 4% in wharf place.  Bow quarter and the barbican do show a few similarities - higher percentages for social, advice sought  and recommendations.  The barbican has a larger percentage for local area - but this is perhaps because its smack bang in the middle of the city; much of that will come from discussions on restaurants and planning applications and so on.  Also quite interesting is how the antisocial category doesn't feature high up the barbican.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9" name="Shape 1749"/>
          <p:cNvSpPr/>
          <p:nvPr>
            <p:ph type="sldImg"/>
          </p:nvPr>
        </p:nvSpPr>
        <p:spPr>
          <a:prstGeom prst="rect">
            <a:avLst/>
          </a:prstGeom>
        </p:spPr>
        <p:txBody>
          <a:bodyPr/>
          <a:lstStyle/>
          <a:p>
            <a:pPr/>
          </a:p>
        </p:txBody>
      </p:sp>
      <p:sp>
        <p:nvSpPr>
          <p:cNvPr id="1750" name="Shape 1750"/>
          <p:cNvSpPr/>
          <p:nvPr>
            <p:ph type="body" sz="quarter" idx="1"/>
          </p:nvPr>
        </p:nvSpPr>
        <p:spPr>
          <a:prstGeom prst="rect">
            <a:avLst/>
          </a:prstGeom>
        </p:spPr>
        <p:txBody>
          <a:bodyPr/>
          <a:lstStyle/>
          <a:p>
            <a:pPr defTabSz="584200">
              <a:lnSpc>
                <a:spcPct val="100000"/>
              </a:lnSpc>
              <a:defRPr sz="1100">
                <a:latin typeface="Lucida Grande"/>
                <a:ea typeface="Lucida Grande"/>
                <a:cs typeface="Lucida Grande"/>
                <a:sym typeface="Lucida Grande"/>
              </a:defRPr>
            </a:pPr>
            <a:r>
              <a:t>So given all of this data, and discussions we’ve had up until this point there are a few areas that we feel might be ripe for considering the role of technology.  I’ll rattle through them now, but don’t necessarily  think they need to dominate discussions if we decide that other areas are more critical.</a:t>
            </a:r>
          </a:p>
          <a:p>
            <a:pPr defTabSz="584200">
              <a:lnSpc>
                <a:spcPct val="100000"/>
              </a:lnSpc>
              <a:defRPr sz="1800">
                <a:latin typeface="Lucida Grande"/>
                <a:ea typeface="Lucida Grande"/>
                <a:cs typeface="Lucida Grande"/>
                <a:sym typeface="Lucida Grande"/>
              </a:defRPr>
            </a:pPr>
            <a:endParaRPr sz="1200">
              <a:latin typeface="Times New Roman"/>
              <a:ea typeface="Times New Roman"/>
              <a:cs typeface="Times New Roman"/>
              <a:sym typeface="Times New Roman"/>
            </a:endParaRPr>
          </a:p>
          <a:p>
            <a:pPr defTabSz="584200">
              <a:lnSpc>
                <a:spcPct val="100000"/>
              </a:lnSpc>
              <a:defRPr sz="1800">
                <a:latin typeface="Lucida Grande"/>
                <a:ea typeface="Lucida Grande"/>
                <a:cs typeface="Lucida Grande"/>
                <a:sym typeface="Lucida Grande"/>
              </a:defRPr>
            </a:pPr>
            <a:r>
              <a:rPr b="1" sz="1200">
                <a:latin typeface="Times New Roman"/>
                <a:ea typeface="Times New Roman"/>
                <a:cs typeface="Times New Roman"/>
                <a:sym typeface="Times New Roman"/>
              </a:rPr>
              <a:t>Living experience </a:t>
            </a:r>
            <a:r>
              <a:rPr sz="1200">
                <a:latin typeface="Times New Roman"/>
                <a:ea typeface="Times New Roman"/>
                <a:cs typeface="Times New Roman"/>
                <a:sym typeface="Times New Roman"/>
              </a:rPr>
              <a:t>is all about what it means to live in a high-rise – sadly it appears that the experiences of living promoted by developers don’t always faithfully reflect the reality.</a:t>
            </a:r>
          </a:p>
          <a:p>
            <a:pPr defTabSz="584200">
              <a:lnSpc>
                <a:spcPct val="100000"/>
              </a:lnSpc>
              <a:defRPr sz="1800">
                <a:latin typeface="Lucida Grande"/>
                <a:ea typeface="Lucida Grande"/>
                <a:cs typeface="Lucida Grande"/>
                <a:sym typeface="Lucida Grande"/>
              </a:defRPr>
            </a:pPr>
            <a:endParaRPr sz="1200">
              <a:latin typeface="Times New Roman"/>
              <a:ea typeface="Times New Roman"/>
              <a:cs typeface="Times New Roman"/>
              <a:sym typeface="Times New Roman"/>
            </a:endParaRPr>
          </a:p>
          <a:p>
            <a:pPr defTabSz="584200">
              <a:lnSpc>
                <a:spcPct val="100000"/>
              </a:lnSpc>
              <a:defRPr sz="1800">
                <a:latin typeface="Lucida Grande"/>
                <a:ea typeface="Lucida Grande"/>
                <a:cs typeface="Lucida Grande"/>
                <a:sym typeface="Lucida Grande"/>
              </a:defRPr>
            </a:pPr>
            <a:r>
              <a:rPr b="1" sz="1200">
                <a:latin typeface="Times New Roman"/>
                <a:ea typeface="Times New Roman"/>
                <a:cs typeface="Times New Roman"/>
                <a:sym typeface="Times New Roman"/>
              </a:rPr>
              <a:t>Governance and rules </a:t>
            </a:r>
            <a:r>
              <a:rPr sz="1200">
                <a:latin typeface="Times New Roman"/>
                <a:ea typeface="Times New Roman"/>
                <a:cs typeface="Times New Roman"/>
                <a:sym typeface="Times New Roman"/>
              </a:rPr>
              <a:t>is about how residents manage themselves and their properties to the best effect.</a:t>
            </a:r>
          </a:p>
          <a:p>
            <a:pPr defTabSz="584200">
              <a:lnSpc>
                <a:spcPct val="100000"/>
              </a:lnSpc>
              <a:defRPr sz="1800">
                <a:latin typeface="Lucida Grande"/>
                <a:ea typeface="Lucida Grande"/>
                <a:cs typeface="Lucida Grande"/>
                <a:sym typeface="Lucida Grande"/>
              </a:defRPr>
            </a:pPr>
            <a:endParaRPr sz="1200">
              <a:latin typeface="Times New Roman"/>
              <a:ea typeface="Times New Roman"/>
              <a:cs typeface="Times New Roman"/>
              <a:sym typeface="Times New Roman"/>
            </a:endParaRPr>
          </a:p>
          <a:p>
            <a:pPr defTabSz="584200">
              <a:lnSpc>
                <a:spcPct val="100000"/>
              </a:lnSpc>
              <a:defRPr sz="1800">
                <a:latin typeface="Lucida Grande"/>
                <a:ea typeface="Lucida Grande"/>
                <a:cs typeface="Lucida Grande"/>
                <a:sym typeface="Lucida Grande"/>
              </a:defRPr>
            </a:pPr>
            <a:r>
              <a:rPr b="1" sz="1200">
                <a:latin typeface="Times New Roman"/>
                <a:ea typeface="Times New Roman"/>
                <a:cs typeface="Times New Roman"/>
                <a:sym typeface="Times New Roman"/>
              </a:rPr>
              <a:t>Communication and engagement </a:t>
            </a:r>
            <a:r>
              <a:rPr sz="1200">
                <a:latin typeface="Times New Roman"/>
                <a:ea typeface="Times New Roman"/>
                <a:cs typeface="Times New Roman"/>
                <a:sym typeface="Times New Roman"/>
              </a:rPr>
              <a:t>is about the tools and services at play that help communities raise their social capital.</a:t>
            </a:r>
            <a:endParaRPr sz="1200">
              <a:latin typeface="Times New Roman"/>
              <a:ea typeface="Times New Roman"/>
              <a:cs typeface="Times New Roman"/>
              <a:sym typeface="Times New Roman"/>
            </a:endParaRPr>
          </a:p>
          <a:p>
            <a:pPr defTabSz="584200">
              <a:lnSpc>
                <a:spcPct val="100000"/>
              </a:lnSpc>
              <a:defRPr sz="1800">
                <a:latin typeface="Lucida Grande"/>
                <a:ea typeface="Lucida Grande"/>
                <a:cs typeface="Lucida Grande"/>
                <a:sym typeface="Lucida Grande"/>
              </a:defRPr>
            </a:pPr>
            <a:endParaRPr sz="1200">
              <a:latin typeface="Times New Roman"/>
              <a:ea typeface="Times New Roman"/>
              <a:cs typeface="Times New Roman"/>
              <a:sym typeface="Times New Roman"/>
            </a:endParaRPr>
          </a:p>
          <a:p>
            <a:pPr defTabSz="584200">
              <a:lnSpc>
                <a:spcPct val="100000"/>
              </a:lnSpc>
              <a:defRPr sz="1800">
                <a:latin typeface="Lucida Grande"/>
                <a:ea typeface="Lucida Grande"/>
                <a:cs typeface="Lucida Grande"/>
                <a:sym typeface="Lucida Grande"/>
              </a:defRPr>
            </a:pPr>
            <a:r>
              <a:rPr b="1" sz="1200">
                <a:latin typeface="Times New Roman"/>
                <a:ea typeface="Times New Roman"/>
                <a:cs typeface="Times New Roman"/>
                <a:sym typeface="Times New Roman"/>
              </a:rPr>
              <a:t>Data</a:t>
            </a:r>
            <a:r>
              <a:rPr sz="1200">
                <a:latin typeface="Times New Roman"/>
                <a:ea typeface="Times New Roman"/>
                <a:cs typeface="Times New Roman"/>
                <a:sym typeface="Times New Roman"/>
              </a:rPr>
              <a:t> is by no means specific to this domain, but I’ve added it because there are plenty of challenges here.  We’re moving to a space where there are more and more opportunities to collect and exploit data.   An interesting slant on this is what happens when a community rather than an individual or company owns the data; are there ways that a community can safely exploit its data; sell it to third parties, have it feed into processes that will benefit the community in some way?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sldImg"/>
          </p:nvPr>
        </p:nvSpPr>
        <p:spPr>
          <a:prstGeom prst="rect">
            <a:avLst/>
          </a:prstGeom>
        </p:spPr>
        <p:txBody>
          <a:bodyPr/>
          <a:lstStyle/>
          <a:p>
            <a:pPr/>
          </a:p>
        </p:txBody>
      </p:sp>
      <p:sp>
        <p:nvSpPr>
          <p:cNvPr id="165" name="Shape 165"/>
          <p:cNvSpPr/>
          <p:nvPr>
            <p:ph type="body" sz="quarter" idx="1"/>
          </p:nvPr>
        </p:nvSpPr>
        <p:spPr>
          <a:prstGeom prst="rect">
            <a:avLst/>
          </a:prstGeom>
        </p:spPr>
        <p:txBody>
          <a:bodyPr/>
          <a:lstStyle/>
          <a:p>
            <a:pPr algn="just">
              <a:lnSpc>
                <a:spcPct val="100000"/>
              </a:lnSpc>
              <a:defRPr sz="1800"/>
            </a:pPr>
            <a:r>
              <a:rPr sz="1100"/>
              <a:t>So this is my first slide to justify the project.  Why we’re so interested in high-rises and their communities.</a:t>
            </a:r>
            <a:r>
              <a:rPr sz="1100">
                <a:latin typeface="Times New Roman"/>
                <a:ea typeface="Times New Roman"/>
                <a:cs typeface="Times New Roman"/>
                <a:sym typeface="Times New Roman"/>
              </a:rPr>
              <a:t> First, they are seeing world wide resurgence. A commonly used statistic is the World Health Organisation’s estimates that over 70% of the world’s population will live in cities by 2050.  So space is a premium, and as more people choose to live in cities, the prevailing wisdom is to build upwards.  In London, there are currently plans for </a:t>
            </a:r>
            <a:r>
              <a:rPr b="1" sz="1100">
                <a:latin typeface="Times New Roman"/>
                <a:ea typeface="Times New Roman"/>
                <a:cs typeface="Times New Roman"/>
                <a:sym typeface="Times New Roman"/>
              </a:rPr>
              <a:t>over 230 new high rises </a:t>
            </a:r>
            <a:r>
              <a:rPr sz="1100">
                <a:latin typeface="Times New Roman"/>
                <a:ea typeface="Times New Roman"/>
                <a:cs typeface="Times New Roman"/>
                <a:sym typeface="Times New Roman"/>
              </a:rPr>
              <a:t>according to a report by </a:t>
            </a:r>
            <a:r>
              <a:rPr b="1" sz="1100">
                <a:latin typeface="Times New Roman"/>
                <a:ea typeface="Times New Roman"/>
                <a:cs typeface="Times New Roman"/>
                <a:sym typeface="Times New Roman"/>
              </a:rPr>
              <a:t>New London Architecture</a:t>
            </a:r>
            <a:r>
              <a:rPr sz="1100">
                <a:latin typeface="Times New Roman"/>
                <a:ea typeface="Times New Roman"/>
                <a:cs typeface="Times New Roman"/>
                <a:sym typeface="Times New Roman"/>
              </a:rPr>
              <a:t>.  Most of these are geared to the top end of the market; one estimate puts a 36% price premium on luxury high-rise apartments, given characteristics such as ‘aspect and exclusivity’.</a:t>
            </a:r>
            <a:endParaRPr sz="1100">
              <a:latin typeface="Times New Roman"/>
              <a:ea typeface="Times New Roman"/>
              <a:cs typeface="Times New Roman"/>
              <a:sym typeface="Times New Roman"/>
            </a:endParaRPr>
          </a:p>
          <a:p>
            <a:pPr algn="just">
              <a:lnSpc>
                <a:spcPct val="100000"/>
              </a:lnSpc>
              <a:defRPr sz="1800"/>
            </a:pPr>
            <a:endParaRPr sz="1100">
              <a:latin typeface="Times New Roman"/>
              <a:ea typeface="Times New Roman"/>
              <a:cs typeface="Times New Roman"/>
              <a:sym typeface="Times New Roman"/>
            </a:endParaRPr>
          </a:p>
          <a:p>
            <a:pPr algn="just">
              <a:lnSpc>
                <a:spcPct val="100000"/>
              </a:lnSpc>
              <a:defRPr sz="1800"/>
            </a:pPr>
            <a:r>
              <a:rPr sz="1100">
                <a:latin typeface="Times New Roman"/>
                <a:ea typeface="Times New Roman"/>
                <a:cs typeface="Times New Roman"/>
                <a:sym typeface="Times New Roman"/>
              </a:rPr>
              <a:t>Second, it appears that high-rises are regaining popularity with governments and planners.  From a practical point of view,  luxury high-rises are used to help fund ‘affordable housing’. UK planning policy requires that all developers of high end luxury residential property also contribute to affordable housing stock. </a:t>
            </a:r>
            <a:endParaRPr sz="1100">
              <a:latin typeface="Times New Roman"/>
              <a:ea typeface="Times New Roman"/>
              <a:cs typeface="Times New Roman"/>
              <a:sym typeface="Times New Roman"/>
            </a:endParaRPr>
          </a:p>
          <a:p>
            <a:pPr algn="just">
              <a:lnSpc>
                <a:spcPct val="100000"/>
              </a:lnSpc>
              <a:defRPr sz="1800"/>
            </a:pPr>
          </a:p>
          <a:p>
            <a:pPr algn="just" defTabSz="457150">
              <a:lnSpc>
                <a:spcPct val="100000"/>
              </a:lnSpc>
              <a:defRPr sz="1800"/>
            </a:pPr>
            <a:r>
              <a:rPr sz="1100">
                <a:latin typeface="Times New Roman"/>
                <a:ea typeface="Times New Roman"/>
                <a:cs typeface="Times New Roman"/>
                <a:sym typeface="Times New Roman"/>
              </a:rPr>
              <a:t>High rises are also interesting because their management, maintenance and future modification is extremely complex and expensive and gets harder the higher that they are built;  power, heating, cooling, lifts, water, insulation, waste facilities and so on.  As a by-product there is often a large array of stakeholders with a vested interest in the development. Management companies, concierges, maintenance staff, cleaners, councils, local businesses, utility providers.</a:t>
            </a:r>
            <a:r>
              <a:rPr>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algn="just" defTabSz="457150">
              <a:lnSpc>
                <a:spcPct val="100000"/>
              </a:lnSpc>
              <a:defRPr sz="1800"/>
            </a:pPr>
            <a:endParaRPr>
              <a:latin typeface="Times New Roman"/>
              <a:ea typeface="Times New Roman"/>
              <a:cs typeface="Times New Roman"/>
              <a:sym typeface="Times New Roman"/>
            </a:endParaRPr>
          </a:p>
          <a:p>
            <a:pPr algn="just" defTabSz="457150">
              <a:lnSpc>
                <a:spcPct val="100000"/>
              </a:lnSpc>
              <a:defRPr sz="1800"/>
            </a:pPr>
            <a:r>
              <a:rPr sz="1100">
                <a:latin typeface="Times New Roman"/>
                <a:ea typeface="Times New Roman"/>
                <a:cs typeface="Times New Roman"/>
                <a:sym typeface="Times New Roman"/>
              </a:rPr>
              <a:t>Bizarrely though, it appears that there is little evidence to suggest that </a:t>
            </a:r>
            <a:r>
              <a:rPr b="1" sz="1100">
                <a:latin typeface="Times New Roman"/>
                <a:ea typeface="Times New Roman"/>
                <a:cs typeface="Times New Roman"/>
                <a:sym typeface="Times New Roman"/>
              </a:rPr>
              <a:t>we are any better at supporting the people </a:t>
            </a:r>
            <a:r>
              <a:rPr sz="1100">
                <a:latin typeface="Times New Roman"/>
                <a:ea typeface="Times New Roman"/>
                <a:cs typeface="Times New Roman"/>
                <a:sym typeface="Times New Roman"/>
              </a:rPr>
              <a:t>that end up living in these buildings.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4" name="Shape 1764"/>
          <p:cNvSpPr/>
          <p:nvPr>
            <p:ph type="sldImg"/>
          </p:nvPr>
        </p:nvSpPr>
        <p:spPr>
          <a:prstGeom prst="rect">
            <a:avLst/>
          </a:prstGeom>
        </p:spPr>
        <p:txBody>
          <a:bodyPr/>
          <a:lstStyle/>
          <a:p>
            <a:pPr/>
          </a:p>
        </p:txBody>
      </p:sp>
      <p:sp>
        <p:nvSpPr>
          <p:cNvPr id="1765" name="Shape 1765"/>
          <p:cNvSpPr/>
          <p:nvPr>
            <p:ph type="body" sz="quarter" idx="1"/>
          </p:nvPr>
        </p:nvSpPr>
        <p:spPr>
          <a:prstGeom prst="rect">
            <a:avLst/>
          </a:prstGeom>
        </p:spPr>
        <p:txBody>
          <a:bodyPr/>
          <a:lstStyle/>
          <a:p>
            <a:pPr algn="just">
              <a:lnSpc>
                <a:spcPct val="100000"/>
              </a:lnSpc>
              <a:defRPr sz="1800"/>
            </a:pPr>
            <a:r>
              <a:rPr sz="1200">
                <a:latin typeface="Times New Roman"/>
                <a:ea typeface="Times New Roman"/>
                <a:cs typeface="Times New Roman"/>
                <a:sym typeface="Times New Roman"/>
              </a:rPr>
              <a:t>These quotes were all taken from forums from  residents in high end  highrises. </a:t>
            </a:r>
          </a:p>
          <a:p>
            <a:pPr algn="just">
              <a:lnSpc>
                <a:spcPct val="100000"/>
              </a:lnSpc>
              <a:defRPr sz="1800"/>
            </a:pPr>
            <a:endParaRPr sz="1200">
              <a:latin typeface="Times New Roman"/>
              <a:ea typeface="Times New Roman"/>
              <a:cs typeface="Times New Roman"/>
              <a:sym typeface="Times New Roman"/>
            </a:endParaRPr>
          </a:p>
          <a:p>
            <a:pPr algn="just">
              <a:lnSpc>
                <a:spcPct val="100000"/>
              </a:lnSpc>
              <a:defRPr sz="1800"/>
            </a:pPr>
            <a:r>
              <a:rPr sz="1200">
                <a:latin typeface="Times New Roman"/>
                <a:ea typeface="Times New Roman"/>
                <a:cs typeface="Times New Roman"/>
                <a:sym typeface="Times New Roman"/>
              </a:rPr>
              <a:t>There is a rich body of research that suggests that highrise living leaves residents more vulnerable to </a:t>
            </a:r>
            <a:r>
              <a:rPr sz="1200">
                <a:latin typeface="Times New Roman"/>
                <a:ea typeface="Times New Roman"/>
                <a:cs typeface="Times New Roman"/>
                <a:sym typeface="Times New Roman"/>
              </a:rPr>
              <a:t>psychological disorders and social breakdown</a:t>
            </a:r>
            <a:r>
              <a:rPr sz="1200">
                <a:latin typeface="Times New Roman"/>
                <a:ea typeface="Times New Roman"/>
                <a:cs typeface="Times New Roman"/>
                <a:sym typeface="Times New Roman"/>
              </a:rPr>
              <a:t> than any other form of living</a:t>
            </a:r>
            <a:r>
              <a:rPr sz="1200">
                <a:latin typeface="Times New Roman"/>
                <a:ea typeface="Times New Roman"/>
                <a:cs typeface="Times New Roman"/>
                <a:sym typeface="Times New Roman"/>
              </a:rPr>
              <a:t>.</a:t>
            </a:r>
            <a:r>
              <a:rPr sz="1200">
                <a:latin typeface="Times New Roman"/>
                <a:ea typeface="Times New Roman"/>
                <a:cs typeface="Times New Roman"/>
                <a:sym typeface="Times New Roman"/>
              </a:rPr>
              <a:t>  What’s more in a recent Ipsos Mori poll the majority of Londoners said that they would not want to live in towers. </a:t>
            </a:r>
            <a:endParaRPr>
              <a:latin typeface="Times New Roman"/>
              <a:ea typeface="Times New Roman"/>
              <a:cs typeface="Times New Roman"/>
              <a:sym typeface="Times New Roman"/>
            </a:endParaRPr>
          </a:p>
          <a:p>
            <a:pPr algn="just">
              <a:lnSpc>
                <a:spcPct val="100000"/>
              </a:lnSpc>
              <a:defRPr sz="1800"/>
            </a:pPr>
            <a:endParaRPr b="1" sz="1200">
              <a:latin typeface="Times New Roman"/>
              <a:ea typeface="Times New Roman"/>
              <a:cs typeface="Times New Roman"/>
              <a:sym typeface="Times New Roman"/>
            </a:endParaRPr>
          </a:p>
          <a:p>
            <a:pPr algn="just">
              <a:lnSpc>
                <a:spcPct val="100000"/>
              </a:lnSpc>
              <a:defRPr sz="1800"/>
            </a:pPr>
            <a:r>
              <a:rPr b="1" sz="1200">
                <a:latin typeface="Times New Roman"/>
                <a:ea typeface="Times New Roman"/>
                <a:cs typeface="Times New Roman"/>
                <a:sym typeface="Times New Roman"/>
              </a:rPr>
              <a:t>So here we are asking how might we capture the experience of living in a high-rise over the longer term?  Can we track the wellbeing of a community? How might we use this information to better respond to the needs of the incumbent community, to spot problem areas and provide insight for stakeholders (architects, builders, management companies) on future projects?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6" name="Shape 1776"/>
          <p:cNvSpPr/>
          <p:nvPr>
            <p:ph type="sldImg"/>
          </p:nvPr>
        </p:nvSpPr>
        <p:spPr>
          <a:prstGeom prst="rect">
            <a:avLst/>
          </a:prstGeom>
        </p:spPr>
        <p:txBody>
          <a:bodyPr/>
          <a:lstStyle/>
          <a:p>
            <a:pPr/>
          </a:p>
        </p:txBody>
      </p:sp>
      <p:sp>
        <p:nvSpPr>
          <p:cNvPr id="1777" name="Shape 1777"/>
          <p:cNvSpPr/>
          <p:nvPr>
            <p:ph type="body" sz="quarter" idx="1"/>
          </p:nvPr>
        </p:nvSpPr>
        <p:spPr>
          <a:prstGeom prst="rect">
            <a:avLst/>
          </a:prstGeom>
        </p:spPr>
        <p:txBody>
          <a:bodyPr/>
          <a:lstStyle/>
          <a:p>
            <a:pPr defTabSz="584200">
              <a:lnSpc>
                <a:spcPct val="100000"/>
              </a:lnSpc>
              <a:defRPr sz="1800">
                <a:latin typeface="Times New Roman"/>
                <a:ea typeface="Times New Roman"/>
                <a:cs typeface="Times New Roman"/>
                <a:sym typeface="Times New Roman"/>
              </a:defRPr>
            </a:pPr>
            <a:r>
              <a:rPr sz="1100"/>
              <a:t>Again, these quotes were all taken from forums from  residents in high end  highrises.</a:t>
            </a:r>
            <a:r>
              <a:t> </a:t>
            </a:r>
          </a:p>
          <a:p>
            <a:pPr defTabSz="584200">
              <a:lnSpc>
                <a:spcPct val="100000"/>
              </a:lnSpc>
              <a:defRPr sz="1800">
                <a:latin typeface="Times New Roman"/>
                <a:ea typeface="Times New Roman"/>
                <a:cs typeface="Times New Roman"/>
                <a:sym typeface="Times New Roman"/>
              </a:defRPr>
            </a:pPr>
          </a:p>
          <a:p>
            <a:pPr defTabSz="584200">
              <a:lnSpc>
                <a:spcPct val="100000"/>
              </a:lnSpc>
              <a:defRPr sz="1800">
                <a:latin typeface="Times New Roman"/>
                <a:ea typeface="Times New Roman"/>
                <a:cs typeface="Times New Roman"/>
                <a:sym typeface="Times New Roman"/>
              </a:defRPr>
            </a:pPr>
            <a:r>
              <a:rPr sz="1100"/>
              <a:t>The lease and tenancy agreements are the only legal documents that enshrine the rules that residents must abide by.  It is not uncommon that there will be far more tenanted flats than lived in by owners (so it would not be unusual for only around 10-20% to be lived in by owners).  </a:t>
            </a:r>
            <a:r>
              <a:rPr sz="1100"/>
              <a:t>Residents associations, are often the only vehicle for residents to enact change, but are composed of volunteers.  As a consequence they are often time starved and not necessarily experts in the legal, technical and political fields that they’ll need to navigate.  Personality inevitably comes into the mix and different issues will implicate different people in different ways.</a:t>
            </a:r>
            <a:r>
              <a:t>  </a:t>
            </a:r>
            <a:r>
              <a:rPr sz="1100"/>
              <a:t>All of this makes governance challenging.</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3" name="Shape 1823"/>
          <p:cNvSpPr/>
          <p:nvPr>
            <p:ph type="sldImg"/>
          </p:nvPr>
        </p:nvSpPr>
        <p:spPr>
          <a:prstGeom prst="rect">
            <a:avLst/>
          </a:prstGeom>
        </p:spPr>
        <p:txBody>
          <a:bodyPr/>
          <a:lstStyle/>
          <a:p>
            <a:pPr/>
          </a:p>
        </p:txBody>
      </p:sp>
      <p:sp>
        <p:nvSpPr>
          <p:cNvPr id="1824" name="Shape 1824"/>
          <p:cNvSpPr/>
          <p:nvPr>
            <p:ph type="body" sz="quarter" idx="1"/>
          </p:nvPr>
        </p:nvSpPr>
        <p:spPr>
          <a:prstGeom prst="rect">
            <a:avLst/>
          </a:prstGeom>
        </p:spPr>
        <p:txBody>
          <a:bodyPr/>
          <a:lstStyle>
            <a:lvl1pPr>
              <a:defRPr sz="1100"/>
            </a:lvl1pPr>
          </a:lstStyle>
          <a:p>
            <a:pPr/>
            <a:r>
              <a:t>social component can overshadow other stuff as can fre all forums have this problem but arguably a bigger issue when we consider that the online domain maps to the physical one.  But we also have some advantages - common space.  Much easier to become disengaged, disillusioned by a forum than it is to become empowered?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3" name="Shape 1833"/>
          <p:cNvSpPr/>
          <p:nvPr>
            <p:ph type="sldImg"/>
          </p:nvPr>
        </p:nvSpPr>
        <p:spPr>
          <a:prstGeom prst="rect">
            <a:avLst/>
          </a:prstGeom>
        </p:spPr>
        <p:txBody>
          <a:bodyPr/>
          <a:lstStyle/>
          <a:p>
            <a:pPr/>
          </a:p>
        </p:txBody>
      </p:sp>
      <p:sp>
        <p:nvSpPr>
          <p:cNvPr id="1834" name="Shape 1834"/>
          <p:cNvSpPr/>
          <p:nvPr>
            <p:ph type="body" sz="quarter" idx="1"/>
          </p:nvPr>
        </p:nvSpPr>
        <p:spPr>
          <a:prstGeom prst="rect">
            <a:avLst/>
          </a:prstGeom>
        </p:spPr>
        <p:txBody>
          <a:bodyPr/>
          <a:lstStyle>
            <a:lvl1pPr>
              <a:defRPr sz="1100"/>
            </a:lvl1pPr>
          </a:lstStyle>
          <a:p>
            <a:pPr/>
            <a:r>
              <a:t>social component can overshadow other stuff as can fre all forums have this problem but arguably a bigger issue when we consider that the online domain maps to the physical one.  But we also have some advantages - common space.  Much easier to become disengaged, disillusioned by a forum than it is to become empowered?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4" name="Shape 1844"/>
          <p:cNvSpPr/>
          <p:nvPr>
            <p:ph type="sldImg"/>
          </p:nvPr>
        </p:nvSpPr>
        <p:spPr>
          <a:prstGeom prst="rect">
            <a:avLst/>
          </a:prstGeom>
        </p:spPr>
        <p:txBody>
          <a:bodyPr/>
          <a:lstStyle/>
          <a:p>
            <a:pPr/>
          </a:p>
        </p:txBody>
      </p:sp>
      <p:sp>
        <p:nvSpPr>
          <p:cNvPr id="1845" name="Shape 1845"/>
          <p:cNvSpPr/>
          <p:nvPr>
            <p:ph type="body" sz="quarter" idx="1"/>
          </p:nvPr>
        </p:nvSpPr>
        <p:spPr>
          <a:prstGeom prst="rect">
            <a:avLst/>
          </a:prstGeom>
        </p:spPr>
        <p:txBody>
          <a:bodyPr/>
          <a:lstStyle>
            <a:lvl1pPr>
              <a:defRPr sz="1100"/>
            </a:lvl1pPr>
          </a:lstStyle>
          <a:p>
            <a:pPr/>
            <a:r>
              <a:t>social component can overshadow other stuff as can fre all forums have this problem but arguably a bigger issue when we consider that the online domain maps to the physical one.  But we also have some advantages - common space.  Much easier to become disengaged, disillusioned by a forum than it is to become empowered?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6" name="Shape 2066"/>
          <p:cNvSpPr/>
          <p:nvPr>
            <p:ph type="sldImg"/>
          </p:nvPr>
        </p:nvSpPr>
        <p:spPr>
          <a:prstGeom prst="rect">
            <a:avLst/>
          </a:prstGeom>
        </p:spPr>
        <p:txBody>
          <a:bodyPr/>
          <a:lstStyle/>
          <a:p>
            <a:pPr/>
          </a:p>
        </p:txBody>
      </p:sp>
      <p:sp>
        <p:nvSpPr>
          <p:cNvPr id="2067" name="Shape 2067"/>
          <p:cNvSpPr/>
          <p:nvPr>
            <p:ph type="body" sz="quarter" idx="1"/>
          </p:nvPr>
        </p:nvSpPr>
        <p:spPr>
          <a:prstGeom prst="rect">
            <a:avLst/>
          </a:prstGeom>
        </p:spPr>
        <p:txBody>
          <a:bodyPr/>
          <a:lstStyle/>
          <a:p>
            <a:pPr>
              <a:defRPr sz="1100"/>
            </a:pPr>
            <a:r>
              <a:t>This slide shows how complicated it can get when you try to show the data consumers in high-rises, and the information flows between them.  This is in now way complete but illustrates how many silos of data there are and how complex the picture is.  In reality it’s far more complex - there are many partially complete records, duplicated data and often no obvious way for data to be shared between different users.    There are some really interesting challenges here about data ownership, how it might be exploited to the benefit of a community.  </a:t>
            </a:r>
          </a:p>
          <a:p>
            <a:pPr>
              <a:defRPr sz="1100"/>
            </a:pPr>
          </a:p>
          <a:p>
            <a:pPr>
              <a:defRPr sz="1100"/>
            </a:pPr>
            <a:r>
              <a:t>One particularly interesting area here is the role of the internet of things.  We’re seeing more and more intelligent, internet connected consumer devices that sit within the home - perhaps the most famous is the nest thermostat which has been bought by google.   As these devices proliferate, we might think about the relationship between devices in adjacent apartments, and what aggregate data might suddenly be possible.  We’re entering an era where new data marketplaces are emerging, where second order data on people’s profiles on their sensor readings on wellbeing, energy usage,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7" name="Shape 2087"/>
          <p:cNvSpPr/>
          <p:nvPr>
            <p:ph type="sldImg"/>
          </p:nvPr>
        </p:nvSpPr>
        <p:spPr>
          <a:prstGeom prst="rect">
            <a:avLst/>
          </a:prstGeom>
        </p:spPr>
        <p:txBody>
          <a:bodyPr/>
          <a:lstStyle/>
          <a:p>
            <a:pPr/>
          </a:p>
        </p:txBody>
      </p:sp>
      <p:sp>
        <p:nvSpPr>
          <p:cNvPr id="2088" name="Shape 2088"/>
          <p:cNvSpPr/>
          <p:nvPr>
            <p:ph type="body" sz="quarter" idx="1"/>
          </p:nvPr>
        </p:nvSpPr>
        <p:spPr>
          <a:prstGeom prst="rect">
            <a:avLst/>
          </a:prstGeom>
        </p:spPr>
        <p:txBody>
          <a:bodyPr/>
          <a:lstStyle>
            <a:lvl1pPr>
              <a:defRPr sz="1100"/>
            </a:lvl1pPr>
          </a:lstStyle>
          <a:p>
            <a:pPr/>
            <a:r>
              <a:t>interesting aggregate: wellbeing, sentiment, profile, feedback to property developers,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2" name="Shape 2092"/>
          <p:cNvSpPr/>
          <p:nvPr>
            <p:ph type="sldImg"/>
          </p:nvPr>
        </p:nvSpPr>
        <p:spPr>
          <a:prstGeom prst="rect">
            <a:avLst/>
          </a:prstGeom>
        </p:spPr>
        <p:txBody>
          <a:bodyPr/>
          <a:lstStyle/>
          <a:p>
            <a:pPr/>
          </a:p>
        </p:txBody>
      </p:sp>
      <p:sp>
        <p:nvSpPr>
          <p:cNvPr id="2093" name="Shape 2093"/>
          <p:cNvSpPr/>
          <p:nvPr>
            <p:ph type="body" sz="quarter" idx="1"/>
          </p:nvPr>
        </p:nvSpPr>
        <p:spPr>
          <a:prstGeom prst="rect">
            <a:avLst/>
          </a:prstGeom>
        </p:spPr>
        <p:txBody>
          <a:bodyPr/>
          <a:lstStyle>
            <a:lvl1pPr>
              <a:defRPr sz="1100"/>
            </a:lvl1pPr>
          </a:lstStyle>
          <a:p>
            <a:pPr/>
            <a:r>
              <a:t>Last slide.  Although the work I’ve presented is an analysis of websites, the space for technical intervention is far richer.  So how might technology that is embedded into the surroundings play more of a part - sensors and situated displays?  Is there a role for dedicated hardware that sits in apartments to perform a specific role.  How might wearable and mobile computing play more of a role?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8" name="Shape 318"/>
          <p:cNvSpPr/>
          <p:nvPr>
            <p:ph type="sldImg"/>
          </p:nvPr>
        </p:nvSpPr>
        <p:spPr>
          <a:prstGeom prst="rect">
            <a:avLst/>
          </a:prstGeom>
        </p:spPr>
        <p:txBody>
          <a:bodyPr/>
          <a:lstStyle/>
          <a:p>
            <a:pPr/>
          </a:p>
        </p:txBody>
      </p:sp>
      <p:sp>
        <p:nvSpPr>
          <p:cNvPr id="319" name="Shape 319"/>
          <p:cNvSpPr/>
          <p:nvPr>
            <p:ph type="body" sz="quarter" idx="1"/>
          </p:nvPr>
        </p:nvSpPr>
        <p:spPr>
          <a:prstGeom prst="rect">
            <a:avLst/>
          </a:prstGeom>
        </p:spPr>
        <p:txBody>
          <a:bodyPr/>
          <a:lstStyle/>
          <a:p>
            <a:pPr>
              <a:defRPr sz="1100"/>
            </a:pPr>
            <a:r>
              <a:t>Over the next few slides I’m going to present some early analysis I’ve done on a few residential forums.   Here is the list of categories and example subcategories.  Each forum post has been tagged by one or more categories, one or more subcategories and a sentiment score, which I’ll come to later. </a:t>
            </a:r>
          </a:p>
          <a:p>
            <a:pPr>
              <a:defRPr sz="1100"/>
            </a:pPr>
          </a:p>
          <a:p>
            <a:pPr>
              <a:defRPr sz="1100"/>
            </a:pPr>
            <a:r>
              <a:t> All of this has been done by hand. I’m several thousand posts in, but there’s quite a bit more to do, so the results have to come with a bit of a health warning.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5" name="Shape 325"/>
          <p:cNvSpPr/>
          <p:nvPr>
            <p:ph type="sldImg"/>
          </p:nvPr>
        </p:nvSpPr>
        <p:spPr>
          <a:prstGeom prst="rect">
            <a:avLst/>
          </a:prstGeom>
        </p:spPr>
        <p:txBody>
          <a:bodyPr/>
          <a:lstStyle/>
          <a:p>
            <a:pPr/>
          </a:p>
        </p:txBody>
      </p:sp>
      <p:sp>
        <p:nvSpPr>
          <p:cNvPr id="326" name="Shape 326"/>
          <p:cNvSpPr/>
          <p:nvPr>
            <p:ph type="body" sz="quarter" idx="1"/>
          </p:nvPr>
        </p:nvSpPr>
        <p:spPr>
          <a:prstGeom prst="rect">
            <a:avLst/>
          </a:prstGeom>
        </p:spPr>
        <p:txBody>
          <a:bodyPr/>
          <a:lstStyle>
            <a:lvl1pPr>
              <a:defRPr sz="1100"/>
            </a:lvl1pPr>
          </a:lstStyle>
          <a:p>
            <a:pPr/>
            <a:r>
              <a:t>What I’m interested in is whether there is such thing as a typical high-rise community, or whether there are any repeating patterns such as prevalent issues, prevalent types of activity.   The three communities I’ve analysed so far are the Barbican, the Bow quarter and a development in East London whose name I can’t reveal here.  So I’ve started with some simple stats.  Once you see the results, they seem obvious, and I’d like to figure out whether they’re only obvious in retrospect.  Here is the list of all of the businesses that residents have sought recommendations on.  Any ideas which ones come top?</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3" name="Shape 383"/>
          <p:cNvSpPr/>
          <p:nvPr>
            <p:ph type="sldImg"/>
          </p:nvPr>
        </p:nvSpPr>
        <p:spPr>
          <a:prstGeom prst="rect">
            <a:avLst/>
          </a:prstGeom>
        </p:spPr>
        <p:txBody>
          <a:bodyPr/>
          <a:lstStyle/>
          <a:p>
            <a:pPr/>
          </a:p>
        </p:txBody>
      </p:sp>
      <p:sp>
        <p:nvSpPr>
          <p:cNvPr id="384" name="Shape 384"/>
          <p:cNvSpPr/>
          <p:nvPr>
            <p:ph type="body" sz="quarter" idx="1"/>
          </p:nvPr>
        </p:nvSpPr>
        <p:spPr>
          <a:prstGeom prst="rect">
            <a:avLst/>
          </a:prstGeom>
        </p:spPr>
        <p:txBody>
          <a:bodyPr/>
          <a:lstStyle>
            <a:lvl1pPr>
              <a:defRPr sz="1100"/>
            </a:lvl1pPr>
          </a:lstStyle>
          <a:p>
            <a:pPr/>
            <a:r>
              <a:t>So what’s quite interesting with this is how similar the results are.  Every development has plumber at the top, two have cleaner  come second and all have electrician in the top 5.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0" name="Shape 390"/>
          <p:cNvSpPr/>
          <p:nvPr>
            <p:ph type="sldImg"/>
          </p:nvPr>
        </p:nvSpPr>
        <p:spPr>
          <a:prstGeom prst="rect">
            <a:avLst/>
          </a:prstGeom>
        </p:spPr>
        <p:txBody>
          <a:bodyPr/>
          <a:lstStyle/>
          <a:p>
            <a:pPr/>
          </a:p>
        </p:txBody>
      </p:sp>
      <p:sp>
        <p:nvSpPr>
          <p:cNvPr id="391" name="Shape 391"/>
          <p:cNvSpPr/>
          <p:nvPr>
            <p:ph type="body" sz="quarter" idx="1"/>
          </p:nvPr>
        </p:nvSpPr>
        <p:spPr>
          <a:prstGeom prst="rect">
            <a:avLst/>
          </a:prstGeom>
        </p:spPr>
        <p:txBody>
          <a:bodyPr/>
          <a:lstStyle>
            <a:lvl1pPr>
              <a:defRPr sz="1100"/>
            </a:lvl1pPr>
          </a:lstStyle>
          <a:p>
            <a:pPr/>
            <a:r>
              <a:t>Next is advice.  What is things do residents most often seek advice 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0" name="Shape 440"/>
          <p:cNvSpPr/>
          <p:nvPr>
            <p:ph type="sldImg"/>
          </p:nvPr>
        </p:nvSpPr>
        <p:spPr>
          <a:prstGeom prst="rect">
            <a:avLst/>
          </a:prstGeom>
        </p:spPr>
        <p:txBody>
          <a:bodyPr/>
          <a:lstStyle/>
          <a:p>
            <a:pPr/>
          </a:p>
        </p:txBody>
      </p:sp>
      <p:sp>
        <p:nvSpPr>
          <p:cNvPr id="441" name="Shape 441"/>
          <p:cNvSpPr/>
          <p:nvPr>
            <p:ph type="body" sz="quarter" idx="1"/>
          </p:nvPr>
        </p:nvSpPr>
        <p:spPr>
          <a:prstGeom prst="rect">
            <a:avLst/>
          </a:prstGeom>
        </p:spPr>
        <p:txBody>
          <a:bodyPr/>
          <a:lstStyle>
            <a:lvl1pPr>
              <a:defRPr sz="1100"/>
            </a:lvl1pPr>
          </a:lstStyle>
          <a:p>
            <a:pPr/>
            <a:r>
              <a:t>Here business relates to advice sought on any named business.  So for example, I’ve heard that Talk Talk broadband is bad here, can anyone enlighten me etc etc.  Source product relates to any advice sought on where to find a particular item, such as a bulb for a cooker hood or a replacement part.  Again what is quite interesting is how similar these graphs look between each development.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7" name="Shape 447"/>
          <p:cNvSpPr/>
          <p:nvPr>
            <p:ph type="sldImg"/>
          </p:nvPr>
        </p:nvSpPr>
        <p:spPr>
          <a:prstGeom prst="rect">
            <a:avLst/>
          </a:prstGeom>
        </p:spPr>
        <p:txBody>
          <a:bodyPr/>
          <a:lstStyle/>
          <a:p>
            <a:pPr/>
          </a:p>
        </p:txBody>
      </p:sp>
      <p:sp>
        <p:nvSpPr>
          <p:cNvPr id="448" name="Shape 448"/>
          <p:cNvSpPr/>
          <p:nvPr>
            <p:ph type="body" sz="quarter" idx="1"/>
          </p:nvPr>
        </p:nvSpPr>
        <p:spPr>
          <a:prstGeom prst="rect">
            <a:avLst/>
          </a:prstGeom>
        </p:spPr>
        <p:txBody>
          <a:bodyPr/>
          <a:lstStyle>
            <a:lvl1pPr>
              <a:defRPr sz="1100"/>
            </a:lvl1pPr>
          </a:lstStyle>
          <a:p>
            <a:pPr/>
            <a:r>
              <a:t>This bit of analysis I also found quite intriguing.  The Barbican is meant to be one of the safest places to live in London.  Bow quarter is in a relatively crime ridden part of London and the other development also suffers from quite a bit of crime.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6" name="Shape 496"/>
          <p:cNvSpPr/>
          <p:nvPr>
            <p:ph type="sldImg"/>
          </p:nvPr>
        </p:nvSpPr>
        <p:spPr>
          <a:prstGeom prst="rect">
            <a:avLst/>
          </a:prstGeom>
        </p:spPr>
        <p:txBody>
          <a:bodyPr/>
          <a:lstStyle/>
          <a:p>
            <a:pPr/>
          </a:p>
        </p:txBody>
      </p:sp>
      <p:sp>
        <p:nvSpPr>
          <p:cNvPr id="497" name="Shape 497"/>
          <p:cNvSpPr/>
          <p:nvPr>
            <p:ph type="body" sz="quarter" idx="1"/>
          </p:nvPr>
        </p:nvSpPr>
        <p:spPr>
          <a:prstGeom prst="rect">
            <a:avLst/>
          </a:prstGeom>
        </p:spPr>
        <p:txBody>
          <a:bodyPr/>
          <a:lstStyle>
            <a:lvl1pPr>
              <a:defRPr sz="1100"/>
            </a:lvl1pPr>
          </a:lstStyle>
          <a:p>
            <a:pPr/>
            <a:r>
              <a:t>So it appears that most antisocial behaviour comes from inside a development.  It is probable that most of this is noise.    </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2999418"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17" name="Shape 117"/>
          <p:cNvSpPr/>
          <p:nvPr>
            <p:ph type="title"/>
          </p:nvPr>
        </p:nvSpPr>
        <p:spPr>
          <a:xfrm>
            <a:off x="1270000" y="240862"/>
            <a:ext cx="10464800" cy="2464676"/>
          </a:xfrm>
          <a:prstGeom prst="rect">
            <a:avLst/>
          </a:prstGeom>
        </p:spPr>
        <p:txBody>
          <a:bodyPr lIns="0" tIns="0" rIns="0" bIns="0">
            <a:noAutofit/>
          </a:bodyPr>
          <a:lstStyle>
            <a:lvl1pPr>
              <a:defRPr sz="8400">
                <a:latin typeface="Gill Sans"/>
                <a:ea typeface="Gill Sans"/>
                <a:cs typeface="Gill Sans"/>
                <a:sym typeface="Gill Sans"/>
              </a:defRPr>
            </a:lvl1pPr>
          </a:lstStyle>
          <a:p>
            <a:pPr/>
            <a:r>
              <a:t>Title Text</a:t>
            </a:r>
          </a:p>
        </p:txBody>
      </p:sp>
      <p:sp>
        <p:nvSpPr>
          <p:cNvPr id="118" name="Shape 118"/>
          <p:cNvSpPr/>
          <p:nvPr>
            <p:ph type="body" idx="1"/>
          </p:nvPr>
        </p:nvSpPr>
        <p:spPr>
          <a:xfrm>
            <a:off x="1270000" y="2705537"/>
            <a:ext cx="10464800" cy="5841126"/>
          </a:xfrm>
          <a:prstGeom prst="rect">
            <a:avLst/>
          </a:prstGeom>
        </p:spPr>
        <p:txBody>
          <a:bodyPr lIns="0" tIns="0" rIns="0" bIns="0">
            <a:noAutofit/>
          </a:bodyPr>
          <a:lstStyle>
            <a:lvl1pPr marL="889000" indent="-571500">
              <a:spcBef>
                <a:spcPts val="2400"/>
              </a:spcBef>
              <a:buSzPct val="171000"/>
              <a:defRPr sz="4200">
                <a:latin typeface="Gill Sans"/>
                <a:ea typeface="Gill Sans"/>
                <a:cs typeface="Gill Sans"/>
                <a:sym typeface="Gill Sans"/>
              </a:defRPr>
            </a:lvl1pPr>
            <a:lvl2pPr marL="1333500" indent="-571500">
              <a:spcBef>
                <a:spcPts val="2400"/>
              </a:spcBef>
              <a:buSzPct val="171000"/>
              <a:defRPr sz="4200">
                <a:latin typeface="Gill Sans"/>
                <a:ea typeface="Gill Sans"/>
                <a:cs typeface="Gill Sans"/>
                <a:sym typeface="Gill Sans"/>
              </a:defRPr>
            </a:lvl2pPr>
            <a:lvl3pPr marL="1778000" indent="-571500">
              <a:spcBef>
                <a:spcPts val="2400"/>
              </a:spcBef>
              <a:buSzPct val="171000"/>
              <a:defRPr sz="4200">
                <a:latin typeface="Gill Sans"/>
                <a:ea typeface="Gill Sans"/>
                <a:cs typeface="Gill Sans"/>
                <a:sym typeface="Gill Sans"/>
              </a:defRPr>
            </a:lvl3pPr>
            <a:lvl4pPr marL="2222500" indent="-571500">
              <a:spcBef>
                <a:spcPts val="2400"/>
              </a:spcBef>
              <a:buSzPct val="171000"/>
              <a:defRPr sz="4200">
                <a:latin typeface="Gill Sans"/>
                <a:ea typeface="Gill Sans"/>
                <a:cs typeface="Gill Sans"/>
                <a:sym typeface="Gill Sans"/>
              </a:defRPr>
            </a:lvl4pPr>
            <a:lvl5pPr marL="2667000" indent="-571500">
              <a:spcBef>
                <a:spcPts val="2400"/>
              </a:spcBef>
              <a:buSzPct val="171000"/>
              <a:defRPr sz="4200">
                <a:latin typeface="Gill Sans"/>
                <a:ea typeface="Gill Sans"/>
                <a:cs typeface="Gill Sans"/>
                <a:sym typeface="Gill Sans"/>
              </a:defRPr>
            </a:lvl5pPr>
          </a:lstStyle>
          <a:p>
            <a:pPr/>
            <a:r>
              <a:t>Body Level One</a:t>
            </a:r>
          </a:p>
          <a:p>
            <a:pPr lvl="1"/>
            <a:r>
              <a:t>Body Level Two</a:t>
            </a:r>
          </a:p>
          <a:p>
            <a:pPr lvl="2"/>
            <a:r>
              <a:t>Body Level Three</a:t>
            </a:r>
          </a:p>
          <a:p>
            <a:pPr lvl="3"/>
            <a:r>
              <a:t>Body Level Four</a:t>
            </a:r>
          </a:p>
          <a:p>
            <a:pPr lvl="4"/>
            <a:r>
              <a:t>Body Level Five</a:t>
            </a:r>
          </a:p>
        </p:txBody>
      </p:sp>
      <p:sp>
        <p:nvSpPr>
          <p:cNvPr id="119" name="Shape 119"/>
          <p:cNvSpPr/>
          <p:nvPr>
            <p:ph type="sldNum" sz="quarter" idx="2"/>
          </p:nvPr>
        </p:nvSpPr>
        <p:spPr>
          <a:xfrm>
            <a:off x="9320106" y="8779791"/>
            <a:ext cx="3034454" cy="520701"/>
          </a:xfrm>
          <a:prstGeom prst="rect">
            <a:avLst/>
          </a:prstGeom>
        </p:spPr>
        <p:txBody>
          <a:bodyPr wrap="square" lIns="45719" tIns="45719" rIns="45719" bIns="45719" anchor="ctr"/>
          <a:lstStyle>
            <a:lvl1pPr algn="r">
              <a:defRPr sz="12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26" name="Shape 126"/>
          <p:cNvSpPr/>
          <p:nvPr>
            <p:ph type="title"/>
          </p:nvPr>
        </p:nvSpPr>
        <p:spPr>
          <a:xfrm>
            <a:off x="1270000" y="240862"/>
            <a:ext cx="10464800" cy="2464676"/>
          </a:xfrm>
          <a:prstGeom prst="rect">
            <a:avLst/>
          </a:prstGeom>
        </p:spPr>
        <p:txBody>
          <a:bodyPr lIns="0" tIns="0" rIns="0" bIns="0">
            <a:noAutofit/>
          </a:bodyPr>
          <a:lstStyle>
            <a:lvl1pPr>
              <a:defRPr sz="8400">
                <a:latin typeface="Gill Sans"/>
                <a:ea typeface="Gill Sans"/>
                <a:cs typeface="Gill Sans"/>
                <a:sym typeface="Gill Sans"/>
              </a:defRPr>
            </a:lvl1pPr>
          </a:lstStyle>
          <a:p>
            <a:pPr/>
            <a:r>
              <a:t>Title Text</a:t>
            </a:r>
          </a:p>
        </p:txBody>
      </p:sp>
      <p:sp>
        <p:nvSpPr>
          <p:cNvPr id="127" name="Shape 127"/>
          <p:cNvSpPr/>
          <p:nvPr>
            <p:ph type="body" idx="1"/>
          </p:nvPr>
        </p:nvSpPr>
        <p:spPr>
          <a:xfrm>
            <a:off x="1270000" y="2705537"/>
            <a:ext cx="10464800" cy="5841126"/>
          </a:xfrm>
          <a:prstGeom prst="rect">
            <a:avLst/>
          </a:prstGeom>
        </p:spPr>
        <p:txBody>
          <a:bodyPr lIns="0" tIns="0" rIns="0" bIns="0">
            <a:noAutofit/>
          </a:bodyPr>
          <a:lstStyle>
            <a:lvl1pPr marL="889000" indent="-571500">
              <a:spcBef>
                <a:spcPts val="2400"/>
              </a:spcBef>
              <a:buSzPct val="171000"/>
              <a:defRPr sz="4200">
                <a:latin typeface="Gill Sans"/>
                <a:ea typeface="Gill Sans"/>
                <a:cs typeface="Gill Sans"/>
                <a:sym typeface="Gill Sans"/>
              </a:defRPr>
            </a:lvl1pPr>
            <a:lvl2pPr marL="1333500" indent="-571500">
              <a:spcBef>
                <a:spcPts val="2400"/>
              </a:spcBef>
              <a:buSzPct val="171000"/>
              <a:defRPr sz="4200">
                <a:latin typeface="Gill Sans"/>
                <a:ea typeface="Gill Sans"/>
                <a:cs typeface="Gill Sans"/>
                <a:sym typeface="Gill Sans"/>
              </a:defRPr>
            </a:lvl2pPr>
            <a:lvl3pPr marL="1778000" indent="-571500">
              <a:spcBef>
                <a:spcPts val="2400"/>
              </a:spcBef>
              <a:buSzPct val="171000"/>
              <a:defRPr sz="4200">
                <a:latin typeface="Gill Sans"/>
                <a:ea typeface="Gill Sans"/>
                <a:cs typeface="Gill Sans"/>
                <a:sym typeface="Gill Sans"/>
              </a:defRPr>
            </a:lvl3pPr>
            <a:lvl4pPr marL="2222500" indent="-571500">
              <a:spcBef>
                <a:spcPts val="2400"/>
              </a:spcBef>
              <a:buSzPct val="171000"/>
              <a:defRPr sz="4200">
                <a:latin typeface="Gill Sans"/>
                <a:ea typeface="Gill Sans"/>
                <a:cs typeface="Gill Sans"/>
                <a:sym typeface="Gill Sans"/>
              </a:defRPr>
            </a:lvl4pPr>
            <a:lvl5pPr marL="2667000" indent="-571500">
              <a:spcBef>
                <a:spcPts val="2400"/>
              </a:spcBef>
              <a:buSzPct val="171000"/>
              <a:defRPr sz="4200">
                <a:latin typeface="Gill Sans"/>
                <a:ea typeface="Gill Sans"/>
                <a:cs typeface="Gill Sans"/>
                <a:sym typeface="Gill Sans"/>
              </a:defRPr>
            </a:lvl5pPr>
          </a:lstStyle>
          <a:p>
            <a:pPr/>
            <a:r>
              <a:t>Body Level One</a:t>
            </a:r>
          </a:p>
          <a:p>
            <a:pPr lvl="1"/>
            <a:r>
              <a:t>Body Level Two</a:t>
            </a:r>
          </a:p>
          <a:p>
            <a:pPr lvl="2"/>
            <a:r>
              <a:t>Body Level Three</a:t>
            </a:r>
          </a:p>
          <a:p>
            <a:pPr lvl="3"/>
            <a:r>
              <a:t>Body Level Four</a:t>
            </a:r>
          </a:p>
          <a:p>
            <a:pPr lvl="4"/>
            <a:r>
              <a:t>Body Level Five</a:t>
            </a:r>
          </a:p>
        </p:txBody>
      </p:sp>
      <p:sp>
        <p:nvSpPr>
          <p:cNvPr id="128" name="Shape 128"/>
          <p:cNvSpPr/>
          <p:nvPr>
            <p:ph type="sldNum" sz="quarter" idx="2"/>
          </p:nvPr>
        </p:nvSpPr>
        <p:spPr>
          <a:xfrm>
            <a:off x="9320106" y="8779791"/>
            <a:ext cx="3034454" cy="520701"/>
          </a:xfrm>
          <a:prstGeom prst="rect">
            <a:avLst/>
          </a:prstGeom>
        </p:spPr>
        <p:txBody>
          <a:bodyPr wrap="square" lIns="45719" tIns="45719" rIns="45719" bIns="45719" anchor="ctr"/>
          <a:lstStyle>
            <a:lvl1pPr algn="r">
              <a:defRPr sz="12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35" name="Shape 135"/>
          <p:cNvSpPr/>
          <p:nvPr>
            <p:ph type="title"/>
          </p:nvPr>
        </p:nvSpPr>
        <p:spPr>
          <a:xfrm>
            <a:off x="1270000" y="240862"/>
            <a:ext cx="10464800" cy="2464676"/>
          </a:xfrm>
          <a:prstGeom prst="rect">
            <a:avLst/>
          </a:prstGeom>
        </p:spPr>
        <p:txBody>
          <a:bodyPr lIns="0" tIns="0" rIns="0" bIns="0">
            <a:noAutofit/>
          </a:bodyPr>
          <a:lstStyle>
            <a:lvl1pPr>
              <a:defRPr sz="8400">
                <a:latin typeface="Gill Sans"/>
                <a:ea typeface="Gill Sans"/>
                <a:cs typeface="Gill Sans"/>
                <a:sym typeface="Gill Sans"/>
              </a:defRPr>
            </a:lvl1pPr>
          </a:lstStyle>
          <a:p>
            <a:pPr/>
            <a:r>
              <a:t>Title Text</a:t>
            </a:r>
          </a:p>
        </p:txBody>
      </p:sp>
      <p:sp>
        <p:nvSpPr>
          <p:cNvPr id="136" name="Shape 136"/>
          <p:cNvSpPr/>
          <p:nvPr>
            <p:ph type="body" idx="1"/>
          </p:nvPr>
        </p:nvSpPr>
        <p:spPr>
          <a:xfrm>
            <a:off x="1270000" y="2705537"/>
            <a:ext cx="10464800" cy="5841126"/>
          </a:xfrm>
          <a:prstGeom prst="rect">
            <a:avLst/>
          </a:prstGeom>
        </p:spPr>
        <p:txBody>
          <a:bodyPr lIns="0" tIns="0" rIns="0" bIns="0">
            <a:noAutofit/>
          </a:bodyPr>
          <a:lstStyle>
            <a:lvl1pPr marL="889000" indent="-571500">
              <a:spcBef>
                <a:spcPts val="2400"/>
              </a:spcBef>
              <a:buSzPct val="171000"/>
              <a:defRPr sz="4200">
                <a:latin typeface="Gill Sans"/>
                <a:ea typeface="Gill Sans"/>
                <a:cs typeface="Gill Sans"/>
                <a:sym typeface="Gill Sans"/>
              </a:defRPr>
            </a:lvl1pPr>
            <a:lvl2pPr marL="1333500" indent="-571500">
              <a:spcBef>
                <a:spcPts val="2400"/>
              </a:spcBef>
              <a:buSzPct val="171000"/>
              <a:defRPr sz="4200">
                <a:latin typeface="Gill Sans"/>
                <a:ea typeface="Gill Sans"/>
                <a:cs typeface="Gill Sans"/>
                <a:sym typeface="Gill Sans"/>
              </a:defRPr>
            </a:lvl2pPr>
            <a:lvl3pPr marL="1778000" indent="-571500">
              <a:spcBef>
                <a:spcPts val="2400"/>
              </a:spcBef>
              <a:buSzPct val="171000"/>
              <a:defRPr sz="4200">
                <a:latin typeface="Gill Sans"/>
                <a:ea typeface="Gill Sans"/>
                <a:cs typeface="Gill Sans"/>
                <a:sym typeface="Gill Sans"/>
              </a:defRPr>
            </a:lvl3pPr>
            <a:lvl4pPr marL="2222500" indent="-571500">
              <a:spcBef>
                <a:spcPts val="2400"/>
              </a:spcBef>
              <a:buSzPct val="171000"/>
              <a:defRPr sz="4200">
                <a:latin typeface="Gill Sans"/>
                <a:ea typeface="Gill Sans"/>
                <a:cs typeface="Gill Sans"/>
                <a:sym typeface="Gill Sans"/>
              </a:defRPr>
            </a:lvl4pPr>
            <a:lvl5pPr marL="2667000" indent="-571500">
              <a:spcBef>
                <a:spcPts val="2400"/>
              </a:spcBef>
              <a:buSzPct val="171000"/>
              <a:defRPr sz="4200">
                <a:latin typeface="Gill Sans"/>
                <a:ea typeface="Gill Sans"/>
                <a:cs typeface="Gill Sans"/>
                <a:sym typeface="Gill Sans"/>
              </a:defRPr>
            </a:lvl5pPr>
          </a:lstStyle>
          <a:p>
            <a:pPr/>
            <a:r>
              <a:t>Body Level One</a:t>
            </a:r>
          </a:p>
          <a:p>
            <a:pPr lvl="1"/>
            <a:r>
              <a:t>Body Level Two</a:t>
            </a:r>
          </a:p>
          <a:p>
            <a:pPr lvl="2"/>
            <a:r>
              <a:t>Body Level Three</a:t>
            </a:r>
          </a:p>
          <a:p>
            <a:pPr lvl="3"/>
            <a:r>
              <a:t>Body Level Four</a:t>
            </a:r>
          </a:p>
          <a:p>
            <a:pPr lvl="4"/>
            <a:r>
              <a:t>Body Level Five</a:t>
            </a:r>
          </a:p>
        </p:txBody>
      </p:sp>
      <p:sp>
        <p:nvSpPr>
          <p:cNvPr id="137" name="Shape 137"/>
          <p:cNvSpPr/>
          <p:nvPr>
            <p:ph type="sldNum" sz="quarter" idx="2"/>
          </p:nvPr>
        </p:nvSpPr>
        <p:spPr>
          <a:xfrm>
            <a:off x="9320106" y="8779791"/>
            <a:ext cx="3034454" cy="520701"/>
          </a:xfrm>
          <a:prstGeom prst="rect">
            <a:avLst/>
          </a:prstGeom>
        </p:spPr>
        <p:txBody>
          <a:bodyPr wrap="square" lIns="45719" tIns="45719" rIns="45719" bIns="45719" anchor="ctr"/>
          <a:lstStyle>
            <a:lvl1pPr algn="r">
              <a:defRPr sz="12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44" name="Shape 144"/>
          <p:cNvSpPr/>
          <p:nvPr>
            <p:ph type="title"/>
          </p:nvPr>
        </p:nvSpPr>
        <p:spPr>
          <a:xfrm>
            <a:off x="1270000" y="240862"/>
            <a:ext cx="10464800" cy="2464676"/>
          </a:xfrm>
          <a:prstGeom prst="rect">
            <a:avLst/>
          </a:prstGeom>
        </p:spPr>
        <p:txBody>
          <a:bodyPr lIns="0" tIns="0" rIns="0" bIns="0">
            <a:noAutofit/>
          </a:bodyPr>
          <a:lstStyle>
            <a:lvl1pPr>
              <a:defRPr sz="8400">
                <a:latin typeface="Gill Sans"/>
                <a:ea typeface="Gill Sans"/>
                <a:cs typeface="Gill Sans"/>
                <a:sym typeface="Gill Sans"/>
              </a:defRPr>
            </a:lvl1pPr>
          </a:lstStyle>
          <a:p>
            <a:pPr/>
            <a:r>
              <a:t>Title Text</a:t>
            </a:r>
          </a:p>
        </p:txBody>
      </p:sp>
      <p:sp>
        <p:nvSpPr>
          <p:cNvPr id="145" name="Shape 145"/>
          <p:cNvSpPr/>
          <p:nvPr>
            <p:ph type="body" idx="1"/>
          </p:nvPr>
        </p:nvSpPr>
        <p:spPr>
          <a:xfrm>
            <a:off x="1270000" y="2705537"/>
            <a:ext cx="10464800" cy="5841126"/>
          </a:xfrm>
          <a:prstGeom prst="rect">
            <a:avLst/>
          </a:prstGeom>
        </p:spPr>
        <p:txBody>
          <a:bodyPr lIns="0" tIns="0" rIns="0" bIns="0">
            <a:noAutofit/>
          </a:bodyPr>
          <a:lstStyle>
            <a:lvl1pPr marL="889000" indent="-571500">
              <a:spcBef>
                <a:spcPts val="2400"/>
              </a:spcBef>
              <a:buSzPct val="171000"/>
              <a:defRPr sz="4200">
                <a:latin typeface="Gill Sans"/>
                <a:ea typeface="Gill Sans"/>
                <a:cs typeface="Gill Sans"/>
                <a:sym typeface="Gill Sans"/>
              </a:defRPr>
            </a:lvl1pPr>
            <a:lvl2pPr marL="1333500" indent="-571500">
              <a:spcBef>
                <a:spcPts val="2400"/>
              </a:spcBef>
              <a:buSzPct val="171000"/>
              <a:defRPr sz="4200">
                <a:latin typeface="Gill Sans"/>
                <a:ea typeface="Gill Sans"/>
                <a:cs typeface="Gill Sans"/>
                <a:sym typeface="Gill Sans"/>
              </a:defRPr>
            </a:lvl2pPr>
            <a:lvl3pPr marL="1778000" indent="-571500">
              <a:spcBef>
                <a:spcPts val="2400"/>
              </a:spcBef>
              <a:buSzPct val="171000"/>
              <a:defRPr sz="4200">
                <a:latin typeface="Gill Sans"/>
                <a:ea typeface="Gill Sans"/>
                <a:cs typeface="Gill Sans"/>
                <a:sym typeface="Gill Sans"/>
              </a:defRPr>
            </a:lvl3pPr>
            <a:lvl4pPr marL="2222500" indent="-571500">
              <a:spcBef>
                <a:spcPts val="2400"/>
              </a:spcBef>
              <a:buSzPct val="171000"/>
              <a:defRPr sz="4200">
                <a:latin typeface="Gill Sans"/>
                <a:ea typeface="Gill Sans"/>
                <a:cs typeface="Gill Sans"/>
                <a:sym typeface="Gill Sans"/>
              </a:defRPr>
            </a:lvl4pPr>
            <a:lvl5pPr marL="2667000" indent="-571500">
              <a:spcBef>
                <a:spcPts val="2400"/>
              </a:spcBef>
              <a:buSzPct val="171000"/>
              <a:defRPr sz="4200">
                <a:latin typeface="Gill Sans"/>
                <a:ea typeface="Gill Sans"/>
                <a:cs typeface="Gill Sans"/>
                <a:sym typeface="Gill Sans"/>
              </a:defRPr>
            </a:lvl5pPr>
          </a:lstStyle>
          <a:p>
            <a:pPr/>
            <a:r>
              <a:t>Body Level One</a:t>
            </a:r>
          </a:p>
          <a:p>
            <a:pPr lvl="1"/>
            <a:r>
              <a:t>Body Level Two</a:t>
            </a:r>
          </a:p>
          <a:p>
            <a:pPr lvl="2"/>
            <a:r>
              <a:t>Body Level Three</a:t>
            </a:r>
          </a:p>
          <a:p>
            <a:pPr lvl="3"/>
            <a:r>
              <a:t>Body Level Four</a:t>
            </a:r>
          </a:p>
          <a:p>
            <a:pPr lvl="4"/>
            <a:r>
              <a:t>Body Level Five</a:t>
            </a:r>
          </a:p>
        </p:txBody>
      </p:sp>
      <p:sp>
        <p:nvSpPr>
          <p:cNvPr id="146" name="Shape 146"/>
          <p:cNvSpPr/>
          <p:nvPr>
            <p:ph type="sldNum" sz="quarter" idx="2"/>
          </p:nvPr>
        </p:nvSpPr>
        <p:spPr>
          <a:xfrm>
            <a:off x="9320106" y="8779791"/>
            <a:ext cx="3034454" cy="520701"/>
          </a:xfrm>
          <a:prstGeom prst="rect">
            <a:avLst/>
          </a:prstGeom>
        </p:spPr>
        <p:txBody>
          <a:bodyPr wrap="square" lIns="45719" tIns="45719" rIns="45719" bIns="45719" anchor="ctr"/>
          <a:lstStyle>
            <a:lvl1pPr algn="r">
              <a:defRPr sz="12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half" idx="13"/>
          </p:nvPr>
        </p:nvSpPr>
        <p:spPr>
          <a:xfrm>
            <a:off x="952500" y="889000"/>
            <a:ext cx="5334000" cy="79756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18300" y="5092700"/>
            <a:ext cx="5334000" cy="3771900"/>
          </a:xfrm>
          <a:prstGeom prst="rect">
            <a:avLst/>
          </a:prstGeom>
        </p:spPr>
        <p:txBody>
          <a:bodyPr lIns="91439" tIns="45719" rIns="91439" bIns="45719" anchor="t">
            <a:noAutofit/>
          </a:bodyPr>
          <a:lstStyle/>
          <a:p>
            <a:pPr/>
          </a:p>
        </p:txBody>
      </p:sp>
      <p:sp>
        <p:nvSpPr>
          <p:cNvPr id="85" name="Shape 85"/>
          <p:cNvSpPr/>
          <p:nvPr>
            <p:ph type="pic" sz="quarter" idx="15"/>
          </p:nvPr>
        </p:nvSpPr>
        <p:spPr>
          <a:xfrm>
            <a:off x="6724518" y="889000"/>
            <a:ext cx="5334001" cy="37719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5.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5.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5.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5.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subTitle" sz="quarter" idx="1"/>
          </p:nvPr>
        </p:nvSpPr>
        <p:spPr>
          <a:xfrm>
            <a:off x="1270000" y="5507037"/>
            <a:ext cx="10464800" cy="1130301"/>
          </a:xfrm>
          <a:prstGeom prst="rect">
            <a:avLst/>
          </a:prstGeom>
        </p:spPr>
        <p:txBody>
          <a:bodyPr lIns="0" tIns="0" rIns="0" bIns="0"/>
          <a:lstStyle>
            <a:lvl1pPr>
              <a:defRPr sz="3600">
                <a:latin typeface="Gill Sans"/>
                <a:ea typeface="Gill Sans"/>
                <a:cs typeface="Gill Sans"/>
                <a:sym typeface="Gill Sans"/>
              </a:defRPr>
            </a:lvl1pPr>
          </a:lstStyle>
          <a:p>
            <a:pPr>
              <a:defRPr sz="1800"/>
            </a:pPr>
            <a:r>
              <a:rPr sz="3600"/>
              <a:t>Tom Lodge</a:t>
            </a:r>
          </a:p>
        </p:txBody>
      </p:sp>
      <p:pic>
        <p:nvPicPr>
          <p:cNvPr id="156" name="image2.png"/>
          <p:cNvPicPr>
            <a:picLocks noChangeAspect="1"/>
          </p:cNvPicPr>
          <p:nvPr/>
        </p:nvPicPr>
        <p:blipFill>
          <a:blip r:embed="rId3">
            <a:extLst/>
          </a:blip>
          <a:stretch>
            <a:fillRect/>
          </a:stretch>
        </p:blipFill>
        <p:spPr>
          <a:xfrm>
            <a:off x="3282950" y="3192462"/>
            <a:ext cx="6438900" cy="2070102"/>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9" name="Shape 499"/>
          <p:cNvSpPr/>
          <p:nvPr/>
        </p:nvSpPr>
        <p:spPr>
          <a:xfrm>
            <a:off x="2490054" y="780876"/>
            <a:ext cx="9074558" cy="6477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most common </a:t>
            </a:r>
            <a:r>
              <a:rPr b="1">
                <a:latin typeface="Helvetica"/>
                <a:ea typeface="Helvetica"/>
                <a:cs typeface="Helvetica"/>
                <a:sym typeface="Helvetica"/>
              </a:rPr>
              <a:t>management </a:t>
            </a:r>
            <a:r>
              <a:t>related</a:t>
            </a:r>
            <a:r>
              <a:rPr b="1">
                <a:latin typeface="Helvetica"/>
                <a:ea typeface="Helvetica"/>
                <a:cs typeface="Helvetica"/>
                <a:sym typeface="Helvetica"/>
              </a:rPr>
              <a:t> posts</a:t>
            </a:r>
            <a:r>
              <a:t>?</a:t>
            </a:r>
          </a:p>
        </p:txBody>
      </p:sp>
      <p:pic>
        <p:nvPicPr>
          <p:cNvPr id="500" name="image10.png"/>
          <p:cNvPicPr>
            <a:picLocks noChangeAspect="1"/>
          </p:cNvPicPr>
          <p:nvPr/>
        </p:nvPicPr>
        <p:blipFill>
          <a:blip r:embed="rId3">
            <a:extLst/>
          </a:blip>
          <a:stretch>
            <a:fillRect/>
          </a:stretch>
        </p:blipFill>
        <p:spPr>
          <a:xfrm>
            <a:off x="1234327" y="698329"/>
            <a:ext cx="1168401" cy="812801"/>
          </a:xfrm>
          <a:prstGeom prst="rect">
            <a:avLst/>
          </a:prstGeom>
          <a:ln w="12700">
            <a:miter lim="400000"/>
          </a:ln>
        </p:spPr>
      </p:pic>
      <p:pic>
        <p:nvPicPr>
          <p:cNvPr id="501" name="image12.png"/>
          <p:cNvPicPr>
            <a:picLocks noChangeAspect="1"/>
          </p:cNvPicPr>
          <p:nvPr/>
        </p:nvPicPr>
        <p:blipFill>
          <a:blip r:embed="rId4">
            <a:extLst/>
          </a:blip>
          <a:stretch>
            <a:fillRect/>
          </a:stretch>
        </p:blipFill>
        <p:spPr>
          <a:xfrm>
            <a:off x="0" y="8667750"/>
            <a:ext cx="13074650" cy="1104900"/>
          </a:xfrm>
          <a:prstGeom prst="rect">
            <a:avLst/>
          </a:prstGeom>
          <a:ln w="12700">
            <a:miter lim="400000"/>
          </a:ln>
        </p:spPr>
      </p:pic>
      <p:sp>
        <p:nvSpPr>
          <p:cNvPr id="502" name="Shape 502"/>
          <p:cNvSpPr/>
          <p:nvPr/>
        </p:nvSpPr>
        <p:spPr>
          <a:xfrm>
            <a:off x="580727" y="1517913"/>
            <a:ext cx="11843346" cy="63627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p>
          <a:p>
            <a:pPr algn="just">
              <a:defRPr sz="4200">
                <a:solidFill>
                  <a:srgbClr val="4E5351"/>
                </a:solidFill>
              </a:defRPr>
            </a:pPr>
            <a:r>
              <a:rPr b="1">
                <a:latin typeface="Helvetica"/>
                <a:ea typeface="Helvetica"/>
                <a:cs typeface="Helvetica"/>
                <a:sym typeface="Helvetica"/>
              </a:rPr>
              <a:t>communication</a:t>
            </a:r>
            <a:r>
              <a:t> comparison </a:t>
            </a:r>
            <a:r>
              <a:rPr b="1">
                <a:latin typeface="Helvetica"/>
                <a:ea typeface="Helvetica"/>
                <a:cs typeface="Helvetica"/>
                <a:sym typeface="Helvetica"/>
              </a:rPr>
              <a:t>complaint resolution</a:t>
            </a:r>
            <a:r>
              <a:t> contact details </a:t>
            </a:r>
            <a:r>
              <a:rPr b="1">
                <a:latin typeface="Helvetica"/>
                <a:ea typeface="Helvetica"/>
                <a:cs typeface="Helvetica"/>
                <a:sym typeface="Helvetica"/>
              </a:rPr>
              <a:t>contracts</a:t>
            </a:r>
            <a:r>
              <a:t> council </a:t>
            </a:r>
            <a:r>
              <a:rPr b="1">
                <a:latin typeface="Helvetica"/>
                <a:ea typeface="Helvetica"/>
                <a:cs typeface="Helvetica"/>
                <a:sym typeface="Helvetica"/>
              </a:rPr>
              <a:t>council tax</a:t>
            </a:r>
            <a:r>
              <a:t> culpability disinterest </a:t>
            </a:r>
            <a:r>
              <a:rPr b="1">
                <a:latin typeface="Helvetica"/>
                <a:ea typeface="Helvetica"/>
                <a:cs typeface="Helvetica"/>
                <a:sym typeface="Helvetica"/>
              </a:rPr>
              <a:t>freehold</a:t>
            </a:r>
            <a:r>
              <a:t> </a:t>
            </a:r>
            <a:r>
              <a:rPr b="1">
                <a:latin typeface="Helvetica"/>
                <a:ea typeface="Helvetica"/>
                <a:cs typeface="Helvetica"/>
                <a:sym typeface="Helvetica"/>
              </a:rPr>
              <a:t>sale</a:t>
            </a:r>
            <a:r>
              <a:t> ground rent </a:t>
            </a:r>
            <a:r>
              <a:rPr b="1">
                <a:latin typeface="Helvetica"/>
                <a:ea typeface="Helvetica"/>
                <a:cs typeface="Helvetica"/>
                <a:sym typeface="Helvetica"/>
              </a:rPr>
              <a:t>lease</a:t>
            </a:r>
            <a:r>
              <a:t> meeting </a:t>
            </a:r>
            <a:r>
              <a:rPr b="1">
                <a:latin typeface="Helvetica"/>
                <a:ea typeface="Helvetica"/>
                <a:cs typeface="Helvetica"/>
                <a:sym typeface="Helvetica"/>
              </a:rPr>
              <a:t>newsletter</a:t>
            </a:r>
            <a:r>
              <a:t> performance </a:t>
            </a:r>
            <a:r>
              <a:rPr b="1">
                <a:latin typeface="Helvetica"/>
                <a:ea typeface="Helvetica"/>
                <a:cs typeface="Helvetica"/>
                <a:sym typeface="Helvetica"/>
              </a:rPr>
              <a:t>procedure</a:t>
            </a:r>
            <a:r>
              <a:t> project </a:t>
            </a:r>
            <a:r>
              <a:rPr b="1">
                <a:latin typeface="Helvetica"/>
                <a:ea typeface="Helvetica"/>
                <a:cs typeface="Helvetica"/>
                <a:sym typeface="Helvetica"/>
              </a:rPr>
              <a:t>proposal</a:t>
            </a:r>
            <a:r>
              <a:t> report </a:t>
            </a:r>
            <a:r>
              <a:rPr b="1">
                <a:latin typeface="Helvetica"/>
                <a:ea typeface="Helvetica"/>
                <a:cs typeface="Helvetica"/>
                <a:sym typeface="Helvetica"/>
              </a:rPr>
              <a:t>request</a:t>
            </a:r>
            <a:r>
              <a:t> request for comment </a:t>
            </a:r>
            <a:r>
              <a:rPr b="1">
                <a:latin typeface="Helvetica"/>
                <a:ea typeface="Helvetica"/>
                <a:cs typeface="Helvetica"/>
                <a:sym typeface="Helvetica"/>
              </a:rPr>
              <a:t>request for disclosure</a:t>
            </a:r>
            <a:r>
              <a:t> residents association </a:t>
            </a:r>
            <a:r>
              <a:rPr b="1">
                <a:latin typeface="Helvetica"/>
                <a:ea typeface="Helvetica"/>
                <a:cs typeface="Helvetica"/>
                <a:sym typeface="Helvetica"/>
              </a:rPr>
              <a:t>service charge</a:t>
            </a:r>
            <a:r>
              <a:t> specific responsibility </a:t>
            </a:r>
            <a:r>
              <a:rPr b="1">
                <a:latin typeface="Helvetica"/>
                <a:ea typeface="Helvetica"/>
                <a:cs typeface="Helvetica"/>
                <a:sym typeface="Helvetica"/>
              </a:rPr>
              <a:t>tender</a:t>
            </a:r>
            <a:r>
              <a:t> trust</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6" name="Shape 506"/>
          <p:cNvSpPr/>
          <p:nvPr/>
        </p:nvSpPr>
        <p:spPr>
          <a:xfrm>
            <a:off x="567763" y="3823367"/>
            <a:ext cx="12218494" cy="1"/>
          </a:xfrm>
          <a:prstGeom prst="line">
            <a:avLst/>
          </a:prstGeom>
          <a:ln w="25400">
            <a:solidFill>
              <a:srgbClr val="000000"/>
            </a:solidFill>
            <a:miter lim="400000"/>
          </a:ln>
        </p:spPr>
        <p:txBody>
          <a:bodyPr lIns="50800" tIns="50800" rIns="50800" bIns="50800" anchor="ctr"/>
          <a:lstStyle/>
          <a:p>
            <a:pPr>
              <a:defRPr sz="2400"/>
            </a:pPr>
          </a:p>
        </p:txBody>
      </p:sp>
      <p:sp>
        <p:nvSpPr>
          <p:cNvPr id="507" name="Shape 507"/>
          <p:cNvSpPr/>
          <p:nvPr/>
        </p:nvSpPr>
        <p:spPr>
          <a:xfrm>
            <a:off x="555063" y="5340441"/>
            <a:ext cx="12218494" cy="1"/>
          </a:xfrm>
          <a:prstGeom prst="line">
            <a:avLst/>
          </a:prstGeom>
          <a:ln w="25400">
            <a:solidFill>
              <a:srgbClr val="000000"/>
            </a:solidFill>
            <a:miter lim="400000"/>
          </a:ln>
        </p:spPr>
        <p:txBody>
          <a:bodyPr lIns="50800" tIns="50800" rIns="50800" bIns="50800" anchor="ctr"/>
          <a:lstStyle/>
          <a:p>
            <a:pPr>
              <a:defRPr sz="2400"/>
            </a:pPr>
          </a:p>
        </p:txBody>
      </p:sp>
      <p:sp>
        <p:nvSpPr>
          <p:cNvPr id="508" name="Shape 508"/>
          <p:cNvSpPr/>
          <p:nvPr/>
        </p:nvSpPr>
        <p:spPr>
          <a:xfrm>
            <a:off x="536885" y="6846453"/>
            <a:ext cx="12218493" cy="1"/>
          </a:xfrm>
          <a:prstGeom prst="line">
            <a:avLst/>
          </a:prstGeom>
          <a:ln w="25400">
            <a:solidFill>
              <a:srgbClr val="000000"/>
            </a:solidFill>
            <a:miter lim="400000"/>
          </a:ln>
        </p:spPr>
        <p:txBody>
          <a:bodyPr lIns="50800" tIns="50800" rIns="50800" bIns="50800" anchor="ctr"/>
          <a:lstStyle/>
          <a:p>
            <a:pPr>
              <a:defRPr sz="2400"/>
            </a:pPr>
          </a:p>
        </p:txBody>
      </p:sp>
      <p:sp>
        <p:nvSpPr>
          <p:cNvPr id="509" name="Shape 509"/>
          <p:cNvSpPr/>
          <p:nvPr/>
        </p:nvSpPr>
        <p:spPr>
          <a:xfrm>
            <a:off x="478863" y="8342210"/>
            <a:ext cx="12334537" cy="1"/>
          </a:xfrm>
          <a:prstGeom prst="line">
            <a:avLst/>
          </a:prstGeom>
          <a:ln w="25400">
            <a:solidFill>
              <a:srgbClr val="000000"/>
            </a:solidFill>
            <a:miter lim="400000"/>
          </a:ln>
        </p:spPr>
        <p:txBody>
          <a:bodyPr lIns="50800" tIns="50800" rIns="50800" bIns="50800" anchor="ctr"/>
          <a:lstStyle/>
          <a:p>
            <a:pPr>
              <a:defRPr sz="2400"/>
            </a:pPr>
          </a:p>
        </p:txBody>
      </p:sp>
      <p:sp>
        <p:nvSpPr>
          <p:cNvPr id="510" name="Shape 510"/>
          <p:cNvSpPr/>
          <p:nvPr/>
        </p:nvSpPr>
        <p:spPr>
          <a:xfrm>
            <a:off x="560399" y="3481518"/>
            <a:ext cx="533401" cy="4826001"/>
          </a:xfrm>
          <a:prstGeom prst="roundRect">
            <a:avLst>
              <a:gd name="adj" fmla="val 19328"/>
            </a:avLst>
          </a:prstGeom>
          <a:solidFill>
            <a:srgbClr val="E6763C"/>
          </a:solidFill>
          <a:ln w="38100">
            <a:solidFill>
              <a:srgbClr val="C2663D"/>
            </a:solidFill>
            <a:miter lim="400000"/>
          </a:ln>
        </p:spPr>
        <p:txBody>
          <a:bodyPr lIns="50800" tIns="50800" rIns="50800" bIns="50800" anchor="ctr"/>
          <a:lstStyle/>
          <a:p>
            <a:pPr>
              <a:defRPr sz="2400">
                <a:solidFill>
                  <a:srgbClr val="FFFFFF"/>
                </a:solidFill>
              </a:defRPr>
            </a:pPr>
          </a:p>
        </p:txBody>
      </p:sp>
      <p:sp>
        <p:nvSpPr>
          <p:cNvPr id="511" name="Shape 511"/>
          <p:cNvSpPr/>
          <p:nvPr/>
        </p:nvSpPr>
        <p:spPr>
          <a:xfrm>
            <a:off x="1203372" y="3878900"/>
            <a:ext cx="533401" cy="4432301"/>
          </a:xfrm>
          <a:prstGeom prst="roundRect">
            <a:avLst>
              <a:gd name="adj" fmla="val 19328"/>
            </a:avLst>
          </a:prstGeom>
          <a:solidFill>
            <a:srgbClr val="E6763C"/>
          </a:solidFill>
          <a:ln w="38100">
            <a:solidFill>
              <a:srgbClr val="C2663D"/>
            </a:solidFill>
            <a:miter lim="400000"/>
          </a:ln>
        </p:spPr>
        <p:txBody>
          <a:bodyPr lIns="50800" tIns="50800" rIns="50800" bIns="50800" anchor="ctr"/>
          <a:lstStyle/>
          <a:p>
            <a:pPr>
              <a:defRPr sz="2400">
                <a:solidFill>
                  <a:srgbClr val="FFFFFF"/>
                </a:solidFill>
              </a:defRPr>
            </a:pPr>
          </a:p>
        </p:txBody>
      </p:sp>
      <p:sp>
        <p:nvSpPr>
          <p:cNvPr id="512" name="Shape 512"/>
          <p:cNvSpPr/>
          <p:nvPr/>
        </p:nvSpPr>
        <p:spPr>
          <a:xfrm>
            <a:off x="1840770" y="3874218"/>
            <a:ext cx="533401" cy="4432301"/>
          </a:xfrm>
          <a:prstGeom prst="roundRect">
            <a:avLst>
              <a:gd name="adj" fmla="val 19328"/>
            </a:avLst>
          </a:prstGeom>
          <a:solidFill>
            <a:srgbClr val="E6763C"/>
          </a:solidFill>
          <a:ln w="38100">
            <a:solidFill>
              <a:srgbClr val="C2663D"/>
            </a:solidFill>
            <a:miter lim="400000"/>
          </a:ln>
        </p:spPr>
        <p:txBody>
          <a:bodyPr lIns="50800" tIns="50800" rIns="50800" bIns="50800" anchor="ctr"/>
          <a:lstStyle/>
          <a:p>
            <a:pPr>
              <a:defRPr sz="2400">
                <a:solidFill>
                  <a:srgbClr val="FFFFFF"/>
                </a:solidFill>
              </a:defRPr>
            </a:pPr>
          </a:p>
        </p:txBody>
      </p:sp>
      <p:sp>
        <p:nvSpPr>
          <p:cNvPr id="513" name="Shape 513"/>
          <p:cNvSpPr/>
          <p:nvPr/>
        </p:nvSpPr>
        <p:spPr>
          <a:xfrm>
            <a:off x="2478167" y="4985047"/>
            <a:ext cx="533401" cy="3327401"/>
          </a:xfrm>
          <a:prstGeom prst="roundRect">
            <a:avLst>
              <a:gd name="adj" fmla="val 19328"/>
            </a:avLst>
          </a:prstGeom>
          <a:solidFill>
            <a:srgbClr val="E6763C"/>
          </a:solidFill>
          <a:ln w="38100">
            <a:solidFill>
              <a:srgbClr val="C2663D"/>
            </a:solidFill>
            <a:miter lim="400000"/>
          </a:ln>
        </p:spPr>
        <p:txBody>
          <a:bodyPr lIns="50800" tIns="50800" rIns="50800" bIns="50800" anchor="ctr"/>
          <a:lstStyle/>
          <a:p>
            <a:pPr>
              <a:defRPr sz="2400">
                <a:solidFill>
                  <a:srgbClr val="FFFFFF"/>
                </a:solidFill>
              </a:defRPr>
            </a:pPr>
          </a:p>
        </p:txBody>
      </p:sp>
      <p:sp>
        <p:nvSpPr>
          <p:cNvPr id="514" name="Shape 514"/>
          <p:cNvSpPr/>
          <p:nvPr/>
        </p:nvSpPr>
        <p:spPr>
          <a:xfrm rot="16200000">
            <a:off x="-388861" y="6733375"/>
            <a:ext cx="2427314"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600">
                <a:solidFill>
                  <a:srgbClr val="FFFFFF"/>
                </a:solidFill>
                <a:latin typeface="Helvetica"/>
                <a:ea typeface="Helvetica"/>
                <a:cs typeface="Helvetica"/>
                <a:sym typeface="Helvetica"/>
              </a:defRPr>
            </a:lvl1pPr>
          </a:lstStyle>
          <a:p>
            <a:pPr/>
            <a:r>
              <a:t>service charge</a:t>
            </a:r>
          </a:p>
        </p:txBody>
      </p:sp>
      <p:sp>
        <p:nvSpPr>
          <p:cNvPr id="515" name="Shape 515"/>
          <p:cNvSpPr/>
          <p:nvPr/>
        </p:nvSpPr>
        <p:spPr>
          <a:xfrm rot="16200000">
            <a:off x="757568" y="7298904"/>
            <a:ext cx="1380282"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600">
                <a:solidFill>
                  <a:srgbClr val="FFFFFF"/>
                </a:solidFill>
                <a:latin typeface="Helvetica"/>
                <a:ea typeface="Helvetica"/>
                <a:cs typeface="Helvetica"/>
                <a:sym typeface="Helvetica"/>
              </a:defRPr>
            </a:lvl1pPr>
          </a:lstStyle>
          <a:p>
            <a:pPr/>
            <a:r>
              <a:t>meeting</a:t>
            </a:r>
          </a:p>
        </p:txBody>
      </p:sp>
      <p:sp>
        <p:nvSpPr>
          <p:cNvPr id="516" name="Shape 516"/>
          <p:cNvSpPr/>
          <p:nvPr/>
        </p:nvSpPr>
        <p:spPr>
          <a:xfrm rot="16200000">
            <a:off x="803637" y="6670730"/>
            <a:ext cx="2554363"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600">
                <a:solidFill>
                  <a:srgbClr val="FFFFFF"/>
                </a:solidFill>
                <a:latin typeface="Helvetica"/>
                <a:ea typeface="Helvetica"/>
                <a:cs typeface="Helvetica"/>
                <a:sym typeface="Helvetica"/>
              </a:defRPr>
            </a:lvl1pPr>
          </a:lstStyle>
          <a:p>
            <a:pPr/>
            <a:r>
              <a:t>communication</a:t>
            </a:r>
          </a:p>
        </p:txBody>
      </p:sp>
      <p:sp>
        <p:nvSpPr>
          <p:cNvPr id="517" name="Shape 517"/>
          <p:cNvSpPr/>
          <p:nvPr/>
        </p:nvSpPr>
        <p:spPr>
          <a:xfrm rot="16200000">
            <a:off x="1449302" y="6690700"/>
            <a:ext cx="2530704"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FFFFFF"/>
                </a:solidFill>
              </a:defRPr>
            </a:lvl1pPr>
          </a:lstStyle>
          <a:p>
            <a:pPr/>
            <a:r>
              <a:t>residents assoc.</a:t>
            </a:r>
          </a:p>
        </p:txBody>
      </p:sp>
      <p:sp>
        <p:nvSpPr>
          <p:cNvPr id="518" name="Shape 518"/>
          <p:cNvSpPr/>
          <p:nvPr/>
        </p:nvSpPr>
        <p:spPr>
          <a:xfrm>
            <a:off x="5138036" y="3484524"/>
            <a:ext cx="533401" cy="4826001"/>
          </a:xfrm>
          <a:prstGeom prst="roundRect">
            <a:avLst>
              <a:gd name="adj" fmla="val 19328"/>
            </a:avLst>
          </a:prstGeom>
          <a:solidFill>
            <a:srgbClr val="D5EBEF"/>
          </a:solidFill>
          <a:ln w="38100">
            <a:solidFill>
              <a:srgbClr val="67A3AF"/>
            </a:solidFill>
            <a:miter lim="400000"/>
          </a:ln>
        </p:spPr>
        <p:txBody>
          <a:bodyPr lIns="50800" tIns="50800" rIns="50800" bIns="50800" anchor="ctr"/>
          <a:lstStyle/>
          <a:p>
            <a:pPr>
              <a:defRPr sz="2400">
                <a:solidFill>
                  <a:srgbClr val="FFFFFF"/>
                </a:solidFill>
              </a:defRPr>
            </a:pPr>
          </a:p>
        </p:txBody>
      </p:sp>
      <p:sp>
        <p:nvSpPr>
          <p:cNvPr id="519" name="Shape 519"/>
          <p:cNvSpPr/>
          <p:nvPr/>
        </p:nvSpPr>
        <p:spPr>
          <a:xfrm>
            <a:off x="5776685" y="3975818"/>
            <a:ext cx="533401" cy="4330701"/>
          </a:xfrm>
          <a:prstGeom prst="roundRect">
            <a:avLst>
              <a:gd name="adj" fmla="val 19328"/>
            </a:avLst>
          </a:prstGeom>
          <a:solidFill>
            <a:srgbClr val="D5EBEF"/>
          </a:solidFill>
          <a:ln w="38100">
            <a:solidFill>
              <a:srgbClr val="67A3AF"/>
            </a:solidFill>
            <a:miter lim="400000"/>
          </a:ln>
        </p:spPr>
        <p:txBody>
          <a:bodyPr lIns="50800" tIns="50800" rIns="50800" bIns="50800" anchor="ctr"/>
          <a:lstStyle/>
          <a:p>
            <a:pPr>
              <a:defRPr sz="2400">
                <a:solidFill>
                  <a:srgbClr val="FFFFFF"/>
                </a:solidFill>
              </a:defRPr>
            </a:pPr>
          </a:p>
        </p:txBody>
      </p:sp>
      <p:sp>
        <p:nvSpPr>
          <p:cNvPr id="520" name="Shape 520"/>
          <p:cNvSpPr/>
          <p:nvPr/>
        </p:nvSpPr>
        <p:spPr>
          <a:xfrm>
            <a:off x="6421386" y="4458277"/>
            <a:ext cx="533401" cy="3848101"/>
          </a:xfrm>
          <a:prstGeom prst="roundRect">
            <a:avLst>
              <a:gd name="adj" fmla="val 19328"/>
            </a:avLst>
          </a:prstGeom>
          <a:solidFill>
            <a:srgbClr val="D5EBEF"/>
          </a:solidFill>
          <a:ln w="38100">
            <a:solidFill>
              <a:srgbClr val="67A3AF"/>
            </a:solidFill>
            <a:miter lim="400000"/>
          </a:ln>
        </p:spPr>
        <p:txBody>
          <a:bodyPr lIns="50800" tIns="50800" rIns="50800" bIns="50800" anchor="ctr"/>
          <a:lstStyle/>
          <a:p>
            <a:pPr>
              <a:defRPr sz="2400">
                <a:solidFill>
                  <a:srgbClr val="FFFFFF"/>
                </a:solidFill>
              </a:defRPr>
            </a:pPr>
          </a:p>
        </p:txBody>
      </p:sp>
      <p:sp>
        <p:nvSpPr>
          <p:cNvPr id="521" name="Shape 521"/>
          <p:cNvSpPr/>
          <p:nvPr/>
        </p:nvSpPr>
        <p:spPr>
          <a:xfrm>
            <a:off x="7067922" y="4458277"/>
            <a:ext cx="533401" cy="3848101"/>
          </a:xfrm>
          <a:prstGeom prst="roundRect">
            <a:avLst>
              <a:gd name="adj" fmla="val 19328"/>
            </a:avLst>
          </a:prstGeom>
          <a:solidFill>
            <a:srgbClr val="D5EBEF"/>
          </a:solidFill>
          <a:ln w="38100">
            <a:solidFill>
              <a:srgbClr val="67A3AF"/>
            </a:solidFill>
            <a:miter lim="400000"/>
          </a:ln>
        </p:spPr>
        <p:txBody>
          <a:bodyPr lIns="50800" tIns="50800" rIns="50800" bIns="50800" anchor="ctr"/>
          <a:lstStyle/>
          <a:p>
            <a:pPr>
              <a:defRPr sz="2400">
                <a:solidFill>
                  <a:srgbClr val="FFFFFF"/>
                </a:solidFill>
              </a:defRPr>
            </a:pPr>
          </a:p>
        </p:txBody>
      </p:sp>
      <p:sp>
        <p:nvSpPr>
          <p:cNvPr id="522" name="Shape 522"/>
          <p:cNvSpPr/>
          <p:nvPr/>
        </p:nvSpPr>
        <p:spPr>
          <a:xfrm rot="16200000">
            <a:off x="4122127" y="6669851"/>
            <a:ext cx="2554363"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600">
                <a:solidFill>
                  <a:srgbClr val="67A3AF"/>
                </a:solidFill>
                <a:latin typeface="Helvetica"/>
                <a:ea typeface="Helvetica"/>
                <a:cs typeface="Helvetica"/>
                <a:sym typeface="Helvetica"/>
              </a:defRPr>
            </a:lvl1pPr>
          </a:lstStyle>
          <a:p>
            <a:pPr/>
            <a:r>
              <a:t>communication</a:t>
            </a:r>
          </a:p>
        </p:txBody>
      </p:sp>
      <p:sp>
        <p:nvSpPr>
          <p:cNvPr id="523" name="Shape 523"/>
          <p:cNvSpPr/>
          <p:nvPr/>
        </p:nvSpPr>
        <p:spPr>
          <a:xfrm rot="16200000">
            <a:off x="4750799" y="6677504"/>
            <a:ext cx="2530704"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67A3AF"/>
                </a:solidFill>
              </a:defRPr>
            </a:lvl1pPr>
          </a:lstStyle>
          <a:p>
            <a:pPr/>
            <a:r>
              <a:t>residents assoc.</a:t>
            </a:r>
          </a:p>
        </p:txBody>
      </p:sp>
      <p:sp>
        <p:nvSpPr>
          <p:cNvPr id="524" name="Shape 524"/>
          <p:cNvSpPr/>
          <p:nvPr/>
        </p:nvSpPr>
        <p:spPr>
          <a:xfrm rot="16200000">
            <a:off x="5966714" y="7258416"/>
            <a:ext cx="1380282"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600">
                <a:solidFill>
                  <a:srgbClr val="67A3AF"/>
                </a:solidFill>
                <a:latin typeface="Helvetica"/>
                <a:ea typeface="Helvetica"/>
                <a:cs typeface="Helvetica"/>
                <a:sym typeface="Helvetica"/>
              </a:defRPr>
            </a:lvl1pPr>
          </a:lstStyle>
          <a:p>
            <a:pPr/>
            <a:r>
              <a:t>meeting</a:t>
            </a:r>
          </a:p>
        </p:txBody>
      </p:sp>
      <p:sp>
        <p:nvSpPr>
          <p:cNvPr id="525" name="Shape 525"/>
          <p:cNvSpPr/>
          <p:nvPr/>
        </p:nvSpPr>
        <p:spPr>
          <a:xfrm rot="16200000">
            <a:off x="6144591" y="6799672"/>
            <a:ext cx="2316404"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67A3AF"/>
                </a:solidFill>
              </a:defRPr>
            </a:lvl1pPr>
          </a:lstStyle>
          <a:p>
            <a:pPr/>
            <a:r>
              <a:t>service charge</a:t>
            </a:r>
          </a:p>
        </p:txBody>
      </p:sp>
      <p:sp>
        <p:nvSpPr>
          <p:cNvPr id="526" name="Shape 526"/>
          <p:cNvSpPr/>
          <p:nvPr/>
        </p:nvSpPr>
        <p:spPr>
          <a:xfrm>
            <a:off x="9354460" y="3484524"/>
            <a:ext cx="533401" cy="4826001"/>
          </a:xfrm>
          <a:prstGeom prst="roundRect">
            <a:avLst>
              <a:gd name="adj" fmla="val 19328"/>
            </a:avLst>
          </a:prstGeom>
          <a:solidFill>
            <a:srgbClr val="DBDFE2"/>
          </a:solidFill>
          <a:ln w="38100">
            <a:solidFill>
              <a:srgbClr val="B6B7B9"/>
            </a:solidFill>
            <a:miter lim="400000"/>
          </a:ln>
        </p:spPr>
        <p:txBody>
          <a:bodyPr lIns="50800" tIns="50800" rIns="50800" bIns="50800" anchor="ctr"/>
          <a:lstStyle/>
          <a:p>
            <a:pPr>
              <a:defRPr sz="2400">
                <a:solidFill>
                  <a:srgbClr val="FFFFFF"/>
                </a:solidFill>
              </a:defRPr>
            </a:pPr>
          </a:p>
        </p:txBody>
      </p:sp>
      <p:sp>
        <p:nvSpPr>
          <p:cNvPr id="527" name="Shape 527"/>
          <p:cNvSpPr/>
          <p:nvPr/>
        </p:nvSpPr>
        <p:spPr>
          <a:xfrm>
            <a:off x="10001963" y="4699577"/>
            <a:ext cx="533401" cy="3606801"/>
          </a:xfrm>
          <a:prstGeom prst="roundRect">
            <a:avLst>
              <a:gd name="adj" fmla="val 19328"/>
            </a:avLst>
          </a:prstGeom>
          <a:solidFill>
            <a:srgbClr val="DBDFE2"/>
          </a:solidFill>
          <a:ln w="38100">
            <a:solidFill>
              <a:srgbClr val="B6B7B9"/>
            </a:solidFill>
            <a:miter lim="400000"/>
          </a:ln>
        </p:spPr>
        <p:txBody>
          <a:bodyPr lIns="50800" tIns="50800" rIns="50800" bIns="50800" anchor="ctr"/>
          <a:lstStyle/>
          <a:p>
            <a:pPr>
              <a:defRPr sz="2400">
                <a:solidFill>
                  <a:srgbClr val="FFFFFF"/>
                </a:solidFill>
              </a:defRPr>
            </a:pPr>
          </a:p>
        </p:txBody>
      </p:sp>
      <p:sp>
        <p:nvSpPr>
          <p:cNvPr id="528" name="Shape 528"/>
          <p:cNvSpPr/>
          <p:nvPr/>
        </p:nvSpPr>
        <p:spPr>
          <a:xfrm>
            <a:off x="10654770" y="6198177"/>
            <a:ext cx="533401" cy="2108201"/>
          </a:xfrm>
          <a:prstGeom prst="roundRect">
            <a:avLst>
              <a:gd name="adj" fmla="val 19328"/>
            </a:avLst>
          </a:prstGeom>
          <a:solidFill>
            <a:srgbClr val="DBDFE2"/>
          </a:solidFill>
          <a:ln w="38100">
            <a:solidFill>
              <a:srgbClr val="B6B7B9"/>
            </a:solidFill>
            <a:miter lim="400000"/>
          </a:ln>
        </p:spPr>
        <p:txBody>
          <a:bodyPr lIns="50800" tIns="50800" rIns="50800" bIns="50800" anchor="ctr"/>
          <a:lstStyle/>
          <a:p>
            <a:pPr>
              <a:defRPr sz="2400">
                <a:solidFill>
                  <a:srgbClr val="FFFFFF"/>
                </a:solidFill>
              </a:defRPr>
            </a:pPr>
          </a:p>
        </p:txBody>
      </p:sp>
      <p:sp>
        <p:nvSpPr>
          <p:cNvPr id="529" name="Shape 529"/>
          <p:cNvSpPr/>
          <p:nvPr/>
        </p:nvSpPr>
        <p:spPr>
          <a:xfrm>
            <a:off x="11302527" y="6502977"/>
            <a:ext cx="533401" cy="1803401"/>
          </a:xfrm>
          <a:prstGeom prst="roundRect">
            <a:avLst>
              <a:gd name="adj" fmla="val 19328"/>
            </a:avLst>
          </a:prstGeom>
          <a:solidFill>
            <a:srgbClr val="DBDFE2"/>
          </a:solidFill>
          <a:ln w="38100">
            <a:solidFill>
              <a:srgbClr val="B6B7B9"/>
            </a:solidFill>
            <a:miter lim="400000"/>
          </a:ln>
        </p:spPr>
        <p:txBody>
          <a:bodyPr lIns="50800" tIns="50800" rIns="50800" bIns="50800" anchor="ctr"/>
          <a:lstStyle/>
          <a:p>
            <a:pPr>
              <a:defRPr sz="2400">
                <a:solidFill>
                  <a:srgbClr val="FFFFFF"/>
                </a:solidFill>
              </a:defRPr>
            </a:pPr>
          </a:p>
        </p:txBody>
      </p:sp>
      <p:sp>
        <p:nvSpPr>
          <p:cNvPr id="530" name="Shape 530"/>
          <p:cNvSpPr/>
          <p:nvPr/>
        </p:nvSpPr>
        <p:spPr>
          <a:xfrm rot="16200000">
            <a:off x="8305551" y="6669875"/>
            <a:ext cx="2554363"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600">
                <a:solidFill>
                  <a:srgbClr val="4E5351"/>
                </a:solidFill>
                <a:latin typeface="Helvetica"/>
                <a:ea typeface="Helvetica"/>
                <a:cs typeface="Helvetica"/>
                <a:sym typeface="Helvetica"/>
              </a:defRPr>
            </a:lvl1pPr>
          </a:lstStyle>
          <a:p>
            <a:pPr/>
            <a:r>
              <a:t>communication</a:t>
            </a:r>
          </a:p>
        </p:txBody>
      </p:sp>
      <p:sp>
        <p:nvSpPr>
          <p:cNvPr id="531" name="Shape 531"/>
          <p:cNvSpPr/>
          <p:nvPr/>
        </p:nvSpPr>
        <p:spPr>
          <a:xfrm rot="16200000">
            <a:off x="9026235" y="6736303"/>
            <a:ext cx="2427313"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600">
                <a:solidFill>
                  <a:srgbClr val="4E5351"/>
                </a:solidFill>
                <a:latin typeface="Helvetica"/>
                <a:ea typeface="Helvetica"/>
                <a:cs typeface="Helvetica"/>
                <a:sym typeface="Helvetica"/>
              </a:defRPr>
            </a:lvl1pPr>
          </a:lstStyle>
          <a:p>
            <a:pPr/>
            <a:r>
              <a:t>service charge</a:t>
            </a:r>
          </a:p>
        </p:txBody>
      </p:sp>
      <p:sp>
        <p:nvSpPr>
          <p:cNvPr id="532" name="Shape 532"/>
          <p:cNvSpPr/>
          <p:nvPr/>
        </p:nvSpPr>
        <p:spPr>
          <a:xfrm rot="16200000">
            <a:off x="10240202" y="7320436"/>
            <a:ext cx="1306984"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4E5351"/>
                </a:solidFill>
              </a:defRPr>
            </a:lvl1pPr>
          </a:lstStyle>
          <a:p>
            <a:pPr/>
            <a:r>
              <a:t>meeting</a:t>
            </a:r>
          </a:p>
        </p:txBody>
      </p:sp>
      <p:sp>
        <p:nvSpPr>
          <p:cNvPr id="533" name="Shape 533"/>
          <p:cNvSpPr/>
          <p:nvPr/>
        </p:nvSpPr>
        <p:spPr>
          <a:xfrm>
            <a:off x="534807" y="8437854"/>
            <a:ext cx="2680250" cy="6477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bow </a:t>
            </a:r>
            <a:r>
              <a:rPr b="1">
                <a:latin typeface="Helvetica"/>
                <a:ea typeface="Helvetica"/>
                <a:cs typeface="Helvetica"/>
                <a:sym typeface="Helvetica"/>
              </a:rPr>
              <a:t>quarter</a:t>
            </a:r>
          </a:p>
        </p:txBody>
      </p:sp>
      <p:sp>
        <p:nvSpPr>
          <p:cNvPr id="534" name="Shape 534"/>
          <p:cNvSpPr/>
          <p:nvPr/>
        </p:nvSpPr>
        <p:spPr>
          <a:xfrm>
            <a:off x="5254917" y="8437854"/>
            <a:ext cx="2782429" cy="6477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the</a:t>
            </a:r>
            <a:r>
              <a:rPr b="1">
                <a:latin typeface="Helvetica"/>
                <a:ea typeface="Helvetica"/>
                <a:cs typeface="Helvetica"/>
                <a:sym typeface="Helvetica"/>
              </a:rPr>
              <a:t> barbican</a:t>
            </a:r>
          </a:p>
        </p:txBody>
      </p:sp>
      <p:sp>
        <p:nvSpPr>
          <p:cNvPr id="535" name="Shape 535"/>
          <p:cNvSpPr/>
          <p:nvPr/>
        </p:nvSpPr>
        <p:spPr>
          <a:xfrm>
            <a:off x="9391829" y="8437854"/>
            <a:ext cx="2604209" cy="6477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latin typeface="Helvetica"/>
                <a:ea typeface="Helvetica"/>
                <a:cs typeface="Helvetica"/>
                <a:sym typeface="Helvetica"/>
              </a:rPr>
              <a:t>wharf</a:t>
            </a:r>
            <a:r>
              <a:t> place</a:t>
            </a:r>
          </a:p>
        </p:txBody>
      </p:sp>
      <p:sp>
        <p:nvSpPr>
          <p:cNvPr id="536" name="Shape 536"/>
          <p:cNvSpPr/>
          <p:nvPr/>
        </p:nvSpPr>
        <p:spPr>
          <a:xfrm>
            <a:off x="11301160" y="2684429"/>
            <a:ext cx="580455" cy="3527756"/>
          </a:xfrm>
          <a:prstGeom prst="rect">
            <a:avLst/>
          </a:prstGeom>
          <a:solidFill>
            <a:srgbClr val="FFFFFF"/>
          </a:solidFill>
          <a:ln w="12700">
            <a:solidFill>
              <a:srgbClr val="B6B7B9"/>
            </a:solidFill>
            <a:miter lim="400000"/>
          </a:ln>
        </p:spPr>
        <p:txBody>
          <a:bodyPr lIns="50800" tIns="50800" rIns="50800" bIns="50800" anchor="ctr"/>
          <a:lstStyle/>
          <a:p>
            <a:pPr>
              <a:defRPr sz="2400">
                <a:solidFill>
                  <a:srgbClr val="FFFFFF"/>
                </a:solidFill>
              </a:defRPr>
            </a:pPr>
          </a:p>
        </p:txBody>
      </p:sp>
      <p:sp>
        <p:nvSpPr>
          <p:cNvPr id="537" name="Shape 537"/>
          <p:cNvSpPr/>
          <p:nvPr/>
        </p:nvSpPr>
        <p:spPr>
          <a:xfrm rot="16200000">
            <a:off x="9894049" y="4148434"/>
            <a:ext cx="3313609"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4E5351"/>
                </a:solidFill>
              </a:defRPr>
            </a:lvl1pPr>
          </a:lstStyle>
          <a:p>
            <a:pPr/>
            <a:r>
              <a:t>request for disclosure</a:t>
            </a:r>
          </a:p>
        </p:txBody>
      </p:sp>
      <p:sp>
        <p:nvSpPr>
          <p:cNvPr id="538" name="Shape 538"/>
          <p:cNvSpPr/>
          <p:nvPr/>
        </p:nvSpPr>
        <p:spPr>
          <a:xfrm flipV="1">
            <a:off x="11587668" y="6251489"/>
            <a:ext cx="1" cy="312477"/>
          </a:xfrm>
          <a:prstGeom prst="line">
            <a:avLst/>
          </a:prstGeom>
          <a:ln w="25400">
            <a:solidFill>
              <a:srgbClr val="000000"/>
            </a:solidFill>
            <a:miter lim="400000"/>
          </a:ln>
        </p:spPr>
        <p:txBody>
          <a:bodyPr lIns="50800" tIns="50800" rIns="50800" bIns="50800" anchor="ctr"/>
          <a:lstStyle/>
          <a:p>
            <a:pPr>
              <a:defRPr sz="2400"/>
            </a:pPr>
          </a:p>
        </p:txBody>
      </p:sp>
      <p:sp>
        <p:nvSpPr>
          <p:cNvPr id="539" name="Shape 539"/>
          <p:cNvSpPr/>
          <p:nvPr/>
        </p:nvSpPr>
        <p:spPr>
          <a:xfrm>
            <a:off x="11507622" y="6140929"/>
            <a:ext cx="167532" cy="179487"/>
          </a:xfrm>
          <a:prstGeom prst="ellipse">
            <a:avLst/>
          </a:prstGeom>
          <a:solidFill>
            <a:srgbClr val="FFFFFF"/>
          </a:solidFill>
          <a:ln w="25400">
            <a:solidFill>
              <a:srgbClr val="85888D"/>
            </a:solidFill>
            <a:miter lim="400000"/>
          </a:ln>
        </p:spPr>
        <p:txBody>
          <a:bodyPr lIns="50800" tIns="50800" rIns="50800" bIns="50800" anchor="ctr"/>
          <a:lstStyle/>
          <a:p>
            <a:pPr>
              <a:defRPr sz="2400"/>
            </a:pPr>
          </a:p>
        </p:txBody>
      </p:sp>
      <p:sp>
        <p:nvSpPr>
          <p:cNvPr id="540" name="Shape 540"/>
          <p:cNvSpPr/>
          <p:nvPr/>
        </p:nvSpPr>
        <p:spPr>
          <a:xfrm>
            <a:off x="11491203" y="6522027"/>
            <a:ext cx="167532" cy="179488"/>
          </a:xfrm>
          <a:prstGeom prst="ellipse">
            <a:avLst/>
          </a:prstGeom>
          <a:solidFill>
            <a:srgbClr val="FFFFFF"/>
          </a:solidFill>
          <a:ln w="25400">
            <a:solidFill>
              <a:srgbClr val="85888D"/>
            </a:solidFill>
            <a:miter lim="400000"/>
          </a:ln>
        </p:spPr>
        <p:txBody>
          <a:bodyPr lIns="50800" tIns="50800" rIns="50800" bIns="50800" anchor="ctr"/>
          <a:lstStyle/>
          <a:p>
            <a:pPr>
              <a:defRPr sz="2400"/>
            </a:pPr>
          </a:p>
        </p:txBody>
      </p:sp>
      <p:pic>
        <p:nvPicPr>
          <p:cNvPr id="541" name="image10.png"/>
          <p:cNvPicPr>
            <a:picLocks noChangeAspect="1"/>
          </p:cNvPicPr>
          <p:nvPr/>
        </p:nvPicPr>
        <p:blipFill>
          <a:blip r:embed="rId3">
            <a:extLst/>
          </a:blip>
          <a:stretch>
            <a:fillRect/>
          </a:stretch>
        </p:blipFill>
        <p:spPr>
          <a:xfrm>
            <a:off x="1278106" y="558232"/>
            <a:ext cx="1168401" cy="812801"/>
          </a:xfrm>
          <a:prstGeom prst="rect">
            <a:avLst/>
          </a:prstGeom>
          <a:ln w="12700">
            <a:miter lim="400000"/>
          </a:ln>
        </p:spPr>
      </p:pic>
      <p:sp>
        <p:nvSpPr>
          <p:cNvPr id="542" name="Shape 542"/>
          <p:cNvSpPr/>
          <p:nvPr/>
        </p:nvSpPr>
        <p:spPr>
          <a:xfrm>
            <a:off x="1741672" y="1892980"/>
            <a:ext cx="323972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4E5351"/>
                </a:solidFill>
              </a:defRPr>
            </a:lvl1pPr>
          </a:lstStyle>
          <a:p>
            <a:pPr/>
            <a:r>
              <a:t>communication</a:t>
            </a:r>
          </a:p>
        </p:txBody>
      </p:sp>
      <p:sp>
        <p:nvSpPr>
          <p:cNvPr id="543" name="Shape 543"/>
          <p:cNvSpPr/>
          <p:nvPr/>
        </p:nvSpPr>
        <p:spPr>
          <a:xfrm>
            <a:off x="6131614" y="1892980"/>
            <a:ext cx="316336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4E5351"/>
                </a:solidFill>
              </a:defRPr>
            </a:lvl1pPr>
          </a:lstStyle>
          <a:p>
            <a:pPr/>
            <a:r>
              <a:t>service charge</a:t>
            </a:r>
          </a:p>
        </p:txBody>
      </p:sp>
      <p:sp>
        <p:nvSpPr>
          <p:cNvPr id="544" name="Shape 544"/>
          <p:cNvSpPr/>
          <p:nvPr/>
        </p:nvSpPr>
        <p:spPr>
          <a:xfrm>
            <a:off x="10445204" y="1892980"/>
            <a:ext cx="176570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4E5351"/>
                </a:solidFill>
              </a:defRPr>
            </a:lvl1pPr>
          </a:lstStyle>
          <a:p>
            <a:pPr/>
            <a:r>
              <a:t>meeting</a:t>
            </a:r>
          </a:p>
        </p:txBody>
      </p:sp>
      <p:sp>
        <p:nvSpPr>
          <p:cNvPr id="545" name="Shape 545"/>
          <p:cNvSpPr/>
          <p:nvPr/>
        </p:nvSpPr>
        <p:spPr>
          <a:xfrm>
            <a:off x="1006615" y="1899330"/>
            <a:ext cx="635001" cy="635001"/>
          </a:xfrm>
          <a:prstGeom prst="ellipse">
            <a:avLst/>
          </a:prstGeom>
          <a:blipFill>
            <a:blip r:embed="rId4"/>
          </a:blipFill>
          <a:ln w="12700">
            <a:miter lim="400000"/>
          </a:ln>
        </p:spPr>
        <p:txBody>
          <a:bodyPr lIns="50800" tIns="50800" rIns="50800" bIns="50800" anchor="ctr"/>
          <a:lstStyle/>
          <a:p>
            <a:pPr>
              <a:defRPr sz="2400">
                <a:solidFill>
                  <a:srgbClr val="FFFFFF"/>
                </a:solidFill>
              </a:defRPr>
            </a:pPr>
          </a:p>
        </p:txBody>
      </p:sp>
      <p:sp>
        <p:nvSpPr>
          <p:cNvPr id="546" name="Shape 546"/>
          <p:cNvSpPr/>
          <p:nvPr/>
        </p:nvSpPr>
        <p:spPr>
          <a:xfrm>
            <a:off x="1108683" y="1829480"/>
            <a:ext cx="425079"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400">
                <a:solidFill>
                  <a:srgbClr val="FFFFFF"/>
                </a:solidFill>
                <a:latin typeface="Helvetica"/>
                <a:ea typeface="Helvetica"/>
                <a:cs typeface="Helvetica"/>
                <a:sym typeface="Helvetica"/>
              </a:defRPr>
            </a:lvl1pPr>
          </a:lstStyle>
          <a:p>
            <a:pPr/>
            <a:r>
              <a:t>1</a:t>
            </a:r>
          </a:p>
        </p:txBody>
      </p:sp>
      <p:sp>
        <p:nvSpPr>
          <p:cNvPr id="547" name="Shape 547"/>
          <p:cNvSpPr/>
          <p:nvPr/>
        </p:nvSpPr>
        <p:spPr>
          <a:xfrm>
            <a:off x="5386563" y="1899330"/>
            <a:ext cx="635001" cy="635001"/>
          </a:xfrm>
          <a:prstGeom prst="ellipse">
            <a:avLst/>
          </a:prstGeom>
          <a:blipFill>
            <a:blip r:embed="rId4"/>
          </a:blipFill>
          <a:ln w="12700">
            <a:miter lim="400000"/>
          </a:ln>
        </p:spPr>
        <p:txBody>
          <a:bodyPr lIns="50800" tIns="50800" rIns="50800" bIns="50800" anchor="ctr"/>
          <a:lstStyle/>
          <a:p>
            <a:pPr>
              <a:defRPr sz="2400">
                <a:solidFill>
                  <a:srgbClr val="FFFFFF"/>
                </a:solidFill>
              </a:defRPr>
            </a:pPr>
          </a:p>
        </p:txBody>
      </p:sp>
      <p:sp>
        <p:nvSpPr>
          <p:cNvPr id="548" name="Shape 548"/>
          <p:cNvSpPr/>
          <p:nvPr/>
        </p:nvSpPr>
        <p:spPr>
          <a:xfrm>
            <a:off x="5488630" y="1829480"/>
            <a:ext cx="425079"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400">
                <a:solidFill>
                  <a:srgbClr val="FFFFFF"/>
                </a:solidFill>
                <a:latin typeface="Helvetica"/>
                <a:ea typeface="Helvetica"/>
                <a:cs typeface="Helvetica"/>
                <a:sym typeface="Helvetica"/>
              </a:defRPr>
            </a:lvl1pPr>
          </a:lstStyle>
          <a:p>
            <a:pPr/>
            <a:r>
              <a:t>2</a:t>
            </a:r>
          </a:p>
        </p:txBody>
      </p:sp>
      <p:sp>
        <p:nvSpPr>
          <p:cNvPr id="549" name="Shape 549"/>
          <p:cNvSpPr/>
          <p:nvPr/>
        </p:nvSpPr>
        <p:spPr>
          <a:xfrm>
            <a:off x="9760156" y="1899330"/>
            <a:ext cx="635001" cy="635001"/>
          </a:xfrm>
          <a:prstGeom prst="ellipse">
            <a:avLst/>
          </a:prstGeom>
          <a:blipFill>
            <a:blip r:embed="rId4"/>
          </a:blipFill>
          <a:ln w="12700">
            <a:miter lim="400000"/>
          </a:ln>
        </p:spPr>
        <p:txBody>
          <a:bodyPr lIns="50800" tIns="50800" rIns="50800" bIns="50800" anchor="ctr"/>
          <a:lstStyle/>
          <a:p>
            <a:pPr>
              <a:defRPr sz="2400">
                <a:solidFill>
                  <a:srgbClr val="FFFFFF"/>
                </a:solidFill>
              </a:defRPr>
            </a:pPr>
          </a:p>
        </p:txBody>
      </p:sp>
      <p:sp>
        <p:nvSpPr>
          <p:cNvPr id="550" name="Shape 550"/>
          <p:cNvSpPr/>
          <p:nvPr/>
        </p:nvSpPr>
        <p:spPr>
          <a:xfrm>
            <a:off x="9862223" y="1829480"/>
            <a:ext cx="425079"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400">
                <a:solidFill>
                  <a:srgbClr val="FFFFFF"/>
                </a:solidFill>
                <a:latin typeface="Helvetica"/>
                <a:ea typeface="Helvetica"/>
                <a:cs typeface="Helvetica"/>
                <a:sym typeface="Helvetica"/>
              </a:defRPr>
            </a:lvl1pPr>
          </a:lstStyle>
          <a:p>
            <a:pPr/>
            <a:r>
              <a:t>3</a:t>
            </a:r>
          </a:p>
        </p:txBody>
      </p:sp>
      <p:sp>
        <p:nvSpPr>
          <p:cNvPr id="551" name="Shape 551"/>
          <p:cNvSpPr/>
          <p:nvPr/>
        </p:nvSpPr>
        <p:spPr>
          <a:xfrm>
            <a:off x="2657494" y="522990"/>
            <a:ext cx="9074558" cy="6477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rgbClr val="4E5351"/>
                </a:solidFill>
              </a:defRPr>
            </a:pPr>
            <a:r>
              <a:t>most common </a:t>
            </a:r>
            <a:r>
              <a:rPr b="1">
                <a:latin typeface="Helvetica"/>
                <a:ea typeface="Helvetica"/>
                <a:cs typeface="Helvetica"/>
                <a:sym typeface="Helvetica"/>
              </a:rPr>
              <a:t>management </a:t>
            </a:r>
            <a:r>
              <a:t>related</a:t>
            </a:r>
            <a:r>
              <a:rPr b="1">
                <a:latin typeface="Helvetica"/>
                <a:ea typeface="Helvetica"/>
                <a:cs typeface="Helvetica"/>
                <a:sym typeface="Helvetica"/>
              </a:rPr>
              <a:t> posts</a:t>
            </a:r>
            <a:r>
              <a:t>?</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5" name="Shape 555"/>
          <p:cNvSpPr/>
          <p:nvPr/>
        </p:nvSpPr>
        <p:spPr>
          <a:xfrm>
            <a:off x="4480826" y="4227857"/>
            <a:ext cx="5551382" cy="6477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most discussed </a:t>
            </a:r>
            <a:r>
              <a:rPr b="1">
                <a:latin typeface="Helvetica"/>
                <a:ea typeface="Helvetica"/>
                <a:cs typeface="Helvetica"/>
                <a:sym typeface="Helvetica"/>
              </a:rPr>
              <a:t>subjects</a:t>
            </a:r>
            <a:r>
              <a:t>?</a:t>
            </a:r>
          </a:p>
        </p:txBody>
      </p:sp>
      <p:pic>
        <p:nvPicPr>
          <p:cNvPr id="556" name="image10.png"/>
          <p:cNvPicPr>
            <a:picLocks noChangeAspect="1"/>
          </p:cNvPicPr>
          <p:nvPr/>
        </p:nvPicPr>
        <p:blipFill>
          <a:blip r:embed="rId3">
            <a:extLst/>
          </a:blip>
          <a:stretch>
            <a:fillRect/>
          </a:stretch>
        </p:blipFill>
        <p:spPr>
          <a:xfrm>
            <a:off x="3042442" y="4145311"/>
            <a:ext cx="1168401" cy="812801"/>
          </a:xfrm>
          <a:prstGeom prst="rect">
            <a:avLst/>
          </a:prstGeom>
          <a:ln w="12700">
            <a:miter lim="400000"/>
          </a:ln>
        </p:spPr>
      </p:pic>
      <p:pic>
        <p:nvPicPr>
          <p:cNvPr id="557" name="image12.png"/>
          <p:cNvPicPr>
            <a:picLocks noChangeAspect="1"/>
          </p:cNvPicPr>
          <p:nvPr/>
        </p:nvPicPr>
        <p:blipFill>
          <a:blip r:embed="rId4">
            <a:extLst/>
          </a:blip>
          <a:stretch>
            <a:fillRect/>
          </a:stretch>
        </p:blipFill>
        <p:spPr>
          <a:xfrm>
            <a:off x="0" y="8667750"/>
            <a:ext cx="13074650" cy="1104900"/>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661" name="Group 661"/>
          <p:cNvGrpSpPr/>
          <p:nvPr/>
        </p:nvGrpSpPr>
        <p:grpSpPr>
          <a:xfrm>
            <a:off x="1765300" y="609599"/>
            <a:ext cx="10604421" cy="7597757"/>
            <a:chOff x="0" y="0"/>
            <a:chExt cx="10604420" cy="7597755"/>
          </a:xfrm>
        </p:grpSpPr>
        <p:sp>
          <p:nvSpPr>
            <p:cNvPr id="561" name="Shape 561"/>
            <p:cNvSpPr/>
            <p:nvPr/>
          </p:nvSpPr>
          <p:spPr>
            <a:xfrm>
              <a:off x="63500" y="64865"/>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562" name="Shape 562"/>
            <p:cNvSpPr/>
            <p:nvPr/>
          </p:nvSpPr>
          <p:spPr>
            <a:xfrm>
              <a:off x="2178803" y="57787"/>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563" name="Shape 563"/>
            <p:cNvSpPr/>
            <p:nvPr/>
          </p:nvSpPr>
          <p:spPr>
            <a:xfrm>
              <a:off x="4294144" y="57787"/>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564" name="Shape 564"/>
            <p:cNvSpPr/>
            <p:nvPr/>
          </p:nvSpPr>
          <p:spPr>
            <a:xfrm>
              <a:off x="6404426" y="64865"/>
              <a:ext cx="2029906"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565" name="Shape 565"/>
            <p:cNvSpPr/>
            <p:nvPr/>
          </p:nvSpPr>
          <p:spPr>
            <a:xfrm>
              <a:off x="8511102" y="64865"/>
              <a:ext cx="2029906"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566" name="Shape 566"/>
            <p:cNvSpPr/>
            <p:nvPr/>
          </p:nvSpPr>
          <p:spPr>
            <a:xfrm>
              <a:off x="72438" y="821882"/>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567" name="Shape 567"/>
            <p:cNvSpPr/>
            <p:nvPr/>
          </p:nvSpPr>
          <p:spPr>
            <a:xfrm>
              <a:off x="2187742" y="814804"/>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568" name="Shape 568"/>
            <p:cNvSpPr/>
            <p:nvPr/>
          </p:nvSpPr>
          <p:spPr>
            <a:xfrm>
              <a:off x="4303083" y="814804"/>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569" name="Shape 569"/>
            <p:cNvSpPr/>
            <p:nvPr/>
          </p:nvSpPr>
          <p:spPr>
            <a:xfrm>
              <a:off x="6413365" y="821882"/>
              <a:ext cx="2029905"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570" name="Shape 570"/>
            <p:cNvSpPr/>
            <p:nvPr/>
          </p:nvSpPr>
          <p:spPr>
            <a:xfrm>
              <a:off x="8520041" y="821882"/>
              <a:ext cx="2029905"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571" name="Shape 571"/>
            <p:cNvSpPr/>
            <p:nvPr/>
          </p:nvSpPr>
          <p:spPr>
            <a:xfrm>
              <a:off x="67969" y="1585978"/>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572" name="Shape 572"/>
            <p:cNvSpPr/>
            <p:nvPr/>
          </p:nvSpPr>
          <p:spPr>
            <a:xfrm>
              <a:off x="2183272" y="1578900"/>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573" name="Shape 573"/>
            <p:cNvSpPr/>
            <p:nvPr/>
          </p:nvSpPr>
          <p:spPr>
            <a:xfrm>
              <a:off x="4298613" y="1578900"/>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574" name="Shape 574"/>
            <p:cNvSpPr/>
            <p:nvPr/>
          </p:nvSpPr>
          <p:spPr>
            <a:xfrm>
              <a:off x="6408895" y="1585978"/>
              <a:ext cx="2029906"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575" name="Shape 575"/>
            <p:cNvSpPr/>
            <p:nvPr/>
          </p:nvSpPr>
          <p:spPr>
            <a:xfrm>
              <a:off x="8515571" y="1585978"/>
              <a:ext cx="2029906"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576" name="Shape 576"/>
            <p:cNvSpPr/>
            <p:nvPr/>
          </p:nvSpPr>
          <p:spPr>
            <a:xfrm>
              <a:off x="76907" y="2342995"/>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577" name="Shape 577"/>
            <p:cNvSpPr/>
            <p:nvPr/>
          </p:nvSpPr>
          <p:spPr>
            <a:xfrm>
              <a:off x="2192211" y="2335917"/>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578" name="Shape 578"/>
            <p:cNvSpPr/>
            <p:nvPr/>
          </p:nvSpPr>
          <p:spPr>
            <a:xfrm>
              <a:off x="4307552" y="2335917"/>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579" name="Shape 579"/>
            <p:cNvSpPr/>
            <p:nvPr/>
          </p:nvSpPr>
          <p:spPr>
            <a:xfrm>
              <a:off x="6417834" y="2342995"/>
              <a:ext cx="2029906"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580" name="Shape 580"/>
            <p:cNvSpPr/>
            <p:nvPr/>
          </p:nvSpPr>
          <p:spPr>
            <a:xfrm>
              <a:off x="8524510" y="2342995"/>
              <a:ext cx="2029906"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581" name="Shape 581"/>
            <p:cNvSpPr/>
            <p:nvPr/>
          </p:nvSpPr>
          <p:spPr>
            <a:xfrm>
              <a:off x="78094" y="3100012"/>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582" name="Shape 582"/>
            <p:cNvSpPr/>
            <p:nvPr/>
          </p:nvSpPr>
          <p:spPr>
            <a:xfrm>
              <a:off x="2193398" y="3092934"/>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583" name="Shape 583"/>
            <p:cNvSpPr/>
            <p:nvPr/>
          </p:nvSpPr>
          <p:spPr>
            <a:xfrm>
              <a:off x="4308738" y="3092934"/>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584" name="Shape 584"/>
            <p:cNvSpPr/>
            <p:nvPr/>
          </p:nvSpPr>
          <p:spPr>
            <a:xfrm>
              <a:off x="6419020" y="3100012"/>
              <a:ext cx="2029906"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585" name="Shape 585"/>
            <p:cNvSpPr/>
            <p:nvPr/>
          </p:nvSpPr>
          <p:spPr>
            <a:xfrm>
              <a:off x="8525697" y="3100012"/>
              <a:ext cx="2029905"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586" name="Shape 586"/>
            <p:cNvSpPr/>
            <p:nvPr/>
          </p:nvSpPr>
          <p:spPr>
            <a:xfrm>
              <a:off x="87033" y="3857030"/>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587" name="Shape 587"/>
            <p:cNvSpPr/>
            <p:nvPr/>
          </p:nvSpPr>
          <p:spPr>
            <a:xfrm>
              <a:off x="2202336" y="3849951"/>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588" name="Shape 588"/>
            <p:cNvSpPr/>
            <p:nvPr/>
          </p:nvSpPr>
          <p:spPr>
            <a:xfrm>
              <a:off x="4317677" y="3849951"/>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589" name="Shape 589"/>
            <p:cNvSpPr/>
            <p:nvPr/>
          </p:nvSpPr>
          <p:spPr>
            <a:xfrm>
              <a:off x="6427959" y="3857030"/>
              <a:ext cx="2029906"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590" name="Shape 590"/>
            <p:cNvSpPr/>
            <p:nvPr/>
          </p:nvSpPr>
          <p:spPr>
            <a:xfrm>
              <a:off x="8534636" y="3857030"/>
              <a:ext cx="2029905"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591" name="Shape 591"/>
            <p:cNvSpPr/>
            <p:nvPr/>
          </p:nvSpPr>
          <p:spPr>
            <a:xfrm>
              <a:off x="82563" y="4621125"/>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592" name="Shape 592"/>
            <p:cNvSpPr/>
            <p:nvPr/>
          </p:nvSpPr>
          <p:spPr>
            <a:xfrm>
              <a:off x="2197867" y="4614047"/>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593" name="Shape 593"/>
            <p:cNvSpPr/>
            <p:nvPr/>
          </p:nvSpPr>
          <p:spPr>
            <a:xfrm>
              <a:off x="4313208" y="4614047"/>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594" name="Shape 594"/>
            <p:cNvSpPr/>
            <p:nvPr/>
          </p:nvSpPr>
          <p:spPr>
            <a:xfrm>
              <a:off x="6423490" y="4621125"/>
              <a:ext cx="2029905"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595" name="Shape 595"/>
            <p:cNvSpPr/>
            <p:nvPr/>
          </p:nvSpPr>
          <p:spPr>
            <a:xfrm>
              <a:off x="8530166" y="4621125"/>
              <a:ext cx="2029906"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596" name="Shape 596"/>
            <p:cNvSpPr/>
            <p:nvPr/>
          </p:nvSpPr>
          <p:spPr>
            <a:xfrm>
              <a:off x="91502" y="5378142"/>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597" name="Shape 597"/>
            <p:cNvSpPr/>
            <p:nvPr/>
          </p:nvSpPr>
          <p:spPr>
            <a:xfrm>
              <a:off x="2206805" y="5371064"/>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598" name="Shape 598"/>
            <p:cNvSpPr/>
            <p:nvPr/>
          </p:nvSpPr>
          <p:spPr>
            <a:xfrm>
              <a:off x="4322146" y="5371064"/>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599" name="Shape 599"/>
            <p:cNvSpPr/>
            <p:nvPr/>
          </p:nvSpPr>
          <p:spPr>
            <a:xfrm>
              <a:off x="6432429" y="5378142"/>
              <a:ext cx="2029905"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600" name="Shape 600"/>
            <p:cNvSpPr/>
            <p:nvPr/>
          </p:nvSpPr>
          <p:spPr>
            <a:xfrm>
              <a:off x="8539105" y="5378142"/>
              <a:ext cx="2029906"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601" name="Shape 601"/>
            <p:cNvSpPr/>
            <p:nvPr/>
          </p:nvSpPr>
          <p:spPr>
            <a:xfrm>
              <a:off x="92394" y="6142237"/>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602" name="Shape 602"/>
            <p:cNvSpPr/>
            <p:nvPr/>
          </p:nvSpPr>
          <p:spPr>
            <a:xfrm>
              <a:off x="2207697" y="6135159"/>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603" name="Shape 603"/>
            <p:cNvSpPr/>
            <p:nvPr/>
          </p:nvSpPr>
          <p:spPr>
            <a:xfrm>
              <a:off x="4323038" y="6135159"/>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604" name="Shape 604"/>
            <p:cNvSpPr/>
            <p:nvPr/>
          </p:nvSpPr>
          <p:spPr>
            <a:xfrm>
              <a:off x="6433321" y="6142237"/>
              <a:ext cx="2029905"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605" name="Shape 605"/>
            <p:cNvSpPr/>
            <p:nvPr/>
          </p:nvSpPr>
          <p:spPr>
            <a:xfrm>
              <a:off x="8539997" y="6142237"/>
              <a:ext cx="2029905"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606" name="Shape 606"/>
            <p:cNvSpPr/>
            <p:nvPr/>
          </p:nvSpPr>
          <p:spPr>
            <a:xfrm>
              <a:off x="101333" y="6899255"/>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607" name="Shape 607"/>
            <p:cNvSpPr/>
            <p:nvPr/>
          </p:nvSpPr>
          <p:spPr>
            <a:xfrm>
              <a:off x="2216636" y="6892177"/>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608" name="Shape 608"/>
            <p:cNvSpPr/>
            <p:nvPr/>
          </p:nvSpPr>
          <p:spPr>
            <a:xfrm>
              <a:off x="4331977" y="6892177"/>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609" name="Shape 609"/>
            <p:cNvSpPr/>
            <p:nvPr/>
          </p:nvSpPr>
          <p:spPr>
            <a:xfrm>
              <a:off x="6442260" y="6899255"/>
              <a:ext cx="2029905"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610" name="Shape 610"/>
            <p:cNvSpPr/>
            <p:nvPr/>
          </p:nvSpPr>
          <p:spPr>
            <a:xfrm>
              <a:off x="8548936" y="6899255"/>
              <a:ext cx="2029905"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611" name="Shape 611"/>
            <p:cNvSpPr/>
            <p:nvPr/>
          </p:nvSpPr>
          <p:spPr>
            <a:xfrm>
              <a:off x="656194" y="219610"/>
              <a:ext cx="1063563"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broadband</a:t>
              </a:r>
            </a:p>
          </p:txBody>
        </p:sp>
        <p:sp>
          <p:nvSpPr>
            <p:cNvPr id="612" name="Shape 612"/>
            <p:cNvSpPr/>
            <p:nvPr/>
          </p:nvSpPr>
          <p:spPr>
            <a:xfrm>
              <a:off x="2228902" y="228600"/>
              <a:ext cx="1811275"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gossip/supermarket</a:t>
              </a:r>
            </a:p>
          </p:txBody>
        </p:sp>
        <p:sp>
          <p:nvSpPr>
            <p:cNvPr id="613" name="Shape 613"/>
            <p:cNvSpPr/>
            <p:nvPr/>
          </p:nvSpPr>
          <p:spPr>
            <a:xfrm>
              <a:off x="4505956" y="228600"/>
              <a:ext cx="1511999"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cars/noise/event</a:t>
              </a:r>
            </a:p>
          </p:txBody>
        </p:sp>
        <p:sp>
          <p:nvSpPr>
            <p:cNvPr id="614" name="Shape 614"/>
            <p:cNvSpPr/>
            <p:nvPr/>
          </p:nvSpPr>
          <p:spPr>
            <a:xfrm>
              <a:off x="6702530" y="147392"/>
              <a:ext cx="1497902"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500"/>
              </a:pPr>
              <a:r>
                <a:t>request for info/</a:t>
              </a:r>
            </a:p>
            <a:p>
              <a:pPr>
                <a:defRPr sz="1500"/>
              </a:pPr>
              <a:r>
                <a:t>restaurant</a:t>
              </a:r>
            </a:p>
          </p:txBody>
        </p:sp>
        <p:sp>
          <p:nvSpPr>
            <p:cNvPr id="615" name="Shape 615"/>
            <p:cNvSpPr/>
            <p:nvPr/>
          </p:nvSpPr>
          <p:spPr>
            <a:xfrm>
              <a:off x="606295" y="1023642"/>
              <a:ext cx="993078"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electrician</a:t>
              </a:r>
            </a:p>
          </p:txBody>
        </p:sp>
        <p:sp>
          <p:nvSpPr>
            <p:cNvPr id="616" name="Shape 616"/>
            <p:cNvSpPr/>
            <p:nvPr/>
          </p:nvSpPr>
          <p:spPr>
            <a:xfrm>
              <a:off x="2236637" y="920249"/>
              <a:ext cx="1903858"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input / restaurant / pub</a:t>
              </a:r>
            </a:p>
          </p:txBody>
        </p:sp>
        <p:sp>
          <p:nvSpPr>
            <p:cNvPr id="617" name="Shape 617"/>
            <p:cNvSpPr/>
            <p:nvPr/>
          </p:nvSpPr>
          <p:spPr>
            <a:xfrm>
              <a:off x="4836919" y="1006162"/>
              <a:ext cx="968503"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restaurant</a:t>
              </a:r>
            </a:p>
          </p:txBody>
        </p:sp>
        <p:sp>
          <p:nvSpPr>
            <p:cNvPr id="618" name="Shape 618"/>
            <p:cNvSpPr/>
            <p:nvPr/>
          </p:nvSpPr>
          <p:spPr>
            <a:xfrm>
              <a:off x="6759108" y="1006162"/>
              <a:ext cx="1384746"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service charge</a:t>
              </a:r>
            </a:p>
          </p:txBody>
        </p:sp>
        <p:sp>
          <p:nvSpPr>
            <p:cNvPr id="619" name="Shape 619"/>
            <p:cNvSpPr/>
            <p:nvPr/>
          </p:nvSpPr>
          <p:spPr>
            <a:xfrm>
              <a:off x="594472" y="1654064"/>
              <a:ext cx="1187007"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500"/>
              </a:pPr>
              <a:r>
                <a:t>gates,</a:t>
              </a:r>
            </a:p>
            <a:p>
              <a:pPr>
                <a:defRPr sz="1500"/>
              </a:pPr>
              <a:r>
                <a:t> test support</a:t>
              </a:r>
            </a:p>
          </p:txBody>
        </p:sp>
        <p:sp>
          <p:nvSpPr>
            <p:cNvPr id="620" name="Shape 620"/>
            <p:cNvSpPr/>
            <p:nvPr/>
          </p:nvSpPr>
          <p:spPr>
            <a:xfrm>
              <a:off x="2595063" y="1654064"/>
              <a:ext cx="1187006"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500"/>
              </a:pPr>
              <a:r>
                <a:t>broadband,</a:t>
              </a:r>
            </a:p>
            <a:p>
              <a:pPr>
                <a:defRPr sz="1500"/>
              </a:pPr>
              <a:r>
                <a:t> test support</a:t>
              </a:r>
            </a:p>
          </p:txBody>
        </p:sp>
        <p:sp>
          <p:nvSpPr>
            <p:cNvPr id="621" name="Shape 621"/>
            <p:cNvSpPr/>
            <p:nvPr/>
          </p:nvSpPr>
          <p:spPr>
            <a:xfrm>
              <a:off x="4830091" y="1783725"/>
              <a:ext cx="1063563"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broadband</a:t>
              </a:r>
            </a:p>
          </p:txBody>
        </p:sp>
        <p:sp>
          <p:nvSpPr>
            <p:cNvPr id="622" name="Shape 622"/>
            <p:cNvSpPr/>
            <p:nvPr/>
          </p:nvSpPr>
          <p:spPr>
            <a:xfrm>
              <a:off x="6572037" y="1768364"/>
              <a:ext cx="1758888"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planning / pressure</a:t>
              </a:r>
            </a:p>
          </p:txBody>
        </p:sp>
        <p:sp>
          <p:nvSpPr>
            <p:cNvPr id="623" name="Shape 623"/>
            <p:cNvSpPr/>
            <p:nvPr/>
          </p:nvSpPr>
          <p:spPr>
            <a:xfrm>
              <a:off x="225951" y="2408289"/>
              <a:ext cx="1753766"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website closure / external perception</a:t>
              </a:r>
            </a:p>
          </p:txBody>
        </p:sp>
        <p:sp>
          <p:nvSpPr>
            <p:cNvPr id="624" name="Shape 624"/>
            <p:cNvSpPr/>
            <p:nvPr/>
          </p:nvSpPr>
          <p:spPr>
            <a:xfrm>
              <a:off x="2683169" y="2522589"/>
              <a:ext cx="1116712"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introduction</a:t>
              </a:r>
            </a:p>
          </p:txBody>
        </p:sp>
        <p:sp>
          <p:nvSpPr>
            <p:cNvPr id="625" name="Shape 625"/>
            <p:cNvSpPr/>
            <p:nvPr/>
          </p:nvSpPr>
          <p:spPr>
            <a:xfrm>
              <a:off x="4655654" y="2522589"/>
              <a:ext cx="1338644"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travel problem</a:t>
              </a:r>
            </a:p>
          </p:txBody>
        </p:sp>
        <p:sp>
          <p:nvSpPr>
            <p:cNvPr id="626" name="Shape 626"/>
            <p:cNvSpPr/>
            <p:nvPr/>
          </p:nvSpPr>
          <p:spPr>
            <a:xfrm>
              <a:off x="6398408" y="2342688"/>
              <a:ext cx="2106146" cy="635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200"/>
              </a:lvl1pPr>
            </a:lstStyle>
            <a:p>
              <a:pPr/>
              <a:r>
                <a:t>smell / noise / safety / doctor / shop / external perception / observation</a:t>
              </a:r>
            </a:p>
          </p:txBody>
        </p:sp>
        <p:sp>
          <p:nvSpPr>
            <p:cNvPr id="627" name="Shape 627"/>
            <p:cNvSpPr/>
            <p:nvPr/>
          </p:nvSpPr>
          <p:spPr>
            <a:xfrm>
              <a:off x="203905" y="3163721"/>
              <a:ext cx="1797858"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business / parking / enforcement advice</a:t>
              </a:r>
            </a:p>
          </p:txBody>
        </p:sp>
        <p:sp>
          <p:nvSpPr>
            <p:cNvPr id="628" name="Shape 628"/>
            <p:cNvSpPr/>
            <p:nvPr/>
          </p:nvSpPr>
          <p:spPr>
            <a:xfrm>
              <a:off x="2403370" y="3262999"/>
              <a:ext cx="1571626"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grounds, parking</a:t>
              </a:r>
            </a:p>
          </p:txBody>
        </p:sp>
        <p:sp>
          <p:nvSpPr>
            <p:cNvPr id="629" name="Shape 629"/>
            <p:cNvSpPr/>
            <p:nvPr/>
          </p:nvSpPr>
          <p:spPr>
            <a:xfrm>
              <a:off x="4359144" y="3262999"/>
              <a:ext cx="1903858"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freehold, ground rent</a:t>
              </a:r>
            </a:p>
          </p:txBody>
        </p:sp>
        <p:sp>
          <p:nvSpPr>
            <p:cNvPr id="630" name="Shape 630"/>
            <p:cNvSpPr/>
            <p:nvPr/>
          </p:nvSpPr>
          <p:spPr>
            <a:xfrm>
              <a:off x="6409636" y="3167974"/>
              <a:ext cx="2083690"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500"/>
              </a:pPr>
              <a:r>
                <a:t>neighbourhood watch </a:t>
              </a:r>
            </a:p>
            <a:p>
              <a:pPr>
                <a:defRPr sz="1500"/>
              </a:pPr>
              <a:r>
                <a:t>/ crime</a:t>
              </a:r>
            </a:p>
          </p:txBody>
        </p:sp>
        <p:sp>
          <p:nvSpPr>
            <p:cNvPr id="631" name="Shape 631"/>
            <p:cNvSpPr/>
            <p:nvPr/>
          </p:nvSpPr>
          <p:spPr>
            <a:xfrm>
              <a:off x="9232280" y="3262999"/>
              <a:ext cx="569596"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lease</a:t>
              </a:r>
            </a:p>
          </p:txBody>
        </p:sp>
        <p:sp>
          <p:nvSpPr>
            <p:cNvPr id="632" name="Shape 632"/>
            <p:cNvSpPr/>
            <p:nvPr/>
          </p:nvSpPr>
          <p:spPr>
            <a:xfrm>
              <a:off x="571053" y="4029261"/>
              <a:ext cx="1063562"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broadband</a:t>
              </a:r>
            </a:p>
          </p:txBody>
        </p:sp>
        <p:sp>
          <p:nvSpPr>
            <p:cNvPr id="633" name="Shape 633"/>
            <p:cNvSpPr/>
            <p:nvPr/>
          </p:nvSpPr>
          <p:spPr>
            <a:xfrm>
              <a:off x="2326743" y="3893421"/>
              <a:ext cx="1829563" cy="635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200"/>
              </a:lvl1pPr>
            </a:lstStyle>
            <a:p>
              <a:pPr/>
              <a:r>
                <a:t>security / concierge / theft / vandalism / grounds / service charge</a:t>
              </a:r>
            </a:p>
          </p:txBody>
        </p:sp>
        <p:sp>
          <p:nvSpPr>
            <p:cNvPr id="634" name="Shape 634"/>
            <p:cNvSpPr/>
            <p:nvPr/>
          </p:nvSpPr>
          <p:spPr>
            <a:xfrm>
              <a:off x="4396291" y="3893421"/>
              <a:ext cx="1829563"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campaign / validity / works / plumbing</a:t>
              </a:r>
            </a:p>
          </p:txBody>
        </p:sp>
        <p:sp>
          <p:nvSpPr>
            <p:cNvPr id="635" name="Shape 635"/>
            <p:cNvSpPr/>
            <p:nvPr/>
          </p:nvSpPr>
          <p:spPr>
            <a:xfrm>
              <a:off x="6536700" y="3912808"/>
              <a:ext cx="1829563"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theft / reporting / community building</a:t>
              </a:r>
            </a:p>
          </p:txBody>
        </p:sp>
        <p:sp>
          <p:nvSpPr>
            <p:cNvPr id="636" name="Shape 636"/>
            <p:cNvSpPr/>
            <p:nvPr/>
          </p:nvSpPr>
          <p:spPr>
            <a:xfrm>
              <a:off x="8598741" y="3873125"/>
              <a:ext cx="1811274" cy="635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200"/>
              </a:lvl1pPr>
            </a:lstStyle>
            <a:p>
              <a:pPr/>
              <a:r>
                <a:t>gates / security / theft/service charge / post / concierge</a:t>
              </a:r>
            </a:p>
          </p:txBody>
        </p:sp>
        <p:sp>
          <p:nvSpPr>
            <p:cNvPr id="637" name="Shape 637"/>
            <p:cNvSpPr/>
            <p:nvPr/>
          </p:nvSpPr>
          <p:spPr>
            <a:xfrm>
              <a:off x="0" y="4688404"/>
              <a:ext cx="2115693"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sz="1500"/>
              </a:pPr>
              <a:r>
                <a:t> lease / ground rent /</a:t>
              </a:r>
            </a:p>
            <a:p>
              <a:pPr>
                <a:defRPr sz="1500"/>
              </a:pPr>
              <a:r>
                <a:t> procedural advice</a:t>
              </a:r>
            </a:p>
          </p:txBody>
        </p:sp>
        <p:sp>
          <p:nvSpPr>
            <p:cNvPr id="638" name="Shape 638"/>
            <p:cNvSpPr/>
            <p:nvPr/>
          </p:nvSpPr>
          <p:spPr>
            <a:xfrm>
              <a:off x="2183678" y="4561626"/>
              <a:ext cx="2013205" cy="787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gates / fencing / swipe card / vandalism / youths</a:t>
              </a:r>
            </a:p>
          </p:txBody>
        </p:sp>
        <p:sp>
          <p:nvSpPr>
            <p:cNvPr id="639" name="Shape 639"/>
            <p:cNvSpPr/>
            <p:nvPr/>
          </p:nvSpPr>
          <p:spPr>
            <a:xfrm>
              <a:off x="4318374" y="4553839"/>
              <a:ext cx="2013204" cy="787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theft / request for witnesses / request for info / non residents</a:t>
              </a:r>
            </a:p>
          </p:txBody>
        </p:sp>
        <p:sp>
          <p:nvSpPr>
            <p:cNvPr id="640" name="Shape 640"/>
            <p:cNvSpPr/>
            <p:nvPr/>
          </p:nvSpPr>
          <p:spPr>
            <a:xfrm>
              <a:off x="6526863" y="4660058"/>
              <a:ext cx="1849236"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access / gates / modification request </a:t>
              </a:r>
            </a:p>
          </p:txBody>
        </p:sp>
        <p:sp>
          <p:nvSpPr>
            <p:cNvPr id="641" name="Shape 641"/>
            <p:cNvSpPr/>
            <p:nvPr/>
          </p:nvSpPr>
          <p:spPr>
            <a:xfrm>
              <a:off x="8470559" y="4553839"/>
              <a:ext cx="2067638" cy="81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200"/>
              </a:lvl1pPr>
            </a:lstStyle>
            <a:p>
              <a:pPr/>
              <a:r>
                <a:t>access,doors / non-residents / unauthorised access / lighting / security / safety </a:t>
              </a:r>
            </a:p>
          </p:txBody>
        </p:sp>
        <p:sp>
          <p:nvSpPr>
            <p:cNvPr id="642" name="Shape 642"/>
            <p:cNvSpPr/>
            <p:nvPr/>
          </p:nvSpPr>
          <p:spPr>
            <a:xfrm>
              <a:off x="571053" y="5552152"/>
              <a:ext cx="1063562"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broadband</a:t>
              </a:r>
            </a:p>
          </p:txBody>
        </p:sp>
        <p:sp>
          <p:nvSpPr>
            <p:cNvPr id="643" name="Shape 643"/>
            <p:cNvSpPr/>
            <p:nvPr/>
          </p:nvSpPr>
          <p:spPr>
            <a:xfrm>
              <a:off x="2167962" y="5453436"/>
              <a:ext cx="1924031"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 event / neighbourliness</a:t>
              </a:r>
            </a:p>
          </p:txBody>
        </p:sp>
        <p:sp>
          <p:nvSpPr>
            <p:cNvPr id="644" name="Shape 644"/>
            <p:cNvSpPr/>
            <p:nvPr/>
          </p:nvSpPr>
          <p:spPr>
            <a:xfrm>
              <a:off x="4828437" y="5585546"/>
              <a:ext cx="993077"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electrician</a:t>
              </a:r>
            </a:p>
          </p:txBody>
        </p:sp>
        <p:sp>
          <p:nvSpPr>
            <p:cNvPr id="645" name="Shape 645"/>
            <p:cNvSpPr/>
            <p:nvPr/>
          </p:nvSpPr>
          <p:spPr>
            <a:xfrm>
              <a:off x="6487360" y="5453436"/>
              <a:ext cx="1928242"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broadband / procedure / pressure</a:t>
              </a:r>
            </a:p>
          </p:txBody>
        </p:sp>
        <p:sp>
          <p:nvSpPr>
            <p:cNvPr id="646" name="Shape 646"/>
            <p:cNvSpPr/>
            <p:nvPr/>
          </p:nvSpPr>
          <p:spPr>
            <a:xfrm>
              <a:off x="8592460" y="5437852"/>
              <a:ext cx="1849236"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bins / fellow residents / webcam</a:t>
              </a:r>
            </a:p>
          </p:txBody>
        </p:sp>
        <p:sp>
          <p:nvSpPr>
            <p:cNvPr id="647" name="Shape 647"/>
            <p:cNvSpPr/>
            <p:nvPr/>
          </p:nvSpPr>
          <p:spPr>
            <a:xfrm>
              <a:off x="539759" y="6149726"/>
              <a:ext cx="1292925"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500"/>
              </a:pPr>
              <a:r>
                <a:t>test support /</a:t>
              </a:r>
            </a:p>
            <a:p>
              <a:pPr>
                <a:defRPr sz="1500"/>
              </a:pPr>
              <a:r>
                <a:t> shuttle bus</a:t>
              </a:r>
            </a:p>
          </p:txBody>
        </p:sp>
        <p:sp>
          <p:nvSpPr>
            <p:cNvPr id="648" name="Shape 648"/>
            <p:cNvSpPr/>
            <p:nvPr/>
          </p:nvSpPr>
          <p:spPr>
            <a:xfrm>
              <a:off x="2709744" y="6309421"/>
              <a:ext cx="1063562"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broadband</a:t>
              </a:r>
            </a:p>
          </p:txBody>
        </p:sp>
        <p:sp>
          <p:nvSpPr>
            <p:cNvPr id="649" name="Shape 649"/>
            <p:cNvSpPr/>
            <p:nvPr/>
          </p:nvSpPr>
          <p:spPr>
            <a:xfrm>
              <a:off x="4310081" y="6157021"/>
              <a:ext cx="2115694" cy="635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200"/>
              </a:lvl1pPr>
            </a:lstStyle>
            <a:p>
              <a:pPr/>
              <a:r>
                <a:t>parking / improvements / procedural issue / test support</a:t>
              </a:r>
            </a:p>
          </p:txBody>
        </p:sp>
        <p:sp>
          <p:nvSpPr>
            <p:cNvPr id="650" name="Shape 650"/>
            <p:cNvSpPr/>
            <p:nvPr/>
          </p:nvSpPr>
          <p:spPr>
            <a:xfrm>
              <a:off x="6806828" y="6309421"/>
              <a:ext cx="1289305"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energy prices</a:t>
              </a:r>
            </a:p>
          </p:txBody>
        </p:sp>
        <p:sp>
          <p:nvSpPr>
            <p:cNvPr id="651" name="Shape 651"/>
            <p:cNvSpPr/>
            <p:nvPr/>
          </p:nvSpPr>
          <p:spPr>
            <a:xfrm>
              <a:off x="8639126" y="6245921"/>
              <a:ext cx="173050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200"/>
              </a:lvl1pPr>
            </a:lstStyle>
            <a:p>
              <a:pPr/>
              <a:r>
                <a:t>parking/planning/pressure/property plans</a:t>
              </a:r>
            </a:p>
          </p:txBody>
        </p:sp>
        <p:sp>
          <p:nvSpPr>
            <p:cNvPr id="652" name="Shape 652"/>
            <p:cNvSpPr/>
            <p:nvPr/>
          </p:nvSpPr>
          <p:spPr>
            <a:xfrm>
              <a:off x="602695" y="7078888"/>
              <a:ext cx="1000278" cy="317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vl1pPr>
            </a:lstStyle>
            <a:p>
              <a:pPr/>
              <a:r>
                <a:t>broadband</a:t>
              </a:r>
            </a:p>
          </p:txBody>
        </p:sp>
        <p:sp>
          <p:nvSpPr>
            <p:cNvPr id="653" name="Shape 653"/>
            <p:cNvSpPr/>
            <p:nvPr/>
          </p:nvSpPr>
          <p:spPr>
            <a:xfrm>
              <a:off x="2609597" y="7085934"/>
              <a:ext cx="1049885" cy="317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vl1pPr>
            </a:lstStyle>
            <a:p>
              <a:pPr/>
              <a:r>
                <a:t>introduction</a:t>
              </a:r>
            </a:p>
          </p:txBody>
        </p:sp>
        <p:sp>
          <p:nvSpPr>
            <p:cNvPr id="654" name="Shape 654"/>
            <p:cNvSpPr/>
            <p:nvPr/>
          </p:nvSpPr>
          <p:spPr>
            <a:xfrm>
              <a:off x="4290746" y="6944321"/>
              <a:ext cx="2154365" cy="635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200"/>
              </a:lvl1pPr>
            </a:lstStyle>
            <a:p>
              <a:pPr/>
              <a:r>
                <a:t>coordination / inspection hatch / business,prices/ concessions/discounts </a:t>
              </a:r>
            </a:p>
          </p:txBody>
        </p:sp>
        <p:sp>
          <p:nvSpPr>
            <p:cNvPr id="655" name="Shape 655"/>
            <p:cNvSpPr/>
            <p:nvPr/>
          </p:nvSpPr>
          <p:spPr>
            <a:xfrm>
              <a:off x="6323607" y="6898883"/>
              <a:ext cx="2255748" cy="635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sz="1200"/>
              </a:pPr>
              <a:r>
                <a:t>residents association /</a:t>
              </a:r>
            </a:p>
            <a:p>
              <a:pPr>
                <a:defRPr sz="1200"/>
              </a:pPr>
              <a:r>
                <a:t>meeting / service charge / freehold /communication </a:t>
              </a:r>
            </a:p>
          </p:txBody>
        </p:sp>
        <p:sp>
          <p:nvSpPr>
            <p:cNvPr id="656" name="Shape 656"/>
            <p:cNvSpPr/>
            <p:nvPr/>
          </p:nvSpPr>
          <p:spPr>
            <a:xfrm>
              <a:off x="8497775" y="7016084"/>
              <a:ext cx="2013205"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200"/>
              </a:lvl1pPr>
            </a:lstStyle>
            <a:p>
              <a:pPr/>
              <a:r>
                <a:t>neighbourhood watch /youths/drugs/security </a:t>
              </a:r>
            </a:p>
          </p:txBody>
        </p:sp>
        <p:sp>
          <p:nvSpPr>
            <p:cNvPr id="657" name="Shape 657"/>
            <p:cNvSpPr/>
            <p:nvPr/>
          </p:nvSpPr>
          <p:spPr>
            <a:xfrm>
              <a:off x="8404335" y="-1"/>
              <a:ext cx="2200086" cy="787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planning / property plans / meeting / residents association</a:t>
              </a:r>
            </a:p>
          </p:txBody>
        </p:sp>
        <p:sp>
          <p:nvSpPr>
            <p:cNvPr id="658" name="Shape 658"/>
            <p:cNvSpPr/>
            <p:nvPr/>
          </p:nvSpPr>
          <p:spPr>
            <a:xfrm>
              <a:off x="8710328" y="891862"/>
              <a:ext cx="1723645"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shared interest /club </a:t>
              </a:r>
            </a:p>
          </p:txBody>
        </p:sp>
        <p:sp>
          <p:nvSpPr>
            <p:cNvPr id="659" name="Shape 659"/>
            <p:cNvSpPr/>
            <p:nvPr/>
          </p:nvSpPr>
          <p:spPr>
            <a:xfrm>
              <a:off x="8710328" y="1783725"/>
              <a:ext cx="1723645"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gym / health safety</a:t>
              </a:r>
            </a:p>
          </p:txBody>
        </p:sp>
        <p:sp>
          <p:nvSpPr>
            <p:cNvPr id="660" name="Shape 660"/>
            <p:cNvSpPr/>
            <p:nvPr/>
          </p:nvSpPr>
          <p:spPr>
            <a:xfrm>
              <a:off x="9012080" y="2495088"/>
              <a:ext cx="1120141"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arson,gates</a:t>
              </a:r>
            </a:p>
          </p:txBody>
        </p:sp>
      </p:grpSp>
      <p:grpSp>
        <p:nvGrpSpPr>
          <p:cNvPr id="682" name="Group 682"/>
          <p:cNvGrpSpPr/>
          <p:nvPr/>
        </p:nvGrpSpPr>
        <p:grpSpPr>
          <a:xfrm>
            <a:off x="87787" y="197719"/>
            <a:ext cx="11441245" cy="7885215"/>
            <a:chOff x="0" y="0"/>
            <a:chExt cx="11441244" cy="7885214"/>
          </a:xfrm>
        </p:grpSpPr>
        <p:sp>
          <p:nvSpPr>
            <p:cNvPr id="662" name="Shape 662"/>
            <p:cNvSpPr/>
            <p:nvPr/>
          </p:nvSpPr>
          <p:spPr>
            <a:xfrm>
              <a:off x="306541" y="686892"/>
              <a:ext cx="1194245"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the barbican</a:t>
              </a:r>
            </a:p>
          </p:txBody>
        </p:sp>
        <p:sp>
          <p:nvSpPr>
            <p:cNvPr id="663" name="Shape 663"/>
            <p:cNvSpPr/>
            <p:nvPr/>
          </p:nvSpPr>
          <p:spPr>
            <a:xfrm>
              <a:off x="2654397" y="39190"/>
              <a:ext cx="381001" cy="381001"/>
            </a:xfrm>
            <a:prstGeom prst="ellipse">
              <a:avLst/>
            </a:prstGeom>
            <a:solidFill>
              <a:srgbClr val="4E5351"/>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664" name="Shape 664"/>
            <p:cNvSpPr/>
            <p:nvPr/>
          </p:nvSpPr>
          <p:spPr>
            <a:xfrm>
              <a:off x="2706521" y="1090"/>
              <a:ext cx="27675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300">
                  <a:solidFill>
                    <a:srgbClr val="FFFFFF"/>
                  </a:solidFill>
                  <a:latin typeface="Helvetica"/>
                  <a:ea typeface="Helvetica"/>
                  <a:cs typeface="Helvetica"/>
                  <a:sym typeface="Helvetica"/>
                </a:defRPr>
              </a:lvl1pPr>
            </a:lstStyle>
            <a:p>
              <a:pPr/>
              <a:r>
                <a:t>1</a:t>
              </a:r>
            </a:p>
          </p:txBody>
        </p:sp>
        <p:sp>
          <p:nvSpPr>
            <p:cNvPr id="665" name="Shape 665"/>
            <p:cNvSpPr/>
            <p:nvPr/>
          </p:nvSpPr>
          <p:spPr>
            <a:xfrm>
              <a:off x="358467" y="1497336"/>
              <a:ext cx="1144525"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bow quarter</a:t>
              </a:r>
            </a:p>
          </p:txBody>
        </p:sp>
        <p:sp>
          <p:nvSpPr>
            <p:cNvPr id="666" name="Shape 666"/>
            <p:cNvSpPr/>
            <p:nvPr/>
          </p:nvSpPr>
          <p:spPr>
            <a:xfrm>
              <a:off x="317209" y="2226656"/>
              <a:ext cx="1172909"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thames view</a:t>
              </a:r>
            </a:p>
          </p:txBody>
        </p:sp>
        <p:sp>
          <p:nvSpPr>
            <p:cNvPr id="667" name="Shape 667"/>
            <p:cNvSpPr/>
            <p:nvPr/>
          </p:nvSpPr>
          <p:spPr>
            <a:xfrm>
              <a:off x="396906" y="2955977"/>
              <a:ext cx="1067182"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dock place</a:t>
              </a:r>
            </a:p>
          </p:txBody>
        </p:sp>
        <p:sp>
          <p:nvSpPr>
            <p:cNvPr id="668" name="Shape 668"/>
            <p:cNvSpPr/>
            <p:nvPr/>
          </p:nvSpPr>
          <p:spPr>
            <a:xfrm>
              <a:off x="368344" y="3705059"/>
              <a:ext cx="1112902"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wharf place</a:t>
              </a:r>
            </a:p>
          </p:txBody>
        </p:sp>
        <p:sp>
          <p:nvSpPr>
            <p:cNvPr id="669" name="Shape 669"/>
            <p:cNvSpPr/>
            <p:nvPr/>
          </p:nvSpPr>
          <p:spPr>
            <a:xfrm>
              <a:off x="633820" y="4486609"/>
              <a:ext cx="844487"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riverside</a:t>
              </a:r>
            </a:p>
          </p:txBody>
        </p:sp>
        <p:sp>
          <p:nvSpPr>
            <p:cNvPr id="670" name="Shape 670"/>
            <p:cNvSpPr/>
            <p:nvPr/>
          </p:nvSpPr>
          <p:spPr>
            <a:xfrm>
              <a:off x="141314" y="5267021"/>
              <a:ext cx="1321499"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one, the tower</a:t>
              </a:r>
            </a:p>
          </p:txBody>
        </p:sp>
        <p:sp>
          <p:nvSpPr>
            <p:cNvPr id="671" name="Shape 671"/>
            <p:cNvSpPr/>
            <p:nvPr/>
          </p:nvSpPr>
          <p:spPr>
            <a:xfrm>
              <a:off x="515333" y="6044583"/>
              <a:ext cx="929260"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park view</a:t>
              </a:r>
            </a:p>
          </p:txBody>
        </p:sp>
        <p:sp>
          <p:nvSpPr>
            <p:cNvPr id="672" name="Shape 672"/>
            <p:cNvSpPr/>
            <p:nvPr/>
          </p:nvSpPr>
          <p:spPr>
            <a:xfrm>
              <a:off x="0" y="6781141"/>
              <a:ext cx="1479995"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spinnaker place</a:t>
              </a:r>
            </a:p>
          </p:txBody>
        </p:sp>
        <p:sp>
          <p:nvSpPr>
            <p:cNvPr id="673" name="Shape 673"/>
            <p:cNvSpPr/>
            <p:nvPr/>
          </p:nvSpPr>
          <p:spPr>
            <a:xfrm>
              <a:off x="145954" y="7555014"/>
              <a:ext cx="1345693"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five, wharfside</a:t>
              </a:r>
            </a:p>
          </p:txBody>
        </p:sp>
        <p:sp>
          <p:nvSpPr>
            <p:cNvPr id="674" name="Shape 674"/>
            <p:cNvSpPr/>
            <p:nvPr/>
          </p:nvSpPr>
          <p:spPr>
            <a:xfrm>
              <a:off x="4709700" y="38100"/>
              <a:ext cx="381001" cy="381001"/>
            </a:xfrm>
            <a:prstGeom prst="ellipse">
              <a:avLst/>
            </a:prstGeom>
            <a:solidFill>
              <a:srgbClr val="4E5351"/>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675" name="Shape 675"/>
            <p:cNvSpPr/>
            <p:nvPr/>
          </p:nvSpPr>
          <p:spPr>
            <a:xfrm>
              <a:off x="4761824" y="-1"/>
              <a:ext cx="27675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300">
                  <a:solidFill>
                    <a:srgbClr val="FFFFFF"/>
                  </a:solidFill>
                  <a:latin typeface="Helvetica"/>
                  <a:ea typeface="Helvetica"/>
                  <a:cs typeface="Helvetica"/>
                  <a:sym typeface="Helvetica"/>
                </a:defRPr>
              </a:lvl1pPr>
            </a:lstStyle>
            <a:p>
              <a:pPr/>
              <a:r>
                <a:t>2</a:t>
              </a:r>
            </a:p>
          </p:txBody>
        </p:sp>
        <p:sp>
          <p:nvSpPr>
            <p:cNvPr id="676" name="Shape 676"/>
            <p:cNvSpPr/>
            <p:nvPr/>
          </p:nvSpPr>
          <p:spPr>
            <a:xfrm>
              <a:off x="6831258" y="48418"/>
              <a:ext cx="381001" cy="381001"/>
            </a:xfrm>
            <a:prstGeom prst="ellipse">
              <a:avLst/>
            </a:prstGeom>
            <a:solidFill>
              <a:srgbClr val="4E5351"/>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677" name="Shape 677"/>
            <p:cNvSpPr/>
            <p:nvPr/>
          </p:nvSpPr>
          <p:spPr>
            <a:xfrm>
              <a:off x="6883382" y="10318"/>
              <a:ext cx="27675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300">
                  <a:solidFill>
                    <a:srgbClr val="FFFFFF"/>
                  </a:solidFill>
                  <a:latin typeface="Helvetica"/>
                  <a:ea typeface="Helvetica"/>
                  <a:cs typeface="Helvetica"/>
                  <a:sym typeface="Helvetica"/>
                </a:defRPr>
              </a:lvl1pPr>
            </a:lstStyle>
            <a:p>
              <a:pPr/>
              <a:r>
                <a:t>3</a:t>
              </a:r>
            </a:p>
          </p:txBody>
        </p:sp>
        <p:sp>
          <p:nvSpPr>
            <p:cNvPr id="678" name="Shape 678"/>
            <p:cNvSpPr/>
            <p:nvPr/>
          </p:nvSpPr>
          <p:spPr>
            <a:xfrm>
              <a:off x="8886799" y="48418"/>
              <a:ext cx="381001" cy="381001"/>
            </a:xfrm>
            <a:prstGeom prst="ellipse">
              <a:avLst/>
            </a:prstGeom>
            <a:solidFill>
              <a:srgbClr val="4E5351"/>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679" name="Shape 679"/>
            <p:cNvSpPr/>
            <p:nvPr/>
          </p:nvSpPr>
          <p:spPr>
            <a:xfrm>
              <a:off x="8938923" y="10318"/>
              <a:ext cx="27675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300">
                  <a:solidFill>
                    <a:srgbClr val="FFFFFF"/>
                  </a:solidFill>
                  <a:latin typeface="Helvetica"/>
                  <a:ea typeface="Helvetica"/>
                  <a:cs typeface="Helvetica"/>
                  <a:sym typeface="Helvetica"/>
                </a:defRPr>
              </a:lvl1pPr>
            </a:lstStyle>
            <a:p>
              <a:pPr/>
              <a:r>
                <a:t>4</a:t>
              </a:r>
            </a:p>
          </p:txBody>
        </p:sp>
        <p:sp>
          <p:nvSpPr>
            <p:cNvPr id="680" name="Shape 680"/>
            <p:cNvSpPr/>
            <p:nvPr/>
          </p:nvSpPr>
          <p:spPr>
            <a:xfrm>
              <a:off x="11060244" y="52574"/>
              <a:ext cx="381001" cy="381001"/>
            </a:xfrm>
            <a:prstGeom prst="ellipse">
              <a:avLst/>
            </a:prstGeom>
            <a:solidFill>
              <a:srgbClr val="4E5351"/>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681" name="Shape 681"/>
            <p:cNvSpPr/>
            <p:nvPr/>
          </p:nvSpPr>
          <p:spPr>
            <a:xfrm>
              <a:off x="11112368" y="14474"/>
              <a:ext cx="27675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300">
                  <a:solidFill>
                    <a:srgbClr val="FFFFFF"/>
                  </a:solidFill>
                  <a:latin typeface="Helvetica"/>
                  <a:ea typeface="Helvetica"/>
                  <a:cs typeface="Helvetica"/>
                  <a:sym typeface="Helvetica"/>
                </a:defRPr>
              </a:lvl1pPr>
            </a:lstStyle>
            <a:p>
              <a:pPr/>
              <a:r>
                <a:t>5</a:t>
              </a:r>
            </a:p>
          </p:txBody>
        </p:sp>
      </p:grpSp>
      <p:sp>
        <p:nvSpPr>
          <p:cNvPr id="683" name="Shape 683"/>
          <p:cNvSpPr/>
          <p:nvPr/>
        </p:nvSpPr>
        <p:spPr>
          <a:xfrm>
            <a:off x="1814237" y="678180"/>
            <a:ext cx="2092368" cy="7572356"/>
          </a:xfrm>
          <a:prstGeom prst="rect">
            <a:avLst/>
          </a:prstGeom>
          <a:ln w="50800">
            <a:solidFill>
              <a:srgbClr val="85888D"/>
            </a:solidFill>
            <a:miter lim="400000"/>
          </a:ln>
        </p:spPr>
        <p:txBody>
          <a:bodyPr lIns="50800" tIns="50800" rIns="50800" bIns="50800" anchor="ctr"/>
          <a:lstStyle/>
          <a:p>
            <a:pPr>
              <a:defRPr sz="2400">
                <a:solidFill>
                  <a:srgbClr val="4E5351"/>
                </a:solidFill>
              </a:defRPr>
            </a:pPr>
          </a:p>
        </p:txBody>
      </p:sp>
      <p:sp>
        <p:nvSpPr>
          <p:cNvPr id="684" name="Shape 684"/>
          <p:cNvSpPr/>
          <p:nvPr/>
        </p:nvSpPr>
        <p:spPr>
          <a:xfrm>
            <a:off x="10285983" y="678180"/>
            <a:ext cx="2092369" cy="7572356"/>
          </a:xfrm>
          <a:prstGeom prst="rect">
            <a:avLst/>
          </a:prstGeom>
          <a:ln w="50800">
            <a:solidFill>
              <a:srgbClr val="85888D"/>
            </a:solidFill>
            <a:miter lim="400000"/>
          </a:ln>
        </p:spPr>
        <p:txBody>
          <a:bodyPr lIns="50800" tIns="50800" rIns="50800" bIns="50800" anchor="ctr"/>
          <a:lstStyle/>
          <a:p>
            <a:pPr>
              <a:defRPr sz="2400">
                <a:solidFill>
                  <a:srgbClr val="4E5351"/>
                </a:solidFill>
              </a:defRPr>
            </a:pPr>
          </a:p>
        </p:txBody>
      </p:sp>
      <p:sp>
        <p:nvSpPr>
          <p:cNvPr id="685" name="Shape 685"/>
          <p:cNvSpPr/>
          <p:nvPr/>
        </p:nvSpPr>
        <p:spPr>
          <a:xfrm>
            <a:off x="1788077" y="8388265"/>
            <a:ext cx="214468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100"/>
            </a:pPr>
            <a:r>
              <a:t>most discussed </a:t>
            </a:r>
          </a:p>
          <a:p>
            <a:pPr>
              <a:defRPr sz="2100"/>
            </a:pPr>
            <a:r>
              <a:t>post</a:t>
            </a:r>
          </a:p>
        </p:txBody>
      </p:sp>
      <p:sp>
        <p:nvSpPr>
          <p:cNvPr id="686" name="Shape 686"/>
          <p:cNvSpPr/>
          <p:nvPr/>
        </p:nvSpPr>
        <p:spPr>
          <a:xfrm>
            <a:off x="10037396" y="8388265"/>
            <a:ext cx="2589544"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100"/>
            </a:pPr>
            <a:r>
              <a:t>5th most discussed </a:t>
            </a:r>
          </a:p>
          <a:p>
            <a:pPr>
              <a:defRPr sz="2100"/>
            </a:pPr>
            <a:r>
              <a:t>post</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790" name="Group 790"/>
          <p:cNvGrpSpPr/>
          <p:nvPr/>
        </p:nvGrpSpPr>
        <p:grpSpPr>
          <a:xfrm>
            <a:off x="1765300" y="609599"/>
            <a:ext cx="10604420" cy="7597757"/>
            <a:chOff x="0" y="0"/>
            <a:chExt cx="10604419" cy="7597755"/>
          </a:xfrm>
        </p:grpSpPr>
        <p:sp>
          <p:nvSpPr>
            <p:cNvPr id="690" name="Shape 690"/>
            <p:cNvSpPr/>
            <p:nvPr/>
          </p:nvSpPr>
          <p:spPr>
            <a:xfrm>
              <a:off x="63500" y="64865"/>
              <a:ext cx="2032000" cy="698501"/>
            </a:xfrm>
            <a:prstGeom prst="rect">
              <a:avLst/>
            </a:prstGeom>
            <a:solidFill>
              <a:srgbClr val="E6763C"/>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691" name="Shape 691"/>
            <p:cNvSpPr/>
            <p:nvPr/>
          </p:nvSpPr>
          <p:spPr>
            <a:xfrm>
              <a:off x="2178803" y="57787"/>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692" name="Shape 692"/>
            <p:cNvSpPr/>
            <p:nvPr/>
          </p:nvSpPr>
          <p:spPr>
            <a:xfrm>
              <a:off x="4294144" y="57787"/>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693" name="Shape 693"/>
            <p:cNvSpPr/>
            <p:nvPr/>
          </p:nvSpPr>
          <p:spPr>
            <a:xfrm>
              <a:off x="6404426" y="64865"/>
              <a:ext cx="2029906"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694" name="Shape 694"/>
            <p:cNvSpPr/>
            <p:nvPr/>
          </p:nvSpPr>
          <p:spPr>
            <a:xfrm>
              <a:off x="8511102" y="64865"/>
              <a:ext cx="2029906"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695" name="Shape 695"/>
            <p:cNvSpPr/>
            <p:nvPr/>
          </p:nvSpPr>
          <p:spPr>
            <a:xfrm>
              <a:off x="72438" y="821882"/>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696" name="Shape 696"/>
            <p:cNvSpPr/>
            <p:nvPr/>
          </p:nvSpPr>
          <p:spPr>
            <a:xfrm>
              <a:off x="2187742" y="814804"/>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697" name="Shape 697"/>
            <p:cNvSpPr/>
            <p:nvPr/>
          </p:nvSpPr>
          <p:spPr>
            <a:xfrm>
              <a:off x="4303083" y="814804"/>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698" name="Shape 698"/>
            <p:cNvSpPr/>
            <p:nvPr/>
          </p:nvSpPr>
          <p:spPr>
            <a:xfrm>
              <a:off x="6413365" y="821882"/>
              <a:ext cx="2029905"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699" name="Shape 699"/>
            <p:cNvSpPr/>
            <p:nvPr/>
          </p:nvSpPr>
          <p:spPr>
            <a:xfrm>
              <a:off x="8520041" y="821882"/>
              <a:ext cx="2029905"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00" name="Shape 700"/>
            <p:cNvSpPr/>
            <p:nvPr/>
          </p:nvSpPr>
          <p:spPr>
            <a:xfrm>
              <a:off x="67969" y="1585978"/>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01" name="Shape 701"/>
            <p:cNvSpPr/>
            <p:nvPr/>
          </p:nvSpPr>
          <p:spPr>
            <a:xfrm>
              <a:off x="2183272" y="1578900"/>
              <a:ext cx="2032001" cy="698501"/>
            </a:xfrm>
            <a:prstGeom prst="rect">
              <a:avLst/>
            </a:prstGeom>
            <a:solidFill>
              <a:srgbClr val="E6763C"/>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02" name="Shape 702"/>
            <p:cNvSpPr/>
            <p:nvPr/>
          </p:nvSpPr>
          <p:spPr>
            <a:xfrm>
              <a:off x="4298613" y="1578900"/>
              <a:ext cx="2032001" cy="698501"/>
            </a:xfrm>
            <a:prstGeom prst="rect">
              <a:avLst/>
            </a:prstGeom>
            <a:solidFill>
              <a:srgbClr val="E6763C"/>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03" name="Shape 703"/>
            <p:cNvSpPr/>
            <p:nvPr/>
          </p:nvSpPr>
          <p:spPr>
            <a:xfrm>
              <a:off x="6408895" y="1585978"/>
              <a:ext cx="2029906"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04" name="Shape 704"/>
            <p:cNvSpPr/>
            <p:nvPr/>
          </p:nvSpPr>
          <p:spPr>
            <a:xfrm>
              <a:off x="8515571" y="1585978"/>
              <a:ext cx="2029906"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05" name="Shape 705"/>
            <p:cNvSpPr/>
            <p:nvPr/>
          </p:nvSpPr>
          <p:spPr>
            <a:xfrm>
              <a:off x="76907" y="2342995"/>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06" name="Shape 706"/>
            <p:cNvSpPr/>
            <p:nvPr/>
          </p:nvSpPr>
          <p:spPr>
            <a:xfrm>
              <a:off x="2192211" y="2335917"/>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07" name="Shape 707"/>
            <p:cNvSpPr/>
            <p:nvPr/>
          </p:nvSpPr>
          <p:spPr>
            <a:xfrm>
              <a:off x="4307552" y="2335917"/>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08" name="Shape 708"/>
            <p:cNvSpPr/>
            <p:nvPr/>
          </p:nvSpPr>
          <p:spPr>
            <a:xfrm>
              <a:off x="6417834" y="2342995"/>
              <a:ext cx="2029906"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09" name="Shape 709"/>
            <p:cNvSpPr/>
            <p:nvPr/>
          </p:nvSpPr>
          <p:spPr>
            <a:xfrm>
              <a:off x="8524510" y="2342995"/>
              <a:ext cx="2029906"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10" name="Shape 710"/>
            <p:cNvSpPr/>
            <p:nvPr/>
          </p:nvSpPr>
          <p:spPr>
            <a:xfrm>
              <a:off x="78094" y="3100012"/>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11" name="Shape 711"/>
            <p:cNvSpPr/>
            <p:nvPr/>
          </p:nvSpPr>
          <p:spPr>
            <a:xfrm>
              <a:off x="2193398" y="3092934"/>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12" name="Shape 712"/>
            <p:cNvSpPr/>
            <p:nvPr/>
          </p:nvSpPr>
          <p:spPr>
            <a:xfrm>
              <a:off x="4308738" y="3092934"/>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13" name="Shape 713"/>
            <p:cNvSpPr/>
            <p:nvPr/>
          </p:nvSpPr>
          <p:spPr>
            <a:xfrm>
              <a:off x="6419020" y="3100012"/>
              <a:ext cx="2029906"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14" name="Shape 714"/>
            <p:cNvSpPr/>
            <p:nvPr/>
          </p:nvSpPr>
          <p:spPr>
            <a:xfrm>
              <a:off x="8525697" y="3100012"/>
              <a:ext cx="2029905"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15" name="Shape 715"/>
            <p:cNvSpPr/>
            <p:nvPr/>
          </p:nvSpPr>
          <p:spPr>
            <a:xfrm>
              <a:off x="87033" y="3857029"/>
              <a:ext cx="2032001" cy="698501"/>
            </a:xfrm>
            <a:prstGeom prst="rect">
              <a:avLst/>
            </a:prstGeom>
            <a:solidFill>
              <a:srgbClr val="E6763C"/>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16" name="Shape 716"/>
            <p:cNvSpPr/>
            <p:nvPr/>
          </p:nvSpPr>
          <p:spPr>
            <a:xfrm>
              <a:off x="2202336" y="3849951"/>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17" name="Shape 717"/>
            <p:cNvSpPr/>
            <p:nvPr/>
          </p:nvSpPr>
          <p:spPr>
            <a:xfrm>
              <a:off x="4317677" y="3849951"/>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18" name="Shape 718"/>
            <p:cNvSpPr/>
            <p:nvPr/>
          </p:nvSpPr>
          <p:spPr>
            <a:xfrm>
              <a:off x="6427959" y="3857029"/>
              <a:ext cx="2029906"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19" name="Shape 719"/>
            <p:cNvSpPr/>
            <p:nvPr/>
          </p:nvSpPr>
          <p:spPr>
            <a:xfrm>
              <a:off x="8534636" y="3857029"/>
              <a:ext cx="2029905"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20" name="Shape 720"/>
            <p:cNvSpPr/>
            <p:nvPr/>
          </p:nvSpPr>
          <p:spPr>
            <a:xfrm>
              <a:off x="82563" y="4621125"/>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21" name="Shape 721"/>
            <p:cNvSpPr/>
            <p:nvPr/>
          </p:nvSpPr>
          <p:spPr>
            <a:xfrm>
              <a:off x="2197867" y="4614047"/>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22" name="Shape 722"/>
            <p:cNvSpPr/>
            <p:nvPr/>
          </p:nvSpPr>
          <p:spPr>
            <a:xfrm>
              <a:off x="4313208" y="4614047"/>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23" name="Shape 723"/>
            <p:cNvSpPr/>
            <p:nvPr/>
          </p:nvSpPr>
          <p:spPr>
            <a:xfrm>
              <a:off x="6423490" y="4621125"/>
              <a:ext cx="2029905"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24" name="Shape 724"/>
            <p:cNvSpPr/>
            <p:nvPr/>
          </p:nvSpPr>
          <p:spPr>
            <a:xfrm>
              <a:off x="8530166" y="4621125"/>
              <a:ext cx="2029906"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25" name="Shape 725"/>
            <p:cNvSpPr/>
            <p:nvPr/>
          </p:nvSpPr>
          <p:spPr>
            <a:xfrm>
              <a:off x="91502" y="5378142"/>
              <a:ext cx="2032001" cy="698501"/>
            </a:xfrm>
            <a:prstGeom prst="rect">
              <a:avLst/>
            </a:prstGeom>
            <a:solidFill>
              <a:srgbClr val="E6763C"/>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26" name="Shape 726"/>
            <p:cNvSpPr/>
            <p:nvPr/>
          </p:nvSpPr>
          <p:spPr>
            <a:xfrm>
              <a:off x="2206805" y="5371064"/>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27" name="Shape 727"/>
            <p:cNvSpPr/>
            <p:nvPr/>
          </p:nvSpPr>
          <p:spPr>
            <a:xfrm>
              <a:off x="4322146" y="5371064"/>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28" name="Shape 728"/>
            <p:cNvSpPr/>
            <p:nvPr/>
          </p:nvSpPr>
          <p:spPr>
            <a:xfrm>
              <a:off x="6432429" y="5378142"/>
              <a:ext cx="2029905" cy="698501"/>
            </a:xfrm>
            <a:prstGeom prst="rect">
              <a:avLst/>
            </a:prstGeom>
            <a:solidFill>
              <a:srgbClr val="E6763C"/>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29" name="Shape 729"/>
            <p:cNvSpPr/>
            <p:nvPr/>
          </p:nvSpPr>
          <p:spPr>
            <a:xfrm>
              <a:off x="8539105" y="5378142"/>
              <a:ext cx="2029906"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30" name="Shape 730"/>
            <p:cNvSpPr/>
            <p:nvPr/>
          </p:nvSpPr>
          <p:spPr>
            <a:xfrm>
              <a:off x="92394" y="6142237"/>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31" name="Shape 731"/>
            <p:cNvSpPr/>
            <p:nvPr/>
          </p:nvSpPr>
          <p:spPr>
            <a:xfrm>
              <a:off x="2207697" y="6135159"/>
              <a:ext cx="2032001" cy="698501"/>
            </a:xfrm>
            <a:prstGeom prst="rect">
              <a:avLst/>
            </a:prstGeom>
            <a:solidFill>
              <a:srgbClr val="E6763C"/>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32" name="Shape 732"/>
            <p:cNvSpPr/>
            <p:nvPr/>
          </p:nvSpPr>
          <p:spPr>
            <a:xfrm>
              <a:off x="4323038" y="6135159"/>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33" name="Shape 733"/>
            <p:cNvSpPr/>
            <p:nvPr/>
          </p:nvSpPr>
          <p:spPr>
            <a:xfrm>
              <a:off x="6433321" y="6142237"/>
              <a:ext cx="2029905"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34" name="Shape 734"/>
            <p:cNvSpPr/>
            <p:nvPr/>
          </p:nvSpPr>
          <p:spPr>
            <a:xfrm>
              <a:off x="8539997" y="6142237"/>
              <a:ext cx="2029905"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35" name="Shape 735"/>
            <p:cNvSpPr/>
            <p:nvPr/>
          </p:nvSpPr>
          <p:spPr>
            <a:xfrm>
              <a:off x="101333" y="6899255"/>
              <a:ext cx="2032001" cy="698501"/>
            </a:xfrm>
            <a:prstGeom prst="rect">
              <a:avLst/>
            </a:prstGeom>
            <a:solidFill>
              <a:srgbClr val="E6763C"/>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36" name="Shape 736"/>
            <p:cNvSpPr/>
            <p:nvPr/>
          </p:nvSpPr>
          <p:spPr>
            <a:xfrm>
              <a:off x="2216636" y="6892177"/>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37" name="Shape 737"/>
            <p:cNvSpPr/>
            <p:nvPr/>
          </p:nvSpPr>
          <p:spPr>
            <a:xfrm>
              <a:off x="4331977" y="6892177"/>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38" name="Shape 738"/>
            <p:cNvSpPr/>
            <p:nvPr/>
          </p:nvSpPr>
          <p:spPr>
            <a:xfrm>
              <a:off x="6442260" y="6899255"/>
              <a:ext cx="2029905"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39" name="Shape 739"/>
            <p:cNvSpPr/>
            <p:nvPr/>
          </p:nvSpPr>
          <p:spPr>
            <a:xfrm>
              <a:off x="8548936" y="6899255"/>
              <a:ext cx="2029905"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40" name="Shape 740"/>
            <p:cNvSpPr/>
            <p:nvPr/>
          </p:nvSpPr>
          <p:spPr>
            <a:xfrm>
              <a:off x="638715" y="219610"/>
              <a:ext cx="1098520"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500">
                  <a:solidFill>
                    <a:srgbClr val="FFFFFF"/>
                  </a:solidFill>
                  <a:latin typeface="Helvetica"/>
                  <a:ea typeface="Helvetica"/>
                  <a:cs typeface="Helvetica"/>
                  <a:sym typeface="Helvetica"/>
                </a:defRPr>
              </a:lvl1pPr>
            </a:lstStyle>
            <a:p>
              <a:pPr/>
              <a:r>
                <a:t>broadband</a:t>
              </a:r>
            </a:p>
          </p:txBody>
        </p:sp>
        <p:sp>
          <p:nvSpPr>
            <p:cNvPr id="741" name="Shape 741"/>
            <p:cNvSpPr/>
            <p:nvPr/>
          </p:nvSpPr>
          <p:spPr>
            <a:xfrm>
              <a:off x="2228902" y="228600"/>
              <a:ext cx="1811275"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gossip/supermarket</a:t>
              </a:r>
            </a:p>
          </p:txBody>
        </p:sp>
        <p:sp>
          <p:nvSpPr>
            <p:cNvPr id="742" name="Shape 742"/>
            <p:cNvSpPr/>
            <p:nvPr/>
          </p:nvSpPr>
          <p:spPr>
            <a:xfrm>
              <a:off x="4505956" y="228600"/>
              <a:ext cx="1512000"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cars/noise/event</a:t>
              </a:r>
            </a:p>
          </p:txBody>
        </p:sp>
        <p:sp>
          <p:nvSpPr>
            <p:cNvPr id="743" name="Shape 743"/>
            <p:cNvSpPr/>
            <p:nvPr/>
          </p:nvSpPr>
          <p:spPr>
            <a:xfrm>
              <a:off x="6702530" y="147391"/>
              <a:ext cx="1497903"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500"/>
              </a:pPr>
              <a:r>
                <a:t>request for info/</a:t>
              </a:r>
            </a:p>
            <a:p>
              <a:pPr>
                <a:defRPr sz="1500"/>
              </a:pPr>
              <a:r>
                <a:t>restaurant</a:t>
              </a:r>
            </a:p>
          </p:txBody>
        </p:sp>
        <p:sp>
          <p:nvSpPr>
            <p:cNvPr id="744" name="Shape 744"/>
            <p:cNvSpPr/>
            <p:nvPr/>
          </p:nvSpPr>
          <p:spPr>
            <a:xfrm>
              <a:off x="606295" y="1023642"/>
              <a:ext cx="993078"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electrician</a:t>
              </a:r>
            </a:p>
          </p:txBody>
        </p:sp>
        <p:sp>
          <p:nvSpPr>
            <p:cNvPr id="745" name="Shape 745"/>
            <p:cNvSpPr/>
            <p:nvPr/>
          </p:nvSpPr>
          <p:spPr>
            <a:xfrm>
              <a:off x="2236637" y="920249"/>
              <a:ext cx="1903858"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input / restaurant / pub</a:t>
              </a:r>
            </a:p>
          </p:txBody>
        </p:sp>
        <p:sp>
          <p:nvSpPr>
            <p:cNvPr id="746" name="Shape 746"/>
            <p:cNvSpPr/>
            <p:nvPr/>
          </p:nvSpPr>
          <p:spPr>
            <a:xfrm>
              <a:off x="4836919" y="1006162"/>
              <a:ext cx="968503"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restaurant</a:t>
              </a:r>
            </a:p>
          </p:txBody>
        </p:sp>
        <p:sp>
          <p:nvSpPr>
            <p:cNvPr id="747" name="Shape 747"/>
            <p:cNvSpPr/>
            <p:nvPr/>
          </p:nvSpPr>
          <p:spPr>
            <a:xfrm>
              <a:off x="6759109" y="1006162"/>
              <a:ext cx="1384745"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service charge</a:t>
              </a:r>
            </a:p>
          </p:txBody>
        </p:sp>
        <p:sp>
          <p:nvSpPr>
            <p:cNvPr id="748" name="Shape 748"/>
            <p:cNvSpPr/>
            <p:nvPr/>
          </p:nvSpPr>
          <p:spPr>
            <a:xfrm>
              <a:off x="594472" y="1654064"/>
              <a:ext cx="1187007"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500"/>
              </a:pPr>
              <a:r>
                <a:t>gates,</a:t>
              </a:r>
            </a:p>
            <a:p>
              <a:pPr>
                <a:defRPr sz="1500"/>
              </a:pPr>
              <a:r>
                <a:t> test support</a:t>
              </a:r>
            </a:p>
          </p:txBody>
        </p:sp>
        <p:sp>
          <p:nvSpPr>
            <p:cNvPr id="749" name="Shape 749"/>
            <p:cNvSpPr/>
            <p:nvPr/>
          </p:nvSpPr>
          <p:spPr>
            <a:xfrm>
              <a:off x="2554613" y="1654064"/>
              <a:ext cx="1267905"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1" sz="1500">
                  <a:solidFill>
                    <a:srgbClr val="FFFFFF"/>
                  </a:solidFill>
                  <a:latin typeface="Helvetica"/>
                  <a:ea typeface="Helvetica"/>
                  <a:cs typeface="Helvetica"/>
                  <a:sym typeface="Helvetica"/>
                </a:defRPr>
              </a:pPr>
              <a:r>
                <a:t>broadband,</a:t>
              </a:r>
            </a:p>
            <a:p>
              <a:pPr>
                <a:defRPr b="1" sz="1500">
                  <a:solidFill>
                    <a:srgbClr val="FFFFFF"/>
                  </a:solidFill>
                  <a:latin typeface="Helvetica"/>
                  <a:ea typeface="Helvetica"/>
                  <a:cs typeface="Helvetica"/>
                  <a:sym typeface="Helvetica"/>
                </a:defRPr>
              </a:pPr>
              <a:r>
                <a:t> test support</a:t>
              </a:r>
            </a:p>
          </p:txBody>
        </p:sp>
        <p:sp>
          <p:nvSpPr>
            <p:cNvPr id="750" name="Shape 750"/>
            <p:cNvSpPr/>
            <p:nvPr/>
          </p:nvSpPr>
          <p:spPr>
            <a:xfrm>
              <a:off x="4812613" y="1783725"/>
              <a:ext cx="1098520"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500">
                  <a:solidFill>
                    <a:srgbClr val="FFFFFF"/>
                  </a:solidFill>
                  <a:latin typeface="Helvetica"/>
                  <a:ea typeface="Helvetica"/>
                  <a:cs typeface="Helvetica"/>
                  <a:sym typeface="Helvetica"/>
                </a:defRPr>
              </a:lvl1pPr>
            </a:lstStyle>
            <a:p>
              <a:pPr/>
              <a:r>
                <a:t>broadband</a:t>
              </a:r>
            </a:p>
          </p:txBody>
        </p:sp>
        <p:sp>
          <p:nvSpPr>
            <p:cNvPr id="751" name="Shape 751"/>
            <p:cNvSpPr/>
            <p:nvPr/>
          </p:nvSpPr>
          <p:spPr>
            <a:xfrm>
              <a:off x="6572038" y="1768364"/>
              <a:ext cx="1758887"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planning / pressure</a:t>
              </a:r>
            </a:p>
          </p:txBody>
        </p:sp>
        <p:sp>
          <p:nvSpPr>
            <p:cNvPr id="752" name="Shape 752"/>
            <p:cNvSpPr/>
            <p:nvPr/>
          </p:nvSpPr>
          <p:spPr>
            <a:xfrm>
              <a:off x="225951" y="2408289"/>
              <a:ext cx="1753766"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website closure / external perception</a:t>
              </a:r>
            </a:p>
          </p:txBody>
        </p:sp>
        <p:sp>
          <p:nvSpPr>
            <p:cNvPr id="753" name="Shape 753"/>
            <p:cNvSpPr/>
            <p:nvPr/>
          </p:nvSpPr>
          <p:spPr>
            <a:xfrm>
              <a:off x="2683169" y="2522589"/>
              <a:ext cx="1116712"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introduction</a:t>
              </a:r>
            </a:p>
          </p:txBody>
        </p:sp>
        <p:sp>
          <p:nvSpPr>
            <p:cNvPr id="754" name="Shape 754"/>
            <p:cNvSpPr/>
            <p:nvPr/>
          </p:nvSpPr>
          <p:spPr>
            <a:xfrm>
              <a:off x="4655654" y="2522589"/>
              <a:ext cx="1338644"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travel problem</a:t>
              </a:r>
            </a:p>
          </p:txBody>
        </p:sp>
        <p:sp>
          <p:nvSpPr>
            <p:cNvPr id="755" name="Shape 755"/>
            <p:cNvSpPr/>
            <p:nvPr/>
          </p:nvSpPr>
          <p:spPr>
            <a:xfrm>
              <a:off x="6398408" y="2342688"/>
              <a:ext cx="2106146" cy="635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200"/>
              </a:lvl1pPr>
            </a:lstStyle>
            <a:p>
              <a:pPr/>
              <a:r>
                <a:t>smell / noise / safety / doctor / shop / external perception / observation</a:t>
              </a:r>
            </a:p>
          </p:txBody>
        </p:sp>
        <p:sp>
          <p:nvSpPr>
            <p:cNvPr id="756" name="Shape 756"/>
            <p:cNvSpPr/>
            <p:nvPr/>
          </p:nvSpPr>
          <p:spPr>
            <a:xfrm>
              <a:off x="203905" y="3163721"/>
              <a:ext cx="1797858"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business / parking / enforcement advice</a:t>
              </a:r>
            </a:p>
          </p:txBody>
        </p:sp>
        <p:sp>
          <p:nvSpPr>
            <p:cNvPr id="757" name="Shape 757"/>
            <p:cNvSpPr/>
            <p:nvPr/>
          </p:nvSpPr>
          <p:spPr>
            <a:xfrm>
              <a:off x="2403370" y="3262999"/>
              <a:ext cx="1571626"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grounds, parking</a:t>
              </a:r>
            </a:p>
          </p:txBody>
        </p:sp>
        <p:sp>
          <p:nvSpPr>
            <p:cNvPr id="758" name="Shape 758"/>
            <p:cNvSpPr/>
            <p:nvPr/>
          </p:nvSpPr>
          <p:spPr>
            <a:xfrm>
              <a:off x="4359144" y="3262999"/>
              <a:ext cx="1903858"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freehold, ground rent</a:t>
              </a:r>
            </a:p>
          </p:txBody>
        </p:sp>
        <p:sp>
          <p:nvSpPr>
            <p:cNvPr id="759" name="Shape 759"/>
            <p:cNvSpPr/>
            <p:nvPr/>
          </p:nvSpPr>
          <p:spPr>
            <a:xfrm>
              <a:off x="6409637" y="3167974"/>
              <a:ext cx="2083690"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500"/>
              </a:pPr>
              <a:r>
                <a:t>neighbourhood watch </a:t>
              </a:r>
            </a:p>
            <a:p>
              <a:pPr>
                <a:defRPr sz="1500"/>
              </a:pPr>
              <a:r>
                <a:t>/ crime</a:t>
              </a:r>
            </a:p>
          </p:txBody>
        </p:sp>
        <p:sp>
          <p:nvSpPr>
            <p:cNvPr id="760" name="Shape 760"/>
            <p:cNvSpPr/>
            <p:nvPr/>
          </p:nvSpPr>
          <p:spPr>
            <a:xfrm>
              <a:off x="9232280" y="3262999"/>
              <a:ext cx="569596"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lease</a:t>
              </a:r>
            </a:p>
          </p:txBody>
        </p:sp>
        <p:sp>
          <p:nvSpPr>
            <p:cNvPr id="761" name="Shape 761"/>
            <p:cNvSpPr/>
            <p:nvPr/>
          </p:nvSpPr>
          <p:spPr>
            <a:xfrm>
              <a:off x="553574" y="4029261"/>
              <a:ext cx="1098520"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500">
                  <a:solidFill>
                    <a:srgbClr val="FFFFFF"/>
                  </a:solidFill>
                  <a:latin typeface="Helvetica"/>
                  <a:ea typeface="Helvetica"/>
                  <a:cs typeface="Helvetica"/>
                  <a:sym typeface="Helvetica"/>
                </a:defRPr>
              </a:lvl1pPr>
            </a:lstStyle>
            <a:p>
              <a:pPr/>
              <a:r>
                <a:t>broadband</a:t>
              </a:r>
            </a:p>
          </p:txBody>
        </p:sp>
        <p:sp>
          <p:nvSpPr>
            <p:cNvPr id="762" name="Shape 762"/>
            <p:cNvSpPr/>
            <p:nvPr/>
          </p:nvSpPr>
          <p:spPr>
            <a:xfrm>
              <a:off x="2326743" y="3893421"/>
              <a:ext cx="1829563" cy="635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200"/>
              </a:lvl1pPr>
            </a:lstStyle>
            <a:p>
              <a:pPr/>
              <a:r>
                <a:t>security / concierge / theft / vandalism / grounds / service charge</a:t>
              </a:r>
            </a:p>
          </p:txBody>
        </p:sp>
        <p:sp>
          <p:nvSpPr>
            <p:cNvPr id="763" name="Shape 763"/>
            <p:cNvSpPr/>
            <p:nvPr/>
          </p:nvSpPr>
          <p:spPr>
            <a:xfrm>
              <a:off x="4396291" y="3893421"/>
              <a:ext cx="1829563"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campaign / validity / works / plumbing</a:t>
              </a:r>
            </a:p>
          </p:txBody>
        </p:sp>
        <p:sp>
          <p:nvSpPr>
            <p:cNvPr id="764" name="Shape 764"/>
            <p:cNvSpPr/>
            <p:nvPr/>
          </p:nvSpPr>
          <p:spPr>
            <a:xfrm>
              <a:off x="6536700" y="3912808"/>
              <a:ext cx="1829563"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theft / reporting / community building</a:t>
              </a:r>
            </a:p>
          </p:txBody>
        </p:sp>
        <p:sp>
          <p:nvSpPr>
            <p:cNvPr id="765" name="Shape 765"/>
            <p:cNvSpPr/>
            <p:nvPr/>
          </p:nvSpPr>
          <p:spPr>
            <a:xfrm>
              <a:off x="8598740" y="3873125"/>
              <a:ext cx="1811275" cy="635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200"/>
              </a:lvl1pPr>
            </a:lstStyle>
            <a:p>
              <a:pPr/>
              <a:r>
                <a:t>gates / security / theft/service charge / post / concierge</a:t>
              </a:r>
            </a:p>
          </p:txBody>
        </p:sp>
        <p:sp>
          <p:nvSpPr>
            <p:cNvPr id="766" name="Shape 766"/>
            <p:cNvSpPr/>
            <p:nvPr/>
          </p:nvSpPr>
          <p:spPr>
            <a:xfrm>
              <a:off x="0" y="4688404"/>
              <a:ext cx="2115693"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sz="1500"/>
              </a:pPr>
              <a:r>
                <a:t> lease / ground rent /</a:t>
              </a:r>
            </a:p>
            <a:p>
              <a:pPr>
                <a:defRPr sz="1500"/>
              </a:pPr>
              <a:r>
                <a:t> procedural advice</a:t>
              </a:r>
            </a:p>
          </p:txBody>
        </p:sp>
        <p:sp>
          <p:nvSpPr>
            <p:cNvPr id="767" name="Shape 767"/>
            <p:cNvSpPr/>
            <p:nvPr/>
          </p:nvSpPr>
          <p:spPr>
            <a:xfrm>
              <a:off x="2183678" y="4561626"/>
              <a:ext cx="2013205" cy="787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gates / fencing / swipe card / vandalism / youths</a:t>
              </a:r>
            </a:p>
          </p:txBody>
        </p:sp>
        <p:sp>
          <p:nvSpPr>
            <p:cNvPr id="768" name="Shape 768"/>
            <p:cNvSpPr/>
            <p:nvPr/>
          </p:nvSpPr>
          <p:spPr>
            <a:xfrm>
              <a:off x="4318374" y="4553839"/>
              <a:ext cx="2013204" cy="787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theft / request for witnesses / request for info / non residents</a:t>
              </a:r>
            </a:p>
          </p:txBody>
        </p:sp>
        <p:sp>
          <p:nvSpPr>
            <p:cNvPr id="769" name="Shape 769"/>
            <p:cNvSpPr/>
            <p:nvPr/>
          </p:nvSpPr>
          <p:spPr>
            <a:xfrm>
              <a:off x="6526863" y="4660058"/>
              <a:ext cx="1849236"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access / gates / modification request </a:t>
              </a:r>
            </a:p>
          </p:txBody>
        </p:sp>
        <p:sp>
          <p:nvSpPr>
            <p:cNvPr id="770" name="Shape 770"/>
            <p:cNvSpPr/>
            <p:nvPr/>
          </p:nvSpPr>
          <p:spPr>
            <a:xfrm>
              <a:off x="8470558" y="4553839"/>
              <a:ext cx="2067638" cy="81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200"/>
              </a:lvl1pPr>
            </a:lstStyle>
            <a:p>
              <a:pPr/>
              <a:r>
                <a:t>access,doors / non-residents / unauthorised access / lighting / security / safety </a:t>
              </a:r>
            </a:p>
          </p:txBody>
        </p:sp>
        <p:sp>
          <p:nvSpPr>
            <p:cNvPr id="771" name="Shape 771"/>
            <p:cNvSpPr/>
            <p:nvPr/>
          </p:nvSpPr>
          <p:spPr>
            <a:xfrm>
              <a:off x="553574" y="5552152"/>
              <a:ext cx="1098520"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500">
                  <a:solidFill>
                    <a:srgbClr val="FFFFFF"/>
                  </a:solidFill>
                  <a:latin typeface="Helvetica"/>
                  <a:ea typeface="Helvetica"/>
                  <a:cs typeface="Helvetica"/>
                  <a:sym typeface="Helvetica"/>
                </a:defRPr>
              </a:lvl1pPr>
            </a:lstStyle>
            <a:p>
              <a:pPr/>
              <a:r>
                <a:t>broadband</a:t>
              </a:r>
            </a:p>
          </p:txBody>
        </p:sp>
        <p:sp>
          <p:nvSpPr>
            <p:cNvPr id="772" name="Shape 772"/>
            <p:cNvSpPr/>
            <p:nvPr/>
          </p:nvSpPr>
          <p:spPr>
            <a:xfrm>
              <a:off x="2167962" y="5453436"/>
              <a:ext cx="1924031"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 event / neighbourliness</a:t>
              </a:r>
            </a:p>
          </p:txBody>
        </p:sp>
        <p:sp>
          <p:nvSpPr>
            <p:cNvPr id="773" name="Shape 773"/>
            <p:cNvSpPr/>
            <p:nvPr/>
          </p:nvSpPr>
          <p:spPr>
            <a:xfrm>
              <a:off x="4828437" y="5585547"/>
              <a:ext cx="993078"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electrician</a:t>
              </a:r>
            </a:p>
          </p:txBody>
        </p:sp>
        <p:sp>
          <p:nvSpPr>
            <p:cNvPr id="774" name="Shape 774"/>
            <p:cNvSpPr/>
            <p:nvPr/>
          </p:nvSpPr>
          <p:spPr>
            <a:xfrm>
              <a:off x="6436560" y="5453436"/>
              <a:ext cx="2013205"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1500">
                  <a:solidFill>
                    <a:srgbClr val="FFFFFF"/>
                  </a:solidFill>
                  <a:latin typeface="Helvetica"/>
                  <a:ea typeface="Helvetica"/>
                  <a:cs typeface="Helvetica"/>
                  <a:sym typeface="Helvetica"/>
                </a:defRPr>
              </a:lvl1pPr>
            </a:lstStyle>
            <a:p>
              <a:pPr/>
              <a:r>
                <a:t>broadband / procedure / pressure</a:t>
              </a:r>
            </a:p>
          </p:txBody>
        </p:sp>
        <p:sp>
          <p:nvSpPr>
            <p:cNvPr id="775" name="Shape 775"/>
            <p:cNvSpPr/>
            <p:nvPr/>
          </p:nvSpPr>
          <p:spPr>
            <a:xfrm>
              <a:off x="8592460" y="5437852"/>
              <a:ext cx="1849236"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bins / fellow residents / webcam</a:t>
              </a:r>
            </a:p>
          </p:txBody>
        </p:sp>
        <p:sp>
          <p:nvSpPr>
            <p:cNvPr id="776" name="Shape 776"/>
            <p:cNvSpPr/>
            <p:nvPr/>
          </p:nvSpPr>
          <p:spPr>
            <a:xfrm>
              <a:off x="539759" y="6149726"/>
              <a:ext cx="1292925"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500"/>
              </a:pPr>
              <a:r>
                <a:t>test support /</a:t>
              </a:r>
            </a:p>
            <a:p>
              <a:pPr>
                <a:defRPr sz="1500"/>
              </a:pPr>
              <a:r>
                <a:t> shuttle bus</a:t>
              </a:r>
            </a:p>
          </p:txBody>
        </p:sp>
        <p:sp>
          <p:nvSpPr>
            <p:cNvPr id="777" name="Shape 777"/>
            <p:cNvSpPr/>
            <p:nvPr/>
          </p:nvSpPr>
          <p:spPr>
            <a:xfrm>
              <a:off x="2692265" y="6309420"/>
              <a:ext cx="1098520"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500">
                  <a:solidFill>
                    <a:srgbClr val="FFFFFF"/>
                  </a:solidFill>
                  <a:latin typeface="Helvetica"/>
                  <a:ea typeface="Helvetica"/>
                  <a:cs typeface="Helvetica"/>
                  <a:sym typeface="Helvetica"/>
                </a:defRPr>
              </a:lvl1pPr>
            </a:lstStyle>
            <a:p>
              <a:pPr/>
              <a:r>
                <a:t>broadband</a:t>
              </a:r>
            </a:p>
          </p:txBody>
        </p:sp>
        <p:sp>
          <p:nvSpPr>
            <p:cNvPr id="778" name="Shape 778"/>
            <p:cNvSpPr/>
            <p:nvPr/>
          </p:nvSpPr>
          <p:spPr>
            <a:xfrm>
              <a:off x="4310081" y="6157020"/>
              <a:ext cx="2115694" cy="635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200"/>
              </a:lvl1pPr>
            </a:lstStyle>
            <a:p>
              <a:pPr/>
              <a:r>
                <a:t>parking / improvements / procedural issue / test support</a:t>
              </a:r>
            </a:p>
          </p:txBody>
        </p:sp>
        <p:sp>
          <p:nvSpPr>
            <p:cNvPr id="779" name="Shape 779"/>
            <p:cNvSpPr/>
            <p:nvPr/>
          </p:nvSpPr>
          <p:spPr>
            <a:xfrm>
              <a:off x="6806829" y="6309420"/>
              <a:ext cx="1289305"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energy prices</a:t>
              </a:r>
            </a:p>
          </p:txBody>
        </p:sp>
        <p:sp>
          <p:nvSpPr>
            <p:cNvPr id="780" name="Shape 780"/>
            <p:cNvSpPr/>
            <p:nvPr/>
          </p:nvSpPr>
          <p:spPr>
            <a:xfrm>
              <a:off x="8639126" y="6245920"/>
              <a:ext cx="173050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200"/>
              </a:lvl1pPr>
            </a:lstStyle>
            <a:p>
              <a:pPr/>
              <a:r>
                <a:t>parking/planning/pressure/property plans</a:t>
              </a:r>
            </a:p>
          </p:txBody>
        </p:sp>
        <p:sp>
          <p:nvSpPr>
            <p:cNvPr id="781" name="Shape 781"/>
            <p:cNvSpPr/>
            <p:nvPr/>
          </p:nvSpPr>
          <p:spPr>
            <a:xfrm>
              <a:off x="586381" y="7078889"/>
              <a:ext cx="1032906" cy="317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400">
                  <a:solidFill>
                    <a:srgbClr val="FFFFFF"/>
                  </a:solidFill>
                  <a:latin typeface="Helvetica"/>
                  <a:ea typeface="Helvetica"/>
                  <a:cs typeface="Helvetica"/>
                  <a:sym typeface="Helvetica"/>
                </a:defRPr>
              </a:lvl1pPr>
            </a:lstStyle>
            <a:p>
              <a:pPr/>
              <a:r>
                <a:t>broadband</a:t>
              </a:r>
            </a:p>
          </p:txBody>
        </p:sp>
        <p:sp>
          <p:nvSpPr>
            <p:cNvPr id="782" name="Shape 782"/>
            <p:cNvSpPr/>
            <p:nvPr/>
          </p:nvSpPr>
          <p:spPr>
            <a:xfrm>
              <a:off x="2609597" y="7085935"/>
              <a:ext cx="1049885" cy="317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vl1pPr>
            </a:lstStyle>
            <a:p>
              <a:pPr/>
              <a:r>
                <a:t>introduction</a:t>
              </a:r>
            </a:p>
          </p:txBody>
        </p:sp>
        <p:sp>
          <p:nvSpPr>
            <p:cNvPr id="783" name="Shape 783"/>
            <p:cNvSpPr/>
            <p:nvPr/>
          </p:nvSpPr>
          <p:spPr>
            <a:xfrm>
              <a:off x="4290746" y="6893521"/>
              <a:ext cx="2154365" cy="635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200"/>
              </a:lvl1pPr>
            </a:lstStyle>
            <a:p>
              <a:pPr/>
              <a:r>
                <a:t>coordination / inspection hatch / business,prices/ concessions/discounts </a:t>
              </a:r>
            </a:p>
          </p:txBody>
        </p:sp>
        <p:sp>
          <p:nvSpPr>
            <p:cNvPr id="784" name="Shape 784"/>
            <p:cNvSpPr/>
            <p:nvPr/>
          </p:nvSpPr>
          <p:spPr>
            <a:xfrm>
              <a:off x="6323607" y="6898884"/>
              <a:ext cx="2255748" cy="635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sz="1200"/>
              </a:pPr>
              <a:r>
                <a:t>residents association /</a:t>
              </a:r>
            </a:p>
            <a:p>
              <a:pPr>
                <a:defRPr sz="1200"/>
              </a:pPr>
              <a:r>
                <a:t>meeting / service charge / freehold /communication </a:t>
              </a:r>
            </a:p>
          </p:txBody>
        </p:sp>
        <p:sp>
          <p:nvSpPr>
            <p:cNvPr id="785" name="Shape 785"/>
            <p:cNvSpPr/>
            <p:nvPr/>
          </p:nvSpPr>
          <p:spPr>
            <a:xfrm>
              <a:off x="8497775" y="7016085"/>
              <a:ext cx="2013205"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200"/>
              </a:lvl1pPr>
            </a:lstStyle>
            <a:p>
              <a:pPr/>
              <a:r>
                <a:t>neighbourhood watch /youths/drugs/security </a:t>
              </a:r>
            </a:p>
          </p:txBody>
        </p:sp>
        <p:sp>
          <p:nvSpPr>
            <p:cNvPr id="786" name="Shape 786"/>
            <p:cNvSpPr/>
            <p:nvPr/>
          </p:nvSpPr>
          <p:spPr>
            <a:xfrm>
              <a:off x="8404335" y="-1"/>
              <a:ext cx="2200085" cy="787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planning / property plans / meeting / residents association</a:t>
              </a:r>
            </a:p>
          </p:txBody>
        </p:sp>
        <p:sp>
          <p:nvSpPr>
            <p:cNvPr id="787" name="Shape 787"/>
            <p:cNvSpPr/>
            <p:nvPr/>
          </p:nvSpPr>
          <p:spPr>
            <a:xfrm>
              <a:off x="8710328" y="891862"/>
              <a:ext cx="1723645"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shared interest /club </a:t>
              </a:r>
            </a:p>
          </p:txBody>
        </p:sp>
        <p:sp>
          <p:nvSpPr>
            <p:cNvPr id="788" name="Shape 788"/>
            <p:cNvSpPr/>
            <p:nvPr/>
          </p:nvSpPr>
          <p:spPr>
            <a:xfrm>
              <a:off x="8710328" y="1783725"/>
              <a:ext cx="1723645"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gym / health safety</a:t>
              </a:r>
            </a:p>
          </p:txBody>
        </p:sp>
        <p:sp>
          <p:nvSpPr>
            <p:cNvPr id="789" name="Shape 789"/>
            <p:cNvSpPr/>
            <p:nvPr/>
          </p:nvSpPr>
          <p:spPr>
            <a:xfrm>
              <a:off x="9012080" y="2495088"/>
              <a:ext cx="1120141"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arson,gates</a:t>
              </a:r>
            </a:p>
          </p:txBody>
        </p:sp>
      </p:grpSp>
      <p:grpSp>
        <p:nvGrpSpPr>
          <p:cNvPr id="811" name="Group 811"/>
          <p:cNvGrpSpPr/>
          <p:nvPr/>
        </p:nvGrpSpPr>
        <p:grpSpPr>
          <a:xfrm>
            <a:off x="87787" y="197719"/>
            <a:ext cx="11441245" cy="7885215"/>
            <a:chOff x="0" y="0"/>
            <a:chExt cx="11441244" cy="7885214"/>
          </a:xfrm>
        </p:grpSpPr>
        <p:sp>
          <p:nvSpPr>
            <p:cNvPr id="791" name="Shape 791"/>
            <p:cNvSpPr/>
            <p:nvPr/>
          </p:nvSpPr>
          <p:spPr>
            <a:xfrm>
              <a:off x="306541" y="686892"/>
              <a:ext cx="1194245"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the barbican</a:t>
              </a:r>
            </a:p>
          </p:txBody>
        </p:sp>
        <p:sp>
          <p:nvSpPr>
            <p:cNvPr id="792" name="Shape 792"/>
            <p:cNvSpPr/>
            <p:nvPr/>
          </p:nvSpPr>
          <p:spPr>
            <a:xfrm>
              <a:off x="2654397" y="39190"/>
              <a:ext cx="381001" cy="381001"/>
            </a:xfrm>
            <a:prstGeom prst="ellipse">
              <a:avLst/>
            </a:prstGeom>
            <a:solidFill>
              <a:srgbClr val="4E5351"/>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793" name="Shape 793"/>
            <p:cNvSpPr/>
            <p:nvPr/>
          </p:nvSpPr>
          <p:spPr>
            <a:xfrm>
              <a:off x="2706521" y="1090"/>
              <a:ext cx="27675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300">
                  <a:solidFill>
                    <a:srgbClr val="FFFFFF"/>
                  </a:solidFill>
                  <a:latin typeface="Helvetica"/>
                  <a:ea typeface="Helvetica"/>
                  <a:cs typeface="Helvetica"/>
                  <a:sym typeface="Helvetica"/>
                </a:defRPr>
              </a:lvl1pPr>
            </a:lstStyle>
            <a:p>
              <a:pPr/>
              <a:r>
                <a:t>1</a:t>
              </a:r>
            </a:p>
          </p:txBody>
        </p:sp>
        <p:sp>
          <p:nvSpPr>
            <p:cNvPr id="794" name="Shape 794"/>
            <p:cNvSpPr/>
            <p:nvPr/>
          </p:nvSpPr>
          <p:spPr>
            <a:xfrm>
              <a:off x="358467" y="1497336"/>
              <a:ext cx="1144525"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bow quarter</a:t>
              </a:r>
            </a:p>
          </p:txBody>
        </p:sp>
        <p:sp>
          <p:nvSpPr>
            <p:cNvPr id="795" name="Shape 795"/>
            <p:cNvSpPr/>
            <p:nvPr/>
          </p:nvSpPr>
          <p:spPr>
            <a:xfrm>
              <a:off x="317209" y="2226656"/>
              <a:ext cx="1172909"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thames view</a:t>
              </a:r>
            </a:p>
          </p:txBody>
        </p:sp>
        <p:sp>
          <p:nvSpPr>
            <p:cNvPr id="796" name="Shape 796"/>
            <p:cNvSpPr/>
            <p:nvPr/>
          </p:nvSpPr>
          <p:spPr>
            <a:xfrm>
              <a:off x="396906" y="2955977"/>
              <a:ext cx="1067182"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dock place</a:t>
              </a:r>
            </a:p>
          </p:txBody>
        </p:sp>
        <p:sp>
          <p:nvSpPr>
            <p:cNvPr id="797" name="Shape 797"/>
            <p:cNvSpPr/>
            <p:nvPr/>
          </p:nvSpPr>
          <p:spPr>
            <a:xfrm>
              <a:off x="368344" y="3705059"/>
              <a:ext cx="1112902"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wharf place</a:t>
              </a:r>
            </a:p>
          </p:txBody>
        </p:sp>
        <p:sp>
          <p:nvSpPr>
            <p:cNvPr id="798" name="Shape 798"/>
            <p:cNvSpPr/>
            <p:nvPr/>
          </p:nvSpPr>
          <p:spPr>
            <a:xfrm>
              <a:off x="633820" y="4486609"/>
              <a:ext cx="844487"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riverside</a:t>
              </a:r>
            </a:p>
          </p:txBody>
        </p:sp>
        <p:sp>
          <p:nvSpPr>
            <p:cNvPr id="799" name="Shape 799"/>
            <p:cNvSpPr/>
            <p:nvPr/>
          </p:nvSpPr>
          <p:spPr>
            <a:xfrm>
              <a:off x="141314" y="5267021"/>
              <a:ext cx="1321499"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one, the tower</a:t>
              </a:r>
            </a:p>
          </p:txBody>
        </p:sp>
        <p:sp>
          <p:nvSpPr>
            <p:cNvPr id="800" name="Shape 800"/>
            <p:cNvSpPr/>
            <p:nvPr/>
          </p:nvSpPr>
          <p:spPr>
            <a:xfrm>
              <a:off x="515333" y="6044583"/>
              <a:ext cx="929260"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park view</a:t>
              </a:r>
            </a:p>
          </p:txBody>
        </p:sp>
        <p:sp>
          <p:nvSpPr>
            <p:cNvPr id="801" name="Shape 801"/>
            <p:cNvSpPr/>
            <p:nvPr/>
          </p:nvSpPr>
          <p:spPr>
            <a:xfrm>
              <a:off x="0" y="6781141"/>
              <a:ext cx="1479995"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spinnaker place</a:t>
              </a:r>
            </a:p>
          </p:txBody>
        </p:sp>
        <p:sp>
          <p:nvSpPr>
            <p:cNvPr id="802" name="Shape 802"/>
            <p:cNvSpPr/>
            <p:nvPr/>
          </p:nvSpPr>
          <p:spPr>
            <a:xfrm>
              <a:off x="145954" y="7555014"/>
              <a:ext cx="1345693"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five, wharfside</a:t>
              </a:r>
            </a:p>
          </p:txBody>
        </p:sp>
        <p:sp>
          <p:nvSpPr>
            <p:cNvPr id="803" name="Shape 803"/>
            <p:cNvSpPr/>
            <p:nvPr/>
          </p:nvSpPr>
          <p:spPr>
            <a:xfrm>
              <a:off x="4709700" y="38100"/>
              <a:ext cx="381001" cy="381001"/>
            </a:xfrm>
            <a:prstGeom prst="ellipse">
              <a:avLst/>
            </a:prstGeom>
            <a:solidFill>
              <a:srgbClr val="4E5351"/>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04" name="Shape 804"/>
            <p:cNvSpPr/>
            <p:nvPr/>
          </p:nvSpPr>
          <p:spPr>
            <a:xfrm>
              <a:off x="4761824" y="-1"/>
              <a:ext cx="27675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300">
                  <a:solidFill>
                    <a:srgbClr val="FFFFFF"/>
                  </a:solidFill>
                  <a:latin typeface="Helvetica"/>
                  <a:ea typeface="Helvetica"/>
                  <a:cs typeface="Helvetica"/>
                  <a:sym typeface="Helvetica"/>
                </a:defRPr>
              </a:lvl1pPr>
            </a:lstStyle>
            <a:p>
              <a:pPr/>
              <a:r>
                <a:t>2</a:t>
              </a:r>
            </a:p>
          </p:txBody>
        </p:sp>
        <p:sp>
          <p:nvSpPr>
            <p:cNvPr id="805" name="Shape 805"/>
            <p:cNvSpPr/>
            <p:nvPr/>
          </p:nvSpPr>
          <p:spPr>
            <a:xfrm>
              <a:off x="6831258" y="48418"/>
              <a:ext cx="381001" cy="381001"/>
            </a:xfrm>
            <a:prstGeom prst="ellipse">
              <a:avLst/>
            </a:prstGeom>
            <a:solidFill>
              <a:srgbClr val="4E5351"/>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06" name="Shape 806"/>
            <p:cNvSpPr/>
            <p:nvPr/>
          </p:nvSpPr>
          <p:spPr>
            <a:xfrm>
              <a:off x="6883382" y="10318"/>
              <a:ext cx="27675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300">
                  <a:solidFill>
                    <a:srgbClr val="FFFFFF"/>
                  </a:solidFill>
                  <a:latin typeface="Helvetica"/>
                  <a:ea typeface="Helvetica"/>
                  <a:cs typeface="Helvetica"/>
                  <a:sym typeface="Helvetica"/>
                </a:defRPr>
              </a:lvl1pPr>
            </a:lstStyle>
            <a:p>
              <a:pPr/>
              <a:r>
                <a:t>3</a:t>
              </a:r>
            </a:p>
          </p:txBody>
        </p:sp>
        <p:sp>
          <p:nvSpPr>
            <p:cNvPr id="807" name="Shape 807"/>
            <p:cNvSpPr/>
            <p:nvPr/>
          </p:nvSpPr>
          <p:spPr>
            <a:xfrm>
              <a:off x="8886799" y="48418"/>
              <a:ext cx="381001" cy="381001"/>
            </a:xfrm>
            <a:prstGeom prst="ellipse">
              <a:avLst/>
            </a:prstGeom>
            <a:solidFill>
              <a:srgbClr val="4E5351"/>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08" name="Shape 808"/>
            <p:cNvSpPr/>
            <p:nvPr/>
          </p:nvSpPr>
          <p:spPr>
            <a:xfrm>
              <a:off x="8938923" y="10318"/>
              <a:ext cx="27675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300">
                  <a:solidFill>
                    <a:srgbClr val="FFFFFF"/>
                  </a:solidFill>
                  <a:latin typeface="Helvetica"/>
                  <a:ea typeface="Helvetica"/>
                  <a:cs typeface="Helvetica"/>
                  <a:sym typeface="Helvetica"/>
                </a:defRPr>
              </a:lvl1pPr>
            </a:lstStyle>
            <a:p>
              <a:pPr/>
              <a:r>
                <a:t>4</a:t>
              </a:r>
            </a:p>
          </p:txBody>
        </p:sp>
        <p:sp>
          <p:nvSpPr>
            <p:cNvPr id="809" name="Shape 809"/>
            <p:cNvSpPr/>
            <p:nvPr/>
          </p:nvSpPr>
          <p:spPr>
            <a:xfrm>
              <a:off x="11060244" y="52574"/>
              <a:ext cx="381001" cy="381001"/>
            </a:xfrm>
            <a:prstGeom prst="ellipse">
              <a:avLst/>
            </a:prstGeom>
            <a:solidFill>
              <a:srgbClr val="4E5351"/>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10" name="Shape 810"/>
            <p:cNvSpPr/>
            <p:nvPr/>
          </p:nvSpPr>
          <p:spPr>
            <a:xfrm>
              <a:off x="11112368" y="14474"/>
              <a:ext cx="27675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300">
                  <a:solidFill>
                    <a:srgbClr val="FFFFFF"/>
                  </a:solidFill>
                  <a:latin typeface="Helvetica"/>
                  <a:ea typeface="Helvetica"/>
                  <a:cs typeface="Helvetica"/>
                  <a:sym typeface="Helvetica"/>
                </a:defRPr>
              </a:lvl1pPr>
            </a:lstStyle>
            <a:p>
              <a:pPr/>
              <a:r>
                <a:t>5</a:t>
              </a:r>
            </a:p>
          </p:txBody>
        </p:sp>
      </p:grpSp>
      <p:sp>
        <p:nvSpPr>
          <p:cNvPr id="812" name="Shape 812"/>
          <p:cNvSpPr/>
          <p:nvPr/>
        </p:nvSpPr>
        <p:spPr>
          <a:xfrm>
            <a:off x="138956" y="8710079"/>
            <a:ext cx="12726888" cy="6477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latin typeface="Helvetica"/>
                <a:ea typeface="Helvetica"/>
                <a:cs typeface="Helvetica"/>
                <a:sym typeface="Helvetica"/>
              </a:rPr>
              <a:t>broadband</a:t>
            </a:r>
            <a:r>
              <a:t>: </a:t>
            </a:r>
            <a:r>
              <a:rPr sz="3000"/>
              <a:t>most posts in </a:t>
            </a:r>
            <a:r>
              <a:rPr b="1" sz="3000">
                <a:latin typeface="Helvetica"/>
                <a:ea typeface="Helvetica"/>
                <a:cs typeface="Helvetica"/>
                <a:sym typeface="Helvetica"/>
              </a:rPr>
              <a:t>4 </a:t>
            </a:r>
            <a:r>
              <a:rPr sz="3000"/>
              <a:t>out of </a:t>
            </a:r>
            <a:r>
              <a:rPr b="1" sz="3000">
                <a:latin typeface="Helvetica"/>
                <a:ea typeface="Helvetica"/>
                <a:cs typeface="Helvetica"/>
                <a:sym typeface="Helvetica"/>
              </a:rPr>
              <a:t>10</a:t>
            </a:r>
            <a:r>
              <a:rPr sz="3000"/>
              <a:t> forums and in top </a:t>
            </a:r>
            <a:r>
              <a:rPr b="1" sz="3000">
                <a:latin typeface="Helvetica"/>
                <a:ea typeface="Helvetica"/>
                <a:cs typeface="Helvetica"/>
                <a:sym typeface="Helvetica"/>
              </a:rPr>
              <a:t>5</a:t>
            </a:r>
            <a:r>
              <a:rPr sz="3000"/>
              <a:t> in </a:t>
            </a:r>
            <a:r>
              <a:rPr b="1" sz="3000">
                <a:latin typeface="Helvetica"/>
                <a:ea typeface="Helvetica"/>
                <a:cs typeface="Helvetica"/>
                <a:sym typeface="Helvetica"/>
              </a:rPr>
              <a:t>6</a:t>
            </a:r>
            <a:r>
              <a:rPr sz="3000"/>
              <a:t> out of </a:t>
            </a:r>
            <a:r>
              <a:rPr b="1" sz="3000">
                <a:latin typeface="Helvetica"/>
                <a:ea typeface="Helvetica"/>
                <a:cs typeface="Helvetica"/>
                <a:sym typeface="Helvetica"/>
              </a:rPr>
              <a:t>10</a:t>
            </a:r>
            <a:r>
              <a:rPr sz="3000"/>
              <a:t>.</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914" name="Group 914"/>
          <p:cNvGrpSpPr/>
          <p:nvPr/>
        </p:nvGrpSpPr>
        <p:grpSpPr>
          <a:xfrm>
            <a:off x="1763396" y="609445"/>
            <a:ext cx="10604420" cy="7597757"/>
            <a:chOff x="0" y="0"/>
            <a:chExt cx="10604419" cy="7597755"/>
          </a:xfrm>
        </p:grpSpPr>
        <p:sp>
          <p:nvSpPr>
            <p:cNvPr id="814" name="Shape 814"/>
            <p:cNvSpPr/>
            <p:nvPr/>
          </p:nvSpPr>
          <p:spPr>
            <a:xfrm>
              <a:off x="63500" y="64865"/>
              <a:ext cx="2032000"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15" name="Shape 815"/>
            <p:cNvSpPr/>
            <p:nvPr/>
          </p:nvSpPr>
          <p:spPr>
            <a:xfrm>
              <a:off x="2178803" y="57787"/>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16" name="Shape 816"/>
            <p:cNvSpPr/>
            <p:nvPr/>
          </p:nvSpPr>
          <p:spPr>
            <a:xfrm>
              <a:off x="4294144" y="57787"/>
              <a:ext cx="2032001" cy="698501"/>
            </a:xfrm>
            <a:prstGeom prst="rect">
              <a:avLst/>
            </a:prstGeom>
            <a:solidFill>
              <a:srgbClr val="E6763C"/>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17" name="Shape 817"/>
            <p:cNvSpPr/>
            <p:nvPr/>
          </p:nvSpPr>
          <p:spPr>
            <a:xfrm>
              <a:off x="6404426" y="64865"/>
              <a:ext cx="2029906"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18" name="Shape 818"/>
            <p:cNvSpPr/>
            <p:nvPr/>
          </p:nvSpPr>
          <p:spPr>
            <a:xfrm>
              <a:off x="8511102" y="64865"/>
              <a:ext cx="2029906"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19" name="Shape 819"/>
            <p:cNvSpPr/>
            <p:nvPr/>
          </p:nvSpPr>
          <p:spPr>
            <a:xfrm>
              <a:off x="72438" y="821882"/>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20" name="Shape 820"/>
            <p:cNvSpPr/>
            <p:nvPr/>
          </p:nvSpPr>
          <p:spPr>
            <a:xfrm>
              <a:off x="2187742" y="814804"/>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21" name="Shape 821"/>
            <p:cNvSpPr/>
            <p:nvPr/>
          </p:nvSpPr>
          <p:spPr>
            <a:xfrm>
              <a:off x="4303083" y="814804"/>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22" name="Shape 822"/>
            <p:cNvSpPr/>
            <p:nvPr/>
          </p:nvSpPr>
          <p:spPr>
            <a:xfrm>
              <a:off x="6413365" y="821882"/>
              <a:ext cx="2029905"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23" name="Shape 823"/>
            <p:cNvSpPr/>
            <p:nvPr/>
          </p:nvSpPr>
          <p:spPr>
            <a:xfrm>
              <a:off x="8520041" y="821882"/>
              <a:ext cx="2029905"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24" name="Shape 824"/>
            <p:cNvSpPr/>
            <p:nvPr/>
          </p:nvSpPr>
          <p:spPr>
            <a:xfrm>
              <a:off x="67969" y="1585978"/>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25" name="Shape 825"/>
            <p:cNvSpPr/>
            <p:nvPr/>
          </p:nvSpPr>
          <p:spPr>
            <a:xfrm>
              <a:off x="2183272" y="1578900"/>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26" name="Shape 826"/>
            <p:cNvSpPr/>
            <p:nvPr/>
          </p:nvSpPr>
          <p:spPr>
            <a:xfrm>
              <a:off x="4298613" y="1578900"/>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27" name="Shape 827"/>
            <p:cNvSpPr/>
            <p:nvPr/>
          </p:nvSpPr>
          <p:spPr>
            <a:xfrm>
              <a:off x="6408895" y="1585978"/>
              <a:ext cx="2029906"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28" name="Shape 828"/>
            <p:cNvSpPr/>
            <p:nvPr/>
          </p:nvSpPr>
          <p:spPr>
            <a:xfrm>
              <a:off x="8515571" y="1585978"/>
              <a:ext cx="2029906"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29" name="Shape 829"/>
            <p:cNvSpPr/>
            <p:nvPr/>
          </p:nvSpPr>
          <p:spPr>
            <a:xfrm>
              <a:off x="76907" y="2342995"/>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30" name="Shape 830"/>
            <p:cNvSpPr/>
            <p:nvPr/>
          </p:nvSpPr>
          <p:spPr>
            <a:xfrm>
              <a:off x="2192211" y="2335917"/>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31" name="Shape 831"/>
            <p:cNvSpPr/>
            <p:nvPr/>
          </p:nvSpPr>
          <p:spPr>
            <a:xfrm>
              <a:off x="4307552" y="2335917"/>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32" name="Shape 832"/>
            <p:cNvSpPr/>
            <p:nvPr/>
          </p:nvSpPr>
          <p:spPr>
            <a:xfrm>
              <a:off x="6417834" y="2342995"/>
              <a:ext cx="2029906"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33" name="Shape 833"/>
            <p:cNvSpPr/>
            <p:nvPr/>
          </p:nvSpPr>
          <p:spPr>
            <a:xfrm>
              <a:off x="8524510" y="2342995"/>
              <a:ext cx="2029906" cy="698501"/>
            </a:xfrm>
            <a:prstGeom prst="rect">
              <a:avLst/>
            </a:prstGeom>
            <a:solidFill>
              <a:srgbClr val="E6763C"/>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34" name="Shape 834"/>
            <p:cNvSpPr/>
            <p:nvPr/>
          </p:nvSpPr>
          <p:spPr>
            <a:xfrm>
              <a:off x="78094" y="3100012"/>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35" name="Shape 835"/>
            <p:cNvSpPr/>
            <p:nvPr/>
          </p:nvSpPr>
          <p:spPr>
            <a:xfrm>
              <a:off x="2193398" y="3092934"/>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36" name="Shape 836"/>
            <p:cNvSpPr/>
            <p:nvPr/>
          </p:nvSpPr>
          <p:spPr>
            <a:xfrm>
              <a:off x="4308738" y="3092934"/>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37" name="Shape 837"/>
            <p:cNvSpPr/>
            <p:nvPr/>
          </p:nvSpPr>
          <p:spPr>
            <a:xfrm>
              <a:off x="6419020" y="3100012"/>
              <a:ext cx="2029906" cy="698501"/>
            </a:xfrm>
            <a:prstGeom prst="rect">
              <a:avLst/>
            </a:prstGeom>
            <a:solidFill>
              <a:srgbClr val="E6763C"/>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38" name="Shape 838"/>
            <p:cNvSpPr/>
            <p:nvPr/>
          </p:nvSpPr>
          <p:spPr>
            <a:xfrm>
              <a:off x="8525697" y="3100012"/>
              <a:ext cx="2029905"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39" name="Shape 839"/>
            <p:cNvSpPr/>
            <p:nvPr/>
          </p:nvSpPr>
          <p:spPr>
            <a:xfrm>
              <a:off x="87033" y="3857029"/>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40" name="Shape 840"/>
            <p:cNvSpPr/>
            <p:nvPr/>
          </p:nvSpPr>
          <p:spPr>
            <a:xfrm>
              <a:off x="2202336" y="3849951"/>
              <a:ext cx="2032001" cy="698501"/>
            </a:xfrm>
            <a:prstGeom prst="rect">
              <a:avLst/>
            </a:prstGeom>
            <a:solidFill>
              <a:srgbClr val="E6763C"/>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41" name="Shape 841"/>
            <p:cNvSpPr/>
            <p:nvPr/>
          </p:nvSpPr>
          <p:spPr>
            <a:xfrm>
              <a:off x="4317677" y="3849951"/>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42" name="Shape 842"/>
            <p:cNvSpPr/>
            <p:nvPr/>
          </p:nvSpPr>
          <p:spPr>
            <a:xfrm>
              <a:off x="6427959" y="3857029"/>
              <a:ext cx="2029906" cy="698501"/>
            </a:xfrm>
            <a:prstGeom prst="rect">
              <a:avLst/>
            </a:prstGeom>
            <a:solidFill>
              <a:srgbClr val="E6763C"/>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43" name="Shape 843"/>
            <p:cNvSpPr/>
            <p:nvPr/>
          </p:nvSpPr>
          <p:spPr>
            <a:xfrm>
              <a:off x="8534636" y="3857029"/>
              <a:ext cx="2029905" cy="698501"/>
            </a:xfrm>
            <a:prstGeom prst="rect">
              <a:avLst/>
            </a:prstGeom>
            <a:solidFill>
              <a:srgbClr val="E6763C"/>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44" name="Shape 844"/>
            <p:cNvSpPr/>
            <p:nvPr/>
          </p:nvSpPr>
          <p:spPr>
            <a:xfrm>
              <a:off x="82563" y="4621125"/>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45" name="Shape 845"/>
            <p:cNvSpPr/>
            <p:nvPr/>
          </p:nvSpPr>
          <p:spPr>
            <a:xfrm>
              <a:off x="2197867" y="4614047"/>
              <a:ext cx="2032001" cy="698501"/>
            </a:xfrm>
            <a:prstGeom prst="rect">
              <a:avLst/>
            </a:prstGeom>
            <a:solidFill>
              <a:srgbClr val="E6763C"/>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46" name="Shape 846"/>
            <p:cNvSpPr/>
            <p:nvPr/>
          </p:nvSpPr>
          <p:spPr>
            <a:xfrm>
              <a:off x="4313208" y="4614047"/>
              <a:ext cx="2032001" cy="698501"/>
            </a:xfrm>
            <a:prstGeom prst="rect">
              <a:avLst/>
            </a:prstGeom>
            <a:solidFill>
              <a:srgbClr val="E6763C"/>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47" name="Shape 847"/>
            <p:cNvSpPr/>
            <p:nvPr/>
          </p:nvSpPr>
          <p:spPr>
            <a:xfrm>
              <a:off x="6423490" y="4621125"/>
              <a:ext cx="2029905"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48" name="Shape 848"/>
            <p:cNvSpPr/>
            <p:nvPr/>
          </p:nvSpPr>
          <p:spPr>
            <a:xfrm>
              <a:off x="8530166" y="4621125"/>
              <a:ext cx="2029906"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49" name="Shape 849"/>
            <p:cNvSpPr/>
            <p:nvPr/>
          </p:nvSpPr>
          <p:spPr>
            <a:xfrm>
              <a:off x="91502" y="5378142"/>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50" name="Shape 850"/>
            <p:cNvSpPr/>
            <p:nvPr/>
          </p:nvSpPr>
          <p:spPr>
            <a:xfrm>
              <a:off x="2206805" y="5371064"/>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51" name="Shape 851"/>
            <p:cNvSpPr/>
            <p:nvPr/>
          </p:nvSpPr>
          <p:spPr>
            <a:xfrm>
              <a:off x="4322146" y="5371064"/>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52" name="Shape 852"/>
            <p:cNvSpPr/>
            <p:nvPr/>
          </p:nvSpPr>
          <p:spPr>
            <a:xfrm>
              <a:off x="6432429" y="5378142"/>
              <a:ext cx="2029905"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53" name="Shape 853"/>
            <p:cNvSpPr/>
            <p:nvPr/>
          </p:nvSpPr>
          <p:spPr>
            <a:xfrm>
              <a:off x="8539105" y="5378142"/>
              <a:ext cx="2029906"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54" name="Shape 854"/>
            <p:cNvSpPr/>
            <p:nvPr/>
          </p:nvSpPr>
          <p:spPr>
            <a:xfrm>
              <a:off x="92394" y="6142237"/>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55" name="Shape 855"/>
            <p:cNvSpPr/>
            <p:nvPr/>
          </p:nvSpPr>
          <p:spPr>
            <a:xfrm>
              <a:off x="2207697" y="6135159"/>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56" name="Shape 856"/>
            <p:cNvSpPr/>
            <p:nvPr/>
          </p:nvSpPr>
          <p:spPr>
            <a:xfrm>
              <a:off x="4323038" y="6135159"/>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57" name="Shape 857"/>
            <p:cNvSpPr/>
            <p:nvPr/>
          </p:nvSpPr>
          <p:spPr>
            <a:xfrm>
              <a:off x="6433321" y="6142237"/>
              <a:ext cx="2029905"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58" name="Shape 858"/>
            <p:cNvSpPr/>
            <p:nvPr/>
          </p:nvSpPr>
          <p:spPr>
            <a:xfrm>
              <a:off x="8539997" y="6142237"/>
              <a:ext cx="2029905"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59" name="Shape 859"/>
            <p:cNvSpPr/>
            <p:nvPr/>
          </p:nvSpPr>
          <p:spPr>
            <a:xfrm>
              <a:off x="101333" y="6899255"/>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60" name="Shape 860"/>
            <p:cNvSpPr/>
            <p:nvPr/>
          </p:nvSpPr>
          <p:spPr>
            <a:xfrm>
              <a:off x="2216636" y="6892177"/>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61" name="Shape 861"/>
            <p:cNvSpPr/>
            <p:nvPr/>
          </p:nvSpPr>
          <p:spPr>
            <a:xfrm>
              <a:off x="4331977" y="6892177"/>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62" name="Shape 862"/>
            <p:cNvSpPr/>
            <p:nvPr/>
          </p:nvSpPr>
          <p:spPr>
            <a:xfrm>
              <a:off x="6442260" y="6899255"/>
              <a:ext cx="2029905"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63" name="Shape 863"/>
            <p:cNvSpPr/>
            <p:nvPr/>
          </p:nvSpPr>
          <p:spPr>
            <a:xfrm>
              <a:off x="8548936" y="6899255"/>
              <a:ext cx="2029905" cy="698501"/>
            </a:xfrm>
            <a:prstGeom prst="rect">
              <a:avLst/>
            </a:prstGeom>
            <a:solidFill>
              <a:srgbClr val="E6763C"/>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864" name="Shape 864"/>
            <p:cNvSpPr/>
            <p:nvPr/>
          </p:nvSpPr>
          <p:spPr>
            <a:xfrm>
              <a:off x="656194" y="219610"/>
              <a:ext cx="1063563"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broadband</a:t>
              </a:r>
            </a:p>
          </p:txBody>
        </p:sp>
        <p:sp>
          <p:nvSpPr>
            <p:cNvPr id="865" name="Shape 865"/>
            <p:cNvSpPr/>
            <p:nvPr/>
          </p:nvSpPr>
          <p:spPr>
            <a:xfrm>
              <a:off x="2228902" y="228600"/>
              <a:ext cx="1811275"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gossip/supermarket</a:t>
              </a:r>
            </a:p>
          </p:txBody>
        </p:sp>
        <p:sp>
          <p:nvSpPr>
            <p:cNvPr id="866" name="Shape 866"/>
            <p:cNvSpPr/>
            <p:nvPr/>
          </p:nvSpPr>
          <p:spPr>
            <a:xfrm>
              <a:off x="4458293" y="228600"/>
              <a:ext cx="1607326"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500">
                  <a:solidFill>
                    <a:srgbClr val="FFFFFF"/>
                  </a:solidFill>
                  <a:latin typeface="Helvetica"/>
                  <a:ea typeface="Helvetica"/>
                  <a:cs typeface="Helvetica"/>
                  <a:sym typeface="Helvetica"/>
                </a:defRPr>
              </a:lvl1pPr>
            </a:lstStyle>
            <a:p>
              <a:pPr/>
              <a:r>
                <a:t>cars/noise/event</a:t>
              </a:r>
            </a:p>
          </p:txBody>
        </p:sp>
        <p:sp>
          <p:nvSpPr>
            <p:cNvPr id="867" name="Shape 867"/>
            <p:cNvSpPr/>
            <p:nvPr/>
          </p:nvSpPr>
          <p:spPr>
            <a:xfrm>
              <a:off x="6702530" y="147391"/>
              <a:ext cx="1497903"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500"/>
              </a:pPr>
              <a:r>
                <a:t>request for info/</a:t>
              </a:r>
            </a:p>
            <a:p>
              <a:pPr>
                <a:defRPr sz="1500"/>
              </a:pPr>
              <a:r>
                <a:t>restaurant</a:t>
              </a:r>
            </a:p>
          </p:txBody>
        </p:sp>
        <p:sp>
          <p:nvSpPr>
            <p:cNvPr id="868" name="Shape 868"/>
            <p:cNvSpPr/>
            <p:nvPr/>
          </p:nvSpPr>
          <p:spPr>
            <a:xfrm>
              <a:off x="606295" y="1023642"/>
              <a:ext cx="993078"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electrician</a:t>
              </a:r>
            </a:p>
          </p:txBody>
        </p:sp>
        <p:sp>
          <p:nvSpPr>
            <p:cNvPr id="869" name="Shape 869"/>
            <p:cNvSpPr/>
            <p:nvPr/>
          </p:nvSpPr>
          <p:spPr>
            <a:xfrm>
              <a:off x="2236637" y="920249"/>
              <a:ext cx="1903858"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input / restaurant / pub</a:t>
              </a:r>
            </a:p>
          </p:txBody>
        </p:sp>
        <p:sp>
          <p:nvSpPr>
            <p:cNvPr id="870" name="Shape 870"/>
            <p:cNvSpPr/>
            <p:nvPr/>
          </p:nvSpPr>
          <p:spPr>
            <a:xfrm>
              <a:off x="4836919" y="1006162"/>
              <a:ext cx="968503"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restaurant</a:t>
              </a:r>
            </a:p>
          </p:txBody>
        </p:sp>
        <p:sp>
          <p:nvSpPr>
            <p:cNvPr id="871" name="Shape 871"/>
            <p:cNvSpPr/>
            <p:nvPr/>
          </p:nvSpPr>
          <p:spPr>
            <a:xfrm>
              <a:off x="6759109" y="1006162"/>
              <a:ext cx="1384745"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service charge</a:t>
              </a:r>
            </a:p>
          </p:txBody>
        </p:sp>
        <p:sp>
          <p:nvSpPr>
            <p:cNvPr id="872" name="Shape 872"/>
            <p:cNvSpPr/>
            <p:nvPr/>
          </p:nvSpPr>
          <p:spPr>
            <a:xfrm>
              <a:off x="594472" y="1654064"/>
              <a:ext cx="1187007"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500"/>
              </a:pPr>
              <a:r>
                <a:t>gates,</a:t>
              </a:r>
            </a:p>
            <a:p>
              <a:pPr>
                <a:defRPr sz="1500"/>
              </a:pPr>
              <a:r>
                <a:t> test support</a:t>
              </a:r>
            </a:p>
          </p:txBody>
        </p:sp>
        <p:sp>
          <p:nvSpPr>
            <p:cNvPr id="873" name="Shape 873"/>
            <p:cNvSpPr/>
            <p:nvPr/>
          </p:nvSpPr>
          <p:spPr>
            <a:xfrm>
              <a:off x="2595063" y="1654064"/>
              <a:ext cx="1187006"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500"/>
              </a:pPr>
              <a:r>
                <a:t>broadband,</a:t>
              </a:r>
            </a:p>
            <a:p>
              <a:pPr>
                <a:defRPr sz="1500"/>
              </a:pPr>
              <a:r>
                <a:t> test support</a:t>
              </a:r>
            </a:p>
          </p:txBody>
        </p:sp>
        <p:sp>
          <p:nvSpPr>
            <p:cNvPr id="874" name="Shape 874"/>
            <p:cNvSpPr/>
            <p:nvPr/>
          </p:nvSpPr>
          <p:spPr>
            <a:xfrm>
              <a:off x="4830092" y="1783725"/>
              <a:ext cx="1063562"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broadband</a:t>
              </a:r>
            </a:p>
          </p:txBody>
        </p:sp>
        <p:sp>
          <p:nvSpPr>
            <p:cNvPr id="875" name="Shape 875"/>
            <p:cNvSpPr/>
            <p:nvPr/>
          </p:nvSpPr>
          <p:spPr>
            <a:xfrm>
              <a:off x="6572038" y="1768364"/>
              <a:ext cx="1758887"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planning / pressure</a:t>
              </a:r>
            </a:p>
          </p:txBody>
        </p:sp>
        <p:sp>
          <p:nvSpPr>
            <p:cNvPr id="876" name="Shape 876"/>
            <p:cNvSpPr/>
            <p:nvPr/>
          </p:nvSpPr>
          <p:spPr>
            <a:xfrm>
              <a:off x="225951" y="2408289"/>
              <a:ext cx="1753766"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website closure / external perception</a:t>
              </a:r>
            </a:p>
          </p:txBody>
        </p:sp>
        <p:sp>
          <p:nvSpPr>
            <p:cNvPr id="877" name="Shape 877"/>
            <p:cNvSpPr/>
            <p:nvPr/>
          </p:nvSpPr>
          <p:spPr>
            <a:xfrm>
              <a:off x="2683169" y="2522589"/>
              <a:ext cx="1116712"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introduction</a:t>
              </a:r>
            </a:p>
          </p:txBody>
        </p:sp>
        <p:sp>
          <p:nvSpPr>
            <p:cNvPr id="878" name="Shape 878"/>
            <p:cNvSpPr/>
            <p:nvPr/>
          </p:nvSpPr>
          <p:spPr>
            <a:xfrm>
              <a:off x="4655654" y="2522589"/>
              <a:ext cx="1338644"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travel problem</a:t>
              </a:r>
            </a:p>
          </p:txBody>
        </p:sp>
        <p:sp>
          <p:nvSpPr>
            <p:cNvPr id="879" name="Shape 879"/>
            <p:cNvSpPr/>
            <p:nvPr/>
          </p:nvSpPr>
          <p:spPr>
            <a:xfrm>
              <a:off x="6398408" y="2342688"/>
              <a:ext cx="2106146" cy="635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200"/>
              </a:lvl1pPr>
            </a:lstStyle>
            <a:p>
              <a:pPr/>
              <a:r>
                <a:t>smell / noise / safety / doctor / shop / external perception / observation</a:t>
              </a:r>
            </a:p>
          </p:txBody>
        </p:sp>
        <p:sp>
          <p:nvSpPr>
            <p:cNvPr id="880" name="Shape 880"/>
            <p:cNvSpPr/>
            <p:nvPr/>
          </p:nvSpPr>
          <p:spPr>
            <a:xfrm>
              <a:off x="203905" y="3163721"/>
              <a:ext cx="1797858"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business / parking / enforcement advice</a:t>
              </a:r>
            </a:p>
          </p:txBody>
        </p:sp>
        <p:sp>
          <p:nvSpPr>
            <p:cNvPr id="881" name="Shape 881"/>
            <p:cNvSpPr/>
            <p:nvPr/>
          </p:nvSpPr>
          <p:spPr>
            <a:xfrm>
              <a:off x="2403370" y="3262999"/>
              <a:ext cx="1571626"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grounds, parking</a:t>
              </a:r>
            </a:p>
          </p:txBody>
        </p:sp>
        <p:sp>
          <p:nvSpPr>
            <p:cNvPr id="882" name="Shape 882"/>
            <p:cNvSpPr/>
            <p:nvPr/>
          </p:nvSpPr>
          <p:spPr>
            <a:xfrm>
              <a:off x="4359144" y="3262999"/>
              <a:ext cx="1903858"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freehold, ground rent</a:t>
              </a:r>
            </a:p>
          </p:txBody>
        </p:sp>
        <p:sp>
          <p:nvSpPr>
            <p:cNvPr id="883" name="Shape 883"/>
            <p:cNvSpPr/>
            <p:nvPr/>
          </p:nvSpPr>
          <p:spPr>
            <a:xfrm>
              <a:off x="6346674" y="3167974"/>
              <a:ext cx="2209615"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1" sz="1500">
                  <a:solidFill>
                    <a:srgbClr val="FFFFFF"/>
                  </a:solidFill>
                  <a:latin typeface="Helvetica"/>
                  <a:ea typeface="Helvetica"/>
                  <a:cs typeface="Helvetica"/>
                  <a:sym typeface="Helvetica"/>
                </a:defRPr>
              </a:pPr>
              <a:r>
                <a:t>neighbourhood watch </a:t>
              </a:r>
            </a:p>
            <a:p>
              <a:pPr>
                <a:defRPr b="1" sz="1500">
                  <a:solidFill>
                    <a:srgbClr val="FFFFFF"/>
                  </a:solidFill>
                  <a:latin typeface="Helvetica"/>
                  <a:ea typeface="Helvetica"/>
                  <a:cs typeface="Helvetica"/>
                  <a:sym typeface="Helvetica"/>
                </a:defRPr>
              </a:pPr>
              <a:r>
                <a:t>/ crime</a:t>
              </a:r>
            </a:p>
          </p:txBody>
        </p:sp>
        <p:sp>
          <p:nvSpPr>
            <p:cNvPr id="884" name="Shape 884"/>
            <p:cNvSpPr/>
            <p:nvPr/>
          </p:nvSpPr>
          <p:spPr>
            <a:xfrm>
              <a:off x="9232280" y="3262999"/>
              <a:ext cx="569596"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lease</a:t>
              </a:r>
            </a:p>
          </p:txBody>
        </p:sp>
        <p:sp>
          <p:nvSpPr>
            <p:cNvPr id="885" name="Shape 885"/>
            <p:cNvSpPr/>
            <p:nvPr/>
          </p:nvSpPr>
          <p:spPr>
            <a:xfrm>
              <a:off x="571053" y="4029261"/>
              <a:ext cx="1063562"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broadband</a:t>
              </a:r>
            </a:p>
          </p:txBody>
        </p:sp>
        <p:sp>
          <p:nvSpPr>
            <p:cNvPr id="886" name="Shape 886"/>
            <p:cNvSpPr/>
            <p:nvPr/>
          </p:nvSpPr>
          <p:spPr>
            <a:xfrm>
              <a:off x="2326743" y="3804521"/>
              <a:ext cx="1829563" cy="81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1200">
                  <a:solidFill>
                    <a:srgbClr val="FFFFFF"/>
                  </a:solidFill>
                  <a:latin typeface="Helvetica"/>
                  <a:ea typeface="Helvetica"/>
                  <a:cs typeface="Helvetica"/>
                  <a:sym typeface="Helvetica"/>
                </a:defRPr>
              </a:lvl1pPr>
            </a:lstStyle>
            <a:p>
              <a:pPr/>
              <a:r>
                <a:t>security / concierge / theft / vandalism / grounds / service charge</a:t>
              </a:r>
            </a:p>
          </p:txBody>
        </p:sp>
        <p:sp>
          <p:nvSpPr>
            <p:cNvPr id="887" name="Shape 887"/>
            <p:cNvSpPr/>
            <p:nvPr/>
          </p:nvSpPr>
          <p:spPr>
            <a:xfrm>
              <a:off x="4396291" y="3893421"/>
              <a:ext cx="1829563"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campaign / validity / works / plumbing</a:t>
              </a:r>
            </a:p>
          </p:txBody>
        </p:sp>
        <p:sp>
          <p:nvSpPr>
            <p:cNvPr id="888" name="Shape 888"/>
            <p:cNvSpPr/>
            <p:nvPr/>
          </p:nvSpPr>
          <p:spPr>
            <a:xfrm>
              <a:off x="6536700" y="3798508"/>
              <a:ext cx="1829563" cy="787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1500">
                  <a:solidFill>
                    <a:srgbClr val="FFFFFF"/>
                  </a:solidFill>
                  <a:latin typeface="Helvetica"/>
                  <a:ea typeface="Helvetica"/>
                  <a:cs typeface="Helvetica"/>
                  <a:sym typeface="Helvetica"/>
                </a:defRPr>
              </a:lvl1pPr>
            </a:lstStyle>
            <a:p>
              <a:pPr/>
              <a:r>
                <a:t>theft / reporting / community building</a:t>
              </a:r>
            </a:p>
          </p:txBody>
        </p:sp>
        <p:sp>
          <p:nvSpPr>
            <p:cNvPr id="889" name="Shape 889"/>
            <p:cNvSpPr/>
            <p:nvPr/>
          </p:nvSpPr>
          <p:spPr>
            <a:xfrm>
              <a:off x="8598740" y="3873125"/>
              <a:ext cx="1811275" cy="635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1200">
                  <a:solidFill>
                    <a:srgbClr val="FFFFFF"/>
                  </a:solidFill>
                  <a:latin typeface="Helvetica"/>
                  <a:ea typeface="Helvetica"/>
                  <a:cs typeface="Helvetica"/>
                  <a:sym typeface="Helvetica"/>
                </a:defRPr>
              </a:lvl1pPr>
            </a:lstStyle>
            <a:p>
              <a:pPr/>
              <a:r>
                <a:t>gates / security / theft/service charge / post / concierge</a:t>
              </a:r>
            </a:p>
          </p:txBody>
        </p:sp>
        <p:sp>
          <p:nvSpPr>
            <p:cNvPr id="890" name="Shape 890"/>
            <p:cNvSpPr/>
            <p:nvPr/>
          </p:nvSpPr>
          <p:spPr>
            <a:xfrm>
              <a:off x="0" y="4688404"/>
              <a:ext cx="2115693"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sz="1500"/>
              </a:pPr>
              <a:r>
                <a:t> lease / ground rent /</a:t>
              </a:r>
            </a:p>
            <a:p>
              <a:pPr>
                <a:defRPr sz="1500"/>
              </a:pPr>
              <a:r>
                <a:t> procedural advice</a:t>
              </a:r>
            </a:p>
          </p:txBody>
        </p:sp>
        <p:sp>
          <p:nvSpPr>
            <p:cNvPr id="891" name="Shape 891"/>
            <p:cNvSpPr/>
            <p:nvPr/>
          </p:nvSpPr>
          <p:spPr>
            <a:xfrm>
              <a:off x="2188220" y="4568742"/>
              <a:ext cx="2013205" cy="787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1500">
                  <a:solidFill>
                    <a:srgbClr val="FFFFFF"/>
                  </a:solidFill>
                  <a:latin typeface="Helvetica"/>
                  <a:ea typeface="Helvetica"/>
                  <a:cs typeface="Helvetica"/>
                  <a:sym typeface="Helvetica"/>
                </a:defRPr>
              </a:lvl1pPr>
            </a:lstStyle>
            <a:p>
              <a:pPr/>
              <a:r>
                <a:t>gates / fencing / swipe card / vandalism / youths</a:t>
              </a:r>
            </a:p>
          </p:txBody>
        </p:sp>
        <p:sp>
          <p:nvSpPr>
            <p:cNvPr id="892" name="Shape 892"/>
            <p:cNvSpPr/>
            <p:nvPr/>
          </p:nvSpPr>
          <p:spPr>
            <a:xfrm>
              <a:off x="4216687" y="4553839"/>
              <a:ext cx="2191106" cy="787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1500">
                  <a:solidFill>
                    <a:srgbClr val="FFFFFF"/>
                  </a:solidFill>
                  <a:latin typeface="Helvetica"/>
                  <a:ea typeface="Helvetica"/>
                  <a:cs typeface="Helvetica"/>
                  <a:sym typeface="Helvetica"/>
                </a:defRPr>
              </a:lvl1pPr>
            </a:lstStyle>
            <a:p>
              <a:pPr/>
              <a:r>
                <a:t>theft / request for witnesses / request for info / non residents</a:t>
              </a:r>
            </a:p>
          </p:txBody>
        </p:sp>
        <p:sp>
          <p:nvSpPr>
            <p:cNvPr id="893" name="Shape 893"/>
            <p:cNvSpPr/>
            <p:nvPr/>
          </p:nvSpPr>
          <p:spPr>
            <a:xfrm>
              <a:off x="6526863" y="4660058"/>
              <a:ext cx="1849236"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access / gates / modification request </a:t>
              </a:r>
            </a:p>
          </p:txBody>
        </p:sp>
        <p:sp>
          <p:nvSpPr>
            <p:cNvPr id="894" name="Shape 894"/>
            <p:cNvSpPr/>
            <p:nvPr/>
          </p:nvSpPr>
          <p:spPr>
            <a:xfrm>
              <a:off x="8470558" y="4553839"/>
              <a:ext cx="2067638" cy="81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200"/>
              </a:lvl1pPr>
            </a:lstStyle>
            <a:p>
              <a:pPr/>
              <a:r>
                <a:t>access,doors / non-residents / unauthorised access / lighting / security / safety </a:t>
              </a:r>
            </a:p>
          </p:txBody>
        </p:sp>
        <p:sp>
          <p:nvSpPr>
            <p:cNvPr id="895" name="Shape 895"/>
            <p:cNvSpPr/>
            <p:nvPr/>
          </p:nvSpPr>
          <p:spPr>
            <a:xfrm>
              <a:off x="571053" y="5552152"/>
              <a:ext cx="1063562"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broadband</a:t>
              </a:r>
            </a:p>
          </p:txBody>
        </p:sp>
        <p:sp>
          <p:nvSpPr>
            <p:cNvPr id="896" name="Shape 896"/>
            <p:cNvSpPr/>
            <p:nvPr/>
          </p:nvSpPr>
          <p:spPr>
            <a:xfrm>
              <a:off x="2167962" y="5453436"/>
              <a:ext cx="1924031"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 event / neighbourliness</a:t>
              </a:r>
            </a:p>
          </p:txBody>
        </p:sp>
        <p:sp>
          <p:nvSpPr>
            <p:cNvPr id="897" name="Shape 897"/>
            <p:cNvSpPr/>
            <p:nvPr/>
          </p:nvSpPr>
          <p:spPr>
            <a:xfrm>
              <a:off x="4828437" y="5585547"/>
              <a:ext cx="993078"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electrician</a:t>
              </a:r>
            </a:p>
          </p:txBody>
        </p:sp>
        <p:sp>
          <p:nvSpPr>
            <p:cNvPr id="898" name="Shape 898"/>
            <p:cNvSpPr/>
            <p:nvPr/>
          </p:nvSpPr>
          <p:spPr>
            <a:xfrm>
              <a:off x="6487360" y="5453436"/>
              <a:ext cx="1928242"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broadband / procedure / pressure</a:t>
              </a:r>
            </a:p>
          </p:txBody>
        </p:sp>
        <p:sp>
          <p:nvSpPr>
            <p:cNvPr id="899" name="Shape 899"/>
            <p:cNvSpPr/>
            <p:nvPr/>
          </p:nvSpPr>
          <p:spPr>
            <a:xfrm>
              <a:off x="8592460" y="5437852"/>
              <a:ext cx="1849236"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bins / fellow residents / webcam</a:t>
              </a:r>
            </a:p>
          </p:txBody>
        </p:sp>
        <p:sp>
          <p:nvSpPr>
            <p:cNvPr id="900" name="Shape 900"/>
            <p:cNvSpPr/>
            <p:nvPr/>
          </p:nvSpPr>
          <p:spPr>
            <a:xfrm>
              <a:off x="539759" y="6149726"/>
              <a:ext cx="1292925"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500"/>
              </a:pPr>
              <a:r>
                <a:t>test support /</a:t>
              </a:r>
            </a:p>
            <a:p>
              <a:pPr>
                <a:defRPr sz="1500"/>
              </a:pPr>
              <a:r>
                <a:t> shuttle bus</a:t>
              </a:r>
            </a:p>
          </p:txBody>
        </p:sp>
        <p:sp>
          <p:nvSpPr>
            <p:cNvPr id="901" name="Shape 901"/>
            <p:cNvSpPr/>
            <p:nvPr/>
          </p:nvSpPr>
          <p:spPr>
            <a:xfrm>
              <a:off x="2709743" y="6309420"/>
              <a:ext cx="1063563"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broadband</a:t>
              </a:r>
            </a:p>
          </p:txBody>
        </p:sp>
        <p:sp>
          <p:nvSpPr>
            <p:cNvPr id="902" name="Shape 902"/>
            <p:cNvSpPr/>
            <p:nvPr/>
          </p:nvSpPr>
          <p:spPr>
            <a:xfrm>
              <a:off x="4310081" y="6157020"/>
              <a:ext cx="2115694" cy="635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200"/>
              </a:lvl1pPr>
            </a:lstStyle>
            <a:p>
              <a:pPr/>
              <a:r>
                <a:t>parking / improvements / procedural issue / test support</a:t>
              </a:r>
            </a:p>
          </p:txBody>
        </p:sp>
        <p:sp>
          <p:nvSpPr>
            <p:cNvPr id="903" name="Shape 903"/>
            <p:cNvSpPr/>
            <p:nvPr/>
          </p:nvSpPr>
          <p:spPr>
            <a:xfrm>
              <a:off x="6806829" y="6309420"/>
              <a:ext cx="1289305"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energy prices</a:t>
              </a:r>
            </a:p>
          </p:txBody>
        </p:sp>
        <p:sp>
          <p:nvSpPr>
            <p:cNvPr id="904" name="Shape 904"/>
            <p:cNvSpPr/>
            <p:nvPr/>
          </p:nvSpPr>
          <p:spPr>
            <a:xfrm>
              <a:off x="8639126" y="6245920"/>
              <a:ext cx="173050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200"/>
              </a:lvl1pPr>
            </a:lstStyle>
            <a:p>
              <a:pPr/>
              <a:r>
                <a:t>parking/planning/pressure/property plans</a:t>
              </a:r>
            </a:p>
          </p:txBody>
        </p:sp>
        <p:sp>
          <p:nvSpPr>
            <p:cNvPr id="905" name="Shape 905"/>
            <p:cNvSpPr/>
            <p:nvPr/>
          </p:nvSpPr>
          <p:spPr>
            <a:xfrm>
              <a:off x="602695" y="7078889"/>
              <a:ext cx="1000278" cy="317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vl1pPr>
            </a:lstStyle>
            <a:p>
              <a:pPr/>
              <a:r>
                <a:t>broadband</a:t>
              </a:r>
            </a:p>
          </p:txBody>
        </p:sp>
        <p:sp>
          <p:nvSpPr>
            <p:cNvPr id="906" name="Shape 906"/>
            <p:cNvSpPr/>
            <p:nvPr/>
          </p:nvSpPr>
          <p:spPr>
            <a:xfrm>
              <a:off x="2609597" y="7085935"/>
              <a:ext cx="1049885" cy="317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vl1pPr>
            </a:lstStyle>
            <a:p>
              <a:pPr/>
              <a:r>
                <a:t>introduction</a:t>
              </a:r>
            </a:p>
          </p:txBody>
        </p:sp>
        <p:sp>
          <p:nvSpPr>
            <p:cNvPr id="907" name="Shape 907"/>
            <p:cNvSpPr/>
            <p:nvPr/>
          </p:nvSpPr>
          <p:spPr>
            <a:xfrm>
              <a:off x="4290746" y="6944321"/>
              <a:ext cx="2154365" cy="635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200"/>
              </a:lvl1pPr>
            </a:lstStyle>
            <a:p>
              <a:pPr/>
              <a:r>
                <a:t>coordination / inspection hatch / business,prices/ concessions/discounts </a:t>
              </a:r>
            </a:p>
          </p:txBody>
        </p:sp>
        <p:sp>
          <p:nvSpPr>
            <p:cNvPr id="908" name="Shape 908"/>
            <p:cNvSpPr/>
            <p:nvPr/>
          </p:nvSpPr>
          <p:spPr>
            <a:xfrm>
              <a:off x="6323607" y="6898884"/>
              <a:ext cx="2255748" cy="635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sz="1200"/>
              </a:pPr>
              <a:r>
                <a:t>residents association /</a:t>
              </a:r>
            </a:p>
            <a:p>
              <a:pPr>
                <a:defRPr sz="1200"/>
              </a:pPr>
              <a:r>
                <a:t>meeting / service charge / freehold /communication </a:t>
              </a:r>
            </a:p>
          </p:txBody>
        </p:sp>
        <p:sp>
          <p:nvSpPr>
            <p:cNvPr id="909" name="Shape 909"/>
            <p:cNvSpPr/>
            <p:nvPr/>
          </p:nvSpPr>
          <p:spPr>
            <a:xfrm>
              <a:off x="8510475" y="6990685"/>
              <a:ext cx="2013205"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1200">
                  <a:solidFill>
                    <a:srgbClr val="FFFFFF"/>
                  </a:solidFill>
                  <a:latin typeface="Helvetica"/>
                  <a:ea typeface="Helvetica"/>
                  <a:cs typeface="Helvetica"/>
                  <a:sym typeface="Helvetica"/>
                </a:defRPr>
              </a:lvl1pPr>
            </a:lstStyle>
            <a:p>
              <a:pPr/>
              <a:r>
                <a:t>neighbourhood watch /youths/drugs/security </a:t>
              </a:r>
            </a:p>
          </p:txBody>
        </p:sp>
        <p:sp>
          <p:nvSpPr>
            <p:cNvPr id="910" name="Shape 910"/>
            <p:cNvSpPr/>
            <p:nvPr/>
          </p:nvSpPr>
          <p:spPr>
            <a:xfrm>
              <a:off x="8404335" y="-1"/>
              <a:ext cx="2200085" cy="787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planning / property plans / meeting / residents association</a:t>
              </a:r>
            </a:p>
          </p:txBody>
        </p:sp>
        <p:sp>
          <p:nvSpPr>
            <p:cNvPr id="911" name="Shape 911"/>
            <p:cNvSpPr/>
            <p:nvPr/>
          </p:nvSpPr>
          <p:spPr>
            <a:xfrm>
              <a:off x="8710328" y="891862"/>
              <a:ext cx="1723645"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shared interest /club </a:t>
              </a:r>
            </a:p>
          </p:txBody>
        </p:sp>
        <p:sp>
          <p:nvSpPr>
            <p:cNvPr id="912" name="Shape 912"/>
            <p:cNvSpPr/>
            <p:nvPr/>
          </p:nvSpPr>
          <p:spPr>
            <a:xfrm>
              <a:off x="8710328" y="1783725"/>
              <a:ext cx="1723645"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gym / health safety</a:t>
              </a:r>
            </a:p>
          </p:txBody>
        </p:sp>
        <p:sp>
          <p:nvSpPr>
            <p:cNvPr id="913" name="Shape 913"/>
            <p:cNvSpPr/>
            <p:nvPr/>
          </p:nvSpPr>
          <p:spPr>
            <a:xfrm>
              <a:off x="8980335" y="2495088"/>
              <a:ext cx="1183631"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500">
                  <a:solidFill>
                    <a:srgbClr val="FFFFFF"/>
                  </a:solidFill>
                  <a:latin typeface="Helvetica"/>
                  <a:ea typeface="Helvetica"/>
                  <a:cs typeface="Helvetica"/>
                  <a:sym typeface="Helvetica"/>
                </a:defRPr>
              </a:lvl1pPr>
            </a:lstStyle>
            <a:p>
              <a:pPr/>
              <a:r>
                <a:t>arson,gates</a:t>
              </a:r>
            </a:p>
          </p:txBody>
        </p:sp>
      </p:grpSp>
      <p:grpSp>
        <p:nvGrpSpPr>
          <p:cNvPr id="935" name="Group 935"/>
          <p:cNvGrpSpPr/>
          <p:nvPr/>
        </p:nvGrpSpPr>
        <p:grpSpPr>
          <a:xfrm>
            <a:off x="87787" y="197719"/>
            <a:ext cx="11441245" cy="7885215"/>
            <a:chOff x="0" y="0"/>
            <a:chExt cx="11441244" cy="7885214"/>
          </a:xfrm>
        </p:grpSpPr>
        <p:sp>
          <p:nvSpPr>
            <p:cNvPr id="915" name="Shape 915"/>
            <p:cNvSpPr/>
            <p:nvPr/>
          </p:nvSpPr>
          <p:spPr>
            <a:xfrm>
              <a:off x="306541" y="686892"/>
              <a:ext cx="1194245"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the barbican</a:t>
              </a:r>
            </a:p>
          </p:txBody>
        </p:sp>
        <p:sp>
          <p:nvSpPr>
            <p:cNvPr id="916" name="Shape 916"/>
            <p:cNvSpPr/>
            <p:nvPr/>
          </p:nvSpPr>
          <p:spPr>
            <a:xfrm>
              <a:off x="2654397" y="39190"/>
              <a:ext cx="381001" cy="381001"/>
            </a:xfrm>
            <a:prstGeom prst="ellipse">
              <a:avLst/>
            </a:prstGeom>
            <a:solidFill>
              <a:srgbClr val="4E5351"/>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17" name="Shape 917"/>
            <p:cNvSpPr/>
            <p:nvPr/>
          </p:nvSpPr>
          <p:spPr>
            <a:xfrm>
              <a:off x="2706521" y="1090"/>
              <a:ext cx="27675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300">
                  <a:solidFill>
                    <a:srgbClr val="FFFFFF"/>
                  </a:solidFill>
                  <a:latin typeface="Helvetica"/>
                  <a:ea typeface="Helvetica"/>
                  <a:cs typeface="Helvetica"/>
                  <a:sym typeface="Helvetica"/>
                </a:defRPr>
              </a:lvl1pPr>
            </a:lstStyle>
            <a:p>
              <a:pPr/>
              <a:r>
                <a:t>1</a:t>
              </a:r>
            </a:p>
          </p:txBody>
        </p:sp>
        <p:sp>
          <p:nvSpPr>
            <p:cNvPr id="918" name="Shape 918"/>
            <p:cNvSpPr/>
            <p:nvPr/>
          </p:nvSpPr>
          <p:spPr>
            <a:xfrm>
              <a:off x="358467" y="1497336"/>
              <a:ext cx="1144525"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bow quarter</a:t>
              </a:r>
            </a:p>
          </p:txBody>
        </p:sp>
        <p:sp>
          <p:nvSpPr>
            <p:cNvPr id="919" name="Shape 919"/>
            <p:cNvSpPr/>
            <p:nvPr/>
          </p:nvSpPr>
          <p:spPr>
            <a:xfrm>
              <a:off x="317209" y="2226656"/>
              <a:ext cx="1172909"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thames view</a:t>
              </a:r>
            </a:p>
          </p:txBody>
        </p:sp>
        <p:sp>
          <p:nvSpPr>
            <p:cNvPr id="920" name="Shape 920"/>
            <p:cNvSpPr/>
            <p:nvPr/>
          </p:nvSpPr>
          <p:spPr>
            <a:xfrm>
              <a:off x="396906" y="2955977"/>
              <a:ext cx="1067182"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dock place</a:t>
              </a:r>
            </a:p>
          </p:txBody>
        </p:sp>
        <p:sp>
          <p:nvSpPr>
            <p:cNvPr id="921" name="Shape 921"/>
            <p:cNvSpPr/>
            <p:nvPr/>
          </p:nvSpPr>
          <p:spPr>
            <a:xfrm>
              <a:off x="368344" y="3705059"/>
              <a:ext cx="1112902"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wharf place</a:t>
              </a:r>
            </a:p>
          </p:txBody>
        </p:sp>
        <p:sp>
          <p:nvSpPr>
            <p:cNvPr id="922" name="Shape 922"/>
            <p:cNvSpPr/>
            <p:nvPr/>
          </p:nvSpPr>
          <p:spPr>
            <a:xfrm>
              <a:off x="633820" y="4486609"/>
              <a:ext cx="844487"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riverside</a:t>
              </a:r>
            </a:p>
          </p:txBody>
        </p:sp>
        <p:sp>
          <p:nvSpPr>
            <p:cNvPr id="923" name="Shape 923"/>
            <p:cNvSpPr/>
            <p:nvPr/>
          </p:nvSpPr>
          <p:spPr>
            <a:xfrm>
              <a:off x="141314" y="5267021"/>
              <a:ext cx="1321499"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one, the tower</a:t>
              </a:r>
            </a:p>
          </p:txBody>
        </p:sp>
        <p:sp>
          <p:nvSpPr>
            <p:cNvPr id="924" name="Shape 924"/>
            <p:cNvSpPr/>
            <p:nvPr/>
          </p:nvSpPr>
          <p:spPr>
            <a:xfrm>
              <a:off x="515333" y="6044583"/>
              <a:ext cx="929260"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park view</a:t>
              </a:r>
            </a:p>
          </p:txBody>
        </p:sp>
        <p:sp>
          <p:nvSpPr>
            <p:cNvPr id="925" name="Shape 925"/>
            <p:cNvSpPr/>
            <p:nvPr/>
          </p:nvSpPr>
          <p:spPr>
            <a:xfrm>
              <a:off x="0" y="6781141"/>
              <a:ext cx="1479995"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spinnaker place</a:t>
              </a:r>
            </a:p>
          </p:txBody>
        </p:sp>
        <p:sp>
          <p:nvSpPr>
            <p:cNvPr id="926" name="Shape 926"/>
            <p:cNvSpPr/>
            <p:nvPr/>
          </p:nvSpPr>
          <p:spPr>
            <a:xfrm>
              <a:off x="145954" y="7555014"/>
              <a:ext cx="1345693"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five, wharfside</a:t>
              </a:r>
            </a:p>
          </p:txBody>
        </p:sp>
        <p:sp>
          <p:nvSpPr>
            <p:cNvPr id="927" name="Shape 927"/>
            <p:cNvSpPr/>
            <p:nvPr/>
          </p:nvSpPr>
          <p:spPr>
            <a:xfrm>
              <a:off x="4709700" y="38100"/>
              <a:ext cx="381001" cy="381001"/>
            </a:xfrm>
            <a:prstGeom prst="ellipse">
              <a:avLst/>
            </a:prstGeom>
            <a:solidFill>
              <a:srgbClr val="4E5351"/>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28" name="Shape 928"/>
            <p:cNvSpPr/>
            <p:nvPr/>
          </p:nvSpPr>
          <p:spPr>
            <a:xfrm>
              <a:off x="4761824" y="-1"/>
              <a:ext cx="27675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300">
                  <a:solidFill>
                    <a:srgbClr val="FFFFFF"/>
                  </a:solidFill>
                  <a:latin typeface="Helvetica"/>
                  <a:ea typeface="Helvetica"/>
                  <a:cs typeface="Helvetica"/>
                  <a:sym typeface="Helvetica"/>
                </a:defRPr>
              </a:lvl1pPr>
            </a:lstStyle>
            <a:p>
              <a:pPr/>
              <a:r>
                <a:t>2</a:t>
              </a:r>
            </a:p>
          </p:txBody>
        </p:sp>
        <p:sp>
          <p:nvSpPr>
            <p:cNvPr id="929" name="Shape 929"/>
            <p:cNvSpPr/>
            <p:nvPr/>
          </p:nvSpPr>
          <p:spPr>
            <a:xfrm>
              <a:off x="6831258" y="48418"/>
              <a:ext cx="381001" cy="381001"/>
            </a:xfrm>
            <a:prstGeom prst="ellipse">
              <a:avLst/>
            </a:prstGeom>
            <a:solidFill>
              <a:srgbClr val="4E5351"/>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30" name="Shape 930"/>
            <p:cNvSpPr/>
            <p:nvPr/>
          </p:nvSpPr>
          <p:spPr>
            <a:xfrm>
              <a:off x="6883382" y="10318"/>
              <a:ext cx="27675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300">
                  <a:solidFill>
                    <a:srgbClr val="FFFFFF"/>
                  </a:solidFill>
                  <a:latin typeface="Helvetica"/>
                  <a:ea typeface="Helvetica"/>
                  <a:cs typeface="Helvetica"/>
                  <a:sym typeface="Helvetica"/>
                </a:defRPr>
              </a:lvl1pPr>
            </a:lstStyle>
            <a:p>
              <a:pPr/>
              <a:r>
                <a:t>3</a:t>
              </a:r>
            </a:p>
          </p:txBody>
        </p:sp>
        <p:sp>
          <p:nvSpPr>
            <p:cNvPr id="931" name="Shape 931"/>
            <p:cNvSpPr/>
            <p:nvPr/>
          </p:nvSpPr>
          <p:spPr>
            <a:xfrm>
              <a:off x="8886799" y="48418"/>
              <a:ext cx="381001" cy="381001"/>
            </a:xfrm>
            <a:prstGeom prst="ellipse">
              <a:avLst/>
            </a:prstGeom>
            <a:solidFill>
              <a:srgbClr val="4E5351"/>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32" name="Shape 932"/>
            <p:cNvSpPr/>
            <p:nvPr/>
          </p:nvSpPr>
          <p:spPr>
            <a:xfrm>
              <a:off x="8938923" y="10318"/>
              <a:ext cx="27675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300">
                  <a:solidFill>
                    <a:srgbClr val="FFFFFF"/>
                  </a:solidFill>
                  <a:latin typeface="Helvetica"/>
                  <a:ea typeface="Helvetica"/>
                  <a:cs typeface="Helvetica"/>
                  <a:sym typeface="Helvetica"/>
                </a:defRPr>
              </a:lvl1pPr>
            </a:lstStyle>
            <a:p>
              <a:pPr/>
              <a:r>
                <a:t>4</a:t>
              </a:r>
            </a:p>
          </p:txBody>
        </p:sp>
        <p:sp>
          <p:nvSpPr>
            <p:cNvPr id="933" name="Shape 933"/>
            <p:cNvSpPr/>
            <p:nvPr/>
          </p:nvSpPr>
          <p:spPr>
            <a:xfrm>
              <a:off x="11060244" y="52574"/>
              <a:ext cx="381001" cy="381001"/>
            </a:xfrm>
            <a:prstGeom prst="ellipse">
              <a:avLst/>
            </a:prstGeom>
            <a:solidFill>
              <a:srgbClr val="4E5351"/>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34" name="Shape 934"/>
            <p:cNvSpPr/>
            <p:nvPr/>
          </p:nvSpPr>
          <p:spPr>
            <a:xfrm>
              <a:off x="11112368" y="14474"/>
              <a:ext cx="27675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300">
                  <a:solidFill>
                    <a:srgbClr val="FFFFFF"/>
                  </a:solidFill>
                  <a:latin typeface="Helvetica"/>
                  <a:ea typeface="Helvetica"/>
                  <a:cs typeface="Helvetica"/>
                  <a:sym typeface="Helvetica"/>
                </a:defRPr>
              </a:lvl1pPr>
            </a:lstStyle>
            <a:p>
              <a:pPr/>
              <a:r>
                <a:t>5</a:t>
              </a:r>
            </a:p>
          </p:txBody>
        </p:sp>
      </p:grpSp>
      <p:sp>
        <p:nvSpPr>
          <p:cNvPr id="936" name="Shape 936"/>
          <p:cNvSpPr/>
          <p:nvPr/>
        </p:nvSpPr>
        <p:spPr>
          <a:xfrm>
            <a:off x="551988" y="8712199"/>
            <a:ext cx="11900824" cy="6477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latin typeface="Helvetica"/>
                <a:ea typeface="Helvetica"/>
                <a:cs typeface="Helvetica"/>
                <a:sym typeface="Helvetica"/>
              </a:rPr>
              <a:t>antisocial</a:t>
            </a:r>
            <a:r>
              <a:t>: </a:t>
            </a:r>
            <a:r>
              <a:rPr sz="3000"/>
              <a:t>in top </a:t>
            </a:r>
            <a:r>
              <a:rPr b="1" sz="3000">
                <a:latin typeface="Helvetica"/>
                <a:ea typeface="Helvetica"/>
                <a:cs typeface="Helvetica"/>
                <a:sym typeface="Helvetica"/>
              </a:rPr>
              <a:t>5 </a:t>
            </a:r>
            <a:r>
              <a:rPr sz="3000"/>
              <a:t>of</a:t>
            </a:r>
            <a:r>
              <a:rPr b="1" sz="3000">
                <a:latin typeface="Helvetica"/>
                <a:ea typeface="Helvetica"/>
                <a:cs typeface="Helvetica"/>
                <a:sym typeface="Helvetica"/>
              </a:rPr>
              <a:t> most discussed </a:t>
            </a:r>
            <a:r>
              <a:rPr sz="3000"/>
              <a:t>posts in </a:t>
            </a:r>
            <a:r>
              <a:rPr b="1" sz="3000">
                <a:latin typeface="Helvetica"/>
                <a:ea typeface="Helvetica"/>
                <a:cs typeface="Helvetica"/>
                <a:sym typeface="Helvetica"/>
              </a:rPr>
              <a:t>6</a:t>
            </a:r>
            <a:r>
              <a:rPr sz="3000"/>
              <a:t> out of </a:t>
            </a:r>
            <a:r>
              <a:rPr b="1" sz="3000">
                <a:latin typeface="Helvetica"/>
                <a:ea typeface="Helvetica"/>
                <a:cs typeface="Helvetica"/>
                <a:sym typeface="Helvetica"/>
              </a:rPr>
              <a:t>10 forums</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038" name="Group 1038"/>
          <p:cNvGrpSpPr/>
          <p:nvPr/>
        </p:nvGrpSpPr>
        <p:grpSpPr>
          <a:xfrm>
            <a:off x="1765300" y="609599"/>
            <a:ext cx="10617412" cy="7595708"/>
            <a:chOff x="0" y="0"/>
            <a:chExt cx="10617411" cy="7595706"/>
          </a:xfrm>
        </p:grpSpPr>
        <p:sp>
          <p:nvSpPr>
            <p:cNvPr id="938" name="Shape 938"/>
            <p:cNvSpPr/>
            <p:nvPr/>
          </p:nvSpPr>
          <p:spPr>
            <a:xfrm>
              <a:off x="63500" y="62816"/>
              <a:ext cx="2032000"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39" name="Shape 939"/>
            <p:cNvSpPr/>
            <p:nvPr/>
          </p:nvSpPr>
          <p:spPr>
            <a:xfrm>
              <a:off x="2178803" y="55738"/>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40" name="Shape 940"/>
            <p:cNvSpPr/>
            <p:nvPr/>
          </p:nvSpPr>
          <p:spPr>
            <a:xfrm>
              <a:off x="4294144" y="55738"/>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41" name="Shape 941"/>
            <p:cNvSpPr/>
            <p:nvPr/>
          </p:nvSpPr>
          <p:spPr>
            <a:xfrm>
              <a:off x="6404426" y="62816"/>
              <a:ext cx="2029906"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42" name="Shape 942"/>
            <p:cNvSpPr/>
            <p:nvPr/>
          </p:nvSpPr>
          <p:spPr>
            <a:xfrm>
              <a:off x="8511102" y="62816"/>
              <a:ext cx="2029906" cy="698501"/>
            </a:xfrm>
            <a:prstGeom prst="rect">
              <a:avLst/>
            </a:prstGeom>
            <a:solidFill>
              <a:srgbClr val="E6763C"/>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43" name="Shape 943"/>
            <p:cNvSpPr/>
            <p:nvPr/>
          </p:nvSpPr>
          <p:spPr>
            <a:xfrm>
              <a:off x="72438" y="819833"/>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44" name="Shape 944"/>
            <p:cNvSpPr/>
            <p:nvPr/>
          </p:nvSpPr>
          <p:spPr>
            <a:xfrm>
              <a:off x="2187742" y="812755"/>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45" name="Shape 945"/>
            <p:cNvSpPr/>
            <p:nvPr/>
          </p:nvSpPr>
          <p:spPr>
            <a:xfrm>
              <a:off x="4303083" y="812755"/>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46" name="Shape 946"/>
            <p:cNvSpPr/>
            <p:nvPr/>
          </p:nvSpPr>
          <p:spPr>
            <a:xfrm>
              <a:off x="6413365" y="819833"/>
              <a:ext cx="2029905"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47" name="Shape 947"/>
            <p:cNvSpPr/>
            <p:nvPr/>
          </p:nvSpPr>
          <p:spPr>
            <a:xfrm>
              <a:off x="8520041" y="819833"/>
              <a:ext cx="2029905"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48" name="Shape 948"/>
            <p:cNvSpPr/>
            <p:nvPr/>
          </p:nvSpPr>
          <p:spPr>
            <a:xfrm>
              <a:off x="67969" y="1583929"/>
              <a:ext cx="2032001" cy="698501"/>
            </a:xfrm>
            <a:prstGeom prst="rect">
              <a:avLst/>
            </a:prstGeom>
            <a:solidFill>
              <a:srgbClr val="E6763C"/>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49" name="Shape 949"/>
            <p:cNvSpPr/>
            <p:nvPr/>
          </p:nvSpPr>
          <p:spPr>
            <a:xfrm>
              <a:off x="2183272" y="1576850"/>
              <a:ext cx="2032001" cy="698501"/>
            </a:xfrm>
            <a:prstGeom prst="rect">
              <a:avLst/>
            </a:prstGeom>
            <a:solidFill>
              <a:srgbClr val="E6763C"/>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50" name="Shape 950"/>
            <p:cNvSpPr/>
            <p:nvPr/>
          </p:nvSpPr>
          <p:spPr>
            <a:xfrm>
              <a:off x="4298613" y="1576850"/>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51" name="Shape 951"/>
            <p:cNvSpPr/>
            <p:nvPr/>
          </p:nvSpPr>
          <p:spPr>
            <a:xfrm>
              <a:off x="6408895" y="1583929"/>
              <a:ext cx="2029906" cy="698501"/>
            </a:xfrm>
            <a:prstGeom prst="rect">
              <a:avLst/>
            </a:prstGeom>
            <a:solidFill>
              <a:srgbClr val="E6763C"/>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52" name="Shape 952"/>
            <p:cNvSpPr/>
            <p:nvPr/>
          </p:nvSpPr>
          <p:spPr>
            <a:xfrm>
              <a:off x="8515571" y="1583929"/>
              <a:ext cx="2029906"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53" name="Shape 953"/>
            <p:cNvSpPr/>
            <p:nvPr/>
          </p:nvSpPr>
          <p:spPr>
            <a:xfrm>
              <a:off x="76907" y="2340946"/>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54" name="Shape 954"/>
            <p:cNvSpPr/>
            <p:nvPr/>
          </p:nvSpPr>
          <p:spPr>
            <a:xfrm>
              <a:off x="2192211" y="2333868"/>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55" name="Shape 955"/>
            <p:cNvSpPr/>
            <p:nvPr/>
          </p:nvSpPr>
          <p:spPr>
            <a:xfrm>
              <a:off x="4307552" y="2333868"/>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56" name="Shape 956"/>
            <p:cNvSpPr/>
            <p:nvPr/>
          </p:nvSpPr>
          <p:spPr>
            <a:xfrm>
              <a:off x="6417834" y="2340946"/>
              <a:ext cx="2029906"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57" name="Shape 957"/>
            <p:cNvSpPr/>
            <p:nvPr/>
          </p:nvSpPr>
          <p:spPr>
            <a:xfrm>
              <a:off x="8524510" y="2340946"/>
              <a:ext cx="2029906"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58" name="Shape 958"/>
            <p:cNvSpPr/>
            <p:nvPr/>
          </p:nvSpPr>
          <p:spPr>
            <a:xfrm>
              <a:off x="78094" y="3097963"/>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59" name="Shape 959"/>
            <p:cNvSpPr/>
            <p:nvPr/>
          </p:nvSpPr>
          <p:spPr>
            <a:xfrm>
              <a:off x="2193398" y="3090885"/>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60" name="Shape 960"/>
            <p:cNvSpPr/>
            <p:nvPr/>
          </p:nvSpPr>
          <p:spPr>
            <a:xfrm>
              <a:off x="4308738" y="3090885"/>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61" name="Shape 961"/>
            <p:cNvSpPr/>
            <p:nvPr/>
          </p:nvSpPr>
          <p:spPr>
            <a:xfrm>
              <a:off x="6419020" y="3097963"/>
              <a:ext cx="2029906"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62" name="Shape 962"/>
            <p:cNvSpPr/>
            <p:nvPr/>
          </p:nvSpPr>
          <p:spPr>
            <a:xfrm>
              <a:off x="8525697" y="3097963"/>
              <a:ext cx="2029905"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63" name="Shape 963"/>
            <p:cNvSpPr/>
            <p:nvPr/>
          </p:nvSpPr>
          <p:spPr>
            <a:xfrm>
              <a:off x="87033" y="3854980"/>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64" name="Shape 964"/>
            <p:cNvSpPr/>
            <p:nvPr/>
          </p:nvSpPr>
          <p:spPr>
            <a:xfrm>
              <a:off x="2202336" y="3847902"/>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65" name="Shape 965"/>
            <p:cNvSpPr/>
            <p:nvPr/>
          </p:nvSpPr>
          <p:spPr>
            <a:xfrm>
              <a:off x="4317677" y="3847902"/>
              <a:ext cx="2032001" cy="698501"/>
            </a:xfrm>
            <a:prstGeom prst="rect">
              <a:avLst/>
            </a:prstGeom>
            <a:solidFill>
              <a:srgbClr val="E6763C"/>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66" name="Shape 966"/>
            <p:cNvSpPr/>
            <p:nvPr/>
          </p:nvSpPr>
          <p:spPr>
            <a:xfrm>
              <a:off x="6427959" y="3854980"/>
              <a:ext cx="2029906" cy="698501"/>
            </a:xfrm>
            <a:prstGeom prst="rect">
              <a:avLst/>
            </a:prstGeom>
            <a:solidFill>
              <a:srgbClr val="E6763C"/>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67" name="Shape 967"/>
            <p:cNvSpPr/>
            <p:nvPr/>
          </p:nvSpPr>
          <p:spPr>
            <a:xfrm>
              <a:off x="8534636" y="3854980"/>
              <a:ext cx="2029905"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68" name="Shape 968"/>
            <p:cNvSpPr/>
            <p:nvPr/>
          </p:nvSpPr>
          <p:spPr>
            <a:xfrm>
              <a:off x="82563" y="4619076"/>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69" name="Shape 969"/>
            <p:cNvSpPr/>
            <p:nvPr/>
          </p:nvSpPr>
          <p:spPr>
            <a:xfrm>
              <a:off x="2197867" y="4611997"/>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70" name="Shape 970"/>
            <p:cNvSpPr/>
            <p:nvPr/>
          </p:nvSpPr>
          <p:spPr>
            <a:xfrm>
              <a:off x="4313208" y="4611997"/>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71" name="Shape 971"/>
            <p:cNvSpPr/>
            <p:nvPr/>
          </p:nvSpPr>
          <p:spPr>
            <a:xfrm>
              <a:off x="6423490" y="4619076"/>
              <a:ext cx="2029905" cy="698501"/>
            </a:xfrm>
            <a:prstGeom prst="rect">
              <a:avLst/>
            </a:prstGeom>
            <a:solidFill>
              <a:srgbClr val="E6763C"/>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72" name="Shape 972"/>
            <p:cNvSpPr/>
            <p:nvPr/>
          </p:nvSpPr>
          <p:spPr>
            <a:xfrm>
              <a:off x="8530166" y="4619076"/>
              <a:ext cx="2029906"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73" name="Shape 973"/>
            <p:cNvSpPr/>
            <p:nvPr/>
          </p:nvSpPr>
          <p:spPr>
            <a:xfrm>
              <a:off x="91502" y="5376093"/>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74" name="Shape 974"/>
            <p:cNvSpPr/>
            <p:nvPr/>
          </p:nvSpPr>
          <p:spPr>
            <a:xfrm>
              <a:off x="2206805" y="5369015"/>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75" name="Shape 975"/>
            <p:cNvSpPr/>
            <p:nvPr/>
          </p:nvSpPr>
          <p:spPr>
            <a:xfrm>
              <a:off x="4322146" y="5369015"/>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76" name="Shape 976"/>
            <p:cNvSpPr/>
            <p:nvPr/>
          </p:nvSpPr>
          <p:spPr>
            <a:xfrm>
              <a:off x="6432429" y="5376093"/>
              <a:ext cx="2029905" cy="698501"/>
            </a:xfrm>
            <a:prstGeom prst="rect">
              <a:avLst/>
            </a:prstGeom>
            <a:solidFill>
              <a:srgbClr val="E6763C"/>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77" name="Shape 977"/>
            <p:cNvSpPr/>
            <p:nvPr/>
          </p:nvSpPr>
          <p:spPr>
            <a:xfrm>
              <a:off x="8539105" y="5376093"/>
              <a:ext cx="2029906" cy="698501"/>
            </a:xfrm>
            <a:prstGeom prst="rect">
              <a:avLst/>
            </a:prstGeom>
            <a:solidFill>
              <a:srgbClr val="E6763C"/>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78" name="Shape 978"/>
            <p:cNvSpPr/>
            <p:nvPr/>
          </p:nvSpPr>
          <p:spPr>
            <a:xfrm>
              <a:off x="92394" y="6140188"/>
              <a:ext cx="2032001" cy="698501"/>
            </a:xfrm>
            <a:prstGeom prst="rect">
              <a:avLst/>
            </a:prstGeom>
            <a:solidFill>
              <a:srgbClr val="E6763C"/>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79" name="Shape 979"/>
            <p:cNvSpPr/>
            <p:nvPr/>
          </p:nvSpPr>
          <p:spPr>
            <a:xfrm>
              <a:off x="2207697" y="6133110"/>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80" name="Shape 980"/>
            <p:cNvSpPr/>
            <p:nvPr/>
          </p:nvSpPr>
          <p:spPr>
            <a:xfrm>
              <a:off x="4323038" y="6133110"/>
              <a:ext cx="2032001"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81" name="Shape 981"/>
            <p:cNvSpPr/>
            <p:nvPr/>
          </p:nvSpPr>
          <p:spPr>
            <a:xfrm>
              <a:off x="6433321" y="6140188"/>
              <a:ext cx="2029905" cy="698501"/>
            </a:xfrm>
            <a:prstGeom prst="rect">
              <a:avLst/>
            </a:prstGeom>
            <a:solidFill>
              <a:srgbClr val="D5EBE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82" name="Shape 982"/>
            <p:cNvSpPr/>
            <p:nvPr/>
          </p:nvSpPr>
          <p:spPr>
            <a:xfrm>
              <a:off x="8539997" y="6140188"/>
              <a:ext cx="2029905" cy="698501"/>
            </a:xfrm>
            <a:prstGeom prst="rect">
              <a:avLst/>
            </a:prstGeom>
            <a:solidFill>
              <a:srgbClr val="E6763C"/>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83" name="Shape 983"/>
            <p:cNvSpPr/>
            <p:nvPr/>
          </p:nvSpPr>
          <p:spPr>
            <a:xfrm>
              <a:off x="101333" y="6897206"/>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84" name="Shape 984"/>
            <p:cNvSpPr/>
            <p:nvPr/>
          </p:nvSpPr>
          <p:spPr>
            <a:xfrm>
              <a:off x="2216636" y="6890128"/>
              <a:ext cx="2032001"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85" name="Shape 985"/>
            <p:cNvSpPr/>
            <p:nvPr/>
          </p:nvSpPr>
          <p:spPr>
            <a:xfrm>
              <a:off x="4331977" y="6890128"/>
              <a:ext cx="2032001" cy="698501"/>
            </a:xfrm>
            <a:prstGeom prst="rect">
              <a:avLst/>
            </a:prstGeom>
            <a:solidFill>
              <a:srgbClr val="E6763C"/>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86" name="Shape 986"/>
            <p:cNvSpPr/>
            <p:nvPr/>
          </p:nvSpPr>
          <p:spPr>
            <a:xfrm>
              <a:off x="6442260" y="6897206"/>
              <a:ext cx="2029905" cy="698501"/>
            </a:xfrm>
            <a:prstGeom prst="rect">
              <a:avLst/>
            </a:prstGeom>
            <a:solidFill>
              <a:srgbClr val="E6763C"/>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87" name="Shape 987"/>
            <p:cNvSpPr/>
            <p:nvPr/>
          </p:nvSpPr>
          <p:spPr>
            <a:xfrm>
              <a:off x="8548936" y="6897206"/>
              <a:ext cx="2029905" cy="698501"/>
            </a:xfrm>
            <a:prstGeom prst="rect">
              <a:avLst/>
            </a:prstGeom>
            <a:solidFill>
              <a:srgbClr val="DBDFE2"/>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988" name="Shape 988"/>
            <p:cNvSpPr/>
            <p:nvPr/>
          </p:nvSpPr>
          <p:spPr>
            <a:xfrm>
              <a:off x="656194" y="217560"/>
              <a:ext cx="1063563"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broadband</a:t>
              </a:r>
            </a:p>
          </p:txBody>
        </p:sp>
        <p:sp>
          <p:nvSpPr>
            <p:cNvPr id="989" name="Shape 989"/>
            <p:cNvSpPr/>
            <p:nvPr/>
          </p:nvSpPr>
          <p:spPr>
            <a:xfrm>
              <a:off x="2228902" y="226550"/>
              <a:ext cx="1811275"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gossip/supermarket</a:t>
              </a:r>
            </a:p>
          </p:txBody>
        </p:sp>
        <p:sp>
          <p:nvSpPr>
            <p:cNvPr id="990" name="Shape 990"/>
            <p:cNvSpPr/>
            <p:nvPr/>
          </p:nvSpPr>
          <p:spPr>
            <a:xfrm>
              <a:off x="4505956" y="226550"/>
              <a:ext cx="1512000"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cars/noise/event</a:t>
              </a:r>
            </a:p>
          </p:txBody>
        </p:sp>
        <p:sp>
          <p:nvSpPr>
            <p:cNvPr id="991" name="Shape 991"/>
            <p:cNvSpPr/>
            <p:nvPr/>
          </p:nvSpPr>
          <p:spPr>
            <a:xfrm>
              <a:off x="6702530" y="145342"/>
              <a:ext cx="1497903"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500"/>
              </a:pPr>
              <a:r>
                <a:t>request for info/</a:t>
              </a:r>
            </a:p>
            <a:p>
              <a:pPr>
                <a:defRPr sz="1500"/>
              </a:pPr>
              <a:r>
                <a:t>restaurant</a:t>
              </a:r>
            </a:p>
          </p:txBody>
        </p:sp>
        <p:sp>
          <p:nvSpPr>
            <p:cNvPr id="992" name="Shape 992"/>
            <p:cNvSpPr/>
            <p:nvPr/>
          </p:nvSpPr>
          <p:spPr>
            <a:xfrm>
              <a:off x="606295" y="1021593"/>
              <a:ext cx="993078"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electrician</a:t>
              </a:r>
            </a:p>
          </p:txBody>
        </p:sp>
        <p:sp>
          <p:nvSpPr>
            <p:cNvPr id="993" name="Shape 993"/>
            <p:cNvSpPr/>
            <p:nvPr/>
          </p:nvSpPr>
          <p:spPr>
            <a:xfrm>
              <a:off x="2236637" y="918200"/>
              <a:ext cx="1903858"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input / restaurant / pub</a:t>
              </a:r>
            </a:p>
          </p:txBody>
        </p:sp>
        <p:sp>
          <p:nvSpPr>
            <p:cNvPr id="994" name="Shape 994"/>
            <p:cNvSpPr/>
            <p:nvPr/>
          </p:nvSpPr>
          <p:spPr>
            <a:xfrm>
              <a:off x="4836919" y="1004113"/>
              <a:ext cx="968503"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restaurant</a:t>
              </a:r>
            </a:p>
          </p:txBody>
        </p:sp>
        <p:sp>
          <p:nvSpPr>
            <p:cNvPr id="995" name="Shape 995"/>
            <p:cNvSpPr/>
            <p:nvPr/>
          </p:nvSpPr>
          <p:spPr>
            <a:xfrm>
              <a:off x="6759109" y="1004113"/>
              <a:ext cx="1384745"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service charge</a:t>
              </a:r>
            </a:p>
          </p:txBody>
        </p:sp>
        <p:sp>
          <p:nvSpPr>
            <p:cNvPr id="996" name="Shape 996"/>
            <p:cNvSpPr/>
            <p:nvPr/>
          </p:nvSpPr>
          <p:spPr>
            <a:xfrm>
              <a:off x="423894" y="1607797"/>
              <a:ext cx="1267905"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1" sz="1500">
                  <a:solidFill>
                    <a:srgbClr val="FFFFFF"/>
                  </a:solidFill>
                  <a:latin typeface="Helvetica"/>
                  <a:ea typeface="Helvetica"/>
                  <a:cs typeface="Helvetica"/>
                  <a:sym typeface="Helvetica"/>
                </a:defRPr>
              </a:pPr>
              <a:r>
                <a:t>gates,</a:t>
              </a:r>
            </a:p>
            <a:p>
              <a:pPr>
                <a:defRPr b="1" sz="1500">
                  <a:solidFill>
                    <a:srgbClr val="FFFFFF"/>
                  </a:solidFill>
                  <a:latin typeface="Helvetica"/>
                  <a:ea typeface="Helvetica"/>
                  <a:cs typeface="Helvetica"/>
                  <a:sym typeface="Helvetica"/>
                </a:defRPr>
              </a:pPr>
              <a:r>
                <a:t> test support</a:t>
              </a:r>
            </a:p>
          </p:txBody>
        </p:sp>
        <p:sp>
          <p:nvSpPr>
            <p:cNvPr id="997" name="Shape 997"/>
            <p:cNvSpPr/>
            <p:nvPr/>
          </p:nvSpPr>
          <p:spPr>
            <a:xfrm>
              <a:off x="2569808" y="1637389"/>
              <a:ext cx="1267905"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1" sz="1500">
                  <a:solidFill>
                    <a:srgbClr val="FFFFFF"/>
                  </a:solidFill>
                  <a:latin typeface="Helvetica"/>
                  <a:ea typeface="Helvetica"/>
                  <a:cs typeface="Helvetica"/>
                  <a:sym typeface="Helvetica"/>
                </a:defRPr>
              </a:pPr>
              <a:r>
                <a:t>broadband,</a:t>
              </a:r>
            </a:p>
            <a:p>
              <a:pPr>
                <a:defRPr b="1" sz="1500">
                  <a:solidFill>
                    <a:srgbClr val="FFFFFF"/>
                  </a:solidFill>
                  <a:latin typeface="Helvetica"/>
                  <a:ea typeface="Helvetica"/>
                  <a:cs typeface="Helvetica"/>
                  <a:sym typeface="Helvetica"/>
                </a:defRPr>
              </a:pPr>
              <a:r>
                <a:t> test support</a:t>
              </a:r>
            </a:p>
          </p:txBody>
        </p:sp>
        <p:sp>
          <p:nvSpPr>
            <p:cNvPr id="998" name="Shape 998"/>
            <p:cNvSpPr/>
            <p:nvPr/>
          </p:nvSpPr>
          <p:spPr>
            <a:xfrm>
              <a:off x="4830092" y="1781675"/>
              <a:ext cx="1063562"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broadband</a:t>
              </a:r>
            </a:p>
          </p:txBody>
        </p:sp>
        <p:sp>
          <p:nvSpPr>
            <p:cNvPr id="999" name="Shape 999"/>
            <p:cNvSpPr/>
            <p:nvPr/>
          </p:nvSpPr>
          <p:spPr>
            <a:xfrm>
              <a:off x="6515734" y="1766315"/>
              <a:ext cx="1871496"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500">
                  <a:solidFill>
                    <a:srgbClr val="FFFFFF"/>
                  </a:solidFill>
                  <a:latin typeface="Helvetica"/>
                  <a:ea typeface="Helvetica"/>
                  <a:cs typeface="Helvetica"/>
                  <a:sym typeface="Helvetica"/>
                </a:defRPr>
              </a:lvl1pPr>
            </a:lstStyle>
            <a:p>
              <a:pPr/>
              <a:r>
                <a:t>planning / pressure</a:t>
              </a:r>
            </a:p>
          </p:txBody>
        </p:sp>
        <p:sp>
          <p:nvSpPr>
            <p:cNvPr id="1000" name="Shape 1000"/>
            <p:cNvSpPr/>
            <p:nvPr/>
          </p:nvSpPr>
          <p:spPr>
            <a:xfrm>
              <a:off x="225951" y="2406240"/>
              <a:ext cx="1753766"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website closure / external perception</a:t>
              </a:r>
            </a:p>
          </p:txBody>
        </p:sp>
        <p:sp>
          <p:nvSpPr>
            <p:cNvPr id="1001" name="Shape 1001"/>
            <p:cNvSpPr/>
            <p:nvPr/>
          </p:nvSpPr>
          <p:spPr>
            <a:xfrm>
              <a:off x="2683169" y="2520540"/>
              <a:ext cx="1116712"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introduction</a:t>
              </a:r>
            </a:p>
          </p:txBody>
        </p:sp>
        <p:sp>
          <p:nvSpPr>
            <p:cNvPr id="1002" name="Shape 1002"/>
            <p:cNvSpPr/>
            <p:nvPr/>
          </p:nvSpPr>
          <p:spPr>
            <a:xfrm>
              <a:off x="4655654" y="2520540"/>
              <a:ext cx="1338644"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travel problem</a:t>
              </a:r>
            </a:p>
          </p:txBody>
        </p:sp>
        <p:sp>
          <p:nvSpPr>
            <p:cNvPr id="1003" name="Shape 1003"/>
            <p:cNvSpPr/>
            <p:nvPr/>
          </p:nvSpPr>
          <p:spPr>
            <a:xfrm>
              <a:off x="6398408" y="2340638"/>
              <a:ext cx="2106146" cy="635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200"/>
              </a:lvl1pPr>
            </a:lstStyle>
            <a:p>
              <a:pPr/>
              <a:r>
                <a:t>smell / noise / safety / doctor / shop / external perception / observation</a:t>
              </a:r>
            </a:p>
          </p:txBody>
        </p:sp>
        <p:sp>
          <p:nvSpPr>
            <p:cNvPr id="1004" name="Shape 1004"/>
            <p:cNvSpPr/>
            <p:nvPr/>
          </p:nvSpPr>
          <p:spPr>
            <a:xfrm>
              <a:off x="203905" y="3161672"/>
              <a:ext cx="1797858"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business / parking / enforcement advice</a:t>
              </a:r>
            </a:p>
          </p:txBody>
        </p:sp>
        <p:sp>
          <p:nvSpPr>
            <p:cNvPr id="1005" name="Shape 1005"/>
            <p:cNvSpPr/>
            <p:nvPr/>
          </p:nvSpPr>
          <p:spPr>
            <a:xfrm>
              <a:off x="2403370" y="3260950"/>
              <a:ext cx="1571626"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grounds, parking</a:t>
              </a:r>
            </a:p>
          </p:txBody>
        </p:sp>
        <p:sp>
          <p:nvSpPr>
            <p:cNvPr id="1006" name="Shape 1006"/>
            <p:cNvSpPr/>
            <p:nvPr/>
          </p:nvSpPr>
          <p:spPr>
            <a:xfrm>
              <a:off x="4359144" y="3260950"/>
              <a:ext cx="1903858"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freehold, ground rent</a:t>
              </a:r>
            </a:p>
          </p:txBody>
        </p:sp>
        <p:sp>
          <p:nvSpPr>
            <p:cNvPr id="1007" name="Shape 1007"/>
            <p:cNvSpPr/>
            <p:nvPr/>
          </p:nvSpPr>
          <p:spPr>
            <a:xfrm>
              <a:off x="6409637" y="3165925"/>
              <a:ext cx="2083690"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500"/>
              </a:pPr>
              <a:r>
                <a:t>neighbourhood watch </a:t>
              </a:r>
            </a:p>
            <a:p>
              <a:pPr>
                <a:defRPr sz="1500"/>
              </a:pPr>
              <a:r>
                <a:t>/ crime</a:t>
              </a:r>
            </a:p>
          </p:txBody>
        </p:sp>
        <p:sp>
          <p:nvSpPr>
            <p:cNvPr id="1008" name="Shape 1008"/>
            <p:cNvSpPr/>
            <p:nvPr/>
          </p:nvSpPr>
          <p:spPr>
            <a:xfrm>
              <a:off x="9232280" y="3260950"/>
              <a:ext cx="569596"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lease</a:t>
              </a:r>
            </a:p>
          </p:txBody>
        </p:sp>
        <p:sp>
          <p:nvSpPr>
            <p:cNvPr id="1009" name="Shape 1009"/>
            <p:cNvSpPr/>
            <p:nvPr/>
          </p:nvSpPr>
          <p:spPr>
            <a:xfrm>
              <a:off x="571053" y="4027212"/>
              <a:ext cx="1063562"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broadband</a:t>
              </a:r>
            </a:p>
          </p:txBody>
        </p:sp>
        <p:sp>
          <p:nvSpPr>
            <p:cNvPr id="1010" name="Shape 1010"/>
            <p:cNvSpPr/>
            <p:nvPr/>
          </p:nvSpPr>
          <p:spPr>
            <a:xfrm>
              <a:off x="2326743" y="3891371"/>
              <a:ext cx="1829563" cy="635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200"/>
              </a:lvl1pPr>
            </a:lstStyle>
            <a:p>
              <a:pPr/>
              <a:r>
                <a:t>security / concierge / theft / vandalism / grounds / service charge</a:t>
              </a:r>
            </a:p>
          </p:txBody>
        </p:sp>
        <p:sp>
          <p:nvSpPr>
            <p:cNvPr id="1011" name="Shape 1011"/>
            <p:cNvSpPr/>
            <p:nvPr/>
          </p:nvSpPr>
          <p:spPr>
            <a:xfrm>
              <a:off x="4396291" y="3891371"/>
              <a:ext cx="1829563"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1500">
                  <a:solidFill>
                    <a:srgbClr val="FFFFFF"/>
                  </a:solidFill>
                  <a:latin typeface="Helvetica"/>
                  <a:ea typeface="Helvetica"/>
                  <a:cs typeface="Helvetica"/>
                  <a:sym typeface="Helvetica"/>
                </a:defRPr>
              </a:lvl1pPr>
            </a:lstStyle>
            <a:p>
              <a:pPr/>
              <a:r>
                <a:t>campaign / validity / works / plumbing</a:t>
              </a:r>
            </a:p>
          </p:txBody>
        </p:sp>
        <p:sp>
          <p:nvSpPr>
            <p:cNvPr id="1012" name="Shape 1012"/>
            <p:cNvSpPr/>
            <p:nvPr/>
          </p:nvSpPr>
          <p:spPr>
            <a:xfrm>
              <a:off x="6485899" y="3796458"/>
              <a:ext cx="1829564" cy="787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1500">
                  <a:solidFill>
                    <a:srgbClr val="FFFFFF"/>
                  </a:solidFill>
                  <a:latin typeface="Helvetica"/>
                  <a:ea typeface="Helvetica"/>
                  <a:cs typeface="Helvetica"/>
                  <a:sym typeface="Helvetica"/>
                </a:defRPr>
              </a:lvl1pPr>
            </a:lstStyle>
            <a:p>
              <a:pPr/>
              <a:r>
                <a:t>theft / reporting / community building</a:t>
              </a:r>
            </a:p>
          </p:txBody>
        </p:sp>
        <p:sp>
          <p:nvSpPr>
            <p:cNvPr id="1013" name="Shape 1013"/>
            <p:cNvSpPr/>
            <p:nvPr/>
          </p:nvSpPr>
          <p:spPr>
            <a:xfrm>
              <a:off x="8598740" y="3871076"/>
              <a:ext cx="1811275" cy="635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200"/>
              </a:lvl1pPr>
            </a:lstStyle>
            <a:p>
              <a:pPr/>
              <a:r>
                <a:t>gates / security / theft/service charge / post / concierge</a:t>
              </a:r>
            </a:p>
          </p:txBody>
        </p:sp>
        <p:sp>
          <p:nvSpPr>
            <p:cNvPr id="1014" name="Shape 1014"/>
            <p:cNvSpPr/>
            <p:nvPr/>
          </p:nvSpPr>
          <p:spPr>
            <a:xfrm>
              <a:off x="0" y="4686354"/>
              <a:ext cx="2115693"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sz="1500"/>
              </a:pPr>
              <a:r>
                <a:t> lease / ground rent /</a:t>
              </a:r>
            </a:p>
            <a:p>
              <a:pPr>
                <a:defRPr sz="1500"/>
              </a:pPr>
              <a:r>
                <a:t> procedural advice</a:t>
              </a:r>
            </a:p>
          </p:txBody>
        </p:sp>
        <p:sp>
          <p:nvSpPr>
            <p:cNvPr id="1015" name="Shape 1015"/>
            <p:cNvSpPr/>
            <p:nvPr/>
          </p:nvSpPr>
          <p:spPr>
            <a:xfrm>
              <a:off x="2183678" y="4559576"/>
              <a:ext cx="2013205" cy="787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gates / fencing / swipe card / vandalism / youths</a:t>
              </a:r>
            </a:p>
          </p:txBody>
        </p:sp>
        <p:sp>
          <p:nvSpPr>
            <p:cNvPr id="1016" name="Shape 1016"/>
            <p:cNvSpPr/>
            <p:nvPr/>
          </p:nvSpPr>
          <p:spPr>
            <a:xfrm>
              <a:off x="4318374" y="4551790"/>
              <a:ext cx="2013204" cy="787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theft / request for witnesses / request for info / non residents</a:t>
              </a:r>
            </a:p>
          </p:txBody>
        </p:sp>
        <p:sp>
          <p:nvSpPr>
            <p:cNvPr id="1017" name="Shape 1017"/>
            <p:cNvSpPr/>
            <p:nvPr/>
          </p:nvSpPr>
          <p:spPr>
            <a:xfrm>
              <a:off x="6425429" y="4667742"/>
              <a:ext cx="2013205"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1500">
                  <a:solidFill>
                    <a:srgbClr val="FFFFFF"/>
                  </a:solidFill>
                  <a:latin typeface="Helvetica"/>
                  <a:ea typeface="Helvetica"/>
                  <a:cs typeface="Helvetica"/>
                  <a:sym typeface="Helvetica"/>
                </a:defRPr>
              </a:lvl1pPr>
            </a:lstStyle>
            <a:p>
              <a:pPr/>
              <a:r>
                <a:t>access / gates / modification request </a:t>
              </a:r>
            </a:p>
          </p:txBody>
        </p:sp>
        <p:sp>
          <p:nvSpPr>
            <p:cNvPr id="1018" name="Shape 1018"/>
            <p:cNvSpPr/>
            <p:nvPr/>
          </p:nvSpPr>
          <p:spPr>
            <a:xfrm>
              <a:off x="8470558" y="4551790"/>
              <a:ext cx="2067638" cy="81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200"/>
              </a:lvl1pPr>
            </a:lstStyle>
            <a:p>
              <a:pPr/>
              <a:r>
                <a:t>access,doors / non-residents / unauthorised access / lighting / security / safety </a:t>
              </a:r>
            </a:p>
          </p:txBody>
        </p:sp>
        <p:sp>
          <p:nvSpPr>
            <p:cNvPr id="1019" name="Shape 1019"/>
            <p:cNvSpPr/>
            <p:nvPr/>
          </p:nvSpPr>
          <p:spPr>
            <a:xfrm>
              <a:off x="571053" y="5550102"/>
              <a:ext cx="1063562"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broadband</a:t>
              </a:r>
            </a:p>
          </p:txBody>
        </p:sp>
        <p:sp>
          <p:nvSpPr>
            <p:cNvPr id="1020" name="Shape 1020"/>
            <p:cNvSpPr/>
            <p:nvPr/>
          </p:nvSpPr>
          <p:spPr>
            <a:xfrm>
              <a:off x="2167962" y="5451387"/>
              <a:ext cx="1924031"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 event / neighbourliness</a:t>
              </a:r>
            </a:p>
          </p:txBody>
        </p:sp>
        <p:sp>
          <p:nvSpPr>
            <p:cNvPr id="1021" name="Shape 1021"/>
            <p:cNvSpPr/>
            <p:nvPr/>
          </p:nvSpPr>
          <p:spPr>
            <a:xfrm>
              <a:off x="4828437" y="5583497"/>
              <a:ext cx="993078"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electrician</a:t>
              </a:r>
            </a:p>
          </p:txBody>
        </p:sp>
        <p:sp>
          <p:nvSpPr>
            <p:cNvPr id="1022" name="Shape 1022"/>
            <p:cNvSpPr/>
            <p:nvPr/>
          </p:nvSpPr>
          <p:spPr>
            <a:xfrm>
              <a:off x="6378520" y="5451387"/>
              <a:ext cx="2082538"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1500">
                  <a:solidFill>
                    <a:srgbClr val="FFFFFF"/>
                  </a:solidFill>
                  <a:latin typeface="Helvetica"/>
                  <a:ea typeface="Helvetica"/>
                  <a:cs typeface="Helvetica"/>
                  <a:sym typeface="Helvetica"/>
                </a:defRPr>
              </a:lvl1pPr>
            </a:lstStyle>
            <a:p>
              <a:pPr/>
              <a:r>
                <a:t>broadband / procedure / pressure</a:t>
              </a:r>
            </a:p>
          </p:txBody>
        </p:sp>
        <p:sp>
          <p:nvSpPr>
            <p:cNvPr id="1023" name="Shape 1023"/>
            <p:cNvSpPr/>
            <p:nvPr/>
          </p:nvSpPr>
          <p:spPr>
            <a:xfrm>
              <a:off x="8592460" y="5435802"/>
              <a:ext cx="1942857"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1500">
                  <a:solidFill>
                    <a:srgbClr val="FFFFFF"/>
                  </a:solidFill>
                  <a:latin typeface="Helvetica"/>
                  <a:ea typeface="Helvetica"/>
                  <a:cs typeface="Helvetica"/>
                  <a:sym typeface="Helvetica"/>
                </a:defRPr>
              </a:lvl1pPr>
            </a:lstStyle>
            <a:p>
              <a:pPr/>
              <a:r>
                <a:t>bins / fellow residents / webcam</a:t>
              </a:r>
            </a:p>
          </p:txBody>
        </p:sp>
        <p:sp>
          <p:nvSpPr>
            <p:cNvPr id="1024" name="Shape 1024"/>
            <p:cNvSpPr/>
            <p:nvPr/>
          </p:nvSpPr>
          <p:spPr>
            <a:xfrm>
              <a:off x="370967" y="6173809"/>
              <a:ext cx="1373759"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1" sz="1500">
                  <a:solidFill>
                    <a:srgbClr val="FFFFFF"/>
                  </a:solidFill>
                  <a:latin typeface="Helvetica"/>
                  <a:ea typeface="Helvetica"/>
                  <a:cs typeface="Helvetica"/>
                  <a:sym typeface="Helvetica"/>
                </a:defRPr>
              </a:pPr>
              <a:r>
                <a:t>test support /</a:t>
              </a:r>
            </a:p>
            <a:p>
              <a:pPr>
                <a:defRPr b="1" sz="1500">
                  <a:solidFill>
                    <a:srgbClr val="FFFFFF"/>
                  </a:solidFill>
                  <a:latin typeface="Helvetica"/>
                  <a:ea typeface="Helvetica"/>
                  <a:cs typeface="Helvetica"/>
                  <a:sym typeface="Helvetica"/>
                </a:defRPr>
              </a:pPr>
              <a:r>
                <a:t> shuttle bus</a:t>
              </a:r>
            </a:p>
          </p:txBody>
        </p:sp>
        <p:sp>
          <p:nvSpPr>
            <p:cNvPr id="1025" name="Shape 1025"/>
            <p:cNvSpPr/>
            <p:nvPr/>
          </p:nvSpPr>
          <p:spPr>
            <a:xfrm>
              <a:off x="2709743" y="6307371"/>
              <a:ext cx="1063563"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broadband</a:t>
              </a:r>
            </a:p>
          </p:txBody>
        </p:sp>
        <p:sp>
          <p:nvSpPr>
            <p:cNvPr id="1026" name="Shape 1026"/>
            <p:cNvSpPr/>
            <p:nvPr/>
          </p:nvSpPr>
          <p:spPr>
            <a:xfrm>
              <a:off x="4310081" y="6154971"/>
              <a:ext cx="2115694" cy="635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200"/>
              </a:lvl1pPr>
            </a:lstStyle>
            <a:p>
              <a:pPr/>
              <a:r>
                <a:t>parking / improvements / procedural issue / test support</a:t>
              </a:r>
            </a:p>
          </p:txBody>
        </p:sp>
        <p:sp>
          <p:nvSpPr>
            <p:cNvPr id="1027" name="Shape 1027"/>
            <p:cNvSpPr/>
            <p:nvPr/>
          </p:nvSpPr>
          <p:spPr>
            <a:xfrm>
              <a:off x="6806829" y="6307371"/>
              <a:ext cx="1289305"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energy prices</a:t>
              </a:r>
            </a:p>
          </p:txBody>
        </p:sp>
        <p:sp>
          <p:nvSpPr>
            <p:cNvPr id="1028" name="Shape 1028"/>
            <p:cNvSpPr/>
            <p:nvPr/>
          </p:nvSpPr>
          <p:spPr>
            <a:xfrm>
              <a:off x="8509127" y="6097821"/>
              <a:ext cx="2033857" cy="749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1400">
                  <a:solidFill>
                    <a:srgbClr val="FFFFFF"/>
                  </a:solidFill>
                  <a:latin typeface="Helvetica"/>
                  <a:ea typeface="Helvetica"/>
                  <a:cs typeface="Helvetica"/>
                  <a:sym typeface="Helvetica"/>
                </a:defRPr>
              </a:lvl1pPr>
            </a:lstStyle>
            <a:p>
              <a:pPr/>
              <a:r>
                <a:t>parking / planning/pressure / property plans</a:t>
              </a:r>
            </a:p>
          </p:txBody>
        </p:sp>
        <p:sp>
          <p:nvSpPr>
            <p:cNvPr id="1029" name="Shape 1029"/>
            <p:cNvSpPr/>
            <p:nvPr/>
          </p:nvSpPr>
          <p:spPr>
            <a:xfrm>
              <a:off x="602695" y="7076840"/>
              <a:ext cx="1000278" cy="317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vl1pPr>
            </a:lstStyle>
            <a:p>
              <a:pPr/>
              <a:r>
                <a:t>broadband</a:t>
              </a:r>
            </a:p>
          </p:txBody>
        </p:sp>
        <p:sp>
          <p:nvSpPr>
            <p:cNvPr id="1030" name="Shape 1030"/>
            <p:cNvSpPr/>
            <p:nvPr/>
          </p:nvSpPr>
          <p:spPr>
            <a:xfrm>
              <a:off x="2609597" y="7083886"/>
              <a:ext cx="1049885" cy="317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vl1pPr>
            </a:lstStyle>
            <a:p>
              <a:pPr/>
              <a:r>
                <a:t>introduction</a:t>
              </a:r>
            </a:p>
          </p:txBody>
        </p:sp>
        <p:sp>
          <p:nvSpPr>
            <p:cNvPr id="1031" name="Shape 1031"/>
            <p:cNvSpPr/>
            <p:nvPr/>
          </p:nvSpPr>
          <p:spPr>
            <a:xfrm>
              <a:off x="4265346" y="6891472"/>
              <a:ext cx="2154365" cy="635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1200">
                  <a:solidFill>
                    <a:srgbClr val="FFFFFF"/>
                  </a:solidFill>
                  <a:latin typeface="Helvetica"/>
                  <a:ea typeface="Helvetica"/>
                  <a:cs typeface="Helvetica"/>
                  <a:sym typeface="Helvetica"/>
                </a:defRPr>
              </a:lvl1pPr>
            </a:lstStyle>
            <a:p>
              <a:pPr/>
              <a:r>
                <a:t>coordination / inspection hatch / business,prices/ concessions/discounts </a:t>
              </a:r>
            </a:p>
          </p:txBody>
        </p:sp>
        <p:sp>
          <p:nvSpPr>
            <p:cNvPr id="1032" name="Shape 1032"/>
            <p:cNvSpPr/>
            <p:nvPr/>
          </p:nvSpPr>
          <p:spPr>
            <a:xfrm>
              <a:off x="6323607" y="6896834"/>
              <a:ext cx="2255748" cy="635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b="1" sz="1200">
                  <a:solidFill>
                    <a:srgbClr val="FFFFFF"/>
                  </a:solidFill>
                  <a:latin typeface="Helvetica"/>
                  <a:ea typeface="Helvetica"/>
                  <a:cs typeface="Helvetica"/>
                  <a:sym typeface="Helvetica"/>
                </a:defRPr>
              </a:pPr>
              <a:r>
                <a:t>residents association /</a:t>
              </a:r>
            </a:p>
            <a:p>
              <a:pPr>
                <a:defRPr b="1" sz="1200">
                  <a:solidFill>
                    <a:srgbClr val="FFFFFF"/>
                  </a:solidFill>
                  <a:latin typeface="Helvetica"/>
                  <a:ea typeface="Helvetica"/>
                  <a:cs typeface="Helvetica"/>
                  <a:sym typeface="Helvetica"/>
                </a:defRPr>
              </a:pPr>
              <a:r>
                <a:t>meeting / service charge / freehold /communication </a:t>
              </a:r>
            </a:p>
          </p:txBody>
        </p:sp>
        <p:sp>
          <p:nvSpPr>
            <p:cNvPr id="1033" name="Shape 1033"/>
            <p:cNvSpPr/>
            <p:nvPr/>
          </p:nvSpPr>
          <p:spPr>
            <a:xfrm>
              <a:off x="8497775" y="7014036"/>
              <a:ext cx="2013205"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200"/>
              </a:lvl1pPr>
            </a:lstStyle>
            <a:p>
              <a:pPr/>
              <a:r>
                <a:t>neighbourhood watch /youths/drugs/security </a:t>
              </a:r>
            </a:p>
          </p:txBody>
        </p:sp>
        <p:sp>
          <p:nvSpPr>
            <p:cNvPr id="1034" name="Shape 1034"/>
            <p:cNvSpPr/>
            <p:nvPr/>
          </p:nvSpPr>
          <p:spPr>
            <a:xfrm>
              <a:off x="8417326" y="-1"/>
              <a:ext cx="2200086" cy="787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1500">
                  <a:solidFill>
                    <a:srgbClr val="FFFFFF"/>
                  </a:solidFill>
                  <a:latin typeface="Helvetica"/>
                  <a:ea typeface="Helvetica"/>
                  <a:cs typeface="Helvetica"/>
                  <a:sym typeface="Helvetica"/>
                </a:defRPr>
              </a:lvl1pPr>
            </a:lstStyle>
            <a:p>
              <a:pPr/>
              <a:r>
                <a:t>planning / property plans / meeting / residents association</a:t>
              </a:r>
            </a:p>
          </p:txBody>
        </p:sp>
        <p:sp>
          <p:nvSpPr>
            <p:cNvPr id="1035" name="Shape 1035"/>
            <p:cNvSpPr/>
            <p:nvPr/>
          </p:nvSpPr>
          <p:spPr>
            <a:xfrm>
              <a:off x="8710328" y="889813"/>
              <a:ext cx="1723645"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500"/>
              </a:lvl1pPr>
            </a:lstStyle>
            <a:p>
              <a:pPr/>
              <a:r>
                <a:t>shared interest /club </a:t>
              </a:r>
            </a:p>
          </p:txBody>
        </p:sp>
        <p:sp>
          <p:nvSpPr>
            <p:cNvPr id="1036" name="Shape 1036"/>
            <p:cNvSpPr/>
            <p:nvPr/>
          </p:nvSpPr>
          <p:spPr>
            <a:xfrm>
              <a:off x="8710328" y="1781675"/>
              <a:ext cx="1723645"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gym / health safety</a:t>
              </a:r>
            </a:p>
          </p:txBody>
        </p:sp>
        <p:sp>
          <p:nvSpPr>
            <p:cNvPr id="1037" name="Shape 1037"/>
            <p:cNvSpPr/>
            <p:nvPr/>
          </p:nvSpPr>
          <p:spPr>
            <a:xfrm>
              <a:off x="9012080" y="2493038"/>
              <a:ext cx="1120141"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arson,gates</a:t>
              </a:r>
            </a:p>
          </p:txBody>
        </p:sp>
      </p:grpSp>
      <p:grpSp>
        <p:nvGrpSpPr>
          <p:cNvPr id="1059" name="Group 1059"/>
          <p:cNvGrpSpPr/>
          <p:nvPr/>
        </p:nvGrpSpPr>
        <p:grpSpPr>
          <a:xfrm>
            <a:off x="87787" y="197719"/>
            <a:ext cx="11441245" cy="7885215"/>
            <a:chOff x="0" y="0"/>
            <a:chExt cx="11441244" cy="7885214"/>
          </a:xfrm>
        </p:grpSpPr>
        <p:sp>
          <p:nvSpPr>
            <p:cNvPr id="1039" name="Shape 1039"/>
            <p:cNvSpPr/>
            <p:nvPr/>
          </p:nvSpPr>
          <p:spPr>
            <a:xfrm>
              <a:off x="306541" y="686892"/>
              <a:ext cx="1194245"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the barbican</a:t>
              </a:r>
            </a:p>
          </p:txBody>
        </p:sp>
        <p:sp>
          <p:nvSpPr>
            <p:cNvPr id="1040" name="Shape 1040"/>
            <p:cNvSpPr/>
            <p:nvPr/>
          </p:nvSpPr>
          <p:spPr>
            <a:xfrm>
              <a:off x="2654397" y="39190"/>
              <a:ext cx="381001" cy="381001"/>
            </a:xfrm>
            <a:prstGeom prst="ellipse">
              <a:avLst/>
            </a:prstGeom>
            <a:solidFill>
              <a:srgbClr val="4E5351"/>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041" name="Shape 1041"/>
            <p:cNvSpPr/>
            <p:nvPr/>
          </p:nvSpPr>
          <p:spPr>
            <a:xfrm>
              <a:off x="2706521" y="1090"/>
              <a:ext cx="27675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300">
                  <a:solidFill>
                    <a:srgbClr val="FFFFFF"/>
                  </a:solidFill>
                  <a:latin typeface="Helvetica"/>
                  <a:ea typeface="Helvetica"/>
                  <a:cs typeface="Helvetica"/>
                  <a:sym typeface="Helvetica"/>
                </a:defRPr>
              </a:lvl1pPr>
            </a:lstStyle>
            <a:p>
              <a:pPr/>
              <a:r>
                <a:t>1</a:t>
              </a:r>
            </a:p>
          </p:txBody>
        </p:sp>
        <p:sp>
          <p:nvSpPr>
            <p:cNvPr id="1042" name="Shape 1042"/>
            <p:cNvSpPr/>
            <p:nvPr/>
          </p:nvSpPr>
          <p:spPr>
            <a:xfrm>
              <a:off x="358467" y="1497336"/>
              <a:ext cx="1144525"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bow quarter</a:t>
              </a:r>
            </a:p>
          </p:txBody>
        </p:sp>
        <p:sp>
          <p:nvSpPr>
            <p:cNvPr id="1043" name="Shape 1043"/>
            <p:cNvSpPr/>
            <p:nvPr/>
          </p:nvSpPr>
          <p:spPr>
            <a:xfrm>
              <a:off x="317209" y="2226656"/>
              <a:ext cx="1172909"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thames view</a:t>
              </a:r>
            </a:p>
          </p:txBody>
        </p:sp>
        <p:sp>
          <p:nvSpPr>
            <p:cNvPr id="1044" name="Shape 1044"/>
            <p:cNvSpPr/>
            <p:nvPr/>
          </p:nvSpPr>
          <p:spPr>
            <a:xfrm>
              <a:off x="396906" y="2955977"/>
              <a:ext cx="1067182"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dock place</a:t>
              </a:r>
            </a:p>
          </p:txBody>
        </p:sp>
        <p:sp>
          <p:nvSpPr>
            <p:cNvPr id="1045" name="Shape 1045"/>
            <p:cNvSpPr/>
            <p:nvPr/>
          </p:nvSpPr>
          <p:spPr>
            <a:xfrm>
              <a:off x="368344" y="3705059"/>
              <a:ext cx="1112902"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wharf place</a:t>
              </a:r>
            </a:p>
          </p:txBody>
        </p:sp>
        <p:sp>
          <p:nvSpPr>
            <p:cNvPr id="1046" name="Shape 1046"/>
            <p:cNvSpPr/>
            <p:nvPr/>
          </p:nvSpPr>
          <p:spPr>
            <a:xfrm>
              <a:off x="633820" y="4486609"/>
              <a:ext cx="844487"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riverside</a:t>
              </a:r>
            </a:p>
          </p:txBody>
        </p:sp>
        <p:sp>
          <p:nvSpPr>
            <p:cNvPr id="1047" name="Shape 1047"/>
            <p:cNvSpPr/>
            <p:nvPr/>
          </p:nvSpPr>
          <p:spPr>
            <a:xfrm>
              <a:off x="141314" y="5267021"/>
              <a:ext cx="1321499"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one, the tower</a:t>
              </a:r>
            </a:p>
          </p:txBody>
        </p:sp>
        <p:sp>
          <p:nvSpPr>
            <p:cNvPr id="1048" name="Shape 1048"/>
            <p:cNvSpPr/>
            <p:nvPr/>
          </p:nvSpPr>
          <p:spPr>
            <a:xfrm>
              <a:off x="515333" y="6044583"/>
              <a:ext cx="929260"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park view</a:t>
              </a:r>
            </a:p>
          </p:txBody>
        </p:sp>
        <p:sp>
          <p:nvSpPr>
            <p:cNvPr id="1049" name="Shape 1049"/>
            <p:cNvSpPr/>
            <p:nvPr/>
          </p:nvSpPr>
          <p:spPr>
            <a:xfrm>
              <a:off x="0" y="6781141"/>
              <a:ext cx="1479995"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spinnaker place</a:t>
              </a:r>
            </a:p>
          </p:txBody>
        </p:sp>
        <p:sp>
          <p:nvSpPr>
            <p:cNvPr id="1050" name="Shape 1050"/>
            <p:cNvSpPr/>
            <p:nvPr/>
          </p:nvSpPr>
          <p:spPr>
            <a:xfrm>
              <a:off x="145954" y="7555014"/>
              <a:ext cx="1345693"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
              </a:lvl1pPr>
            </a:lstStyle>
            <a:p>
              <a:pPr/>
              <a:r>
                <a:t>five, wharfside</a:t>
              </a:r>
            </a:p>
          </p:txBody>
        </p:sp>
        <p:sp>
          <p:nvSpPr>
            <p:cNvPr id="1051" name="Shape 1051"/>
            <p:cNvSpPr/>
            <p:nvPr/>
          </p:nvSpPr>
          <p:spPr>
            <a:xfrm>
              <a:off x="4709700" y="38100"/>
              <a:ext cx="381001" cy="381001"/>
            </a:xfrm>
            <a:prstGeom prst="ellipse">
              <a:avLst/>
            </a:prstGeom>
            <a:solidFill>
              <a:srgbClr val="4E5351"/>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052" name="Shape 1052"/>
            <p:cNvSpPr/>
            <p:nvPr/>
          </p:nvSpPr>
          <p:spPr>
            <a:xfrm>
              <a:off x="4761824" y="-1"/>
              <a:ext cx="27675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300">
                  <a:solidFill>
                    <a:srgbClr val="FFFFFF"/>
                  </a:solidFill>
                  <a:latin typeface="Helvetica"/>
                  <a:ea typeface="Helvetica"/>
                  <a:cs typeface="Helvetica"/>
                  <a:sym typeface="Helvetica"/>
                </a:defRPr>
              </a:lvl1pPr>
            </a:lstStyle>
            <a:p>
              <a:pPr/>
              <a:r>
                <a:t>2</a:t>
              </a:r>
            </a:p>
          </p:txBody>
        </p:sp>
        <p:sp>
          <p:nvSpPr>
            <p:cNvPr id="1053" name="Shape 1053"/>
            <p:cNvSpPr/>
            <p:nvPr/>
          </p:nvSpPr>
          <p:spPr>
            <a:xfrm>
              <a:off x="6831258" y="48418"/>
              <a:ext cx="381001" cy="381001"/>
            </a:xfrm>
            <a:prstGeom prst="ellipse">
              <a:avLst/>
            </a:prstGeom>
            <a:solidFill>
              <a:srgbClr val="4E5351"/>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054" name="Shape 1054"/>
            <p:cNvSpPr/>
            <p:nvPr/>
          </p:nvSpPr>
          <p:spPr>
            <a:xfrm>
              <a:off x="6883382" y="10318"/>
              <a:ext cx="27675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300">
                  <a:solidFill>
                    <a:srgbClr val="FFFFFF"/>
                  </a:solidFill>
                  <a:latin typeface="Helvetica"/>
                  <a:ea typeface="Helvetica"/>
                  <a:cs typeface="Helvetica"/>
                  <a:sym typeface="Helvetica"/>
                </a:defRPr>
              </a:lvl1pPr>
            </a:lstStyle>
            <a:p>
              <a:pPr/>
              <a:r>
                <a:t>3</a:t>
              </a:r>
            </a:p>
          </p:txBody>
        </p:sp>
        <p:sp>
          <p:nvSpPr>
            <p:cNvPr id="1055" name="Shape 1055"/>
            <p:cNvSpPr/>
            <p:nvPr/>
          </p:nvSpPr>
          <p:spPr>
            <a:xfrm>
              <a:off x="8886799" y="48418"/>
              <a:ext cx="381001" cy="381001"/>
            </a:xfrm>
            <a:prstGeom prst="ellipse">
              <a:avLst/>
            </a:prstGeom>
            <a:solidFill>
              <a:srgbClr val="4E5351"/>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056" name="Shape 1056"/>
            <p:cNvSpPr/>
            <p:nvPr/>
          </p:nvSpPr>
          <p:spPr>
            <a:xfrm>
              <a:off x="8938923" y="10318"/>
              <a:ext cx="27675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300">
                  <a:solidFill>
                    <a:srgbClr val="FFFFFF"/>
                  </a:solidFill>
                  <a:latin typeface="Helvetica"/>
                  <a:ea typeface="Helvetica"/>
                  <a:cs typeface="Helvetica"/>
                  <a:sym typeface="Helvetica"/>
                </a:defRPr>
              </a:lvl1pPr>
            </a:lstStyle>
            <a:p>
              <a:pPr/>
              <a:r>
                <a:t>4</a:t>
              </a:r>
            </a:p>
          </p:txBody>
        </p:sp>
        <p:sp>
          <p:nvSpPr>
            <p:cNvPr id="1057" name="Shape 1057"/>
            <p:cNvSpPr/>
            <p:nvPr/>
          </p:nvSpPr>
          <p:spPr>
            <a:xfrm>
              <a:off x="11060244" y="52574"/>
              <a:ext cx="381001" cy="381001"/>
            </a:xfrm>
            <a:prstGeom prst="ellipse">
              <a:avLst/>
            </a:prstGeom>
            <a:solidFill>
              <a:srgbClr val="4E5351"/>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058" name="Shape 1058"/>
            <p:cNvSpPr/>
            <p:nvPr/>
          </p:nvSpPr>
          <p:spPr>
            <a:xfrm>
              <a:off x="11112368" y="14474"/>
              <a:ext cx="27675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300">
                  <a:solidFill>
                    <a:srgbClr val="FFFFFF"/>
                  </a:solidFill>
                  <a:latin typeface="Helvetica"/>
                  <a:ea typeface="Helvetica"/>
                  <a:cs typeface="Helvetica"/>
                  <a:sym typeface="Helvetica"/>
                </a:defRPr>
              </a:lvl1pPr>
            </a:lstStyle>
            <a:p>
              <a:pPr/>
              <a:r>
                <a:t>5</a:t>
              </a:r>
            </a:p>
          </p:txBody>
        </p:sp>
      </p:grpSp>
      <p:sp>
        <p:nvSpPr>
          <p:cNvPr id="1060" name="Shape 1060"/>
          <p:cNvSpPr/>
          <p:nvPr/>
        </p:nvSpPr>
        <p:spPr>
          <a:xfrm>
            <a:off x="0" y="8297332"/>
            <a:ext cx="13004801" cy="11049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sz="3000"/>
              <a:t>resident-led</a:t>
            </a:r>
            <a:r>
              <a:t> </a:t>
            </a:r>
            <a:r>
              <a:rPr b="1">
                <a:latin typeface="Helvetica"/>
                <a:ea typeface="Helvetica"/>
                <a:cs typeface="Helvetica"/>
                <a:sym typeface="Helvetica"/>
              </a:rPr>
              <a:t>action</a:t>
            </a:r>
            <a:r>
              <a:t>: </a:t>
            </a:r>
            <a:r>
              <a:rPr sz="3000"/>
              <a:t>in top </a:t>
            </a:r>
            <a:r>
              <a:rPr b="1" sz="3000">
                <a:latin typeface="Helvetica"/>
                <a:ea typeface="Helvetica"/>
                <a:cs typeface="Helvetica"/>
                <a:sym typeface="Helvetica"/>
              </a:rPr>
              <a:t>5 </a:t>
            </a:r>
            <a:r>
              <a:rPr sz="3000"/>
              <a:t>of</a:t>
            </a:r>
            <a:r>
              <a:rPr b="1" sz="3000">
                <a:latin typeface="Helvetica"/>
                <a:ea typeface="Helvetica"/>
                <a:cs typeface="Helvetica"/>
                <a:sym typeface="Helvetica"/>
              </a:rPr>
              <a:t> most discussed </a:t>
            </a:r>
            <a:r>
              <a:rPr sz="3000"/>
              <a:t>posts in </a:t>
            </a:r>
            <a:r>
              <a:rPr b="1" sz="3000">
                <a:latin typeface="Helvetica"/>
                <a:ea typeface="Helvetica"/>
                <a:cs typeface="Helvetica"/>
                <a:sym typeface="Helvetica"/>
              </a:rPr>
              <a:t>7</a:t>
            </a:r>
            <a:r>
              <a:rPr sz="3000"/>
              <a:t> out of </a:t>
            </a:r>
            <a:r>
              <a:rPr b="1" sz="3000">
                <a:latin typeface="Helvetica"/>
                <a:ea typeface="Helvetica"/>
                <a:cs typeface="Helvetica"/>
                <a:sym typeface="Helvetica"/>
              </a:rPr>
              <a:t>10 forums</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2" name="Shape 1062"/>
          <p:cNvSpPr/>
          <p:nvPr/>
        </p:nvSpPr>
        <p:spPr>
          <a:xfrm>
            <a:off x="4443495" y="478140"/>
            <a:ext cx="5474961" cy="6477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latin typeface="Helvetica"/>
                <a:ea typeface="Helvetica"/>
                <a:cs typeface="Helvetica"/>
                <a:sym typeface="Helvetica"/>
              </a:defRPr>
            </a:pPr>
            <a:r>
              <a:rPr b="0">
                <a:latin typeface="+mn-lt"/>
                <a:ea typeface="+mn-ea"/>
                <a:cs typeface="+mn-cs"/>
                <a:sym typeface="Helvetica Light"/>
              </a:rPr>
              <a:t>forum analysis:</a:t>
            </a:r>
            <a:r>
              <a:t> sentiment</a:t>
            </a:r>
          </a:p>
        </p:txBody>
      </p:sp>
      <p:pic>
        <p:nvPicPr>
          <p:cNvPr id="1063" name="image10.png"/>
          <p:cNvPicPr>
            <a:picLocks noChangeAspect="1"/>
          </p:cNvPicPr>
          <p:nvPr/>
        </p:nvPicPr>
        <p:blipFill>
          <a:blip r:embed="rId3">
            <a:extLst/>
          </a:blip>
          <a:stretch>
            <a:fillRect/>
          </a:stretch>
        </p:blipFill>
        <p:spPr>
          <a:xfrm>
            <a:off x="3196810" y="395593"/>
            <a:ext cx="1168401" cy="812801"/>
          </a:xfrm>
          <a:prstGeom prst="rect">
            <a:avLst/>
          </a:prstGeom>
          <a:ln w="12700">
            <a:miter lim="400000"/>
          </a:ln>
        </p:spPr>
      </p:pic>
      <p:pic>
        <p:nvPicPr>
          <p:cNvPr id="1064" name="image12.png"/>
          <p:cNvPicPr>
            <a:picLocks noChangeAspect="1"/>
          </p:cNvPicPr>
          <p:nvPr/>
        </p:nvPicPr>
        <p:blipFill>
          <a:blip r:embed="rId4">
            <a:extLst/>
          </a:blip>
          <a:stretch>
            <a:fillRect/>
          </a:stretch>
        </p:blipFill>
        <p:spPr>
          <a:xfrm>
            <a:off x="0" y="8667750"/>
            <a:ext cx="13074650" cy="1104900"/>
          </a:xfrm>
          <a:prstGeom prst="rect">
            <a:avLst/>
          </a:prstGeom>
          <a:ln w="12700">
            <a:miter lim="400000"/>
          </a:ln>
        </p:spPr>
      </p:pic>
      <p:grpSp>
        <p:nvGrpSpPr>
          <p:cNvPr id="1095" name="Group 1095"/>
          <p:cNvGrpSpPr/>
          <p:nvPr/>
        </p:nvGrpSpPr>
        <p:grpSpPr>
          <a:xfrm>
            <a:off x="870694" y="2706771"/>
            <a:ext cx="11263412" cy="2399563"/>
            <a:chOff x="0" y="0"/>
            <a:chExt cx="11263410" cy="2399562"/>
          </a:xfrm>
        </p:grpSpPr>
        <p:grpSp>
          <p:nvGrpSpPr>
            <p:cNvPr id="1069" name="Group 1069"/>
            <p:cNvGrpSpPr/>
            <p:nvPr/>
          </p:nvGrpSpPr>
          <p:grpSpPr>
            <a:xfrm>
              <a:off x="7477536" y="0"/>
              <a:ext cx="929361" cy="919710"/>
              <a:chOff x="0" y="0"/>
              <a:chExt cx="929360" cy="919709"/>
            </a:xfrm>
          </p:grpSpPr>
          <p:sp>
            <p:nvSpPr>
              <p:cNvPr id="1065" name="Shape 1065"/>
              <p:cNvSpPr/>
              <p:nvPr/>
            </p:nvSpPr>
            <p:spPr>
              <a:xfrm>
                <a:off x="0" y="0"/>
                <a:ext cx="929361" cy="919710"/>
              </a:xfrm>
              <a:prstGeom prst="ellipse">
                <a:avLst/>
              </a:prstGeom>
              <a:solidFill>
                <a:srgbClr val="67A3A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138" name="Shape 1138"/>
              <p:cNvSpPr/>
              <p:nvPr/>
            </p:nvSpPr>
            <p:spPr>
              <a:xfrm>
                <a:off x="257138" y="533702"/>
                <a:ext cx="416126" cy="157200"/>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a:p>
            </p:txBody>
          </p:sp>
          <p:sp>
            <p:nvSpPr>
              <p:cNvPr id="1067" name="Shape 1067"/>
              <p:cNvSpPr/>
              <p:nvPr/>
            </p:nvSpPr>
            <p:spPr>
              <a:xfrm>
                <a:off x="232933" y="195536"/>
                <a:ext cx="158818" cy="158819"/>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068" name="Shape 1068"/>
              <p:cNvSpPr/>
              <p:nvPr/>
            </p:nvSpPr>
            <p:spPr>
              <a:xfrm>
                <a:off x="536452" y="198577"/>
                <a:ext cx="158819" cy="158819"/>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grpSp>
          <p:nvGrpSpPr>
            <p:cNvPr id="1074" name="Group 1074"/>
            <p:cNvGrpSpPr/>
            <p:nvPr/>
          </p:nvGrpSpPr>
          <p:grpSpPr>
            <a:xfrm>
              <a:off x="5133624" y="0"/>
              <a:ext cx="929361" cy="919710"/>
              <a:chOff x="0" y="0"/>
              <a:chExt cx="929360" cy="919709"/>
            </a:xfrm>
          </p:grpSpPr>
          <p:sp>
            <p:nvSpPr>
              <p:cNvPr id="1070" name="Shape 1070"/>
              <p:cNvSpPr/>
              <p:nvPr/>
            </p:nvSpPr>
            <p:spPr>
              <a:xfrm>
                <a:off x="0" y="0"/>
                <a:ext cx="929361" cy="919710"/>
              </a:xfrm>
              <a:prstGeom prst="ellipse">
                <a:avLst/>
              </a:prstGeom>
              <a:solidFill>
                <a:srgbClr val="67A3A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139" name="Shape 1139"/>
              <p:cNvSpPr/>
              <p:nvPr/>
            </p:nvSpPr>
            <p:spPr>
              <a:xfrm>
                <a:off x="257138" y="533702"/>
                <a:ext cx="416126" cy="157200"/>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a:p>
            </p:txBody>
          </p:sp>
          <p:sp>
            <p:nvSpPr>
              <p:cNvPr id="1072" name="Shape 1072"/>
              <p:cNvSpPr/>
              <p:nvPr/>
            </p:nvSpPr>
            <p:spPr>
              <a:xfrm>
                <a:off x="232933" y="195536"/>
                <a:ext cx="158818" cy="158819"/>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073" name="Shape 1073"/>
              <p:cNvSpPr/>
              <p:nvPr/>
            </p:nvSpPr>
            <p:spPr>
              <a:xfrm>
                <a:off x="536452" y="198577"/>
                <a:ext cx="158819" cy="158819"/>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grpSp>
          <p:nvGrpSpPr>
            <p:cNvPr id="1079" name="Group 1079"/>
            <p:cNvGrpSpPr/>
            <p:nvPr/>
          </p:nvGrpSpPr>
          <p:grpSpPr>
            <a:xfrm>
              <a:off x="2789712" y="0"/>
              <a:ext cx="929361" cy="919710"/>
              <a:chOff x="0" y="0"/>
              <a:chExt cx="929360" cy="919709"/>
            </a:xfrm>
          </p:grpSpPr>
          <p:sp>
            <p:nvSpPr>
              <p:cNvPr id="1075" name="Shape 1075"/>
              <p:cNvSpPr/>
              <p:nvPr/>
            </p:nvSpPr>
            <p:spPr>
              <a:xfrm>
                <a:off x="0" y="0"/>
                <a:ext cx="929361" cy="919710"/>
              </a:xfrm>
              <a:prstGeom prst="ellipse">
                <a:avLst/>
              </a:prstGeom>
              <a:solidFill>
                <a:srgbClr val="67A3A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140" name="Shape 1140"/>
              <p:cNvSpPr/>
              <p:nvPr/>
            </p:nvSpPr>
            <p:spPr>
              <a:xfrm>
                <a:off x="257138" y="533702"/>
                <a:ext cx="416126" cy="157200"/>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a:p>
            </p:txBody>
          </p:sp>
          <p:sp>
            <p:nvSpPr>
              <p:cNvPr id="1077" name="Shape 1077"/>
              <p:cNvSpPr/>
              <p:nvPr/>
            </p:nvSpPr>
            <p:spPr>
              <a:xfrm>
                <a:off x="232933" y="195536"/>
                <a:ext cx="158818" cy="158819"/>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078" name="Shape 1078"/>
              <p:cNvSpPr/>
              <p:nvPr/>
            </p:nvSpPr>
            <p:spPr>
              <a:xfrm>
                <a:off x="536452" y="198577"/>
                <a:ext cx="158819" cy="158819"/>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grpSp>
          <p:nvGrpSpPr>
            <p:cNvPr id="1084" name="Group 1084"/>
            <p:cNvGrpSpPr/>
            <p:nvPr/>
          </p:nvGrpSpPr>
          <p:grpSpPr>
            <a:xfrm>
              <a:off x="445801" y="0"/>
              <a:ext cx="929361" cy="919710"/>
              <a:chOff x="0" y="0"/>
              <a:chExt cx="929360" cy="919709"/>
            </a:xfrm>
          </p:grpSpPr>
          <p:sp>
            <p:nvSpPr>
              <p:cNvPr id="1080" name="Shape 1080"/>
              <p:cNvSpPr/>
              <p:nvPr/>
            </p:nvSpPr>
            <p:spPr>
              <a:xfrm>
                <a:off x="0" y="0"/>
                <a:ext cx="929361" cy="919710"/>
              </a:xfrm>
              <a:prstGeom prst="ellipse">
                <a:avLst/>
              </a:prstGeom>
              <a:solidFill>
                <a:srgbClr val="67A3A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141" name="Shape 1141"/>
              <p:cNvSpPr/>
              <p:nvPr/>
            </p:nvSpPr>
            <p:spPr>
              <a:xfrm>
                <a:off x="257138" y="533702"/>
                <a:ext cx="416126" cy="157200"/>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a:p>
            </p:txBody>
          </p:sp>
          <p:sp>
            <p:nvSpPr>
              <p:cNvPr id="1082" name="Shape 1082"/>
              <p:cNvSpPr/>
              <p:nvPr/>
            </p:nvSpPr>
            <p:spPr>
              <a:xfrm>
                <a:off x="232933" y="195536"/>
                <a:ext cx="158818" cy="158819"/>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083" name="Shape 1083"/>
              <p:cNvSpPr/>
              <p:nvPr/>
            </p:nvSpPr>
            <p:spPr>
              <a:xfrm>
                <a:off x="536452" y="198577"/>
                <a:ext cx="158819" cy="158819"/>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grpSp>
          <p:nvGrpSpPr>
            <p:cNvPr id="1089" name="Group 1089"/>
            <p:cNvGrpSpPr/>
            <p:nvPr/>
          </p:nvGrpSpPr>
          <p:grpSpPr>
            <a:xfrm>
              <a:off x="9821447" y="0"/>
              <a:ext cx="929361" cy="919710"/>
              <a:chOff x="0" y="0"/>
              <a:chExt cx="929360" cy="919709"/>
            </a:xfrm>
          </p:grpSpPr>
          <p:sp>
            <p:nvSpPr>
              <p:cNvPr id="1085" name="Shape 1085"/>
              <p:cNvSpPr/>
              <p:nvPr/>
            </p:nvSpPr>
            <p:spPr>
              <a:xfrm>
                <a:off x="0" y="0"/>
                <a:ext cx="929361" cy="919710"/>
              </a:xfrm>
              <a:prstGeom prst="ellipse">
                <a:avLst/>
              </a:prstGeom>
              <a:solidFill>
                <a:srgbClr val="67A3A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142" name="Shape 1142"/>
              <p:cNvSpPr/>
              <p:nvPr/>
            </p:nvSpPr>
            <p:spPr>
              <a:xfrm>
                <a:off x="257138" y="533702"/>
                <a:ext cx="416126" cy="157200"/>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a:p>
            </p:txBody>
          </p:sp>
          <p:sp>
            <p:nvSpPr>
              <p:cNvPr id="1087" name="Shape 1087"/>
              <p:cNvSpPr/>
              <p:nvPr/>
            </p:nvSpPr>
            <p:spPr>
              <a:xfrm>
                <a:off x="232933" y="195536"/>
                <a:ext cx="158818" cy="158819"/>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088" name="Shape 1088"/>
              <p:cNvSpPr/>
              <p:nvPr/>
            </p:nvSpPr>
            <p:spPr>
              <a:xfrm>
                <a:off x="536452" y="198577"/>
                <a:ext cx="158819" cy="158819"/>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sp>
          <p:nvSpPr>
            <p:cNvPr id="1090" name="Shape 1090"/>
            <p:cNvSpPr/>
            <p:nvPr/>
          </p:nvSpPr>
          <p:spPr>
            <a:xfrm>
              <a:off x="0" y="1003912"/>
              <a:ext cx="1818142" cy="6096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700"/>
              </a:pPr>
              <a:r>
                <a:rPr b="1">
                  <a:latin typeface="Helvetica"/>
                  <a:ea typeface="Helvetica"/>
                  <a:cs typeface="Helvetica"/>
                  <a:sym typeface="Helvetica"/>
                </a:rPr>
                <a:t>absence</a:t>
              </a:r>
              <a:r>
                <a:t> of </a:t>
              </a:r>
            </a:p>
            <a:p>
              <a:pPr>
                <a:defRPr sz="1700"/>
              </a:pPr>
              <a:r>
                <a:t>anything </a:t>
              </a:r>
              <a:r>
                <a:rPr b="1">
                  <a:latin typeface="Helvetica"/>
                  <a:ea typeface="Helvetica"/>
                  <a:cs typeface="Helvetica"/>
                  <a:sym typeface="Helvetica"/>
                </a:rPr>
                <a:t>positive</a:t>
              </a:r>
            </a:p>
          </p:txBody>
        </p:sp>
        <p:sp>
          <p:nvSpPr>
            <p:cNvPr id="1091" name="Shape 1091"/>
            <p:cNvSpPr/>
            <p:nvPr/>
          </p:nvSpPr>
          <p:spPr>
            <a:xfrm>
              <a:off x="2181956" y="1015938"/>
              <a:ext cx="2142053"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700"/>
              </a:pPr>
              <a:r>
                <a:t>weak positive </a:t>
              </a:r>
            </a:p>
            <a:p>
              <a:pPr>
                <a:defRPr sz="1700"/>
              </a:pPr>
              <a:r>
                <a:t>elements of </a:t>
              </a:r>
            </a:p>
            <a:p>
              <a:pPr>
                <a:defRPr b="1" sz="1700">
                  <a:latin typeface="Helvetica"/>
                  <a:ea typeface="Helvetica"/>
                  <a:cs typeface="Helvetica"/>
                  <a:sym typeface="Helvetica"/>
                </a:defRPr>
              </a:pPr>
              <a:r>
                <a:t>generic enthusiasm</a:t>
              </a:r>
            </a:p>
          </p:txBody>
        </p:sp>
        <p:sp>
          <p:nvSpPr>
            <p:cNvPr id="1092" name="Shape 1092"/>
            <p:cNvSpPr/>
            <p:nvPr/>
          </p:nvSpPr>
          <p:spPr>
            <a:xfrm>
              <a:off x="4789679" y="1029313"/>
              <a:ext cx="1614430" cy="6096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700"/>
              </a:pPr>
              <a:r>
                <a:rPr b="1">
                  <a:latin typeface="Helvetica"/>
                  <a:ea typeface="Helvetica"/>
                  <a:cs typeface="Helvetica"/>
                  <a:sym typeface="Helvetica"/>
                </a:rPr>
                <a:t>clear</a:t>
              </a:r>
              <a:r>
                <a:t> </a:t>
              </a:r>
              <a:r>
                <a:rPr b="1">
                  <a:latin typeface="Helvetica"/>
                  <a:ea typeface="Helvetica"/>
                  <a:cs typeface="Helvetica"/>
                  <a:sym typeface="Helvetica"/>
                </a:rPr>
                <a:t>positive</a:t>
              </a:r>
              <a:r>
                <a:t> </a:t>
              </a:r>
            </a:p>
            <a:p>
              <a:pPr>
                <a:defRPr sz="1700"/>
              </a:pPr>
              <a:r>
                <a:t>elements</a:t>
              </a:r>
            </a:p>
          </p:txBody>
        </p:sp>
        <p:sp>
          <p:nvSpPr>
            <p:cNvPr id="1093" name="Shape 1093"/>
            <p:cNvSpPr/>
            <p:nvPr/>
          </p:nvSpPr>
          <p:spPr>
            <a:xfrm>
              <a:off x="6993088" y="1027959"/>
              <a:ext cx="1866031" cy="137160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700"/>
              </a:pPr>
              <a:r>
                <a:rPr b="1">
                  <a:latin typeface="Helvetica"/>
                  <a:ea typeface="Helvetica"/>
                  <a:cs typeface="Helvetica"/>
                  <a:sym typeface="Helvetica"/>
                </a:rPr>
                <a:t>overwhelmingly</a:t>
              </a:r>
              <a:r>
                <a:t> </a:t>
              </a:r>
            </a:p>
            <a:p>
              <a:pPr>
                <a:defRPr b="1" sz="1700">
                  <a:latin typeface="Helvetica"/>
                  <a:ea typeface="Helvetica"/>
                  <a:cs typeface="Helvetica"/>
                  <a:sym typeface="Helvetica"/>
                </a:defRPr>
              </a:pPr>
              <a:r>
                <a:t>positive</a:t>
              </a:r>
            </a:p>
            <a:p>
              <a:pPr>
                <a:defRPr sz="1700"/>
              </a:pPr>
              <a:r>
                <a:t>/several positive </a:t>
              </a:r>
            </a:p>
            <a:p>
              <a:pPr>
                <a:defRPr sz="1700"/>
              </a:pPr>
              <a:r>
                <a:t>elements</a:t>
              </a:r>
            </a:p>
          </p:txBody>
        </p:sp>
        <p:sp>
          <p:nvSpPr>
            <p:cNvPr id="1094" name="Shape 1094"/>
            <p:cNvSpPr/>
            <p:nvPr/>
          </p:nvSpPr>
          <p:spPr>
            <a:xfrm>
              <a:off x="9469244" y="1092138"/>
              <a:ext cx="1794167"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1" sz="1700">
                  <a:latin typeface="Helvetica"/>
                  <a:ea typeface="Helvetica"/>
                  <a:cs typeface="Helvetica"/>
                  <a:sym typeface="Helvetica"/>
                </a:defRPr>
              </a:pPr>
              <a:r>
                <a:t>enthusiastically</a:t>
              </a:r>
            </a:p>
            <a:p>
              <a:pPr>
                <a:defRPr sz="1700"/>
              </a:pPr>
              <a:r>
                <a:t>positive</a:t>
              </a:r>
            </a:p>
          </p:txBody>
        </p:sp>
      </p:grpSp>
      <p:grpSp>
        <p:nvGrpSpPr>
          <p:cNvPr id="1121" name="Group 1121"/>
          <p:cNvGrpSpPr/>
          <p:nvPr/>
        </p:nvGrpSpPr>
        <p:grpSpPr>
          <a:xfrm>
            <a:off x="876299" y="6604710"/>
            <a:ext cx="10872123" cy="2323364"/>
            <a:chOff x="0" y="0"/>
            <a:chExt cx="10872121" cy="2323362"/>
          </a:xfrm>
        </p:grpSpPr>
        <p:sp>
          <p:nvSpPr>
            <p:cNvPr id="1096" name="Shape 1096"/>
            <p:cNvSpPr/>
            <p:nvPr/>
          </p:nvSpPr>
          <p:spPr>
            <a:xfrm>
              <a:off x="7507581" y="0"/>
              <a:ext cx="929361" cy="919710"/>
            </a:xfrm>
            <a:prstGeom prst="ellipse">
              <a:avLst/>
            </a:prstGeom>
            <a:solidFill>
              <a:srgbClr val="C2663D"/>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143" name="Shape 1143"/>
            <p:cNvSpPr/>
            <p:nvPr/>
          </p:nvSpPr>
          <p:spPr>
            <a:xfrm>
              <a:off x="7764719" y="533644"/>
              <a:ext cx="416126" cy="157201"/>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a:p>
          </p:txBody>
        </p:sp>
        <p:sp>
          <p:nvSpPr>
            <p:cNvPr id="1098" name="Shape 1098"/>
            <p:cNvSpPr/>
            <p:nvPr/>
          </p:nvSpPr>
          <p:spPr>
            <a:xfrm>
              <a:off x="7740514" y="195536"/>
              <a:ext cx="158819" cy="158819"/>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099" name="Shape 1099"/>
            <p:cNvSpPr/>
            <p:nvPr/>
          </p:nvSpPr>
          <p:spPr>
            <a:xfrm>
              <a:off x="8044033" y="198577"/>
              <a:ext cx="158818" cy="158819"/>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100" name="Shape 1100"/>
            <p:cNvSpPr/>
            <p:nvPr/>
          </p:nvSpPr>
          <p:spPr>
            <a:xfrm>
              <a:off x="5163668" y="0"/>
              <a:ext cx="929361" cy="919710"/>
            </a:xfrm>
            <a:prstGeom prst="ellipse">
              <a:avLst/>
            </a:prstGeom>
            <a:solidFill>
              <a:srgbClr val="C2663D"/>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144" name="Shape 1144"/>
            <p:cNvSpPr/>
            <p:nvPr/>
          </p:nvSpPr>
          <p:spPr>
            <a:xfrm>
              <a:off x="5420807" y="533644"/>
              <a:ext cx="416126" cy="157201"/>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a:p>
          </p:txBody>
        </p:sp>
        <p:sp>
          <p:nvSpPr>
            <p:cNvPr id="1102" name="Shape 1102"/>
            <p:cNvSpPr/>
            <p:nvPr/>
          </p:nvSpPr>
          <p:spPr>
            <a:xfrm>
              <a:off x="5396601" y="195536"/>
              <a:ext cx="158819" cy="158819"/>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103" name="Shape 1103"/>
            <p:cNvSpPr/>
            <p:nvPr/>
          </p:nvSpPr>
          <p:spPr>
            <a:xfrm>
              <a:off x="5700121" y="198577"/>
              <a:ext cx="158818" cy="158819"/>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104" name="Shape 1104"/>
            <p:cNvSpPr/>
            <p:nvPr/>
          </p:nvSpPr>
          <p:spPr>
            <a:xfrm>
              <a:off x="2819757" y="0"/>
              <a:ext cx="929361" cy="919710"/>
            </a:xfrm>
            <a:prstGeom prst="ellipse">
              <a:avLst/>
            </a:prstGeom>
            <a:solidFill>
              <a:srgbClr val="C2663D"/>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145" name="Shape 1145"/>
            <p:cNvSpPr/>
            <p:nvPr/>
          </p:nvSpPr>
          <p:spPr>
            <a:xfrm>
              <a:off x="3076896" y="533644"/>
              <a:ext cx="416126" cy="157201"/>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a:p>
          </p:txBody>
        </p:sp>
        <p:sp>
          <p:nvSpPr>
            <p:cNvPr id="1106" name="Shape 1106"/>
            <p:cNvSpPr/>
            <p:nvPr/>
          </p:nvSpPr>
          <p:spPr>
            <a:xfrm>
              <a:off x="3052690" y="195536"/>
              <a:ext cx="158819" cy="158819"/>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107" name="Shape 1107"/>
            <p:cNvSpPr/>
            <p:nvPr/>
          </p:nvSpPr>
          <p:spPr>
            <a:xfrm>
              <a:off x="3356209" y="198577"/>
              <a:ext cx="158819" cy="158819"/>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108" name="Shape 1108"/>
            <p:cNvSpPr/>
            <p:nvPr/>
          </p:nvSpPr>
          <p:spPr>
            <a:xfrm>
              <a:off x="475845" y="0"/>
              <a:ext cx="929361" cy="919710"/>
            </a:xfrm>
            <a:prstGeom prst="ellipse">
              <a:avLst/>
            </a:prstGeom>
            <a:solidFill>
              <a:srgbClr val="C2663D"/>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146" name="Shape 1146"/>
            <p:cNvSpPr/>
            <p:nvPr/>
          </p:nvSpPr>
          <p:spPr>
            <a:xfrm>
              <a:off x="732984" y="533644"/>
              <a:ext cx="416126" cy="157201"/>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a:p>
          </p:txBody>
        </p:sp>
        <p:sp>
          <p:nvSpPr>
            <p:cNvPr id="1110" name="Shape 1110"/>
            <p:cNvSpPr/>
            <p:nvPr/>
          </p:nvSpPr>
          <p:spPr>
            <a:xfrm>
              <a:off x="708778" y="195536"/>
              <a:ext cx="158819" cy="158819"/>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111" name="Shape 1111"/>
            <p:cNvSpPr/>
            <p:nvPr/>
          </p:nvSpPr>
          <p:spPr>
            <a:xfrm>
              <a:off x="1012297" y="198577"/>
              <a:ext cx="158819" cy="158819"/>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112" name="Shape 1112"/>
            <p:cNvSpPr/>
            <p:nvPr/>
          </p:nvSpPr>
          <p:spPr>
            <a:xfrm>
              <a:off x="9851493" y="0"/>
              <a:ext cx="929361" cy="919710"/>
            </a:xfrm>
            <a:prstGeom prst="ellipse">
              <a:avLst/>
            </a:prstGeom>
            <a:solidFill>
              <a:srgbClr val="C2663D"/>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147" name="Shape 1147"/>
            <p:cNvSpPr/>
            <p:nvPr/>
          </p:nvSpPr>
          <p:spPr>
            <a:xfrm>
              <a:off x="10108631" y="533644"/>
              <a:ext cx="416126" cy="157201"/>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a:p>
          </p:txBody>
        </p:sp>
        <p:sp>
          <p:nvSpPr>
            <p:cNvPr id="1114" name="Shape 1114"/>
            <p:cNvSpPr/>
            <p:nvPr/>
          </p:nvSpPr>
          <p:spPr>
            <a:xfrm>
              <a:off x="10084426" y="195536"/>
              <a:ext cx="158819" cy="158819"/>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115" name="Shape 1115"/>
            <p:cNvSpPr/>
            <p:nvPr/>
          </p:nvSpPr>
          <p:spPr>
            <a:xfrm>
              <a:off x="10387945" y="198577"/>
              <a:ext cx="158818" cy="158819"/>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116" name="Shape 1116"/>
            <p:cNvSpPr/>
            <p:nvPr/>
          </p:nvSpPr>
          <p:spPr>
            <a:xfrm>
              <a:off x="-1" y="953112"/>
              <a:ext cx="1878232" cy="6096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700"/>
              </a:pPr>
              <a:r>
                <a:rPr b="1">
                  <a:latin typeface="Helvetica"/>
                  <a:ea typeface="Helvetica"/>
                  <a:cs typeface="Helvetica"/>
                  <a:sym typeface="Helvetica"/>
                </a:rPr>
                <a:t>absence</a:t>
              </a:r>
              <a:r>
                <a:t> of </a:t>
              </a:r>
            </a:p>
            <a:p>
              <a:pPr>
                <a:defRPr sz="1700"/>
              </a:pPr>
              <a:r>
                <a:t>anything </a:t>
              </a:r>
              <a:r>
                <a:rPr b="1">
                  <a:latin typeface="Helvetica"/>
                  <a:ea typeface="Helvetica"/>
                  <a:cs typeface="Helvetica"/>
                  <a:sym typeface="Helvetica"/>
                </a:rPr>
                <a:t>negative</a:t>
              </a:r>
            </a:p>
          </p:txBody>
        </p:sp>
        <p:sp>
          <p:nvSpPr>
            <p:cNvPr id="1117" name="Shape 1117"/>
            <p:cNvSpPr/>
            <p:nvPr/>
          </p:nvSpPr>
          <p:spPr>
            <a:xfrm>
              <a:off x="2415935" y="952438"/>
              <a:ext cx="1734184"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1" sz="1700">
                  <a:latin typeface="Helvetica"/>
                  <a:ea typeface="Helvetica"/>
                  <a:cs typeface="Helvetica"/>
                  <a:sym typeface="Helvetica"/>
                </a:defRPr>
              </a:pPr>
              <a:r>
                <a:t>some negative </a:t>
              </a:r>
            </a:p>
            <a:p>
              <a:pPr>
                <a:defRPr sz="1700"/>
              </a:pPr>
              <a:r>
                <a:t>elements</a:t>
              </a:r>
            </a:p>
          </p:txBody>
        </p:sp>
        <p:sp>
          <p:nvSpPr>
            <p:cNvPr id="1118" name="Shape 1118"/>
            <p:cNvSpPr/>
            <p:nvPr/>
          </p:nvSpPr>
          <p:spPr>
            <a:xfrm>
              <a:off x="4789679" y="953113"/>
              <a:ext cx="1674519" cy="6096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700"/>
              </a:pPr>
              <a:r>
                <a:rPr b="1">
                  <a:latin typeface="Helvetica"/>
                  <a:ea typeface="Helvetica"/>
                  <a:cs typeface="Helvetica"/>
                  <a:sym typeface="Helvetica"/>
                </a:rPr>
                <a:t>clear</a:t>
              </a:r>
              <a:r>
                <a:t> </a:t>
              </a:r>
              <a:r>
                <a:rPr b="1">
                  <a:latin typeface="Helvetica"/>
                  <a:ea typeface="Helvetica"/>
                  <a:cs typeface="Helvetica"/>
                  <a:sym typeface="Helvetica"/>
                </a:rPr>
                <a:t>negative</a:t>
              </a:r>
              <a:r>
                <a:t> </a:t>
              </a:r>
            </a:p>
            <a:p>
              <a:pPr>
                <a:defRPr sz="1700"/>
              </a:pPr>
              <a:r>
                <a:t>elements</a:t>
              </a:r>
            </a:p>
          </p:txBody>
        </p:sp>
        <p:sp>
          <p:nvSpPr>
            <p:cNvPr id="1119" name="Shape 1119"/>
            <p:cNvSpPr/>
            <p:nvPr/>
          </p:nvSpPr>
          <p:spPr>
            <a:xfrm>
              <a:off x="7023134" y="951759"/>
              <a:ext cx="1866031" cy="137160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700"/>
              </a:pPr>
              <a:r>
                <a:rPr b="1">
                  <a:latin typeface="Helvetica"/>
                  <a:ea typeface="Helvetica"/>
                  <a:cs typeface="Helvetica"/>
                  <a:sym typeface="Helvetica"/>
                </a:rPr>
                <a:t>overwhelmingly</a:t>
              </a:r>
              <a:r>
                <a:t> </a:t>
              </a:r>
            </a:p>
            <a:p>
              <a:pPr>
                <a:defRPr b="1" sz="1700">
                  <a:latin typeface="Helvetica"/>
                  <a:ea typeface="Helvetica"/>
                  <a:cs typeface="Helvetica"/>
                  <a:sym typeface="Helvetica"/>
                </a:defRPr>
              </a:pPr>
              <a:r>
                <a:t>negative</a:t>
              </a:r>
            </a:p>
            <a:p>
              <a:pPr>
                <a:defRPr sz="1700"/>
              </a:pPr>
              <a:r>
                <a:t>/several positive </a:t>
              </a:r>
            </a:p>
            <a:p>
              <a:pPr>
                <a:defRPr sz="1700"/>
              </a:pPr>
              <a:r>
                <a:t>elements</a:t>
              </a:r>
            </a:p>
          </p:txBody>
        </p:sp>
        <p:sp>
          <p:nvSpPr>
            <p:cNvPr id="1120" name="Shape 1120"/>
            <p:cNvSpPr/>
            <p:nvPr/>
          </p:nvSpPr>
          <p:spPr>
            <a:xfrm>
              <a:off x="9869824" y="952438"/>
              <a:ext cx="1002298"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1" sz="1700">
                  <a:latin typeface="Helvetica"/>
                  <a:ea typeface="Helvetica"/>
                  <a:cs typeface="Helvetica"/>
                  <a:sym typeface="Helvetica"/>
                </a:defRPr>
              </a:pPr>
              <a:r>
                <a:t>utterly</a:t>
              </a:r>
            </a:p>
            <a:p>
              <a:pPr>
                <a:defRPr sz="1700"/>
              </a:pPr>
              <a:r>
                <a:t>negative</a:t>
              </a:r>
            </a:p>
          </p:txBody>
        </p:sp>
      </p:grpSp>
      <p:sp>
        <p:nvSpPr>
          <p:cNvPr id="1122" name="Shape 1122"/>
          <p:cNvSpPr/>
          <p:nvPr/>
        </p:nvSpPr>
        <p:spPr>
          <a:xfrm>
            <a:off x="3520668" y="5531480"/>
            <a:ext cx="1295401" cy="10544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9" y="0"/>
                </a:moveTo>
                <a:cubicBezTo>
                  <a:pt x="474" y="0"/>
                  <a:pt x="0" y="582"/>
                  <a:pt x="0" y="1301"/>
                </a:cubicBezTo>
                <a:lnTo>
                  <a:pt x="0" y="12950"/>
                </a:lnTo>
                <a:cubicBezTo>
                  <a:pt x="0" y="13669"/>
                  <a:pt x="474" y="14251"/>
                  <a:pt x="1059" y="14251"/>
                </a:cubicBezTo>
                <a:lnTo>
                  <a:pt x="8768" y="14251"/>
                </a:lnTo>
                <a:lnTo>
                  <a:pt x="10886" y="21600"/>
                </a:lnTo>
                <a:lnTo>
                  <a:pt x="13004" y="14251"/>
                </a:lnTo>
                <a:lnTo>
                  <a:pt x="20541" y="14251"/>
                </a:lnTo>
                <a:cubicBezTo>
                  <a:pt x="21126" y="14251"/>
                  <a:pt x="21600" y="13669"/>
                  <a:pt x="21600" y="12950"/>
                </a:cubicBezTo>
                <a:lnTo>
                  <a:pt x="21600" y="1301"/>
                </a:lnTo>
                <a:cubicBezTo>
                  <a:pt x="21600" y="582"/>
                  <a:pt x="21126" y="0"/>
                  <a:pt x="20541" y="0"/>
                </a:cubicBezTo>
                <a:lnTo>
                  <a:pt x="1059" y="0"/>
                </a:lnTo>
                <a:close/>
              </a:path>
            </a:pathLst>
          </a:custGeom>
          <a:ln w="25400">
            <a:solidFill>
              <a:srgbClr val="85888D"/>
            </a:solidFill>
            <a:miter lim="400000"/>
          </a:ln>
        </p:spPr>
        <p:txBody>
          <a:bodyPr lIns="50800" tIns="50800" rIns="50800" bIns="50800" anchor="ctr"/>
          <a:lstStyle/>
          <a:p>
            <a:pPr>
              <a:defRPr sz="2400"/>
            </a:pPr>
          </a:p>
        </p:txBody>
      </p:sp>
      <p:sp>
        <p:nvSpPr>
          <p:cNvPr id="1123" name="Shape 1123"/>
          <p:cNvSpPr/>
          <p:nvPr/>
        </p:nvSpPr>
        <p:spPr>
          <a:xfrm>
            <a:off x="3552164" y="5525322"/>
            <a:ext cx="1232298"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800"/>
            </a:pPr>
            <a:r>
              <a:t>casual </a:t>
            </a:r>
          </a:p>
          <a:p>
            <a:pPr>
              <a:defRPr b="1" sz="1800">
                <a:latin typeface="Helvetica"/>
                <a:ea typeface="Helvetica"/>
                <a:cs typeface="Helvetica"/>
                <a:sym typeface="Helvetica"/>
              </a:defRPr>
            </a:pPr>
            <a:r>
              <a:t>‘miss you’</a:t>
            </a:r>
          </a:p>
        </p:txBody>
      </p:sp>
      <p:sp>
        <p:nvSpPr>
          <p:cNvPr id="1124" name="Shape 1124"/>
          <p:cNvSpPr/>
          <p:nvPr/>
        </p:nvSpPr>
        <p:spPr>
          <a:xfrm>
            <a:off x="10540212" y="5531480"/>
            <a:ext cx="1295401" cy="10544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9" y="0"/>
                </a:moveTo>
                <a:cubicBezTo>
                  <a:pt x="474" y="0"/>
                  <a:pt x="0" y="582"/>
                  <a:pt x="0" y="1301"/>
                </a:cubicBezTo>
                <a:lnTo>
                  <a:pt x="0" y="12950"/>
                </a:lnTo>
                <a:cubicBezTo>
                  <a:pt x="0" y="13669"/>
                  <a:pt x="474" y="14251"/>
                  <a:pt x="1059" y="14251"/>
                </a:cubicBezTo>
                <a:lnTo>
                  <a:pt x="8768" y="14251"/>
                </a:lnTo>
                <a:lnTo>
                  <a:pt x="10886" y="21600"/>
                </a:lnTo>
                <a:lnTo>
                  <a:pt x="13004" y="14251"/>
                </a:lnTo>
                <a:lnTo>
                  <a:pt x="20541" y="14251"/>
                </a:lnTo>
                <a:cubicBezTo>
                  <a:pt x="21126" y="14251"/>
                  <a:pt x="21600" y="13669"/>
                  <a:pt x="21600" y="12950"/>
                </a:cubicBezTo>
                <a:lnTo>
                  <a:pt x="21600" y="1301"/>
                </a:lnTo>
                <a:cubicBezTo>
                  <a:pt x="21600" y="582"/>
                  <a:pt x="21126" y="0"/>
                  <a:pt x="20541" y="0"/>
                </a:cubicBezTo>
                <a:lnTo>
                  <a:pt x="1059" y="0"/>
                </a:lnTo>
                <a:close/>
              </a:path>
            </a:pathLst>
          </a:custGeom>
          <a:ln w="25400">
            <a:solidFill>
              <a:srgbClr val="85888D"/>
            </a:solidFill>
            <a:miter lim="400000"/>
          </a:ln>
        </p:spPr>
        <p:txBody>
          <a:bodyPr lIns="50800" tIns="50800" rIns="50800" bIns="50800" anchor="ctr"/>
          <a:lstStyle/>
          <a:p>
            <a:pPr>
              <a:defRPr sz="2400"/>
            </a:pPr>
          </a:p>
        </p:txBody>
      </p:sp>
      <p:sp>
        <p:nvSpPr>
          <p:cNvPr id="1125" name="Shape 1125"/>
          <p:cNvSpPr/>
          <p:nvPr/>
        </p:nvSpPr>
        <p:spPr>
          <a:xfrm>
            <a:off x="10527395" y="5525322"/>
            <a:ext cx="1320925"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1800">
                <a:latin typeface="Helvetica"/>
                <a:ea typeface="Helvetica"/>
                <a:cs typeface="Helvetica"/>
                <a:sym typeface="Helvetica"/>
              </a:defRPr>
            </a:pPr>
            <a:r>
              <a:t>‘this is </a:t>
            </a:r>
          </a:p>
          <a:p>
            <a:pPr>
              <a:defRPr b="1" sz="1800">
                <a:latin typeface="Helvetica"/>
                <a:ea typeface="Helvetica"/>
                <a:cs typeface="Helvetica"/>
                <a:sym typeface="Helvetica"/>
              </a:defRPr>
            </a:pPr>
            <a:r>
              <a:t>totally shit’</a:t>
            </a:r>
          </a:p>
        </p:txBody>
      </p:sp>
      <p:sp>
        <p:nvSpPr>
          <p:cNvPr id="1126" name="Shape 1126"/>
          <p:cNvSpPr/>
          <p:nvPr/>
        </p:nvSpPr>
        <p:spPr>
          <a:xfrm>
            <a:off x="3427618" y="1732317"/>
            <a:ext cx="1295401" cy="10544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9" y="0"/>
                </a:moveTo>
                <a:cubicBezTo>
                  <a:pt x="474" y="0"/>
                  <a:pt x="0" y="582"/>
                  <a:pt x="0" y="1301"/>
                </a:cubicBezTo>
                <a:lnTo>
                  <a:pt x="0" y="12950"/>
                </a:lnTo>
                <a:cubicBezTo>
                  <a:pt x="0" y="13669"/>
                  <a:pt x="474" y="14251"/>
                  <a:pt x="1059" y="14251"/>
                </a:cubicBezTo>
                <a:lnTo>
                  <a:pt x="8768" y="14251"/>
                </a:lnTo>
                <a:lnTo>
                  <a:pt x="10886" y="21600"/>
                </a:lnTo>
                <a:lnTo>
                  <a:pt x="13004" y="14251"/>
                </a:lnTo>
                <a:lnTo>
                  <a:pt x="20541" y="14251"/>
                </a:lnTo>
                <a:cubicBezTo>
                  <a:pt x="21126" y="14251"/>
                  <a:pt x="21600" y="13669"/>
                  <a:pt x="21600" y="12950"/>
                </a:cubicBezTo>
                <a:lnTo>
                  <a:pt x="21600" y="1301"/>
                </a:lnTo>
                <a:cubicBezTo>
                  <a:pt x="21600" y="582"/>
                  <a:pt x="21126" y="0"/>
                  <a:pt x="20541" y="0"/>
                </a:cubicBezTo>
                <a:lnTo>
                  <a:pt x="1059" y="0"/>
                </a:lnTo>
                <a:close/>
              </a:path>
            </a:pathLst>
          </a:custGeom>
          <a:ln w="25400">
            <a:solidFill>
              <a:srgbClr val="85888D"/>
            </a:solidFill>
            <a:miter lim="400000"/>
          </a:ln>
        </p:spPr>
        <p:txBody>
          <a:bodyPr lIns="50800" tIns="50800" rIns="50800" bIns="50800" anchor="ctr"/>
          <a:lstStyle/>
          <a:p>
            <a:pPr>
              <a:defRPr sz="2400"/>
            </a:pPr>
          </a:p>
        </p:txBody>
      </p:sp>
      <p:sp>
        <p:nvSpPr>
          <p:cNvPr id="1127" name="Shape 1127"/>
          <p:cNvSpPr/>
          <p:nvPr/>
        </p:nvSpPr>
        <p:spPr>
          <a:xfrm>
            <a:off x="3617834" y="1713459"/>
            <a:ext cx="914858"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800"/>
            </a:pPr>
            <a:r>
              <a:t>casual </a:t>
            </a:r>
          </a:p>
          <a:p>
            <a:pPr>
              <a:defRPr b="1" sz="1800">
                <a:latin typeface="Helvetica"/>
                <a:ea typeface="Helvetica"/>
                <a:cs typeface="Helvetica"/>
                <a:sym typeface="Helvetica"/>
              </a:defRPr>
            </a:pPr>
            <a:r>
              <a:t>‘hey!’</a:t>
            </a:r>
          </a:p>
        </p:txBody>
      </p:sp>
      <p:sp>
        <p:nvSpPr>
          <p:cNvPr id="1128" name="Shape 1128"/>
          <p:cNvSpPr/>
          <p:nvPr/>
        </p:nvSpPr>
        <p:spPr>
          <a:xfrm>
            <a:off x="10502112" y="1719617"/>
            <a:ext cx="1295401" cy="10544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9" y="0"/>
                </a:moveTo>
                <a:cubicBezTo>
                  <a:pt x="474" y="0"/>
                  <a:pt x="0" y="582"/>
                  <a:pt x="0" y="1301"/>
                </a:cubicBezTo>
                <a:lnTo>
                  <a:pt x="0" y="12950"/>
                </a:lnTo>
                <a:cubicBezTo>
                  <a:pt x="0" y="13669"/>
                  <a:pt x="474" y="14251"/>
                  <a:pt x="1059" y="14251"/>
                </a:cubicBezTo>
                <a:lnTo>
                  <a:pt x="8768" y="14251"/>
                </a:lnTo>
                <a:lnTo>
                  <a:pt x="10886" y="21600"/>
                </a:lnTo>
                <a:lnTo>
                  <a:pt x="13004" y="14251"/>
                </a:lnTo>
                <a:lnTo>
                  <a:pt x="20541" y="14251"/>
                </a:lnTo>
                <a:cubicBezTo>
                  <a:pt x="21126" y="14251"/>
                  <a:pt x="21600" y="13669"/>
                  <a:pt x="21600" y="12950"/>
                </a:cubicBezTo>
                <a:lnTo>
                  <a:pt x="21600" y="1301"/>
                </a:lnTo>
                <a:cubicBezTo>
                  <a:pt x="21600" y="582"/>
                  <a:pt x="21126" y="0"/>
                  <a:pt x="20541" y="0"/>
                </a:cubicBezTo>
                <a:lnTo>
                  <a:pt x="1059" y="0"/>
                </a:lnTo>
                <a:close/>
              </a:path>
            </a:pathLst>
          </a:custGeom>
          <a:ln w="25400">
            <a:solidFill>
              <a:srgbClr val="85888D"/>
            </a:solidFill>
            <a:miter lim="400000"/>
          </a:ln>
        </p:spPr>
        <p:txBody>
          <a:bodyPr lIns="50800" tIns="50800" rIns="50800" bIns="50800" anchor="ctr"/>
          <a:lstStyle/>
          <a:p>
            <a:pPr>
              <a:defRPr sz="2400"/>
            </a:pPr>
          </a:p>
        </p:txBody>
      </p:sp>
      <p:sp>
        <p:nvSpPr>
          <p:cNvPr id="1129" name="Shape 1129"/>
          <p:cNvSpPr/>
          <p:nvPr/>
        </p:nvSpPr>
        <p:spPr>
          <a:xfrm>
            <a:off x="10391821" y="1713459"/>
            <a:ext cx="1515983"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1800">
                <a:latin typeface="Helvetica"/>
                <a:ea typeface="Helvetica"/>
                <a:cs typeface="Helvetica"/>
                <a:sym typeface="Helvetica"/>
              </a:defRPr>
            </a:lvl1pPr>
          </a:lstStyle>
          <a:p>
            <a:pPr/>
            <a:r>
              <a:t>‘I am very happy!!!!’</a:t>
            </a:r>
          </a:p>
        </p:txBody>
      </p:sp>
      <p:sp>
        <p:nvSpPr>
          <p:cNvPr id="1130" name="Shape 1130"/>
          <p:cNvSpPr/>
          <p:nvPr/>
        </p:nvSpPr>
        <p:spPr>
          <a:xfrm>
            <a:off x="5854700" y="5531480"/>
            <a:ext cx="1295400" cy="10544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9" y="0"/>
                </a:moveTo>
                <a:cubicBezTo>
                  <a:pt x="474" y="0"/>
                  <a:pt x="0" y="582"/>
                  <a:pt x="0" y="1301"/>
                </a:cubicBezTo>
                <a:lnTo>
                  <a:pt x="0" y="12950"/>
                </a:lnTo>
                <a:cubicBezTo>
                  <a:pt x="0" y="13669"/>
                  <a:pt x="474" y="14251"/>
                  <a:pt x="1059" y="14251"/>
                </a:cubicBezTo>
                <a:lnTo>
                  <a:pt x="8768" y="14251"/>
                </a:lnTo>
                <a:lnTo>
                  <a:pt x="10886" y="21600"/>
                </a:lnTo>
                <a:lnTo>
                  <a:pt x="13004" y="14251"/>
                </a:lnTo>
                <a:lnTo>
                  <a:pt x="20541" y="14251"/>
                </a:lnTo>
                <a:cubicBezTo>
                  <a:pt x="21126" y="14251"/>
                  <a:pt x="21600" y="13669"/>
                  <a:pt x="21600" y="12950"/>
                </a:cubicBezTo>
                <a:lnTo>
                  <a:pt x="21600" y="1301"/>
                </a:lnTo>
                <a:cubicBezTo>
                  <a:pt x="21600" y="582"/>
                  <a:pt x="21126" y="0"/>
                  <a:pt x="20541" y="0"/>
                </a:cubicBezTo>
                <a:lnTo>
                  <a:pt x="1059" y="0"/>
                </a:lnTo>
                <a:close/>
              </a:path>
            </a:pathLst>
          </a:custGeom>
          <a:ln w="25400">
            <a:solidFill>
              <a:srgbClr val="85888D"/>
            </a:solidFill>
            <a:miter lim="400000"/>
          </a:ln>
        </p:spPr>
        <p:txBody>
          <a:bodyPr lIns="50800" tIns="50800" rIns="50800" bIns="50800" anchor="ctr"/>
          <a:lstStyle/>
          <a:p>
            <a:pPr>
              <a:defRPr sz="2400"/>
            </a:pPr>
          </a:p>
        </p:txBody>
      </p:sp>
      <p:sp>
        <p:nvSpPr>
          <p:cNvPr id="1131" name="Shape 1131"/>
          <p:cNvSpPr/>
          <p:nvPr/>
        </p:nvSpPr>
        <p:spPr>
          <a:xfrm>
            <a:off x="5962544" y="5525322"/>
            <a:ext cx="1079601"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1800">
                <a:latin typeface="Helvetica"/>
                <a:ea typeface="Helvetica"/>
                <a:cs typeface="Helvetica"/>
                <a:sym typeface="Helvetica"/>
              </a:defRPr>
            </a:pPr>
            <a:r>
              <a:t>‘i’m not </a:t>
            </a:r>
          </a:p>
          <a:p>
            <a:pPr>
              <a:defRPr b="1" sz="1800">
                <a:latin typeface="Helvetica"/>
                <a:ea typeface="Helvetica"/>
                <a:cs typeface="Helvetica"/>
                <a:sym typeface="Helvetica"/>
              </a:defRPr>
            </a:pPr>
            <a:r>
              <a:t>happy…’</a:t>
            </a:r>
          </a:p>
        </p:txBody>
      </p:sp>
      <p:sp>
        <p:nvSpPr>
          <p:cNvPr id="1132" name="Shape 1132"/>
          <p:cNvSpPr/>
          <p:nvPr/>
        </p:nvSpPr>
        <p:spPr>
          <a:xfrm>
            <a:off x="8188731" y="5566245"/>
            <a:ext cx="1295401" cy="10544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9" y="0"/>
                </a:moveTo>
                <a:cubicBezTo>
                  <a:pt x="474" y="0"/>
                  <a:pt x="0" y="582"/>
                  <a:pt x="0" y="1301"/>
                </a:cubicBezTo>
                <a:lnTo>
                  <a:pt x="0" y="12950"/>
                </a:lnTo>
                <a:cubicBezTo>
                  <a:pt x="0" y="13669"/>
                  <a:pt x="474" y="14251"/>
                  <a:pt x="1059" y="14251"/>
                </a:cubicBezTo>
                <a:lnTo>
                  <a:pt x="8768" y="14251"/>
                </a:lnTo>
                <a:lnTo>
                  <a:pt x="10886" y="21600"/>
                </a:lnTo>
                <a:lnTo>
                  <a:pt x="13004" y="14251"/>
                </a:lnTo>
                <a:lnTo>
                  <a:pt x="20541" y="14251"/>
                </a:lnTo>
                <a:cubicBezTo>
                  <a:pt x="21126" y="14251"/>
                  <a:pt x="21600" y="13669"/>
                  <a:pt x="21600" y="12950"/>
                </a:cubicBezTo>
                <a:lnTo>
                  <a:pt x="21600" y="1301"/>
                </a:lnTo>
                <a:cubicBezTo>
                  <a:pt x="21600" y="582"/>
                  <a:pt x="21126" y="0"/>
                  <a:pt x="20541" y="0"/>
                </a:cubicBezTo>
                <a:lnTo>
                  <a:pt x="1059" y="0"/>
                </a:lnTo>
                <a:close/>
              </a:path>
            </a:pathLst>
          </a:custGeom>
          <a:ln w="25400">
            <a:solidFill>
              <a:srgbClr val="85888D"/>
            </a:solidFill>
            <a:miter lim="400000"/>
          </a:ln>
        </p:spPr>
        <p:txBody>
          <a:bodyPr lIns="50800" tIns="50800" rIns="50800" bIns="50800" anchor="ctr"/>
          <a:lstStyle/>
          <a:p>
            <a:pPr>
              <a:defRPr sz="2400"/>
            </a:pPr>
          </a:p>
        </p:txBody>
      </p:sp>
      <p:sp>
        <p:nvSpPr>
          <p:cNvPr id="1133" name="Shape 1133"/>
          <p:cNvSpPr/>
          <p:nvPr/>
        </p:nvSpPr>
        <p:spPr>
          <a:xfrm>
            <a:off x="8086672" y="5560086"/>
            <a:ext cx="1499407"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1800">
                <a:latin typeface="Helvetica"/>
                <a:ea typeface="Helvetica"/>
                <a:cs typeface="Helvetica"/>
                <a:sym typeface="Helvetica"/>
              </a:defRPr>
            </a:pPr>
            <a:r>
              <a:t>‘the service </a:t>
            </a:r>
          </a:p>
          <a:p>
            <a:pPr>
              <a:defRPr b="1" sz="1800">
                <a:latin typeface="Helvetica"/>
                <a:ea typeface="Helvetica"/>
                <a:cs typeface="Helvetica"/>
                <a:sym typeface="Helvetica"/>
              </a:defRPr>
            </a:pPr>
            <a:r>
              <a:t>is terrible..’</a:t>
            </a:r>
          </a:p>
        </p:txBody>
      </p:sp>
      <p:sp>
        <p:nvSpPr>
          <p:cNvPr id="1134" name="Shape 1134"/>
          <p:cNvSpPr/>
          <p:nvPr/>
        </p:nvSpPr>
        <p:spPr>
          <a:xfrm>
            <a:off x="8112524" y="1720588"/>
            <a:ext cx="1490664" cy="10759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0" y="0"/>
                </a:moveTo>
                <a:cubicBezTo>
                  <a:pt x="412" y="0"/>
                  <a:pt x="0" y="571"/>
                  <a:pt x="0" y="1275"/>
                </a:cubicBezTo>
                <a:lnTo>
                  <a:pt x="0" y="12692"/>
                </a:lnTo>
                <a:cubicBezTo>
                  <a:pt x="0" y="13396"/>
                  <a:pt x="412" y="13967"/>
                  <a:pt x="920" y="13967"/>
                </a:cubicBezTo>
                <a:lnTo>
                  <a:pt x="8850" y="13967"/>
                </a:lnTo>
                <a:lnTo>
                  <a:pt x="10691" y="21600"/>
                </a:lnTo>
                <a:lnTo>
                  <a:pt x="12531" y="13967"/>
                </a:lnTo>
                <a:lnTo>
                  <a:pt x="20680" y="13967"/>
                </a:lnTo>
                <a:cubicBezTo>
                  <a:pt x="21188" y="13967"/>
                  <a:pt x="21600" y="13396"/>
                  <a:pt x="21600" y="12692"/>
                </a:cubicBezTo>
                <a:lnTo>
                  <a:pt x="21600" y="1275"/>
                </a:lnTo>
                <a:cubicBezTo>
                  <a:pt x="21600" y="571"/>
                  <a:pt x="21188" y="0"/>
                  <a:pt x="20680" y="0"/>
                </a:cubicBezTo>
                <a:lnTo>
                  <a:pt x="920" y="0"/>
                </a:lnTo>
                <a:close/>
              </a:path>
            </a:pathLst>
          </a:custGeom>
          <a:ln w="25400">
            <a:solidFill>
              <a:srgbClr val="85888D"/>
            </a:solidFill>
            <a:miter lim="400000"/>
          </a:ln>
        </p:spPr>
        <p:txBody>
          <a:bodyPr lIns="50800" tIns="50800" rIns="50800" bIns="50800" anchor="ctr"/>
          <a:lstStyle/>
          <a:p>
            <a:pPr>
              <a:defRPr sz="2400"/>
            </a:pPr>
          </a:p>
        </p:txBody>
      </p:sp>
      <p:sp>
        <p:nvSpPr>
          <p:cNvPr id="1135" name="Shape 1135"/>
          <p:cNvSpPr/>
          <p:nvPr/>
        </p:nvSpPr>
        <p:spPr>
          <a:xfrm>
            <a:off x="5757204" y="1729252"/>
            <a:ext cx="1371936"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1800">
                <a:latin typeface="Helvetica"/>
                <a:ea typeface="Helvetica"/>
                <a:cs typeface="Helvetica"/>
                <a:sym typeface="Helvetica"/>
              </a:defRPr>
            </a:pPr>
            <a:r>
              <a:t>‘thanks so </a:t>
            </a:r>
          </a:p>
          <a:p>
            <a:pPr>
              <a:defRPr b="1" sz="1800">
                <a:latin typeface="Helvetica"/>
                <a:ea typeface="Helvetica"/>
                <a:cs typeface="Helvetica"/>
                <a:sym typeface="Helvetica"/>
              </a:defRPr>
            </a:pPr>
            <a:r>
              <a:t>much’</a:t>
            </a:r>
          </a:p>
        </p:txBody>
      </p:sp>
      <p:sp>
        <p:nvSpPr>
          <p:cNvPr id="1136" name="Shape 1136"/>
          <p:cNvSpPr/>
          <p:nvPr/>
        </p:nvSpPr>
        <p:spPr>
          <a:xfrm>
            <a:off x="5808339" y="1722710"/>
            <a:ext cx="1295401" cy="10544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9" y="0"/>
                </a:moveTo>
                <a:cubicBezTo>
                  <a:pt x="474" y="0"/>
                  <a:pt x="0" y="582"/>
                  <a:pt x="0" y="1301"/>
                </a:cubicBezTo>
                <a:lnTo>
                  <a:pt x="0" y="12950"/>
                </a:lnTo>
                <a:cubicBezTo>
                  <a:pt x="0" y="13669"/>
                  <a:pt x="474" y="14251"/>
                  <a:pt x="1059" y="14251"/>
                </a:cubicBezTo>
                <a:lnTo>
                  <a:pt x="8768" y="14251"/>
                </a:lnTo>
                <a:lnTo>
                  <a:pt x="10886" y="21600"/>
                </a:lnTo>
                <a:lnTo>
                  <a:pt x="13004" y="14251"/>
                </a:lnTo>
                <a:lnTo>
                  <a:pt x="20541" y="14251"/>
                </a:lnTo>
                <a:cubicBezTo>
                  <a:pt x="21126" y="14251"/>
                  <a:pt x="21600" y="13669"/>
                  <a:pt x="21600" y="12950"/>
                </a:cubicBezTo>
                <a:lnTo>
                  <a:pt x="21600" y="1301"/>
                </a:lnTo>
                <a:cubicBezTo>
                  <a:pt x="21600" y="582"/>
                  <a:pt x="21126" y="0"/>
                  <a:pt x="20541" y="0"/>
                </a:cubicBezTo>
                <a:lnTo>
                  <a:pt x="1059" y="0"/>
                </a:lnTo>
                <a:close/>
              </a:path>
            </a:pathLst>
          </a:custGeom>
          <a:ln w="25400">
            <a:solidFill>
              <a:srgbClr val="85888D"/>
            </a:solidFill>
            <a:miter lim="400000"/>
          </a:ln>
        </p:spPr>
        <p:txBody>
          <a:bodyPr lIns="50800" tIns="50800" rIns="50800" bIns="50800" anchor="ctr"/>
          <a:lstStyle/>
          <a:p>
            <a:pPr>
              <a:defRPr sz="2400"/>
            </a:pPr>
          </a:p>
        </p:txBody>
      </p:sp>
      <p:sp>
        <p:nvSpPr>
          <p:cNvPr id="1137" name="Shape 1137"/>
          <p:cNvSpPr/>
          <p:nvPr/>
        </p:nvSpPr>
        <p:spPr>
          <a:xfrm>
            <a:off x="8019474" y="1714443"/>
            <a:ext cx="1676764"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1800">
                <a:latin typeface="Helvetica"/>
                <a:ea typeface="Helvetica"/>
                <a:cs typeface="Helvetica"/>
                <a:sym typeface="Helvetica"/>
              </a:defRPr>
            </a:lvl1pPr>
          </a:lstStyle>
          <a:p>
            <a:pPr/>
            <a:r>
              <a:t>‘I’m really excited ’</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1" name="Shape 1151"/>
          <p:cNvSpPr/>
          <p:nvPr/>
        </p:nvSpPr>
        <p:spPr>
          <a:xfrm>
            <a:off x="536885" y="7163953"/>
            <a:ext cx="12218493" cy="1"/>
          </a:xfrm>
          <a:prstGeom prst="line">
            <a:avLst/>
          </a:prstGeom>
          <a:ln w="25400">
            <a:solidFill>
              <a:srgbClr val="DBDFE2"/>
            </a:solidFill>
            <a:miter lim="400000"/>
          </a:ln>
        </p:spPr>
        <p:txBody>
          <a:bodyPr lIns="50800" tIns="50800" rIns="50800" bIns="50800" anchor="ctr"/>
          <a:lstStyle/>
          <a:p>
            <a:pPr>
              <a:defRPr sz="2400"/>
            </a:pPr>
          </a:p>
        </p:txBody>
      </p:sp>
      <p:sp>
        <p:nvSpPr>
          <p:cNvPr id="1152" name="Shape 1152"/>
          <p:cNvSpPr/>
          <p:nvPr/>
        </p:nvSpPr>
        <p:spPr>
          <a:xfrm>
            <a:off x="567763" y="4140867"/>
            <a:ext cx="12218494" cy="1"/>
          </a:xfrm>
          <a:prstGeom prst="line">
            <a:avLst/>
          </a:prstGeom>
          <a:ln w="25400">
            <a:solidFill>
              <a:srgbClr val="DBDFE2"/>
            </a:solidFill>
            <a:miter lim="400000"/>
          </a:ln>
        </p:spPr>
        <p:txBody>
          <a:bodyPr lIns="50800" tIns="50800" rIns="50800" bIns="50800" anchor="ctr"/>
          <a:lstStyle/>
          <a:p>
            <a:pPr>
              <a:defRPr sz="2400"/>
            </a:pPr>
          </a:p>
        </p:txBody>
      </p:sp>
      <p:sp>
        <p:nvSpPr>
          <p:cNvPr id="1153" name="Shape 1153"/>
          <p:cNvSpPr/>
          <p:nvPr/>
        </p:nvSpPr>
        <p:spPr>
          <a:xfrm>
            <a:off x="555063" y="5657941"/>
            <a:ext cx="12218494" cy="1"/>
          </a:xfrm>
          <a:prstGeom prst="line">
            <a:avLst/>
          </a:prstGeom>
          <a:ln w="25400">
            <a:solidFill>
              <a:srgbClr val="DBDFE2"/>
            </a:solidFill>
            <a:miter lim="400000"/>
          </a:ln>
        </p:spPr>
        <p:txBody>
          <a:bodyPr lIns="50800" tIns="50800" rIns="50800" bIns="50800" anchor="ctr"/>
          <a:lstStyle/>
          <a:p>
            <a:pPr>
              <a:defRPr sz="2400"/>
            </a:pPr>
          </a:p>
        </p:txBody>
      </p:sp>
      <p:sp>
        <p:nvSpPr>
          <p:cNvPr id="1154" name="Shape 1154"/>
          <p:cNvSpPr/>
          <p:nvPr/>
        </p:nvSpPr>
        <p:spPr>
          <a:xfrm>
            <a:off x="478863" y="8659710"/>
            <a:ext cx="12334537" cy="1"/>
          </a:xfrm>
          <a:prstGeom prst="line">
            <a:avLst/>
          </a:prstGeom>
          <a:ln w="25400">
            <a:solidFill>
              <a:srgbClr val="DBDFE2"/>
            </a:solidFill>
            <a:miter lim="400000"/>
          </a:ln>
        </p:spPr>
        <p:txBody>
          <a:bodyPr lIns="50800" tIns="50800" rIns="50800" bIns="50800" anchor="ctr"/>
          <a:lstStyle/>
          <a:p>
            <a:pPr>
              <a:defRPr sz="2400"/>
            </a:pPr>
          </a:p>
        </p:txBody>
      </p:sp>
      <p:sp>
        <p:nvSpPr>
          <p:cNvPr id="1155" name="Shape 1155"/>
          <p:cNvSpPr/>
          <p:nvPr/>
        </p:nvSpPr>
        <p:spPr>
          <a:xfrm>
            <a:off x="1117022" y="2809579"/>
            <a:ext cx="533401" cy="5836242"/>
          </a:xfrm>
          <a:prstGeom prst="roundRect">
            <a:avLst>
              <a:gd name="adj" fmla="val 19328"/>
            </a:avLst>
          </a:prstGeom>
          <a:solidFill>
            <a:srgbClr val="E6763C"/>
          </a:solidFill>
          <a:ln w="38100">
            <a:solidFill>
              <a:srgbClr val="C2663D"/>
            </a:solidFill>
            <a:miter lim="400000"/>
          </a:ln>
        </p:spPr>
        <p:txBody>
          <a:bodyPr lIns="50800" tIns="50800" rIns="50800" bIns="50800" anchor="ctr"/>
          <a:lstStyle/>
          <a:p>
            <a:pPr>
              <a:defRPr sz="2400">
                <a:solidFill>
                  <a:srgbClr val="FFFFFF"/>
                </a:solidFill>
              </a:defRPr>
            </a:pPr>
          </a:p>
        </p:txBody>
      </p:sp>
      <p:sp>
        <p:nvSpPr>
          <p:cNvPr id="1156" name="Shape 1156"/>
          <p:cNvSpPr/>
          <p:nvPr/>
        </p:nvSpPr>
        <p:spPr>
          <a:xfrm flipV="1">
            <a:off x="10987699" y="2489200"/>
            <a:ext cx="1" cy="3619500"/>
          </a:xfrm>
          <a:prstGeom prst="line">
            <a:avLst/>
          </a:prstGeom>
          <a:ln w="38100">
            <a:solidFill>
              <a:srgbClr val="B6B7B9"/>
            </a:solidFill>
            <a:miter lim="400000"/>
          </a:ln>
        </p:spPr>
        <p:txBody>
          <a:bodyPr lIns="50800" tIns="50800" rIns="50800" bIns="50800" anchor="ctr"/>
          <a:lstStyle/>
          <a:p>
            <a:pPr>
              <a:defRPr sz="2400"/>
            </a:pPr>
          </a:p>
        </p:txBody>
      </p:sp>
      <p:sp>
        <p:nvSpPr>
          <p:cNvPr id="1157" name="Shape 1157"/>
          <p:cNvSpPr/>
          <p:nvPr/>
        </p:nvSpPr>
        <p:spPr>
          <a:xfrm flipV="1">
            <a:off x="2976949" y="2489200"/>
            <a:ext cx="1" cy="1099406"/>
          </a:xfrm>
          <a:prstGeom prst="line">
            <a:avLst/>
          </a:prstGeom>
          <a:ln w="38100">
            <a:solidFill>
              <a:srgbClr val="B6B7B9"/>
            </a:solidFill>
            <a:miter lim="400000"/>
          </a:ln>
        </p:spPr>
        <p:txBody>
          <a:bodyPr lIns="50800" tIns="50800" rIns="50800" bIns="50800" anchor="ctr"/>
          <a:lstStyle/>
          <a:p>
            <a:pPr>
              <a:defRPr sz="2400"/>
            </a:pPr>
          </a:p>
        </p:txBody>
      </p:sp>
      <p:sp>
        <p:nvSpPr>
          <p:cNvPr id="1158" name="Shape 1158"/>
          <p:cNvSpPr/>
          <p:nvPr>
            <p:ph type="title"/>
          </p:nvPr>
        </p:nvSpPr>
        <p:spPr>
          <a:xfrm>
            <a:off x="1545873" y="-380819"/>
            <a:ext cx="11099801" cy="2159001"/>
          </a:xfrm>
          <a:prstGeom prst="rect">
            <a:avLst/>
          </a:prstGeom>
        </p:spPr>
        <p:txBody>
          <a:bodyPr/>
          <a:lstStyle>
            <a:lvl1pPr>
              <a:defRPr sz="3600">
                <a:solidFill>
                  <a:srgbClr val="4E5351"/>
                </a:solidFill>
              </a:defRPr>
            </a:lvl1pPr>
          </a:lstStyle>
          <a:p>
            <a:pPr/>
            <a:r>
              <a:t>sentiment of most common subcategories</a:t>
            </a:r>
          </a:p>
        </p:txBody>
      </p:sp>
      <p:sp>
        <p:nvSpPr>
          <p:cNvPr id="1159" name="Shape 1159"/>
          <p:cNvSpPr/>
          <p:nvPr/>
        </p:nvSpPr>
        <p:spPr>
          <a:xfrm rot="16200000">
            <a:off x="174027" y="7057918"/>
            <a:ext cx="2401927"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FFFFFF"/>
                </a:solidFill>
              </a:defRPr>
            </a:lvl1pPr>
          </a:lstStyle>
          <a:p>
            <a:pPr/>
            <a:r>
              <a:t>fellow residents</a:t>
            </a:r>
          </a:p>
        </p:txBody>
      </p:sp>
      <p:sp>
        <p:nvSpPr>
          <p:cNvPr id="1160" name="Shape 1160"/>
          <p:cNvSpPr/>
          <p:nvPr/>
        </p:nvSpPr>
        <p:spPr>
          <a:xfrm>
            <a:off x="2708115" y="3492536"/>
            <a:ext cx="533401" cy="5156201"/>
          </a:xfrm>
          <a:prstGeom prst="roundRect">
            <a:avLst>
              <a:gd name="adj" fmla="val 19328"/>
            </a:avLst>
          </a:prstGeom>
          <a:solidFill>
            <a:srgbClr val="D5EBEF"/>
          </a:solidFill>
          <a:ln w="38100">
            <a:solidFill>
              <a:srgbClr val="67A3AF"/>
            </a:solidFill>
            <a:miter lim="400000"/>
          </a:ln>
        </p:spPr>
        <p:txBody>
          <a:bodyPr lIns="50800" tIns="50800" rIns="50800" bIns="50800" anchor="ctr"/>
          <a:lstStyle/>
          <a:p>
            <a:pPr>
              <a:defRPr sz="2400">
                <a:solidFill>
                  <a:srgbClr val="FFFFFF"/>
                </a:solidFill>
              </a:defRPr>
            </a:pPr>
          </a:p>
        </p:txBody>
      </p:sp>
      <p:sp>
        <p:nvSpPr>
          <p:cNvPr id="1161" name="Shape 1161"/>
          <p:cNvSpPr/>
          <p:nvPr/>
        </p:nvSpPr>
        <p:spPr>
          <a:xfrm rot="16200000">
            <a:off x="2500162" y="7865391"/>
            <a:ext cx="921970"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67A3AF"/>
                </a:solidFill>
              </a:defRPr>
            </a:lvl1pPr>
          </a:lstStyle>
          <a:p>
            <a:pPr/>
            <a:r>
              <a:t>event</a:t>
            </a:r>
          </a:p>
        </p:txBody>
      </p:sp>
      <p:sp>
        <p:nvSpPr>
          <p:cNvPr id="1162" name="Shape 1162"/>
          <p:cNvSpPr/>
          <p:nvPr/>
        </p:nvSpPr>
        <p:spPr>
          <a:xfrm>
            <a:off x="5344792" y="8856948"/>
            <a:ext cx="2680250" cy="6477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bow </a:t>
            </a:r>
            <a:r>
              <a:rPr b="1">
                <a:latin typeface="Helvetica"/>
                <a:ea typeface="Helvetica"/>
                <a:cs typeface="Helvetica"/>
                <a:sym typeface="Helvetica"/>
              </a:rPr>
              <a:t>quarter</a:t>
            </a:r>
          </a:p>
        </p:txBody>
      </p:sp>
      <p:sp>
        <p:nvSpPr>
          <p:cNvPr id="1163" name="Shape 1163"/>
          <p:cNvSpPr/>
          <p:nvPr/>
        </p:nvSpPr>
        <p:spPr>
          <a:xfrm>
            <a:off x="10611621" y="1445542"/>
            <a:ext cx="112444" cy="112444"/>
          </a:xfrm>
          <a:prstGeom prst="ellipse">
            <a:avLst/>
          </a:prstGeom>
          <a:solidFill>
            <a:srgbClr val="FFFFFF"/>
          </a:solidFill>
          <a:ln w="12700">
            <a:miter lim="400000"/>
          </a:ln>
        </p:spPr>
        <p:txBody>
          <a:bodyPr lIns="50800" tIns="50800" rIns="50800" bIns="50800" anchor="ctr"/>
          <a:lstStyle/>
          <a:p>
            <a:pPr>
              <a:defRPr sz="2400">
                <a:solidFill>
                  <a:srgbClr val="FFFFFF"/>
                </a:solidFill>
              </a:defRPr>
            </a:pPr>
          </a:p>
        </p:txBody>
      </p:sp>
      <p:sp>
        <p:nvSpPr>
          <p:cNvPr id="1164" name="Shape 1164"/>
          <p:cNvSpPr/>
          <p:nvPr/>
        </p:nvSpPr>
        <p:spPr>
          <a:xfrm>
            <a:off x="10826512" y="1447695"/>
            <a:ext cx="112444" cy="112444"/>
          </a:xfrm>
          <a:prstGeom prst="ellipse">
            <a:avLst/>
          </a:prstGeom>
          <a:solidFill>
            <a:srgbClr val="FFFFFF"/>
          </a:solidFill>
          <a:ln w="12700">
            <a:miter lim="400000"/>
          </a:ln>
        </p:spPr>
        <p:txBody>
          <a:bodyPr lIns="50800" tIns="50800" rIns="50800" bIns="50800" anchor="ctr"/>
          <a:lstStyle/>
          <a:p>
            <a:pPr>
              <a:defRPr sz="2400">
                <a:solidFill>
                  <a:srgbClr val="FFFFFF"/>
                </a:solidFill>
              </a:defRPr>
            </a:pPr>
          </a:p>
        </p:txBody>
      </p:sp>
      <p:sp>
        <p:nvSpPr>
          <p:cNvPr id="1165" name="Shape 1165"/>
          <p:cNvSpPr/>
          <p:nvPr/>
        </p:nvSpPr>
        <p:spPr>
          <a:xfrm>
            <a:off x="8238063" y="1185485"/>
            <a:ext cx="82000" cy="82000"/>
          </a:xfrm>
          <a:prstGeom prst="ellipse">
            <a:avLst/>
          </a:prstGeom>
          <a:solidFill>
            <a:srgbClr val="FFFFFF"/>
          </a:solidFill>
          <a:ln w="12700">
            <a:miter lim="400000"/>
          </a:ln>
        </p:spPr>
        <p:txBody>
          <a:bodyPr lIns="50800" tIns="50800" rIns="50800" bIns="50800" anchor="ctr"/>
          <a:lstStyle/>
          <a:p>
            <a:pPr>
              <a:defRPr sz="2400">
                <a:solidFill>
                  <a:srgbClr val="FFFFFF"/>
                </a:solidFill>
              </a:defRPr>
            </a:pPr>
          </a:p>
        </p:txBody>
      </p:sp>
      <p:sp>
        <p:nvSpPr>
          <p:cNvPr id="1166" name="Shape 1166"/>
          <p:cNvSpPr/>
          <p:nvPr/>
        </p:nvSpPr>
        <p:spPr>
          <a:xfrm flipV="1">
            <a:off x="1375833" y="2489200"/>
            <a:ext cx="1" cy="303212"/>
          </a:xfrm>
          <a:prstGeom prst="line">
            <a:avLst/>
          </a:prstGeom>
          <a:ln w="38100">
            <a:solidFill>
              <a:srgbClr val="B6B7B9"/>
            </a:solidFill>
            <a:miter lim="400000"/>
          </a:ln>
        </p:spPr>
        <p:txBody>
          <a:bodyPr lIns="50800" tIns="50800" rIns="50800" bIns="50800" anchor="ctr"/>
          <a:lstStyle/>
          <a:p>
            <a:pPr>
              <a:defRPr sz="2400"/>
            </a:pPr>
          </a:p>
        </p:txBody>
      </p:sp>
      <p:grpSp>
        <p:nvGrpSpPr>
          <p:cNvPr id="1171" name="Group 1171"/>
          <p:cNvGrpSpPr/>
          <p:nvPr/>
        </p:nvGrpSpPr>
        <p:grpSpPr>
          <a:xfrm>
            <a:off x="820024" y="1922650"/>
            <a:ext cx="479838" cy="474856"/>
            <a:chOff x="0" y="0"/>
            <a:chExt cx="479837" cy="474854"/>
          </a:xfrm>
        </p:grpSpPr>
        <p:sp>
          <p:nvSpPr>
            <p:cNvPr id="1167" name="Shape 1167"/>
            <p:cNvSpPr/>
            <p:nvPr/>
          </p:nvSpPr>
          <p:spPr>
            <a:xfrm>
              <a:off x="0" y="0"/>
              <a:ext cx="479838" cy="474855"/>
            </a:xfrm>
            <a:prstGeom prst="ellipse">
              <a:avLst/>
            </a:prstGeom>
            <a:solidFill>
              <a:srgbClr val="67A3A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288" name="Shape 1288"/>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a:p>
          </p:txBody>
        </p:sp>
        <p:sp>
          <p:nvSpPr>
            <p:cNvPr id="1169" name="Shape 1169"/>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170" name="Shape 1170"/>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grpSp>
        <p:nvGrpSpPr>
          <p:cNvPr id="1176" name="Group 1176"/>
          <p:cNvGrpSpPr/>
          <p:nvPr/>
        </p:nvGrpSpPr>
        <p:grpSpPr>
          <a:xfrm>
            <a:off x="1447536" y="1922650"/>
            <a:ext cx="479838" cy="474856"/>
            <a:chOff x="0" y="0"/>
            <a:chExt cx="479837" cy="474854"/>
          </a:xfrm>
        </p:grpSpPr>
        <p:sp>
          <p:nvSpPr>
            <p:cNvPr id="1172" name="Shape 1172"/>
            <p:cNvSpPr/>
            <p:nvPr/>
          </p:nvSpPr>
          <p:spPr>
            <a:xfrm>
              <a:off x="0" y="0"/>
              <a:ext cx="479838" cy="474855"/>
            </a:xfrm>
            <a:prstGeom prst="ellipse">
              <a:avLst/>
            </a:prstGeom>
            <a:solidFill>
              <a:srgbClr val="C2663D"/>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289" name="Shape 1289"/>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a:p>
          </p:txBody>
        </p:sp>
        <p:sp>
          <p:nvSpPr>
            <p:cNvPr id="1174" name="Shape 1174"/>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175" name="Shape 1175"/>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sp>
        <p:nvSpPr>
          <p:cNvPr id="1290" name="Shape 1290"/>
          <p:cNvSpPr/>
          <p:nvPr/>
        </p:nvSpPr>
        <p:spPr>
          <a:xfrm>
            <a:off x="1186349" y="2361845"/>
            <a:ext cx="374719" cy="11183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3"/>
                </a:moveTo>
                <a:cubicBezTo>
                  <a:pt x="14401" y="21600"/>
                  <a:pt x="7201" y="21599"/>
                  <a:pt x="0" y="0"/>
                </a:cubicBezTo>
              </a:path>
            </a:pathLst>
          </a:custGeom>
          <a:ln w="38100">
            <a:solidFill>
              <a:srgbClr val="B6B7B9"/>
            </a:solidFill>
            <a:miter lim="400000"/>
          </a:ln>
        </p:spPr>
        <p:txBody>
          <a:bodyPr/>
          <a:lstStyle/>
          <a:p>
            <a:pPr/>
          </a:p>
        </p:txBody>
      </p:sp>
      <p:grpSp>
        <p:nvGrpSpPr>
          <p:cNvPr id="1182" name="Group 1182"/>
          <p:cNvGrpSpPr/>
          <p:nvPr/>
        </p:nvGrpSpPr>
        <p:grpSpPr>
          <a:xfrm>
            <a:off x="2421140" y="1922650"/>
            <a:ext cx="479839" cy="474856"/>
            <a:chOff x="0" y="0"/>
            <a:chExt cx="479837" cy="474854"/>
          </a:xfrm>
        </p:grpSpPr>
        <p:sp>
          <p:nvSpPr>
            <p:cNvPr id="1178" name="Shape 1178"/>
            <p:cNvSpPr/>
            <p:nvPr/>
          </p:nvSpPr>
          <p:spPr>
            <a:xfrm>
              <a:off x="0" y="0"/>
              <a:ext cx="479838" cy="474855"/>
            </a:xfrm>
            <a:prstGeom prst="ellipse">
              <a:avLst/>
            </a:prstGeom>
            <a:solidFill>
              <a:srgbClr val="67A3A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291" name="Shape 1291"/>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a:p>
          </p:txBody>
        </p:sp>
        <p:sp>
          <p:nvSpPr>
            <p:cNvPr id="1180" name="Shape 1180"/>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181" name="Shape 1181"/>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grpSp>
        <p:nvGrpSpPr>
          <p:cNvPr id="1187" name="Group 1187"/>
          <p:cNvGrpSpPr/>
          <p:nvPr/>
        </p:nvGrpSpPr>
        <p:grpSpPr>
          <a:xfrm>
            <a:off x="3048652" y="1922650"/>
            <a:ext cx="479838" cy="474856"/>
            <a:chOff x="0" y="0"/>
            <a:chExt cx="479837" cy="474854"/>
          </a:xfrm>
        </p:grpSpPr>
        <p:sp>
          <p:nvSpPr>
            <p:cNvPr id="1183" name="Shape 1183"/>
            <p:cNvSpPr/>
            <p:nvPr/>
          </p:nvSpPr>
          <p:spPr>
            <a:xfrm>
              <a:off x="0" y="0"/>
              <a:ext cx="479838" cy="474855"/>
            </a:xfrm>
            <a:prstGeom prst="ellipse">
              <a:avLst/>
            </a:prstGeom>
            <a:solidFill>
              <a:srgbClr val="C2663D"/>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292" name="Shape 1292"/>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a:p>
          </p:txBody>
        </p:sp>
        <p:sp>
          <p:nvSpPr>
            <p:cNvPr id="1185" name="Shape 1185"/>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186" name="Shape 1186"/>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sp>
        <p:nvSpPr>
          <p:cNvPr id="1293" name="Shape 1293"/>
          <p:cNvSpPr/>
          <p:nvPr/>
        </p:nvSpPr>
        <p:spPr>
          <a:xfrm>
            <a:off x="2787465" y="2361845"/>
            <a:ext cx="374719" cy="11183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3"/>
                </a:moveTo>
                <a:cubicBezTo>
                  <a:pt x="14401" y="21600"/>
                  <a:pt x="7201" y="21599"/>
                  <a:pt x="0" y="0"/>
                </a:cubicBezTo>
              </a:path>
            </a:pathLst>
          </a:custGeom>
          <a:ln w="38100">
            <a:solidFill>
              <a:srgbClr val="B6B7B9"/>
            </a:solidFill>
            <a:miter lim="400000"/>
          </a:ln>
        </p:spPr>
        <p:txBody>
          <a:bodyPr/>
          <a:lstStyle/>
          <a:p>
            <a:pPr/>
          </a:p>
        </p:txBody>
      </p:sp>
      <p:sp>
        <p:nvSpPr>
          <p:cNvPr id="1189" name="Shape 1189"/>
          <p:cNvSpPr/>
          <p:nvPr/>
        </p:nvSpPr>
        <p:spPr>
          <a:xfrm flipV="1">
            <a:off x="4666891" y="2489200"/>
            <a:ext cx="1" cy="2578100"/>
          </a:xfrm>
          <a:prstGeom prst="line">
            <a:avLst/>
          </a:prstGeom>
          <a:ln w="38100">
            <a:solidFill>
              <a:srgbClr val="B6B7B9"/>
            </a:solidFill>
            <a:miter lim="400000"/>
          </a:ln>
        </p:spPr>
        <p:txBody>
          <a:bodyPr lIns="50800" tIns="50800" rIns="50800" bIns="50800" anchor="ctr"/>
          <a:lstStyle/>
          <a:p>
            <a:pPr>
              <a:defRPr sz="2400"/>
            </a:pPr>
          </a:p>
        </p:txBody>
      </p:sp>
      <p:grpSp>
        <p:nvGrpSpPr>
          <p:cNvPr id="1194" name="Group 1194"/>
          <p:cNvGrpSpPr/>
          <p:nvPr/>
        </p:nvGrpSpPr>
        <p:grpSpPr>
          <a:xfrm>
            <a:off x="4111082" y="1922650"/>
            <a:ext cx="479838" cy="474856"/>
            <a:chOff x="0" y="0"/>
            <a:chExt cx="479837" cy="474854"/>
          </a:xfrm>
        </p:grpSpPr>
        <p:sp>
          <p:nvSpPr>
            <p:cNvPr id="1190" name="Shape 1190"/>
            <p:cNvSpPr/>
            <p:nvPr/>
          </p:nvSpPr>
          <p:spPr>
            <a:xfrm>
              <a:off x="0" y="0"/>
              <a:ext cx="479838" cy="474855"/>
            </a:xfrm>
            <a:prstGeom prst="ellipse">
              <a:avLst/>
            </a:prstGeom>
            <a:solidFill>
              <a:srgbClr val="67A3A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294" name="Shape 1294"/>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a:p>
          </p:txBody>
        </p:sp>
        <p:sp>
          <p:nvSpPr>
            <p:cNvPr id="1192" name="Shape 1192"/>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193" name="Shape 1193"/>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grpSp>
        <p:nvGrpSpPr>
          <p:cNvPr id="1199" name="Group 1199"/>
          <p:cNvGrpSpPr/>
          <p:nvPr/>
        </p:nvGrpSpPr>
        <p:grpSpPr>
          <a:xfrm>
            <a:off x="4738594" y="1922650"/>
            <a:ext cx="479838" cy="474856"/>
            <a:chOff x="0" y="0"/>
            <a:chExt cx="479837" cy="474854"/>
          </a:xfrm>
        </p:grpSpPr>
        <p:sp>
          <p:nvSpPr>
            <p:cNvPr id="1195" name="Shape 1195"/>
            <p:cNvSpPr/>
            <p:nvPr/>
          </p:nvSpPr>
          <p:spPr>
            <a:xfrm>
              <a:off x="0" y="0"/>
              <a:ext cx="479838" cy="474855"/>
            </a:xfrm>
            <a:prstGeom prst="ellipse">
              <a:avLst/>
            </a:prstGeom>
            <a:solidFill>
              <a:srgbClr val="C2663D"/>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295" name="Shape 1295"/>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a:p>
          </p:txBody>
        </p:sp>
        <p:sp>
          <p:nvSpPr>
            <p:cNvPr id="1197" name="Shape 1197"/>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198" name="Shape 1198"/>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sp>
        <p:nvSpPr>
          <p:cNvPr id="1296" name="Shape 1296"/>
          <p:cNvSpPr/>
          <p:nvPr/>
        </p:nvSpPr>
        <p:spPr>
          <a:xfrm>
            <a:off x="4477407" y="2361845"/>
            <a:ext cx="374719" cy="11183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3"/>
                </a:moveTo>
                <a:cubicBezTo>
                  <a:pt x="14401" y="21600"/>
                  <a:pt x="7201" y="21599"/>
                  <a:pt x="0" y="0"/>
                </a:cubicBezTo>
              </a:path>
            </a:pathLst>
          </a:custGeom>
          <a:ln w="38100">
            <a:solidFill>
              <a:srgbClr val="B6B7B9"/>
            </a:solidFill>
            <a:miter lim="400000"/>
          </a:ln>
        </p:spPr>
        <p:txBody>
          <a:bodyPr/>
          <a:lstStyle/>
          <a:p>
            <a:pPr/>
          </a:p>
        </p:txBody>
      </p:sp>
      <p:sp>
        <p:nvSpPr>
          <p:cNvPr id="1201" name="Shape 1201"/>
          <p:cNvSpPr/>
          <p:nvPr/>
        </p:nvSpPr>
        <p:spPr>
          <a:xfrm flipV="1">
            <a:off x="6303271" y="2489199"/>
            <a:ext cx="1" cy="2616481"/>
          </a:xfrm>
          <a:prstGeom prst="line">
            <a:avLst/>
          </a:prstGeom>
          <a:ln w="38100">
            <a:solidFill>
              <a:srgbClr val="B6B7B9"/>
            </a:solidFill>
            <a:miter lim="400000"/>
          </a:ln>
        </p:spPr>
        <p:txBody>
          <a:bodyPr lIns="50800" tIns="50800" rIns="50800" bIns="50800" anchor="ctr"/>
          <a:lstStyle/>
          <a:p>
            <a:pPr>
              <a:defRPr sz="2400"/>
            </a:pPr>
          </a:p>
        </p:txBody>
      </p:sp>
      <p:grpSp>
        <p:nvGrpSpPr>
          <p:cNvPr id="1206" name="Group 1206"/>
          <p:cNvGrpSpPr/>
          <p:nvPr/>
        </p:nvGrpSpPr>
        <p:grpSpPr>
          <a:xfrm>
            <a:off x="5747462" y="1922650"/>
            <a:ext cx="479839" cy="474856"/>
            <a:chOff x="0" y="0"/>
            <a:chExt cx="479837" cy="474854"/>
          </a:xfrm>
        </p:grpSpPr>
        <p:sp>
          <p:nvSpPr>
            <p:cNvPr id="1202" name="Shape 1202"/>
            <p:cNvSpPr/>
            <p:nvPr/>
          </p:nvSpPr>
          <p:spPr>
            <a:xfrm>
              <a:off x="0" y="0"/>
              <a:ext cx="479838" cy="474855"/>
            </a:xfrm>
            <a:prstGeom prst="ellipse">
              <a:avLst/>
            </a:prstGeom>
            <a:solidFill>
              <a:srgbClr val="67A3A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297" name="Shape 1297"/>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a:p>
          </p:txBody>
        </p:sp>
        <p:sp>
          <p:nvSpPr>
            <p:cNvPr id="1204" name="Shape 1204"/>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205" name="Shape 1205"/>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grpSp>
        <p:nvGrpSpPr>
          <p:cNvPr id="1211" name="Group 1211"/>
          <p:cNvGrpSpPr/>
          <p:nvPr/>
        </p:nvGrpSpPr>
        <p:grpSpPr>
          <a:xfrm>
            <a:off x="6374974" y="1922650"/>
            <a:ext cx="479838" cy="474856"/>
            <a:chOff x="0" y="0"/>
            <a:chExt cx="479837" cy="474854"/>
          </a:xfrm>
        </p:grpSpPr>
        <p:sp>
          <p:nvSpPr>
            <p:cNvPr id="1207" name="Shape 1207"/>
            <p:cNvSpPr/>
            <p:nvPr/>
          </p:nvSpPr>
          <p:spPr>
            <a:xfrm>
              <a:off x="0" y="0"/>
              <a:ext cx="479838" cy="474855"/>
            </a:xfrm>
            <a:prstGeom prst="ellipse">
              <a:avLst/>
            </a:prstGeom>
            <a:solidFill>
              <a:srgbClr val="C2663D"/>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298" name="Shape 1298"/>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a:p>
          </p:txBody>
        </p:sp>
        <p:sp>
          <p:nvSpPr>
            <p:cNvPr id="1209" name="Shape 1209"/>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210" name="Shape 1210"/>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sp>
        <p:nvSpPr>
          <p:cNvPr id="1299" name="Shape 1299"/>
          <p:cNvSpPr/>
          <p:nvPr/>
        </p:nvSpPr>
        <p:spPr>
          <a:xfrm>
            <a:off x="6113787" y="2361845"/>
            <a:ext cx="374719" cy="11183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3"/>
                </a:moveTo>
                <a:cubicBezTo>
                  <a:pt x="14401" y="21600"/>
                  <a:pt x="7201" y="21599"/>
                  <a:pt x="0" y="0"/>
                </a:cubicBezTo>
              </a:path>
            </a:pathLst>
          </a:custGeom>
          <a:ln w="38100">
            <a:solidFill>
              <a:srgbClr val="B6B7B9"/>
            </a:solidFill>
            <a:miter lim="400000"/>
          </a:ln>
        </p:spPr>
        <p:txBody>
          <a:bodyPr/>
          <a:lstStyle/>
          <a:p>
            <a:pPr/>
          </a:p>
        </p:txBody>
      </p:sp>
      <p:sp>
        <p:nvSpPr>
          <p:cNvPr id="1213" name="Shape 1213"/>
          <p:cNvSpPr/>
          <p:nvPr/>
        </p:nvSpPr>
        <p:spPr>
          <a:xfrm flipV="1">
            <a:off x="7784174" y="2489200"/>
            <a:ext cx="1" cy="3149600"/>
          </a:xfrm>
          <a:prstGeom prst="line">
            <a:avLst/>
          </a:prstGeom>
          <a:ln w="38100">
            <a:solidFill>
              <a:srgbClr val="B6B7B9"/>
            </a:solidFill>
            <a:miter lim="400000"/>
          </a:ln>
        </p:spPr>
        <p:txBody>
          <a:bodyPr lIns="50800" tIns="50800" rIns="50800" bIns="50800" anchor="ctr"/>
          <a:lstStyle/>
          <a:p>
            <a:pPr>
              <a:defRPr sz="2400"/>
            </a:pPr>
          </a:p>
        </p:txBody>
      </p:sp>
      <p:grpSp>
        <p:nvGrpSpPr>
          <p:cNvPr id="1218" name="Group 1218"/>
          <p:cNvGrpSpPr/>
          <p:nvPr/>
        </p:nvGrpSpPr>
        <p:grpSpPr>
          <a:xfrm>
            <a:off x="7228365" y="1922650"/>
            <a:ext cx="479839" cy="474856"/>
            <a:chOff x="0" y="0"/>
            <a:chExt cx="479837" cy="474854"/>
          </a:xfrm>
        </p:grpSpPr>
        <p:sp>
          <p:nvSpPr>
            <p:cNvPr id="1214" name="Shape 1214"/>
            <p:cNvSpPr/>
            <p:nvPr/>
          </p:nvSpPr>
          <p:spPr>
            <a:xfrm>
              <a:off x="0" y="0"/>
              <a:ext cx="479838" cy="474855"/>
            </a:xfrm>
            <a:prstGeom prst="ellipse">
              <a:avLst/>
            </a:prstGeom>
            <a:solidFill>
              <a:srgbClr val="67A3A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300" name="Shape 1300"/>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a:p>
          </p:txBody>
        </p:sp>
        <p:sp>
          <p:nvSpPr>
            <p:cNvPr id="1216" name="Shape 1216"/>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217" name="Shape 1217"/>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grpSp>
        <p:nvGrpSpPr>
          <p:cNvPr id="1223" name="Group 1223"/>
          <p:cNvGrpSpPr/>
          <p:nvPr/>
        </p:nvGrpSpPr>
        <p:grpSpPr>
          <a:xfrm>
            <a:off x="7855877" y="1922650"/>
            <a:ext cx="479839" cy="474856"/>
            <a:chOff x="0" y="0"/>
            <a:chExt cx="479837" cy="474854"/>
          </a:xfrm>
        </p:grpSpPr>
        <p:sp>
          <p:nvSpPr>
            <p:cNvPr id="1219" name="Shape 1219"/>
            <p:cNvSpPr/>
            <p:nvPr/>
          </p:nvSpPr>
          <p:spPr>
            <a:xfrm>
              <a:off x="0" y="0"/>
              <a:ext cx="479838" cy="474855"/>
            </a:xfrm>
            <a:prstGeom prst="ellipse">
              <a:avLst/>
            </a:prstGeom>
            <a:solidFill>
              <a:srgbClr val="C2663D"/>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301" name="Shape 1301"/>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a:p>
          </p:txBody>
        </p:sp>
        <p:sp>
          <p:nvSpPr>
            <p:cNvPr id="1221" name="Shape 1221"/>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222" name="Shape 1222"/>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sp>
        <p:nvSpPr>
          <p:cNvPr id="1302" name="Shape 1302"/>
          <p:cNvSpPr/>
          <p:nvPr/>
        </p:nvSpPr>
        <p:spPr>
          <a:xfrm>
            <a:off x="7594690" y="2361845"/>
            <a:ext cx="374719" cy="11183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3"/>
                </a:moveTo>
                <a:cubicBezTo>
                  <a:pt x="14401" y="21600"/>
                  <a:pt x="7201" y="21599"/>
                  <a:pt x="0" y="0"/>
                </a:cubicBezTo>
              </a:path>
            </a:pathLst>
          </a:custGeom>
          <a:ln w="38100">
            <a:solidFill>
              <a:srgbClr val="B6B7B9"/>
            </a:solidFill>
            <a:miter lim="400000"/>
          </a:ln>
        </p:spPr>
        <p:txBody>
          <a:bodyPr/>
          <a:lstStyle/>
          <a:p>
            <a:pPr/>
          </a:p>
        </p:txBody>
      </p:sp>
      <p:sp>
        <p:nvSpPr>
          <p:cNvPr id="1225" name="Shape 1225"/>
          <p:cNvSpPr/>
          <p:nvPr/>
        </p:nvSpPr>
        <p:spPr>
          <a:xfrm flipV="1">
            <a:off x="9386582" y="2489200"/>
            <a:ext cx="1" cy="3149600"/>
          </a:xfrm>
          <a:prstGeom prst="line">
            <a:avLst/>
          </a:prstGeom>
          <a:ln w="38100">
            <a:solidFill>
              <a:srgbClr val="B6B7B9"/>
            </a:solidFill>
            <a:miter lim="400000"/>
          </a:ln>
        </p:spPr>
        <p:txBody>
          <a:bodyPr lIns="50800" tIns="50800" rIns="50800" bIns="50800" anchor="ctr"/>
          <a:lstStyle/>
          <a:p>
            <a:pPr>
              <a:defRPr sz="2400"/>
            </a:pPr>
          </a:p>
        </p:txBody>
      </p:sp>
      <p:grpSp>
        <p:nvGrpSpPr>
          <p:cNvPr id="1230" name="Group 1230"/>
          <p:cNvGrpSpPr/>
          <p:nvPr/>
        </p:nvGrpSpPr>
        <p:grpSpPr>
          <a:xfrm>
            <a:off x="8830774" y="1922650"/>
            <a:ext cx="479838" cy="474856"/>
            <a:chOff x="0" y="0"/>
            <a:chExt cx="479837" cy="474854"/>
          </a:xfrm>
        </p:grpSpPr>
        <p:sp>
          <p:nvSpPr>
            <p:cNvPr id="1226" name="Shape 1226"/>
            <p:cNvSpPr/>
            <p:nvPr/>
          </p:nvSpPr>
          <p:spPr>
            <a:xfrm>
              <a:off x="0" y="0"/>
              <a:ext cx="479838" cy="474855"/>
            </a:xfrm>
            <a:prstGeom prst="ellipse">
              <a:avLst/>
            </a:prstGeom>
            <a:solidFill>
              <a:srgbClr val="67A3A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303" name="Shape 1303"/>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a:p>
          </p:txBody>
        </p:sp>
        <p:sp>
          <p:nvSpPr>
            <p:cNvPr id="1228" name="Shape 1228"/>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229" name="Shape 1229"/>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grpSp>
        <p:nvGrpSpPr>
          <p:cNvPr id="1235" name="Group 1235"/>
          <p:cNvGrpSpPr/>
          <p:nvPr/>
        </p:nvGrpSpPr>
        <p:grpSpPr>
          <a:xfrm>
            <a:off x="9458285" y="1922650"/>
            <a:ext cx="479838" cy="474856"/>
            <a:chOff x="0" y="0"/>
            <a:chExt cx="479837" cy="474854"/>
          </a:xfrm>
        </p:grpSpPr>
        <p:sp>
          <p:nvSpPr>
            <p:cNvPr id="1231" name="Shape 1231"/>
            <p:cNvSpPr/>
            <p:nvPr/>
          </p:nvSpPr>
          <p:spPr>
            <a:xfrm>
              <a:off x="0" y="0"/>
              <a:ext cx="479838" cy="474855"/>
            </a:xfrm>
            <a:prstGeom prst="ellipse">
              <a:avLst/>
            </a:prstGeom>
            <a:solidFill>
              <a:srgbClr val="C2663D"/>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304" name="Shape 1304"/>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a:p>
          </p:txBody>
        </p:sp>
        <p:sp>
          <p:nvSpPr>
            <p:cNvPr id="1233" name="Shape 1233"/>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234" name="Shape 1234"/>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sp>
        <p:nvSpPr>
          <p:cNvPr id="1305" name="Shape 1305"/>
          <p:cNvSpPr/>
          <p:nvPr/>
        </p:nvSpPr>
        <p:spPr>
          <a:xfrm>
            <a:off x="9197099" y="2361845"/>
            <a:ext cx="374718" cy="11183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3"/>
                </a:moveTo>
                <a:cubicBezTo>
                  <a:pt x="14401" y="21600"/>
                  <a:pt x="7201" y="21599"/>
                  <a:pt x="0" y="0"/>
                </a:cubicBezTo>
              </a:path>
            </a:pathLst>
          </a:custGeom>
          <a:ln w="38100">
            <a:solidFill>
              <a:srgbClr val="B6B7B9"/>
            </a:solidFill>
            <a:miter lim="400000"/>
          </a:ln>
        </p:spPr>
        <p:txBody>
          <a:bodyPr/>
          <a:lstStyle/>
          <a:p>
            <a:pPr/>
          </a:p>
        </p:txBody>
      </p:sp>
      <p:grpSp>
        <p:nvGrpSpPr>
          <p:cNvPr id="1241" name="Group 1241"/>
          <p:cNvGrpSpPr/>
          <p:nvPr/>
        </p:nvGrpSpPr>
        <p:grpSpPr>
          <a:xfrm>
            <a:off x="10431890" y="1922650"/>
            <a:ext cx="479838" cy="474856"/>
            <a:chOff x="0" y="0"/>
            <a:chExt cx="479837" cy="474854"/>
          </a:xfrm>
        </p:grpSpPr>
        <p:sp>
          <p:nvSpPr>
            <p:cNvPr id="1237" name="Shape 1237"/>
            <p:cNvSpPr/>
            <p:nvPr/>
          </p:nvSpPr>
          <p:spPr>
            <a:xfrm>
              <a:off x="0" y="0"/>
              <a:ext cx="479838" cy="474855"/>
            </a:xfrm>
            <a:prstGeom prst="ellipse">
              <a:avLst/>
            </a:prstGeom>
            <a:solidFill>
              <a:srgbClr val="67A3A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306" name="Shape 1306"/>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a:p>
          </p:txBody>
        </p:sp>
        <p:sp>
          <p:nvSpPr>
            <p:cNvPr id="1239" name="Shape 1239"/>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240" name="Shape 1240"/>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grpSp>
        <p:nvGrpSpPr>
          <p:cNvPr id="1246" name="Group 1246"/>
          <p:cNvGrpSpPr/>
          <p:nvPr/>
        </p:nvGrpSpPr>
        <p:grpSpPr>
          <a:xfrm>
            <a:off x="11059402" y="1922650"/>
            <a:ext cx="479838" cy="474856"/>
            <a:chOff x="0" y="0"/>
            <a:chExt cx="479837" cy="474854"/>
          </a:xfrm>
        </p:grpSpPr>
        <p:sp>
          <p:nvSpPr>
            <p:cNvPr id="1242" name="Shape 1242"/>
            <p:cNvSpPr/>
            <p:nvPr/>
          </p:nvSpPr>
          <p:spPr>
            <a:xfrm>
              <a:off x="0" y="0"/>
              <a:ext cx="479838" cy="474855"/>
            </a:xfrm>
            <a:prstGeom prst="ellipse">
              <a:avLst/>
            </a:prstGeom>
            <a:solidFill>
              <a:srgbClr val="C2663D"/>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307" name="Shape 1307"/>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a:p>
          </p:txBody>
        </p:sp>
        <p:sp>
          <p:nvSpPr>
            <p:cNvPr id="1244" name="Shape 1244"/>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245" name="Shape 1245"/>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sp>
        <p:nvSpPr>
          <p:cNvPr id="1308" name="Shape 1308"/>
          <p:cNvSpPr/>
          <p:nvPr/>
        </p:nvSpPr>
        <p:spPr>
          <a:xfrm>
            <a:off x="10798215" y="2361845"/>
            <a:ext cx="374719" cy="11183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3"/>
                </a:moveTo>
                <a:cubicBezTo>
                  <a:pt x="14401" y="21600"/>
                  <a:pt x="7201" y="21599"/>
                  <a:pt x="0" y="0"/>
                </a:cubicBezTo>
              </a:path>
            </a:pathLst>
          </a:custGeom>
          <a:ln w="38100">
            <a:solidFill>
              <a:srgbClr val="B6B7B9"/>
            </a:solidFill>
            <a:miter lim="400000"/>
          </a:ln>
        </p:spPr>
        <p:txBody>
          <a:bodyPr/>
          <a:lstStyle/>
          <a:p>
            <a:pPr/>
          </a:p>
        </p:txBody>
      </p:sp>
      <p:sp>
        <p:nvSpPr>
          <p:cNvPr id="1248" name="Shape 1248"/>
          <p:cNvSpPr/>
          <p:nvPr/>
        </p:nvSpPr>
        <p:spPr>
          <a:xfrm>
            <a:off x="4408833" y="5030098"/>
            <a:ext cx="533401" cy="3619501"/>
          </a:xfrm>
          <a:prstGeom prst="roundRect">
            <a:avLst>
              <a:gd name="adj" fmla="val 19328"/>
            </a:avLst>
          </a:prstGeom>
          <a:solidFill>
            <a:srgbClr val="D5EBEF"/>
          </a:solidFill>
          <a:ln w="38100">
            <a:solidFill>
              <a:srgbClr val="67A3AF"/>
            </a:solidFill>
            <a:miter lim="400000"/>
          </a:ln>
        </p:spPr>
        <p:txBody>
          <a:bodyPr lIns="50800" tIns="50800" rIns="50800" bIns="50800" anchor="ctr"/>
          <a:lstStyle/>
          <a:p>
            <a:pPr>
              <a:defRPr sz="2400">
                <a:solidFill>
                  <a:srgbClr val="FFFFFF"/>
                </a:solidFill>
              </a:defRPr>
            </a:pPr>
          </a:p>
        </p:txBody>
      </p:sp>
      <p:sp>
        <p:nvSpPr>
          <p:cNvPr id="1249" name="Shape 1249"/>
          <p:cNvSpPr/>
          <p:nvPr/>
        </p:nvSpPr>
        <p:spPr>
          <a:xfrm rot="16200000">
            <a:off x="4100641" y="7864064"/>
            <a:ext cx="1068579"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67A3AF"/>
                </a:solidFill>
              </a:defRPr>
            </a:lvl1pPr>
          </a:lstStyle>
          <a:p>
            <a:pPr/>
            <a:r>
              <a:t>banter</a:t>
            </a:r>
          </a:p>
        </p:txBody>
      </p:sp>
      <p:sp>
        <p:nvSpPr>
          <p:cNvPr id="1250" name="Shape 1250"/>
          <p:cNvSpPr/>
          <p:nvPr/>
        </p:nvSpPr>
        <p:spPr>
          <a:xfrm>
            <a:off x="6043822" y="5030098"/>
            <a:ext cx="533401" cy="3619501"/>
          </a:xfrm>
          <a:prstGeom prst="roundRect">
            <a:avLst>
              <a:gd name="adj" fmla="val 19328"/>
            </a:avLst>
          </a:prstGeom>
          <a:solidFill>
            <a:srgbClr val="D5EBEF"/>
          </a:solidFill>
          <a:ln w="38100">
            <a:solidFill>
              <a:srgbClr val="67A3AF"/>
            </a:solidFill>
            <a:miter lim="400000"/>
          </a:ln>
        </p:spPr>
        <p:txBody>
          <a:bodyPr lIns="50800" tIns="50800" rIns="50800" bIns="50800" anchor="ctr"/>
          <a:lstStyle/>
          <a:p>
            <a:pPr>
              <a:defRPr sz="2400">
                <a:solidFill>
                  <a:srgbClr val="FFFFFF"/>
                </a:solidFill>
              </a:defRPr>
            </a:pPr>
          </a:p>
        </p:txBody>
      </p:sp>
      <p:sp>
        <p:nvSpPr>
          <p:cNvPr id="1251" name="Shape 1251"/>
          <p:cNvSpPr/>
          <p:nvPr/>
        </p:nvSpPr>
        <p:spPr>
          <a:xfrm rot="16200000">
            <a:off x="5475244" y="7558724"/>
            <a:ext cx="1594917"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67A3AF"/>
                </a:solidFill>
              </a:defRPr>
            </a:lvl1pPr>
          </a:lstStyle>
          <a:p>
            <a:pPr/>
            <a:r>
              <a:t>restaurant</a:t>
            </a:r>
          </a:p>
        </p:txBody>
      </p:sp>
      <p:sp>
        <p:nvSpPr>
          <p:cNvPr id="1252" name="Shape 1252"/>
          <p:cNvSpPr/>
          <p:nvPr/>
        </p:nvSpPr>
        <p:spPr>
          <a:xfrm>
            <a:off x="7524799" y="5537521"/>
            <a:ext cx="533401" cy="3149601"/>
          </a:xfrm>
          <a:prstGeom prst="roundRect">
            <a:avLst>
              <a:gd name="adj" fmla="val 19328"/>
            </a:avLst>
          </a:prstGeom>
          <a:solidFill>
            <a:srgbClr val="D5EBEF"/>
          </a:solidFill>
          <a:ln w="38100">
            <a:solidFill>
              <a:srgbClr val="67A3AF"/>
            </a:solidFill>
            <a:miter lim="400000"/>
          </a:ln>
        </p:spPr>
        <p:txBody>
          <a:bodyPr lIns="50800" tIns="50800" rIns="50800" bIns="50800" anchor="ctr"/>
          <a:lstStyle/>
          <a:p>
            <a:pPr>
              <a:defRPr sz="2400">
                <a:solidFill>
                  <a:srgbClr val="FFFFFF"/>
                </a:solidFill>
              </a:defRPr>
            </a:pPr>
          </a:p>
        </p:txBody>
      </p:sp>
      <p:sp>
        <p:nvSpPr>
          <p:cNvPr id="1253" name="Shape 1253"/>
          <p:cNvSpPr/>
          <p:nvPr/>
        </p:nvSpPr>
        <p:spPr>
          <a:xfrm rot="16200000">
            <a:off x="7402833" y="8047941"/>
            <a:ext cx="701397"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67A3AF"/>
                </a:solidFill>
              </a:defRPr>
            </a:lvl1pPr>
          </a:lstStyle>
          <a:p>
            <a:pPr/>
            <a:r>
              <a:t>pub</a:t>
            </a:r>
          </a:p>
        </p:txBody>
      </p:sp>
      <p:sp>
        <p:nvSpPr>
          <p:cNvPr id="1254" name="Shape 1254"/>
          <p:cNvSpPr/>
          <p:nvPr/>
        </p:nvSpPr>
        <p:spPr>
          <a:xfrm>
            <a:off x="9122567" y="5509245"/>
            <a:ext cx="533401" cy="3149601"/>
          </a:xfrm>
          <a:prstGeom prst="roundRect">
            <a:avLst>
              <a:gd name="adj" fmla="val 19328"/>
            </a:avLst>
          </a:prstGeom>
          <a:solidFill>
            <a:srgbClr val="D5EBEF"/>
          </a:solidFill>
          <a:ln w="38100">
            <a:solidFill>
              <a:srgbClr val="67A3AF"/>
            </a:solidFill>
            <a:miter lim="400000"/>
          </a:ln>
        </p:spPr>
        <p:txBody>
          <a:bodyPr lIns="50800" tIns="50800" rIns="50800" bIns="50800" anchor="ctr"/>
          <a:lstStyle/>
          <a:p>
            <a:pPr>
              <a:defRPr sz="2400">
                <a:solidFill>
                  <a:srgbClr val="FFFFFF"/>
                </a:solidFill>
              </a:defRPr>
            </a:pPr>
          </a:p>
        </p:txBody>
      </p:sp>
      <p:sp>
        <p:nvSpPr>
          <p:cNvPr id="1255" name="Shape 1255"/>
          <p:cNvSpPr/>
          <p:nvPr/>
        </p:nvSpPr>
        <p:spPr>
          <a:xfrm rot="16200000">
            <a:off x="8710060" y="7715628"/>
            <a:ext cx="1301040"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67A3AF"/>
                </a:solidFill>
              </a:defRPr>
            </a:lvl1pPr>
          </a:lstStyle>
          <a:p>
            <a:pPr/>
            <a:r>
              <a:t>freebies</a:t>
            </a:r>
          </a:p>
        </p:txBody>
      </p:sp>
      <p:grpSp>
        <p:nvGrpSpPr>
          <p:cNvPr id="1258" name="Group 1258"/>
          <p:cNvGrpSpPr/>
          <p:nvPr/>
        </p:nvGrpSpPr>
        <p:grpSpPr>
          <a:xfrm>
            <a:off x="10710698" y="6067318"/>
            <a:ext cx="544006" cy="2578101"/>
            <a:chOff x="0" y="0"/>
            <a:chExt cx="544005" cy="2578100"/>
          </a:xfrm>
        </p:grpSpPr>
        <p:sp>
          <p:nvSpPr>
            <p:cNvPr id="1256" name="Shape 1256"/>
            <p:cNvSpPr/>
            <p:nvPr/>
          </p:nvSpPr>
          <p:spPr>
            <a:xfrm>
              <a:off x="10605" y="0"/>
              <a:ext cx="533401" cy="2578100"/>
            </a:xfrm>
            <a:prstGeom prst="roundRect">
              <a:avLst>
                <a:gd name="adj" fmla="val 19328"/>
              </a:avLst>
            </a:prstGeom>
            <a:solidFill>
              <a:srgbClr val="E6763C"/>
            </a:solidFill>
            <a:ln w="38100" cap="flat">
              <a:solidFill>
                <a:srgbClr val="C2663D"/>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1257" name="Shape 1257"/>
            <p:cNvSpPr/>
            <p:nvPr/>
          </p:nvSpPr>
          <p:spPr>
            <a:xfrm rot="16200000">
              <a:off x="-910552" y="1167395"/>
              <a:ext cx="2316404" cy="495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600">
                  <a:solidFill>
                    <a:srgbClr val="FFFFFF"/>
                  </a:solidFill>
                </a:defRPr>
              </a:lvl1pPr>
            </a:lstStyle>
            <a:p>
              <a:pPr/>
              <a:r>
                <a:t>service charge</a:t>
              </a:r>
            </a:p>
          </p:txBody>
        </p:sp>
      </p:grpSp>
      <p:sp>
        <p:nvSpPr>
          <p:cNvPr id="1259" name="Shape 1259"/>
          <p:cNvSpPr/>
          <p:nvPr/>
        </p:nvSpPr>
        <p:spPr>
          <a:xfrm>
            <a:off x="6262447" y="1477302"/>
            <a:ext cx="750515" cy="4723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200">
                <a:solidFill>
                  <a:srgbClr val="4E5351"/>
                </a:solidFill>
              </a:defRPr>
            </a:lvl1pPr>
          </a:lstStyle>
          <a:p>
            <a:pPr/>
            <a:r>
              <a:t>8%</a:t>
            </a:r>
          </a:p>
        </p:txBody>
      </p:sp>
      <p:sp>
        <p:nvSpPr>
          <p:cNvPr id="1260" name="Shape 1260"/>
          <p:cNvSpPr/>
          <p:nvPr/>
        </p:nvSpPr>
        <p:spPr>
          <a:xfrm>
            <a:off x="5629098" y="1464602"/>
            <a:ext cx="671826" cy="4723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solidFill>
                  <a:srgbClr val="67A3AF"/>
                </a:solidFill>
                <a:latin typeface="Helvetica"/>
                <a:ea typeface="Helvetica"/>
                <a:cs typeface="Helvetica"/>
                <a:sym typeface="Helvetica"/>
              </a:defRPr>
            </a:lvl1pPr>
          </a:lstStyle>
          <a:p>
            <a:pPr/>
            <a:r>
              <a:t>52%</a:t>
            </a:r>
          </a:p>
        </p:txBody>
      </p:sp>
      <p:sp>
        <p:nvSpPr>
          <p:cNvPr id="1261" name="Shape 1261"/>
          <p:cNvSpPr/>
          <p:nvPr/>
        </p:nvSpPr>
        <p:spPr>
          <a:xfrm>
            <a:off x="7727263" y="1483652"/>
            <a:ext cx="750515" cy="4723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200">
                <a:solidFill>
                  <a:srgbClr val="4E5351"/>
                </a:solidFill>
              </a:defRPr>
            </a:lvl1pPr>
          </a:lstStyle>
          <a:p>
            <a:pPr/>
            <a:r>
              <a:t>0%</a:t>
            </a:r>
          </a:p>
        </p:txBody>
      </p:sp>
      <p:sp>
        <p:nvSpPr>
          <p:cNvPr id="1262" name="Shape 1262"/>
          <p:cNvSpPr/>
          <p:nvPr/>
        </p:nvSpPr>
        <p:spPr>
          <a:xfrm>
            <a:off x="7122659" y="1477302"/>
            <a:ext cx="691251" cy="4723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solidFill>
                  <a:srgbClr val="67A3AF"/>
                </a:solidFill>
                <a:latin typeface="Helvetica"/>
                <a:ea typeface="Helvetica"/>
                <a:cs typeface="Helvetica"/>
                <a:sym typeface="Helvetica"/>
              </a:defRPr>
            </a:lvl1pPr>
          </a:lstStyle>
          <a:p>
            <a:pPr/>
            <a:r>
              <a:t>65%</a:t>
            </a:r>
          </a:p>
        </p:txBody>
      </p:sp>
      <p:sp>
        <p:nvSpPr>
          <p:cNvPr id="1263" name="Shape 1263"/>
          <p:cNvSpPr/>
          <p:nvPr/>
        </p:nvSpPr>
        <p:spPr>
          <a:xfrm>
            <a:off x="9342907" y="1495485"/>
            <a:ext cx="750514" cy="4723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200">
                <a:solidFill>
                  <a:srgbClr val="4E5351"/>
                </a:solidFill>
              </a:defRPr>
            </a:lvl1pPr>
          </a:lstStyle>
          <a:p>
            <a:pPr/>
            <a:r>
              <a:t>0%</a:t>
            </a:r>
          </a:p>
        </p:txBody>
      </p:sp>
      <p:sp>
        <p:nvSpPr>
          <p:cNvPr id="1264" name="Shape 1264"/>
          <p:cNvSpPr/>
          <p:nvPr/>
        </p:nvSpPr>
        <p:spPr>
          <a:xfrm>
            <a:off x="8716381" y="1495485"/>
            <a:ext cx="691287" cy="4723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solidFill>
                  <a:srgbClr val="67A3AF"/>
                </a:solidFill>
                <a:latin typeface="Helvetica"/>
                <a:ea typeface="Helvetica"/>
                <a:cs typeface="Helvetica"/>
                <a:sym typeface="Helvetica"/>
              </a:defRPr>
            </a:lvl1pPr>
          </a:lstStyle>
          <a:p>
            <a:pPr/>
            <a:r>
              <a:t>30%</a:t>
            </a:r>
          </a:p>
        </p:txBody>
      </p:sp>
      <p:sp>
        <p:nvSpPr>
          <p:cNvPr id="1265" name="Shape 1265"/>
          <p:cNvSpPr/>
          <p:nvPr/>
        </p:nvSpPr>
        <p:spPr>
          <a:xfrm>
            <a:off x="10930788" y="1501835"/>
            <a:ext cx="750515" cy="4723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solidFill>
                  <a:srgbClr val="C2663D"/>
                </a:solidFill>
                <a:latin typeface="Helvetica"/>
                <a:ea typeface="Helvetica"/>
                <a:cs typeface="Helvetica"/>
                <a:sym typeface="Helvetica"/>
              </a:defRPr>
            </a:lvl1pPr>
          </a:lstStyle>
          <a:p>
            <a:pPr/>
            <a:r>
              <a:t>76%</a:t>
            </a:r>
          </a:p>
        </p:txBody>
      </p:sp>
      <p:sp>
        <p:nvSpPr>
          <p:cNvPr id="1266" name="Shape 1266"/>
          <p:cNvSpPr/>
          <p:nvPr/>
        </p:nvSpPr>
        <p:spPr>
          <a:xfrm>
            <a:off x="10335538" y="1489135"/>
            <a:ext cx="671826" cy="4723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200">
                <a:solidFill>
                  <a:srgbClr val="4E5351"/>
                </a:solidFill>
              </a:defRPr>
            </a:lvl1pPr>
          </a:lstStyle>
          <a:p>
            <a:pPr/>
            <a:r>
              <a:t>0%</a:t>
            </a:r>
          </a:p>
        </p:txBody>
      </p:sp>
      <p:sp>
        <p:nvSpPr>
          <p:cNvPr id="1267" name="Shape 1267"/>
          <p:cNvSpPr/>
          <p:nvPr/>
        </p:nvSpPr>
        <p:spPr>
          <a:xfrm>
            <a:off x="4294865" y="1436456"/>
            <a:ext cx="112444" cy="112444"/>
          </a:xfrm>
          <a:prstGeom prst="ellipse">
            <a:avLst/>
          </a:prstGeom>
          <a:solidFill>
            <a:srgbClr val="FFFFFF"/>
          </a:solidFill>
          <a:ln w="12700">
            <a:miter lim="400000"/>
          </a:ln>
        </p:spPr>
        <p:txBody>
          <a:bodyPr lIns="50800" tIns="50800" rIns="50800" bIns="50800" anchor="ctr"/>
          <a:lstStyle/>
          <a:p>
            <a:pPr>
              <a:defRPr sz="2400">
                <a:solidFill>
                  <a:srgbClr val="FFFFFF"/>
                </a:solidFill>
              </a:defRPr>
            </a:pPr>
          </a:p>
        </p:txBody>
      </p:sp>
      <p:sp>
        <p:nvSpPr>
          <p:cNvPr id="1268" name="Shape 1268"/>
          <p:cNvSpPr/>
          <p:nvPr/>
        </p:nvSpPr>
        <p:spPr>
          <a:xfrm>
            <a:off x="4509757" y="1438609"/>
            <a:ext cx="112444" cy="112444"/>
          </a:xfrm>
          <a:prstGeom prst="ellipse">
            <a:avLst/>
          </a:prstGeom>
          <a:solidFill>
            <a:srgbClr val="FFFFFF"/>
          </a:solidFill>
          <a:ln w="12700">
            <a:miter lim="400000"/>
          </a:ln>
        </p:spPr>
        <p:txBody>
          <a:bodyPr lIns="50800" tIns="50800" rIns="50800" bIns="50800" anchor="ctr"/>
          <a:lstStyle/>
          <a:p>
            <a:pPr>
              <a:defRPr sz="2400">
                <a:solidFill>
                  <a:srgbClr val="FFFFFF"/>
                </a:solidFill>
              </a:defRPr>
            </a:pPr>
          </a:p>
        </p:txBody>
      </p:sp>
      <p:sp>
        <p:nvSpPr>
          <p:cNvPr id="1269" name="Shape 1269"/>
          <p:cNvSpPr/>
          <p:nvPr/>
        </p:nvSpPr>
        <p:spPr>
          <a:xfrm>
            <a:off x="1372408" y="1474566"/>
            <a:ext cx="750514" cy="4723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solidFill>
                  <a:srgbClr val="C2663D"/>
                </a:solidFill>
                <a:latin typeface="Helvetica"/>
                <a:ea typeface="Helvetica"/>
                <a:cs typeface="Helvetica"/>
                <a:sym typeface="Helvetica"/>
              </a:defRPr>
            </a:lvl1pPr>
          </a:lstStyle>
          <a:p>
            <a:pPr/>
            <a:r>
              <a:t>86%</a:t>
            </a:r>
          </a:p>
        </p:txBody>
      </p:sp>
      <p:sp>
        <p:nvSpPr>
          <p:cNvPr id="1270" name="Shape 1270"/>
          <p:cNvSpPr/>
          <p:nvPr/>
        </p:nvSpPr>
        <p:spPr>
          <a:xfrm>
            <a:off x="807647" y="1461866"/>
            <a:ext cx="565137" cy="4723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200">
                <a:solidFill>
                  <a:srgbClr val="4E5351"/>
                </a:solidFill>
              </a:defRPr>
            </a:lvl1pPr>
          </a:lstStyle>
          <a:p>
            <a:pPr/>
            <a:r>
              <a:t>0%</a:t>
            </a:r>
          </a:p>
        </p:txBody>
      </p:sp>
      <p:sp>
        <p:nvSpPr>
          <p:cNvPr id="1271" name="Shape 1271"/>
          <p:cNvSpPr/>
          <p:nvPr/>
        </p:nvSpPr>
        <p:spPr>
          <a:xfrm>
            <a:off x="3026151" y="1486399"/>
            <a:ext cx="750515" cy="47233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200">
                <a:solidFill>
                  <a:srgbClr val="4E5351"/>
                </a:solidFill>
              </a:defRPr>
            </a:lvl1pPr>
          </a:lstStyle>
          <a:p>
            <a:pPr/>
            <a:r>
              <a:t>3%</a:t>
            </a:r>
          </a:p>
        </p:txBody>
      </p:sp>
      <p:sp>
        <p:nvSpPr>
          <p:cNvPr id="1272" name="Shape 1272"/>
          <p:cNvSpPr/>
          <p:nvPr/>
        </p:nvSpPr>
        <p:spPr>
          <a:xfrm>
            <a:off x="2357428" y="1473699"/>
            <a:ext cx="669099" cy="47233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solidFill>
                  <a:srgbClr val="67A3AF"/>
                </a:solidFill>
                <a:latin typeface="Helvetica"/>
                <a:ea typeface="Helvetica"/>
                <a:cs typeface="Helvetica"/>
                <a:sym typeface="Helvetica"/>
              </a:defRPr>
            </a:lvl1pPr>
          </a:lstStyle>
          <a:p>
            <a:pPr/>
            <a:r>
              <a:t>81%</a:t>
            </a:r>
          </a:p>
        </p:txBody>
      </p:sp>
      <p:sp>
        <p:nvSpPr>
          <p:cNvPr id="1273" name="Shape 1273"/>
          <p:cNvSpPr/>
          <p:nvPr/>
        </p:nvSpPr>
        <p:spPr>
          <a:xfrm>
            <a:off x="4626733" y="1492749"/>
            <a:ext cx="750514" cy="47233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200">
                <a:solidFill>
                  <a:srgbClr val="4E5351"/>
                </a:solidFill>
              </a:defRPr>
            </a:lvl1pPr>
          </a:lstStyle>
          <a:p>
            <a:pPr/>
            <a:r>
              <a:t>3%</a:t>
            </a:r>
          </a:p>
        </p:txBody>
      </p:sp>
      <p:sp>
        <p:nvSpPr>
          <p:cNvPr id="1274" name="Shape 1274"/>
          <p:cNvSpPr/>
          <p:nvPr/>
        </p:nvSpPr>
        <p:spPr>
          <a:xfrm>
            <a:off x="3965338" y="1480049"/>
            <a:ext cx="674470" cy="47233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solidFill>
                  <a:srgbClr val="67A3AF"/>
                </a:solidFill>
                <a:latin typeface="Helvetica"/>
                <a:ea typeface="Helvetica"/>
                <a:cs typeface="Helvetica"/>
                <a:sym typeface="Helvetica"/>
              </a:defRPr>
            </a:lvl1pPr>
          </a:lstStyle>
          <a:p>
            <a:pPr/>
            <a:r>
              <a:t>65%</a:t>
            </a:r>
          </a:p>
        </p:txBody>
      </p:sp>
      <p:grpSp>
        <p:nvGrpSpPr>
          <p:cNvPr id="1279" name="Group 1279"/>
          <p:cNvGrpSpPr/>
          <p:nvPr/>
        </p:nvGrpSpPr>
        <p:grpSpPr>
          <a:xfrm>
            <a:off x="8590133" y="8981475"/>
            <a:ext cx="479839" cy="474855"/>
            <a:chOff x="0" y="0"/>
            <a:chExt cx="479837" cy="474854"/>
          </a:xfrm>
        </p:grpSpPr>
        <p:sp>
          <p:nvSpPr>
            <p:cNvPr id="1275" name="Shape 1275"/>
            <p:cNvSpPr/>
            <p:nvPr/>
          </p:nvSpPr>
          <p:spPr>
            <a:xfrm>
              <a:off x="0" y="0"/>
              <a:ext cx="479838" cy="474855"/>
            </a:xfrm>
            <a:prstGeom prst="ellipse">
              <a:avLst/>
            </a:prstGeom>
            <a:solidFill>
              <a:srgbClr val="C2663D"/>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309" name="Shape 1309"/>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a:p>
          </p:txBody>
        </p:sp>
        <p:sp>
          <p:nvSpPr>
            <p:cNvPr id="1277" name="Shape 1277"/>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278" name="Shape 1278"/>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grpSp>
        <p:nvGrpSpPr>
          <p:cNvPr id="1284" name="Group 1284"/>
          <p:cNvGrpSpPr/>
          <p:nvPr/>
        </p:nvGrpSpPr>
        <p:grpSpPr>
          <a:xfrm>
            <a:off x="10403513" y="8981475"/>
            <a:ext cx="479838" cy="474855"/>
            <a:chOff x="0" y="0"/>
            <a:chExt cx="479837" cy="474854"/>
          </a:xfrm>
        </p:grpSpPr>
        <p:sp>
          <p:nvSpPr>
            <p:cNvPr id="1280" name="Shape 1280"/>
            <p:cNvSpPr/>
            <p:nvPr/>
          </p:nvSpPr>
          <p:spPr>
            <a:xfrm>
              <a:off x="0" y="0"/>
              <a:ext cx="479838" cy="474855"/>
            </a:xfrm>
            <a:prstGeom prst="ellipse">
              <a:avLst/>
            </a:prstGeom>
            <a:solidFill>
              <a:srgbClr val="67A3A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310" name="Shape 1310"/>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a:p>
          </p:txBody>
        </p:sp>
        <p:sp>
          <p:nvSpPr>
            <p:cNvPr id="1282" name="Shape 1282"/>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283" name="Shape 1283"/>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sp>
        <p:nvSpPr>
          <p:cNvPr id="1285" name="Shape 1285"/>
          <p:cNvSpPr/>
          <p:nvPr/>
        </p:nvSpPr>
        <p:spPr>
          <a:xfrm>
            <a:off x="10878253" y="8905677"/>
            <a:ext cx="1076921" cy="5551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100">
                <a:solidFill>
                  <a:srgbClr val="67A3AF"/>
                </a:solidFill>
                <a:latin typeface="Helvetica"/>
                <a:ea typeface="Helvetica"/>
                <a:cs typeface="Helvetica"/>
                <a:sym typeface="Helvetica"/>
              </a:defRPr>
            </a:lvl1pPr>
          </a:lstStyle>
          <a:p>
            <a:pPr/>
            <a:r>
              <a:t>18%</a:t>
            </a:r>
          </a:p>
        </p:txBody>
      </p:sp>
      <p:sp>
        <p:nvSpPr>
          <p:cNvPr id="1286" name="Shape 1286"/>
          <p:cNvSpPr/>
          <p:nvPr/>
        </p:nvSpPr>
        <p:spPr>
          <a:xfrm>
            <a:off x="9052231" y="8915909"/>
            <a:ext cx="1076922" cy="5551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100">
                <a:solidFill>
                  <a:srgbClr val="C2663D"/>
                </a:solidFill>
                <a:latin typeface="Helvetica"/>
                <a:ea typeface="Helvetica"/>
                <a:cs typeface="Helvetica"/>
                <a:sym typeface="Helvetica"/>
              </a:defRPr>
            </a:lvl1pPr>
          </a:lstStyle>
          <a:p>
            <a:pPr/>
            <a:r>
              <a:t>27%</a:t>
            </a:r>
          </a:p>
        </p:txBody>
      </p:sp>
      <p:pic>
        <p:nvPicPr>
          <p:cNvPr id="1287" name="image10.png"/>
          <p:cNvPicPr>
            <a:picLocks noChangeAspect="1"/>
          </p:cNvPicPr>
          <p:nvPr/>
        </p:nvPicPr>
        <p:blipFill>
          <a:blip r:embed="rId3">
            <a:extLst/>
          </a:blip>
          <a:stretch>
            <a:fillRect/>
          </a:stretch>
        </p:blipFill>
        <p:spPr>
          <a:xfrm>
            <a:off x="1486181" y="317681"/>
            <a:ext cx="1168401" cy="812801"/>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4" name="Shape 1314"/>
          <p:cNvSpPr/>
          <p:nvPr/>
        </p:nvSpPr>
        <p:spPr>
          <a:xfrm>
            <a:off x="536885" y="7163953"/>
            <a:ext cx="12218493" cy="1"/>
          </a:xfrm>
          <a:prstGeom prst="line">
            <a:avLst/>
          </a:prstGeom>
          <a:ln w="25400">
            <a:solidFill>
              <a:srgbClr val="DBDFE2"/>
            </a:solidFill>
            <a:miter lim="400000"/>
          </a:ln>
        </p:spPr>
        <p:txBody>
          <a:bodyPr lIns="50800" tIns="50800" rIns="50800" bIns="50800" anchor="ctr"/>
          <a:lstStyle/>
          <a:p>
            <a:pPr>
              <a:defRPr sz="2400"/>
            </a:pPr>
          </a:p>
        </p:txBody>
      </p:sp>
      <p:sp>
        <p:nvSpPr>
          <p:cNvPr id="1315" name="Shape 1315"/>
          <p:cNvSpPr/>
          <p:nvPr/>
        </p:nvSpPr>
        <p:spPr>
          <a:xfrm>
            <a:off x="567763" y="4140867"/>
            <a:ext cx="12218494" cy="1"/>
          </a:xfrm>
          <a:prstGeom prst="line">
            <a:avLst/>
          </a:prstGeom>
          <a:ln w="25400">
            <a:solidFill>
              <a:srgbClr val="DBDFE2"/>
            </a:solidFill>
            <a:miter lim="400000"/>
          </a:ln>
        </p:spPr>
        <p:txBody>
          <a:bodyPr lIns="50800" tIns="50800" rIns="50800" bIns="50800" anchor="ctr"/>
          <a:lstStyle/>
          <a:p>
            <a:pPr>
              <a:defRPr sz="2400"/>
            </a:pPr>
          </a:p>
        </p:txBody>
      </p:sp>
      <p:sp>
        <p:nvSpPr>
          <p:cNvPr id="1316" name="Shape 1316"/>
          <p:cNvSpPr/>
          <p:nvPr/>
        </p:nvSpPr>
        <p:spPr>
          <a:xfrm>
            <a:off x="555063" y="5657941"/>
            <a:ext cx="12218494" cy="1"/>
          </a:xfrm>
          <a:prstGeom prst="line">
            <a:avLst/>
          </a:prstGeom>
          <a:ln w="25400">
            <a:solidFill>
              <a:srgbClr val="DBDFE2"/>
            </a:solidFill>
            <a:miter lim="400000"/>
          </a:ln>
        </p:spPr>
        <p:txBody>
          <a:bodyPr lIns="50800" tIns="50800" rIns="50800" bIns="50800" anchor="ctr"/>
          <a:lstStyle/>
          <a:p>
            <a:pPr>
              <a:defRPr sz="2400"/>
            </a:pPr>
          </a:p>
        </p:txBody>
      </p:sp>
      <p:sp>
        <p:nvSpPr>
          <p:cNvPr id="1317" name="Shape 1317"/>
          <p:cNvSpPr/>
          <p:nvPr/>
        </p:nvSpPr>
        <p:spPr>
          <a:xfrm>
            <a:off x="478863" y="8659710"/>
            <a:ext cx="12334537" cy="1"/>
          </a:xfrm>
          <a:prstGeom prst="line">
            <a:avLst/>
          </a:prstGeom>
          <a:ln w="25400">
            <a:solidFill>
              <a:srgbClr val="DBDFE2"/>
            </a:solidFill>
            <a:miter lim="400000"/>
          </a:ln>
        </p:spPr>
        <p:txBody>
          <a:bodyPr lIns="50800" tIns="50800" rIns="50800" bIns="50800" anchor="ctr"/>
          <a:lstStyle/>
          <a:p>
            <a:pPr>
              <a:defRPr sz="2400"/>
            </a:pPr>
          </a:p>
        </p:txBody>
      </p:sp>
      <p:sp>
        <p:nvSpPr>
          <p:cNvPr id="1318" name="Shape 1318"/>
          <p:cNvSpPr/>
          <p:nvPr/>
        </p:nvSpPr>
        <p:spPr>
          <a:xfrm>
            <a:off x="1117022" y="2809579"/>
            <a:ext cx="533401" cy="5836242"/>
          </a:xfrm>
          <a:prstGeom prst="roundRect">
            <a:avLst>
              <a:gd name="adj" fmla="val 19328"/>
            </a:avLst>
          </a:prstGeom>
          <a:solidFill>
            <a:srgbClr val="D5EBEF"/>
          </a:solidFill>
          <a:ln w="38100">
            <a:solidFill>
              <a:srgbClr val="67A3AF"/>
            </a:solidFill>
            <a:miter lim="400000"/>
          </a:ln>
        </p:spPr>
        <p:txBody>
          <a:bodyPr lIns="50800" tIns="50800" rIns="50800" bIns="50800" anchor="ctr"/>
          <a:lstStyle/>
          <a:p>
            <a:pPr>
              <a:defRPr sz="2400">
                <a:solidFill>
                  <a:srgbClr val="FFFFFF"/>
                </a:solidFill>
              </a:defRPr>
            </a:pPr>
          </a:p>
        </p:txBody>
      </p:sp>
      <p:sp>
        <p:nvSpPr>
          <p:cNvPr id="1319" name="Shape 1319"/>
          <p:cNvSpPr/>
          <p:nvPr/>
        </p:nvSpPr>
        <p:spPr>
          <a:xfrm flipV="1">
            <a:off x="10987699" y="2489200"/>
            <a:ext cx="1" cy="4527235"/>
          </a:xfrm>
          <a:prstGeom prst="line">
            <a:avLst/>
          </a:prstGeom>
          <a:ln w="38100">
            <a:solidFill>
              <a:srgbClr val="B6B7B9"/>
            </a:solidFill>
            <a:miter lim="400000"/>
          </a:ln>
        </p:spPr>
        <p:txBody>
          <a:bodyPr lIns="50800" tIns="50800" rIns="50800" bIns="50800" anchor="ctr"/>
          <a:lstStyle/>
          <a:p>
            <a:pPr>
              <a:defRPr sz="2400"/>
            </a:pPr>
          </a:p>
        </p:txBody>
      </p:sp>
      <p:sp>
        <p:nvSpPr>
          <p:cNvPr id="1320" name="Shape 1320"/>
          <p:cNvSpPr/>
          <p:nvPr/>
        </p:nvSpPr>
        <p:spPr>
          <a:xfrm flipV="1">
            <a:off x="2976949" y="2489200"/>
            <a:ext cx="1" cy="2413000"/>
          </a:xfrm>
          <a:prstGeom prst="line">
            <a:avLst/>
          </a:prstGeom>
          <a:ln w="38100">
            <a:solidFill>
              <a:srgbClr val="B6B7B9"/>
            </a:solidFill>
            <a:miter lim="400000"/>
          </a:ln>
        </p:spPr>
        <p:txBody>
          <a:bodyPr lIns="50800" tIns="50800" rIns="50800" bIns="50800" anchor="ctr"/>
          <a:lstStyle/>
          <a:p>
            <a:pPr>
              <a:defRPr sz="2400"/>
            </a:pPr>
          </a:p>
        </p:txBody>
      </p:sp>
      <p:sp>
        <p:nvSpPr>
          <p:cNvPr id="1321" name="Shape 1321"/>
          <p:cNvSpPr/>
          <p:nvPr/>
        </p:nvSpPr>
        <p:spPr>
          <a:xfrm rot="16200000">
            <a:off x="840701" y="7718318"/>
            <a:ext cx="1068579"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67A3AF"/>
                </a:solidFill>
              </a:defRPr>
            </a:lvl1pPr>
          </a:lstStyle>
          <a:p>
            <a:pPr/>
            <a:r>
              <a:t>banter</a:t>
            </a:r>
          </a:p>
        </p:txBody>
      </p:sp>
      <p:sp>
        <p:nvSpPr>
          <p:cNvPr id="1322" name="Shape 1322"/>
          <p:cNvSpPr/>
          <p:nvPr/>
        </p:nvSpPr>
        <p:spPr>
          <a:xfrm>
            <a:off x="2737528" y="4946582"/>
            <a:ext cx="533401" cy="3683001"/>
          </a:xfrm>
          <a:prstGeom prst="roundRect">
            <a:avLst>
              <a:gd name="adj" fmla="val 19328"/>
            </a:avLst>
          </a:prstGeom>
          <a:solidFill>
            <a:srgbClr val="E6763C"/>
          </a:solidFill>
          <a:ln w="38100">
            <a:solidFill>
              <a:srgbClr val="C2663D"/>
            </a:solidFill>
            <a:miter lim="400000"/>
          </a:ln>
        </p:spPr>
        <p:txBody>
          <a:bodyPr lIns="50800" tIns="50800" rIns="50800" bIns="50800" anchor="ctr"/>
          <a:lstStyle/>
          <a:p>
            <a:pPr>
              <a:defRPr sz="2400">
                <a:solidFill>
                  <a:srgbClr val="FFFFFF"/>
                </a:solidFill>
              </a:defRPr>
            </a:pPr>
          </a:p>
        </p:txBody>
      </p:sp>
      <p:sp>
        <p:nvSpPr>
          <p:cNvPr id="1323" name="Shape 1323"/>
          <p:cNvSpPr/>
          <p:nvPr/>
        </p:nvSpPr>
        <p:spPr>
          <a:xfrm rot="16200000">
            <a:off x="2421396" y="7751091"/>
            <a:ext cx="1104901"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FFFFFF"/>
                </a:solidFill>
              </a:defRPr>
            </a:lvl1pPr>
          </a:lstStyle>
          <a:p>
            <a:pPr/>
            <a:r>
              <a:t>gossip</a:t>
            </a:r>
          </a:p>
        </p:txBody>
      </p:sp>
      <p:sp>
        <p:nvSpPr>
          <p:cNvPr id="1324" name="Shape 1324"/>
          <p:cNvSpPr/>
          <p:nvPr/>
        </p:nvSpPr>
        <p:spPr>
          <a:xfrm>
            <a:off x="5293664" y="8856948"/>
            <a:ext cx="2782506" cy="6477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the </a:t>
            </a:r>
            <a:r>
              <a:rPr b="1">
                <a:latin typeface="Helvetica"/>
                <a:ea typeface="Helvetica"/>
                <a:cs typeface="Helvetica"/>
                <a:sym typeface="Helvetica"/>
              </a:rPr>
              <a:t>barbican</a:t>
            </a:r>
          </a:p>
        </p:txBody>
      </p:sp>
      <p:sp>
        <p:nvSpPr>
          <p:cNvPr id="1325" name="Shape 1325"/>
          <p:cNvSpPr/>
          <p:nvPr/>
        </p:nvSpPr>
        <p:spPr>
          <a:xfrm>
            <a:off x="10611621" y="1445542"/>
            <a:ext cx="112444" cy="112444"/>
          </a:xfrm>
          <a:prstGeom prst="ellipse">
            <a:avLst/>
          </a:prstGeom>
          <a:solidFill>
            <a:srgbClr val="FFFFFF"/>
          </a:solidFill>
          <a:ln w="12700">
            <a:miter lim="400000"/>
          </a:ln>
        </p:spPr>
        <p:txBody>
          <a:bodyPr lIns="50800" tIns="50800" rIns="50800" bIns="50800" anchor="ctr"/>
          <a:lstStyle/>
          <a:p>
            <a:pPr>
              <a:defRPr sz="2400">
                <a:solidFill>
                  <a:srgbClr val="FFFFFF"/>
                </a:solidFill>
              </a:defRPr>
            </a:pPr>
          </a:p>
        </p:txBody>
      </p:sp>
      <p:sp>
        <p:nvSpPr>
          <p:cNvPr id="1326" name="Shape 1326"/>
          <p:cNvSpPr/>
          <p:nvPr/>
        </p:nvSpPr>
        <p:spPr>
          <a:xfrm>
            <a:off x="10826512" y="1447695"/>
            <a:ext cx="112444" cy="112444"/>
          </a:xfrm>
          <a:prstGeom prst="ellipse">
            <a:avLst/>
          </a:prstGeom>
          <a:solidFill>
            <a:srgbClr val="FFFFFF"/>
          </a:solidFill>
          <a:ln w="12700">
            <a:miter lim="400000"/>
          </a:ln>
        </p:spPr>
        <p:txBody>
          <a:bodyPr lIns="50800" tIns="50800" rIns="50800" bIns="50800" anchor="ctr"/>
          <a:lstStyle/>
          <a:p>
            <a:pPr>
              <a:defRPr sz="2400">
                <a:solidFill>
                  <a:srgbClr val="FFFFFF"/>
                </a:solidFill>
              </a:defRPr>
            </a:pPr>
          </a:p>
        </p:txBody>
      </p:sp>
      <p:sp>
        <p:nvSpPr>
          <p:cNvPr id="1327" name="Shape 1327"/>
          <p:cNvSpPr/>
          <p:nvPr/>
        </p:nvSpPr>
        <p:spPr>
          <a:xfrm>
            <a:off x="8238063" y="1185485"/>
            <a:ext cx="82000" cy="82000"/>
          </a:xfrm>
          <a:prstGeom prst="ellipse">
            <a:avLst/>
          </a:prstGeom>
          <a:solidFill>
            <a:srgbClr val="FFFFFF"/>
          </a:solidFill>
          <a:ln w="12700">
            <a:miter lim="400000"/>
          </a:ln>
        </p:spPr>
        <p:txBody>
          <a:bodyPr lIns="50800" tIns="50800" rIns="50800" bIns="50800" anchor="ctr"/>
          <a:lstStyle/>
          <a:p>
            <a:pPr>
              <a:defRPr sz="2400">
                <a:solidFill>
                  <a:srgbClr val="FFFFFF"/>
                </a:solidFill>
              </a:defRPr>
            </a:pPr>
          </a:p>
        </p:txBody>
      </p:sp>
      <p:sp>
        <p:nvSpPr>
          <p:cNvPr id="1328" name="Shape 1328"/>
          <p:cNvSpPr/>
          <p:nvPr/>
        </p:nvSpPr>
        <p:spPr>
          <a:xfrm flipV="1">
            <a:off x="1375833" y="2489200"/>
            <a:ext cx="1" cy="303212"/>
          </a:xfrm>
          <a:prstGeom prst="line">
            <a:avLst/>
          </a:prstGeom>
          <a:ln w="38100">
            <a:solidFill>
              <a:srgbClr val="B6B7B9"/>
            </a:solidFill>
            <a:miter lim="400000"/>
          </a:ln>
        </p:spPr>
        <p:txBody>
          <a:bodyPr lIns="50800" tIns="50800" rIns="50800" bIns="50800" anchor="ctr"/>
          <a:lstStyle/>
          <a:p>
            <a:pPr>
              <a:defRPr sz="2400"/>
            </a:pPr>
          </a:p>
        </p:txBody>
      </p:sp>
      <p:grpSp>
        <p:nvGrpSpPr>
          <p:cNvPr id="1333" name="Group 1333"/>
          <p:cNvGrpSpPr/>
          <p:nvPr/>
        </p:nvGrpSpPr>
        <p:grpSpPr>
          <a:xfrm>
            <a:off x="820024" y="1922650"/>
            <a:ext cx="479838" cy="474856"/>
            <a:chOff x="0" y="0"/>
            <a:chExt cx="479837" cy="474854"/>
          </a:xfrm>
        </p:grpSpPr>
        <p:sp>
          <p:nvSpPr>
            <p:cNvPr id="1329" name="Shape 1329"/>
            <p:cNvSpPr/>
            <p:nvPr/>
          </p:nvSpPr>
          <p:spPr>
            <a:xfrm>
              <a:off x="0" y="0"/>
              <a:ext cx="479838" cy="474855"/>
            </a:xfrm>
            <a:prstGeom prst="ellipse">
              <a:avLst/>
            </a:prstGeom>
            <a:solidFill>
              <a:srgbClr val="67A3A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451" name="Shape 1451"/>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a:p>
          </p:txBody>
        </p:sp>
        <p:sp>
          <p:nvSpPr>
            <p:cNvPr id="1331" name="Shape 1331"/>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332" name="Shape 1332"/>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grpSp>
        <p:nvGrpSpPr>
          <p:cNvPr id="1338" name="Group 1338"/>
          <p:cNvGrpSpPr/>
          <p:nvPr/>
        </p:nvGrpSpPr>
        <p:grpSpPr>
          <a:xfrm>
            <a:off x="1447536" y="1922650"/>
            <a:ext cx="479838" cy="474856"/>
            <a:chOff x="0" y="0"/>
            <a:chExt cx="479837" cy="474854"/>
          </a:xfrm>
        </p:grpSpPr>
        <p:sp>
          <p:nvSpPr>
            <p:cNvPr id="1334" name="Shape 1334"/>
            <p:cNvSpPr/>
            <p:nvPr/>
          </p:nvSpPr>
          <p:spPr>
            <a:xfrm>
              <a:off x="0" y="0"/>
              <a:ext cx="479838" cy="474855"/>
            </a:xfrm>
            <a:prstGeom prst="ellipse">
              <a:avLst/>
            </a:prstGeom>
            <a:solidFill>
              <a:srgbClr val="C2663D"/>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452" name="Shape 1452"/>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a:p>
          </p:txBody>
        </p:sp>
        <p:sp>
          <p:nvSpPr>
            <p:cNvPr id="1336" name="Shape 1336"/>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337" name="Shape 1337"/>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sp>
        <p:nvSpPr>
          <p:cNvPr id="1453" name="Shape 1453"/>
          <p:cNvSpPr/>
          <p:nvPr/>
        </p:nvSpPr>
        <p:spPr>
          <a:xfrm>
            <a:off x="1186349" y="2361845"/>
            <a:ext cx="374719" cy="11183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3"/>
                </a:moveTo>
                <a:cubicBezTo>
                  <a:pt x="14401" y="21600"/>
                  <a:pt x="7201" y="21599"/>
                  <a:pt x="0" y="0"/>
                </a:cubicBezTo>
              </a:path>
            </a:pathLst>
          </a:custGeom>
          <a:ln w="38100">
            <a:solidFill>
              <a:srgbClr val="B6B7B9"/>
            </a:solidFill>
            <a:miter lim="400000"/>
          </a:ln>
        </p:spPr>
        <p:txBody>
          <a:bodyPr/>
          <a:lstStyle/>
          <a:p>
            <a:pPr/>
          </a:p>
        </p:txBody>
      </p:sp>
      <p:grpSp>
        <p:nvGrpSpPr>
          <p:cNvPr id="1344" name="Group 1344"/>
          <p:cNvGrpSpPr/>
          <p:nvPr/>
        </p:nvGrpSpPr>
        <p:grpSpPr>
          <a:xfrm>
            <a:off x="2421140" y="1922650"/>
            <a:ext cx="479839" cy="474856"/>
            <a:chOff x="0" y="0"/>
            <a:chExt cx="479837" cy="474854"/>
          </a:xfrm>
        </p:grpSpPr>
        <p:sp>
          <p:nvSpPr>
            <p:cNvPr id="1340" name="Shape 1340"/>
            <p:cNvSpPr/>
            <p:nvPr/>
          </p:nvSpPr>
          <p:spPr>
            <a:xfrm>
              <a:off x="0" y="0"/>
              <a:ext cx="479838" cy="474855"/>
            </a:xfrm>
            <a:prstGeom prst="ellipse">
              <a:avLst/>
            </a:prstGeom>
            <a:solidFill>
              <a:srgbClr val="67A3A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454" name="Shape 1454"/>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a:p>
          </p:txBody>
        </p:sp>
        <p:sp>
          <p:nvSpPr>
            <p:cNvPr id="1342" name="Shape 1342"/>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343" name="Shape 1343"/>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grpSp>
        <p:nvGrpSpPr>
          <p:cNvPr id="1349" name="Group 1349"/>
          <p:cNvGrpSpPr/>
          <p:nvPr/>
        </p:nvGrpSpPr>
        <p:grpSpPr>
          <a:xfrm>
            <a:off x="3048652" y="1922650"/>
            <a:ext cx="479838" cy="474856"/>
            <a:chOff x="0" y="0"/>
            <a:chExt cx="479837" cy="474854"/>
          </a:xfrm>
        </p:grpSpPr>
        <p:sp>
          <p:nvSpPr>
            <p:cNvPr id="1345" name="Shape 1345"/>
            <p:cNvSpPr/>
            <p:nvPr/>
          </p:nvSpPr>
          <p:spPr>
            <a:xfrm>
              <a:off x="0" y="0"/>
              <a:ext cx="479838" cy="474855"/>
            </a:xfrm>
            <a:prstGeom prst="ellipse">
              <a:avLst/>
            </a:prstGeom>
            <a:solidFill>
              <a:srgbClr val="C2663D"/>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455" name="Shape 1455"/>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a:p>
          </p:txBody>
        </p:sp>
        <p:sp>
          <p:nvSpPr>
            <p:cNvPr id="1347" name="Shape 1347"/>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348" name="Shape 1348"/>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sp>
        <p:nvSpPr>
          <p:cNvPr id="1456" name="Shape 1456"/>
          <p:cNvSpPr/>
          <p:nvPr/>
        </p:nvSpPr>
        <p:spPr>
          <a:xfrm>
            <a:off x="2787465" y="2361845"/>
            <a:ext cx="374719" cy="11183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3"/>
                </a:moveTo>
                <a:cubicBezTo>
                  <a:pt x="14401" y="21600"/>
                  <a:pt x="7201" y="21599"/>
                  <a:pt x="0" y="0"/>
                </a:cubicBezTo>
              </a:path>
            </a:pathLst>
          </a:custGeom>
          <a:ln w="38100">
            <a:solidFill>
              <a:srgbClr val="B6B7B9"/>
            </a:solidFill>
            <a:miter lim="400000"/>
          </a:ln>
        </p:spPr>
        <p:txBody>
          <a:bodyPr/>
          <a:lstStyle/>
          <a:p>
            <a:pPr/>
          </a:p>
        </p:txBody>
      </p:sp>
      <p:sp>
        <p:nvSpPr>
          <p:cNvPr id="1351" name="Shape 1351"/>
          <p:cNvSpPr/>
          <p:nvPr/>
        </p:nvSpPr>
        <p:spPr>
          <a:xfrm flipV="1">
            <a:off x="4657375" y="2494592"/>
            <a:ext cx="1" cy="3557916"/>
          </a:xfrm>
          <a:prstGeom prst="line">
            <a:avLst/>
          </a:prstGeom>
          <a:ln w="38100">
            <a:solidFill>
              <a:srgbClr val="B6B7B9"/>
            </a:solidFill>
            <a:miter lim="400000"/>
          </a:ln>
        </p:spPr>
        <p:txBody>
          <a:bodyPr lIns="50800" tIns="50800" rIns="50800" bIns="50800" anchor="ctr"/>
          <a:lstStyle/>
          <a:p>
            <a:pPr>
              <a:defRPr sz="2400"/>
            </a:pPr>
          </a:p>
        </p:txBody>
      </p:sp>
      <p:grpSp>
        <p:nvGrpSpPr>
          <p:cNvPr id="1356" name="Group 1356"/>
          <p:cNvGrpSpPr/>
          <p:nvPr/>
        </p:nvGrpSpPr>
        <p:grpSpPr>
          <a:xfrm>
            <a:off x="4111082" y="1922650"/>
            <a:ext cx="479838" cy="474856"/>
            <a:chOff x="0" y="0"/>
            <a:chExt cx="479837" cy="474854"/>
          </a:xfrm>
        </p:grpSpPr>
        <p:sp>
          <p:nvSpPr>
            <p:cNvPr id="1352" name="Shape 1352"/>
            <p:cNvSpPr/>
            <p:nvPr/>
          </p:nvSpPr>
          <p:spPr>
            <a:xfrm>
              <a:off x="0" y="0"/>
              <a:ext cx="479838" cy="474855"/>
            </a:xfrm>
            <a:prstGeom prst="ellipse">
              <a:avLst/>
            </a:prstGeom>
            <a:solidFill>
              <a:srgbClr val="67A3A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457" name="Shape 1457"/>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a:p>
          </p:txBody>
        </p:sp>
        <p:sp>
          <p:nvSpPr>
            <p:cNvPr id="1354" name="Shape 1354"/>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355" name="Shape 1355"/>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grpSp>
        <p:nvGrpSpPr>
          <p:cNvPr id="1361" name="Group 1361"/>
          <p:cNvGrpSpPr/>
          <p:nvPr/>
        </p:nvGrpSpPr>
        <p:grpSpPr>
          <a:xfrm>
            <a:off x="4738594" y="1922650"/>
            <a:ext cx="479838" cy="474856"/>
            <a:chOff x="0" y="0"/>
            <a:chExt cx="479837" cy="474854"/>
          </a:xfrm>
        </p:grpSpPr>
        <p:sp>
          <p:nvSpPr>
            <p:cNvPr id="1357" name="Shape 1357"/>
            <p:cNvSpPr/>
            <p:nvPr/>
          </p:nvSpPr>
          <p:spPr>
            <a:xfrm>
              <a:off x="0" y="0"/>
              <a:ext cx="479838" cy="474855"/>
            </a:xfrm>
            <a:prstGeom prst="ellipse">
              <a:avLst/>
            </a:prstGeom>
            <a:solidFill>
              <a:srgbClr val="C2663D"/>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458" name="Shape 1458"/>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a:p>
          </p:txBody>
        </p:sp>
        <p:sp>
          <p:nvSpPr>
            <p:cNvPr id="1359" name="Shape 1359"/>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360" name="Shape 1360"/>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sp>
        <p:nvSpPr>
          <p:cNvPr id="1459" name="Shape 1459"/>
          <p:cNvSpPr/>
          <p:nvPr/>
        </p:nvSpPr>
        <p:spPr>
          <a:xfrm>
            <a:off x="4477407" y="2361845"/>
            <a:ext cx="374719" cy="11183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3"/>
                </a:moveTo>
                <a:cubicBezTo>
                  <a:pt x="14401" y="21600"/>
                  <a:pt x="7201" y="21599"/>
                  <a:pt x="0" y="0"/>
                </a:cubicBezTo>
              </a:path>
            </a:pathLst>
          </a:custGeom>
          <a:ln w="38100">
            <a:solidFill>
              <a:srgbClr val="B6B7B9"/>
            </a:solidFill>
            <a:miter lim="400000"/>
          </a:ln>
        </p:spPr>
        <p:txBody>
          <a:bodyPr/>
          <a:lstStyle/>
          <a:p>
            <a:pPr/>
          </a:p>
        </p:txBody>
      </p:sp>
      <p:sp>
        <p:nvSpPr>
          <p:cNvPr id="1363" name="Shape 1363"/>
          <p:cNvSpPr/>
          <p:nvPr/>
        </p:nvSpPr>
        <p:spPr>
          <a:xfrm flipV="1">
            <a:off x="6303271" y="2489200"/>
            <a:ext cx="1" cy="3919012"/>
          </a:xfrm>
          <a:prstGeom prst="line">
            <a:avLst/>
          </a:prstGeom>
          <a:ln w="38100">
            <a:solidFill>
              <a:srgbClr val="B6B7B9"/>
            </a:solidFill>
            <a:miter lim="400000"/>
          </a:ln>
        </p:spPr>
        <p:txBody>
          <a:bodyPr lIns="50800" tIns="50800" rIns="50800" bIns="50800" anchor="ctr"/>
          <a:lstStyle/>
          <a:p>
            <a:pPr>
              <a:defRPr sz="2400"/>
            </a:pPr>
          </a:p>
        </p:txBody>
      </p:sp>
      <p:grpSp>
        <p:nvGrpSpPr>
          <p:cNvPr id="1368" name="Group 1368"/>
          <p:cNvGrpSpPr/>
          <p:nvPr/>
        </p:nvGrpSpPr>
        <p:grpSpPr>
          <a:xfrm>
            <a:off x="5747462" y="1922650"/>
            <a:ext cx="479839" cy="474856"/>
            <a:chOff x="0" y="0"/>
            <a:chExt cx="479837" cy="474854"/>
          </a:xfrm>
        </p:grpSpPr>
        <p:sp>
          <p:nvSpPr>
            <p:cNvPr id="1364" name="Shape 1364"/>
            <p:cNvSpPr/>
            <p:nvPr/>
          </p:nvSpPr>
          <p:spPr>
            <a:xfrm>
              <a:off x="0" y="0"/>
              <a:ext cx="479838" cy="474855"/>
            </a:xfrm>
            <a:prstGeom prst="ellipse">
              <a:avLst/>
            </a:prstGeom>
            <a:solidFill>
              <a:srgbClr val="67A3A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460" name="Shape 1460"/>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a:p>
          </p:txBody>
        </p:sp>
        <p:sp>
          <p:nvSpPr>
            <p:cNvPr id="1366" name="Shape 1366"/>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367" name="Shape 1367"/>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grpSp>
        <p:nvGrpSpPr>
          <p:cNvPr id="1373" name="Group 1373"/>
          <p:cNvGrpSpPr/>
          <p:nvPr/>
        </p:nvGrpSpPr>
        <p:grpSpPr>
          <a:xfrm>
            <a:off x="6374974" y="1922650"/>
            <a:ext cx="479838" cy="474856"/>
            <a:chOff x="0" y="0"/>
            <a:chExt cx="479837" cy="474854"/>
          </a:xfrm>
        </p:grpSpPr>
        <p:sp>
          <p:nvSpPr>
            <p:cNvPr id="1369" name="Shape 1369"/>
            <p:cNvSpPr/>
            <p:nvPr/>
          </p:nvSpPr>
          <p:spPr>
            <a:xfrm>
              <a:off x="0" y="0"/>
              <a:ext cx="479838" cy="474855"/>
            </a:xfrm>
            <a:prstGeom prst="ellipse">
              <a:avLst/>
            </a:prstGeom>
            <a:solidFill>
              <a:srgbClr val="C2663D"/>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461" name="Shape 1461"/>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a:p>
          </p:txBody>
        </p:sp>
        <p:sp>
          <p:nvSpPr>
            <p:cNvPr id="1371" name="Shape 1371"/>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372" name="Shape 1372"/>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sp>
        <p:nvSpPr>
          <p:cNvPr id="1462" name="Shape 1462"/>
          <p:cNvSpPr/>
          <p:nvPr/>
        </p:nvSpPr>
        <p:spPr>
          <a:xfrm>
            <a:off x="6113787" y="2361845"/>
            <a:ext cx="374719" cy="11183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3"/>
                </a:moveTo>
                <a:cubicBezTo>
                  <a:pt x="14401" y="21600"/>
                  <a:pt x="7201" y="21599"/>
                  <a:pt x="0" y="0"/>
                </a:cubicBezTo>
              </a:path>
            </a:pathLst>
          </a:custGeom>
          <a:ln w="38100">
            <a:solidFill>
              <a:srgbClr val="B6B7B9"/>
            </a:solidFill>
            <a:miter lim="400000"/>
          </a:ln>
        </p:spPr>
        <p:txBody>
          <a:bodyPr/>
          <a:lstStyle/>
          <a:p>
            <a:pPr/>
          </a:p>
        </p:txBody>
      </p:sp>
      <p:sp>
        <p:nvSpPr>
          <p:cNvPr id="1375" name="Shape 1375"/>
          <p:cNvSpPr/>
          <p:nvPr/>
        </p:nvSpPr>
        <p:spPr>
          <a:xfrm flipV="1">
            <a:off x="7784174" y="2489200"/>
            <a:ext cx="1" cy="3919012"/>
          </a:xfrm>
          <a:prstGeom prst="line">
            <a:avLst/>
          </a:prstGeom>
          <a:ln w="38100">
            <a:solidFill>
              <a:srgbClr val="B6B7B9"/>
            </a:solidFill>
            <a:miter lim="400000"/>
          </a:ln>
        </p:spPr>
        <p:txBody>
          <a:bodyPr lIns="50800" tIns="50800" rIns="50800" bIns="50800" anchor="ctr"/>
          <a:lstStyle/>
          <a:p>
            <a:pPr>
              <a:defRPr sz="2400"/>
            </a:pPr>
          </a:p>
        </p:txBody>
      </p:sp>
      <p:grpSp>
        <p:nvGrpSpPr>
          <p:cNvPr id="1380" name="Group 1380"/>
          <p:cNvGrpSpPr/>
          <p:nvPr/>
        </p:nvGrpSpPr>
        <p:grpSpPr>
          <a:xfrm>
            <a:off x="7228365" y="1922650"/>
            <a:ext cx="479839" cy="474856"/>
            <a:chOff x="0" y="0"/>
            <a:chExt cx="479837" cy="474854"/>
          </a:xfrm>
        </p:grpSpPr>
        <p:sp>
          <p:nvSpPr>
            <p:cNvPr id="1376" name="Shape 1376"/>
            <p:cNvSpPr/>
            <p:nvPr/>
          </p:nvSpPr>
          <p:spPr>
            <a:xfrm>
              <a:off x="0" y="0"/>
              <a:ext cx="479838" cy="474855"/>
            </a:xfrm>
            <a:prstGeom prst="ellipse">
              <a:avLst/>
            </a:prstGeom>
            <a:solidFill>
              <a:srgbClr val="67A3A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463" name="Shape 1463"/>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a:p>
          </p:txBody>
        </p:sp>
        <p:sp>
          <p:nvSpPr>
            <p:cNvPr id="1378" name="Shape 1378"/>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379" name="Shape 1379"/>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grpSp>
        <p:nvGrpSpPr>
          <p:cNvPr id="1385" name="Group 1385"/>
          <p:cNvGrpSpPr/>
          <p:nvPr/>
        </p:nvGrpSpPr>
        <p:grpSpPr>
          <a:xfrm>
            <a:off x="7855877" y="1922650"/>
            <a:ext cx="479839" cy="474856"/>
            <a:chOff x="0" y="0"/>
            <a:chExt cx="479837" cy="474854"/>
          </a:xfrm>
        </p:grpSpPr>
        <p:sp>
          <p:nvSpPr>
            <p:cNvPr id="1381" name="Shape 1381"/>
            <p:cNvSpPr/>
            <p:nvPr/>
          </p:nvSpPr>
          <p:spPr>
            <a:xfrm>
              <a:off x="0" y="0"/>
              <a:ext cx="479838" cy="474855"/>
            </a:xfrm>
            <a:prstGeom prst="ellipse">
              <a:avLst/>
            </a:prstGeom>
            <a:solidFill>
              <a:srgbClr val="C2663D"/>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464" name="Shape 1464"/>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a:p>
          </p:txBody>
        </p:sp>
        <p:sp>
          <p:nvSpPr>
            <p:cNvPr id="1383" name="Shape 1383"/>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384" name="Shape 1384"/>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sp>
        <p:nvSpPr>
          <p:cNvPr id="1465" name="Shape 1465"/>
          <p:cNvSpPr/>
          <p:nvPr/>
        </p:nvSpPr>
        <p:spPr>
          <a:xfrm>
            <a:off x="7594690" y="2361845"/>
            <a:ext cx="374719" cy="11183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3"/>
                </a:moveTo>
                <a:cubicBezTo>
                  <a:pt x="14401" y="21600"/>
                  <a:pt x="7201" y="21599"/>
                  <a:pt x="0" y="0"/>
                </a:cubicBezTo>
              </a:path>
            </a:pathLst>
          </a:custGeom>
          <a:ln w="38100">
            <a:solidFill>
              <a:srgbClr val="B6B7B9"/>
            </a:solidFill>
            <a:miter lim="400000"/>
          </a:ln>
        </p:spPr>
        <p:txBody>
          <a:bodyPr/>
          <a:lstStyle/>
          <a:p>
            <a:pPr/>
          </a:p>
        </p:txBody>
      </p:sp>
      <p:sp>
        <p:nvSpPr>
          <p:cNvPr id="1387" name="Shape 1387"/>
          <p:cNvSpPr/>
          <p:nvPr/>
        </p:nvSpPr>
        <p:spPr>
          <a:xfrm flipV="1">
            <a:off x="9386582" y="2489199"/>
            <a:ext cx="1" cy="4392417"/>
          </a:xfrm>
          <a:prstGeom prst="line">
            <a:avLst/>
          </a:prstGeom>
          <a:ln w="38100">
            <a:solidFill>
              <a:srgbClr val="B6B7B9"/>
            </a:solidFill>
            <a:miter lim="400000"/>
          </a:ln>
        </p:spPr>
        <p:txBody>
          <a:bodyPr lIns="50800" tIns="50800" rIns="50800" bIns="50800" anchor="ctr"/>
          <a:lstStyle/>
          <a:p>
            <a:pPr>
              <a:defRPr sz="2400"/>
            </a:pPr>
          </a:p>
        </p:txBody>
      </p:sp>
      <p:grpSp>
        <p:nvGrpSpPr>
          <p:cNvPr id="1392" name="Group 1392"/>
          <p:cNvGrpSpPr/>
          <p:nvPr/>
        </p:nvGrpSpPr>
        <p:grpSpPr>
          <a:xfrm>
            <a:off x="8830774" y="1922650"/>
            <a:ext cx="479838" cy="474856"/>
            <a:chOff x="0" y="0"/>
            <a:chExt cx="479837" cy="474854"/>
          </a:xfrm>
        </p:grpSpPr>
        <p:sp>
          <p:nvSpPr>
            <p:cNvPr id="1388" name="Shape 1388"/>
            <p:cNvSpPr/>
            <p:nvPr/>
          </p:nvSpPr>
          <p:spPr>
            <a:xfrm>
              <a:off x="0" y="0"/>
              <a:ext cx="479838" cy="474855"/>
            </a:xfrm>
            <a:prstGeom prst="ellipse">
              <a:avLst/>
            </a:prstGeom>
            <a:solidFill>
              <a:srgbClr val="67A3A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466" name="Shape 1466"/>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a:p>
          </p:txBody>
        </p:sp>
        <p:sp>
          <p:nvSpPr>
            <p:cNvPr id="1390" name="Shape 1390"/>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391" name="Shape 1391"/>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grpSp>
        <p:nvGrpSpPr>
          <p:cNvPr id="1397" name="Group 1397"/>
          <p:cNvGrpSpPr/>
          <p:nvPr/>
        </p:nvGrpSpPr>
        <p:grpSpPr>
          <a:xfrm>
            <a:off x="9458285" y="1922650"/>
            <a:ext cx="479838" cy="474856"/>
            <a:chOff x="0" y="0"/>
            <a:chExt cx="479837" cy="474854"/>
          </a:xfrm>
        </p:grpSpPr>
        <p:sp>
          <p:nvSpPr>
            <p:cNvPr id="1393" name="Shape 1393"/>
            <p:cNvSpPr/>
            <p:nvPr/>
          </p:nvSpPr>
          <p:spPr>
            <a:xfrm>
              <a:off x="0" y="0"/>
              <a:ext cx="479838" cy="474855"/>
            </a:xfrm>
            <a:prstGeom prst="ellipse">
              <a:avLst/>
            </a:prstGeom>
            <a:solidFill>
              <a:srgbClr val="C2663D"/>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467" name="Shape 1467"/>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a:p>
          </p:txBody>
        </p:sp>
        <p:sp>
          <p:nvSpPr>
            <p:cNvPr id="1395" name="Shape 1395"/>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396" name="Shape 1396"/>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sp>
        <p:nvSpPr>
          <p:cNvPr id="1468" name="Shape 1468"/>
          <p:cNvSpPr/>
          <p:nvPr/>
        </p:nvSpPr>
        <p:spPr>
          <a:xfrm>
            <a:off x="9197099" y="2361845"/>
            <a:ext cx="374718" cy="11183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3"/>
                </a:moveTo>
                <a:cubicBezTo>
                  <a:pt x="14401" y="21600"/>
                  <a:pt x="7201" y="21599"/>
                  <a:pt x="0" y="0"/>
                </a:cubicBezTo>
              </a:path>
            </a:pathLst>
          </a:custGeom>
          <a:ln w="38100">
            <a:solidFill>
              <a:srgbClr val="B6B7B9"/>
            </a:solidFill>
            <a:miter lim="400000"/>
          </a:ln>
        </p:spPr>
        <p:txBody>
          <a:bodyPr/>
          <a:lstStyle/>
          <a:p>
            <a:pPr/>
          </a:p>
        </p:txBody>
      </p:sp>
      <p:grpSp>
        <p:nvGrpSpPr>
          <p:cNvPr id="1403" name="Group 1403"/>
          <p:cNvGrpSpPr/>
          <p:nvPr/>
        </p:nvGrpSpPr>
        <p:grpSpPr>
          <a:xfrm>
            <a:off x="10431890" y="1922650"/>
            <a:ext cx="479838" cy="474856"/>
            <a:chOff x="0" y="0"/>
            <a:chExt cx="479837" cy="474854"/>
          </a:xfrm>
        </p:grpSpPr>
        <p:sp>
          <p:nvSpPr>
            <p:cNvPr id="1399" name="Shape 1399"/>
            <p:cNvSpPr/>
            <p:nvPr/>
          </p:nvSpPr>
          <p:spPr>
            <a:xfrm>
              <a:off x="0" y="0"/>
              <a:ext cx="479838" cy="474855"/>
            </a:xfrm>
            <a:prstGeom prst="ellipse">
              <a:avLst/>
            </a:prstGeom>
            <a:solidFill>
              <a:srgbClr val="67A3A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469" name="Shape 1469"/>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a:p>
          </p:txBody>
        </p:sp>
        <p:sp>
          <p:nvSpPr>
            <p:cNvPr id="1401" name="Shape 1401"/>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402" name="Shape 1402"/>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grpSp>
        <p:nvGrpSpPr>
          <p:cNvPr id="1408" name="Group 1408"/>
          <p:cNvGrpSpPr/>
          <p:nvPr/>
        </p:nvGrpSpPr>
        <p:grpSpPr>
          <a:xfrm>
            <a:off x="11059402" y="1922650"/>
            <a:ext cx="479838" cy="474856"/>
            <a:chOff x="0" y="0"/>
            <a:chExt cx="479837" cy="474854"/>
          </a:xfrm>
        </p:grpSpPr>
        <p:sp>
          <p:nvSpPr>
            <p:cNvPr id="1404" name="Shape 1404"/>
            <p:cNvSpPr/>
            <p:nvPr/>
          </p:nvSpPr>
          <p:spPr>
            <a:xfrm>
              <a:off x="0" y="0"/>
              <a:ext cx="479838" cy="474855"/>
            </a:xfrm>
            <a:prstGeom prst="ellipse">
              <a:avLst/>
            </a:prstGeom>
            <a:solidFill>
              <a:srgbClr val="C2663D"/>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470" name="Shape 1470"/>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a:p>
          </p:txBody>
        </p:sp>
        <p:sp>
          <p:nvSpPr>
            <p:cNvPr id="1406" name="Shape 1406"/>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407" name="Shape 1407"/>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sp>
        <p:nvSpPr>
          <p:cNvPr id="1471" name="Shape 1471"/>
          <p:cNvSpPr/>
          <p:nvPr/>
        </p:nvSpPr>
        <p:spPr>
          <a:xfrm>
            <a:off x="10798215" y="2361845"/>
            <a:ext cx="374719" cy="11183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3"/>
                </a:moveTo>
                <a:cubicBezTo>
                  <a:pt x="14401" y="21600"/>
                  <a:pt x="7201" y="21599"/>
                  <a:pt x="0" y="0"/>
                </a:cubicBezTo>
              </a:path>
            </a:pathLst>
          </a:custGeom>
          <a:ln w="38100">
            <a:solidFill>
              <a:srgbClr val="B6B7B9"/>
            </a:solidFill>
            <a:miter lim="400000"/>
          </a:ln>
        </p:spPr>
        <p:txBody>
          <a:bodyPr/>
          <a:lstStyle/>
          <a:p>
            <a:pPr/>
          </a:p>
        </p:txBody>
      </p:sp>
      <p:sp>
        <p:nvSpPr>
          <p:cNvPr id="1410" name="Shape 1410"/>
          <p:cNvSpPr/>
          <p:nvPr/>
        </p:nvSpPr>
        <p:spPr>
          <a:xfrm>
            <a:off x="4416683" y="6046264"/>
            <a:ext cx="533401" cy="2578101"/>
          </a:xfrm>
          <a:prstGeom prst="roundRect">
            <a:avLst>
              <a:gd name="adj" fmla="val 19328"/>
            </a:avLst>
          </a:prstGeom>
          <a:solidFill>
            <a:srgbClr val="D5EBEF"/>
          </a:solidFill>
          <a:ln w="38100">
            <a:solidFill>
              <a:srgbClr val="67A3AF"/>
            </a:solidFill>
            <a:miter lim="400000"/>
          </a:ln>
        </p:spPr>
        <p:txBody>
          <a:bodyPr lIns="50800" tIns="50800" rIns="50800" bIns="50800" anchor="ctr"/>
          <a:lstStyle/>
          <a:p>
            <a:pPr>
              <a:defRPr sz="2400">
                <a:solidFill>
                  <a:srgbClr val="FFFFFF"/>
                </a:solidFill>
              </a:defRPr>
            </a:pPr>
          </a:p>
        </p:txBody>
      </p:sp>
      <p:sp>
        <p:nvSpPr>
          <p:cNvPr id="1411" name="Shape 1411"/>
          <p:cNvSpPr/>
          <p:nvPr/>
        </p:nvSpPr>
        <p:spPr>
          <a:xfrm rot="16200000">
            <a:off x="4186645" y="7825964"/>
            <a:ext cx="921970"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67A3AF"/>
                </a:solidFill>
              </a:defRPr>
            </a:lvl1pPr>
          </a:lstStyle>
          <a:p>
            <a:pPr/>
            <a:r>
              <a:t>event</a:t>
            </a:r>
          </a:p>
        </p:txBody>
      </p:sp>
      <p:sp>
        <p:nvSpPr>
          <p:cNvPr id="1412" name="Shape 1412"/>
          <p:cNvSpPr/>
          <p:nvPr/>
        </p:nvSpPr>
        <p:spPr>
          <a:xfrm>
            <a:off x="6034437" y="6282387"/>
            <a:ext cx="533401" cy="2349501"/>
          </a:xfrm>
          <a:prstGeom prst="roundRect">
            <a:avLst>
              <a:gd name="adj" fmla="val 19328"/>
            </a:avLst>
          </a:prstGeom>
          <a:solidFill>
            <a:srgbClr val="E6763C"/>
          </a:solidFill>
          <a:ln w="38100">
            <a:solidFill>
              <a:srgbClr val="C2663D"/>
            </a:solidFill>
            <a:miter lim="400000"/>
          </a:ln>
        </p:spPr>
        <p:txBody>
          <a:bodyPr lIns="50800" tIns="50800" rIns="50800" bIns="50800" anchor="ctr"/>
          <a:lstStyle/>
          <a:p>
            <a:pPr>
              <a:defRPr sz="2400">
                <a:solidFill>
                  <a:srgbClr val="FFFFFF"/>
                </a:solidFill>
              </a:defRPr>
            </a:pPr>
          </a:p>
        </p:txBody>
      </p:sp>
      <p:sp>
        <p:nvSpPr>
          <p:cNvPr id="1413" name="Shape 1413"/>
          <p:cNvSpPr/>
          <p:nvPr/>
        </p:nvSpPr>
        <p:spPr>
          <a:xfrm rot="16200000">
            <a:off x="5833663" y="7812724"/>
            <a:ext cx="903479"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FFFFFF"/>
                </a:solidFill>
              </a:defRPr>
            </a:lvl1pPr>
          </a:lstStyle>
          <a:p>
            <a:pPr/>
            <a:r>
              <a:t>noise</a:t>
            </a:r>
          </a:p>
        </p:txBody>
      </p:sp>
      <p:sp>
        <p:nvSpPr>
          <p:cNvPr id="1414" name="Shape 1414"/>
          <p:cNvSpPr/>
          <p:nvPr/>
        </p:nvSpPr>
        <p:spPr>
          <a:xfrm>
            <a:off x="7522160" y="6367360"/>
            <a:ext cx="533401" cy="2260601"/>
          </a:xfrm>
          <a:prstGeom prst="roundRect">
            <a:avLst>
              <a:gd name="adj" fmla="val 19328"/>
            </a:avLst>
          </a:prstGeom>
          <a:solidFill>
            <a:srgbClr val="E6763C"/>
          </a:solidFill>
          <a:ln w="38100">
            <a:solidFill>
              <a:srgbClr val="C2663D"/>
            </a:solidFill>
            <a:miter lim="400000"/>
          </a:ln>
        </p:spPr>
        <p:txBody>
          <a:bodyPr lIns="50800" tIns="50800" rIns="50800" bIns="50800" anchor="ctr"/>
          <a:lstStyle/>
          <a:p>
            <a:pPr>
              <a:defRPr sz="2400">
                <a:solidFill>
                  <a:srgbClr val="FFFFFF"/>
                </a:solidFill>
              </a:defRPr>
            </a:pPr>
          </a:p>
        </p:txBody>
      </p:sp>
      <p:sp>
        <p:nvSpPr>
          <p:cNvPr id="1415" name="Shape 1415"/>
          <p:cNvSpPr/>
          <p:nvPr/>
        </p:nvSpPr>
        <p:spPr>
          <a:xfrm rot="16200000">
            <a:off x="6592639" y="7247587"/>
            <a:ext cx="2328952"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FFFFFF"/>
                </a:solidFill>
              </a:defRPr>
            </a:lvl1pPr>
          </a:lstStyle>
          <a:p>
            <a:pPr/>
            <a:r>
              <a:t>request for info</a:t>
            </a:r>
          </a:p>
        </p:txBody>
      </p:sp>
      <p:sp>
        <p:nvSpPr>
          <p:cNvPr id="1416" name="Shape 1416"/>
          <p:cNvSpPr/>
          <p:nvPr/>
        </p:nvSpPr>
        <p:spPr>
          <a:xfrm>
            <a:off x="9157337" y="6802685"/>
            <a:ext cx="533401" cy="1828801"/>
          </a:xfrm>
          <a:prstGeom prst="roundRect">
            <a:avLst>
              <a:gd name="adj" fmla="val 19328"/>
            </a:avLst>
          </a:prstGeom>
          <a:solidFill>
            <a:srgbClr val="E6763C"/>
          </a:solidFill>
          <a:ln w="38100">
            <a:solidFill>
              <a:srgbClr val="C2663D"/>
            </a:solidFill>
            <a:miter lim="400000"/>
          </a:ln>
        </p:spPr>
        <p:txBody>
          <a:bodyPr lIns="50800" tIns="50800" rIns="50800" bIns="50800" anchor="ctr"/>
          <a:lstStyle/>
          <a:p>
            <a:pPr>
              <a:defRPr sz="2400">
                <a:solidFill>
                  <a:srgbClr val="FFFFFF"/>
                </a:solidFill>
              </a:defRPr>
            </a:pPr>
          </a:p>
        </p:txBody>
      </p:sp>
      <p:sp>
        <p:nvSpPr>
          <p:cNvPr id="1417" name="Shape 1417"/>
          <p:cNvSpPr/>
          <p:nvPr/>
        </p:nvSpPr>
        <p:spPr>
          <a:xfrm rot="16200000">
            <a:off x="8686548" y="7605738"/>
            <a:ext cx="1398779"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FFFFFF"/>
                </a:solidFill>
              </a:defRPr>
            </a:lvl1pPr>
          </a:lstStyle>
          <a:p>
            <a:pPr/>
            <a:r>
              <a:t>planning</a:t>
            </a:r>
          </a:p>
        </p:txBody>
      </p:sp>
      <p:sp>
        <p:nvSpPr>
          <p:cNvPr id="1418" name="Shape 1418"/>
          <p:cNvSpPr/>
          <p:nvPr/>
        </p:nvSpPr>
        <p:spPr>
          <a:xfrm>
            <a:off x="10723174" y="7073584"/>
            <a:ext cx="533401" cy="1562101"/>
          </a:xfrm>
          <a:prstGeom prst="roundRect">
            <a:avLst>
              <a:gd name="adj" fmla="val 19328"/>
            </a:avLst>
          </a:prstGeom>
          <a:solidFill>
            <a:srgbClr val="D5EBEF"/>
          </a:solidFill>
          <a:ln w="38100">
            <a:solidFill>
              <a:srgbClr val="67A3AF"/>
            </a:solidFill>
            <a:miter lim="400000"/>
          </a:ln>
        </p:spPr>
        <p:txBody>
          <a:bodyPr lIns="50800" tIns="50800" rIns="50800" bIns="50800" anchor="ctr"/>
          <a:lstStyle/>
          <a:p>
            <a:pPr>
              <a:defRPr sz="2400">
                <a:solidFill>
                  <a:srgbClr val="FFFFFF"/>
                </a:solidFill>
              </a:defRPr>
            </a:pPr>
          </a:p>
        </p:txBody>
      </p:sp>
      <p:sp>
        <p:nvSpPr>
          <p:cNvPr id="1419" name="Shape 1419"/>
          <p:cNvSpPr/>
          <p:nvPr/>
        </p:nvSpPr>
        <p:spPr>
          <a:xfrm rot="16200000">
            <a:off x="10399681" y="7632759"/>
            <a:ext cx="1123062"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67A3AF"/>
                </a:solidFill>
              </a:defRPr>
            </a:lvl1pPr>
          </a:lstStyle>
          <a:p>
            <a:pPr/>
            <a:r>
              <a:t>wildlife</a:t>
            </a:r>
          </a:p>
        </p:txBody>
      </p:sp>
      <p:sp>
        <p:nvSpPr>
          <p:cNvPr id="1420" name="Shape 1420"/>
          <p:cNvSpPr/>
          <p:nvPr/>
        </p:nvSpPr>
        <p:spPr>
          <a:xfrm>
            <a:off x="6262447" y="1477302"/>
            <a:ext cx="750515" cy="4723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solidFill>
                  <a:srgbClr val="C2663D"/>
                </a:solidFill>
                <a:latin typeface="Helvetica"/>
                <a:ea typeface="Helvetica"/>
                <a:cs typeface="Helvetica"/>
                <a:sym typeface="Helvetica"/>
              </a:defRPr>
            </a:lvl1pPr>
          </a:lstStyle>
          <a:p>
            <a:pPr/>
            <a:r>
              <a:t>65%</a:t>
            </a:r>
          </a:p>
        </p:txBody>
      </p:sp>
      <p:sp>
        <p:nvSpPr>
          <p:cNvPr id="1421" name="Shape 1421"/>
          <p:cNvSpPr/>
          <p:nvPr/>
        </p:nvSpPr>
        <p:spPr>
          <a:xfrm>
            <a:off x="5629098" y="1464602"/>
            <a:ext cx="671826" cy="4723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200">
                <a:solidFill>
                  <a:srgbClr val="4E5351"/>
                </a:solidFill>
              </a:defRPr>
            </a:lvl1pPr>
          </a:lstStyle>
          <a:p>
            <a:pPr/>
            <a:r>
              <a:t>3%</a:t>
            </a:r>
          </a:p>
        </p:txBody>
      </p:sp>
      <p:sp>
        <p:nvSpPr>
          <p:cNvPr id="1422" name="Shape 1422"/>
          <p:cNvSpPr/>
          <p:nvPr/>
        </p:nvSpPr>
        <p:spPr>
          <a:xfrm>
            <a:off x="7727263" y="1483652"/>
            <a:ext cx="750515" cy="4723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solidFill>
                  <a:srgbClr val="C2663D"/>
                </a:solidFill>
                <a:latin typeface="Helvetica"/>
                <a:ea typeface="Helvetica"/>
                <a:cs typeface="Helvetica"/>
                <a:sym typeface="Helvetica"/>
              </a:defRPr>
            </a:lvl1pPr>
          </a:lstStyle>
          <a:p>
            <a:pPr/>
            <a:r>
              <a:t>17%</a:t>
            </a:r>
          </a:p>
        </p:txBody>
      </p:sp>
      <p:sp>
        <p:nvSpPr>
          <p:cNvPr id="1423" name="Shape 1423"/>
          <p:cNvSpPr/>
          <p:nvPr/>
        </p:nvSpPr>
        <p:spPr>
          <a:xfrm>
            <a:off x="7122659" y="1477302"/>
            <a:ext cx="691251" cy="4723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200">
                <a:solidFill>
                  <a:srgbClr val="4E5351"/>
                </a:solidFill>
              </a:defRPr>
            </a:lvl1pPr>
          </a:lstStyle>
          <a:p>
            <a:pPr/>
            <a:r>
              <a:t>6%</a:t>
            </a:r>
          </a:p>
        </p:txBody>
      </p:sp>
      <p:sp>
        <p:nvSpPr>
          <p:cNvPr id="1424" name="Shape 1424"/>
          <p:cNvSpPr/>
          <p:nvPr/>
        </p:nvSpPr>
        <p:spPr>
          <a:xfrm>
            <a:off x="9342907" y="1495485"/>
            <a:ext cx="750514" cy="4723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solidFill>
                  <a:srgbClr val="C2663D"/>
                </a:solidFill>
                <a:latin typeface="Helvetica"/>
                <a:ea typeface="Helvetica"/>
                <a:cs typeface="Helvetica"/>
                <a:sym typeface="Helvetica"/>
              </a:defRPr>
            </a:lvl1pPr>
          </a:lstStyle>
          <a:p>
            <a:pPr/>
            <a:r>
              <a:t>42%</a:t>
            </a:r>
          </a:p>
        </p:txBody>
      </p:sp>
      <p:sp>
        <p:nvSpPr>
          <p:cNvPr id="1425" name="Shape 1425"/>
          <p:cNvSpPr/>
          <p:nvPr/>
        </p:nvSpPr>
        <p:spPr>
          <a:xfrm>
            <a:off x="8716381" y="1495485"/>
            <a:ext cx="691287" cy="4723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200">
                <a:solidFill>
                  <a:srgbClr val="4E5351"/>
                </a:solidFill>
              </a:defRPr>
            </a:lvl1pPr>
          </a:lstStyle>
          <a:p>
            <a:pPr/>
            <a:r>
              <a:t>11%</a:t>
            </a:r>
          </a:p>
        </p:txBody>
      </p:sp>
      <p:sp>
        <p:nvSpPr>
          <p:cNvPr id="1426" name="Shape 1426"/>
          <p:cNvSpPr/>
          <p:nvPr/>
        </p:nvSpPr>
        <p:spPr>
          <a:xfrm>
            <a:off x="10930788" y="1501835"/>
            <a:ext cx="750515" cy="4723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200">
                <a:solidFill>
                  <a:srgbClr val="4E5351"/>
                </a:solidFill>
              </a:defRPr>
            </a:lvl1pPr>
          </a:lstStyle>
          <a:p>
            <a:pPr/>
            <a:r>
              <a:t>18%</a:t>
            </a:r>
          </a:p>
        </p:txBody>
      </p:sp>
      <p:sp>
        <p:nvSpPr>
          <p:cNvPr id="1427" name="Shape 1427"/>
          <p:cNvSpPr/>
          <p:nvPr/>
        </p:nvSpPr>
        <p:spPr>
          <a:xfrm>
            <a:off x="10335538" y="1489135"/>
            <a:ext cx="671826" cy="4723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solidFill>
                  <a:srgbClr val="67A3AF"/>
                </a:solidFill>
                <a:latin typeface="Helvetica"/>
                <a:ea typeface="Helvetica"/>
                <a:cs typeface="Helvetica"/>
                <a:sym typeface="Helvetica"/>
              </a:defRPr>
            </a:lvl1pPr>
          </a:lstStyle>
          <a:p>
            <a:pPr/>
            <a:r>
              <a:t>37%</a:t>
            </a:r>
          </a:p>
        </p:txBody>
      </p:sp>
      <p:sp>
        <p:nvSpPr>
          <p:cNvPr id="1428" name="Shape 1428"/>
          <p:cNvSpPr/>
          <p:nvPr/>
        </p:nvSpPr>
        <p:spPr>
          <a:xfrm>
            <a:off x="4294865" y="1436456"/>
            <a:ext cx="112444" cy="112444"/>
          </a:xfrm>
          <a:prstGeom prst="ellipse">
            <a:avLst/>
          </a:prstGeom>
          <a:solidFill>
            <a:srgbClr val="FFFFFF"/>
          </a:solidFill>
          <a:ln w="12700">
            <a:miter lim="400000"/>
          </a:ln>
        </p:spPr>
        <p:txBody>
          <a:bodyPr lIns="50800" tIns="50800" rIns="50800" bIns="50800" anchor="ctr"/>
          <a:lstStyle/>
          <a:p>
            <a:pPr>
              <a:defRPr sz="2400">
                <a:solidFill>
                  <a:srgbClr val="FFFFFF"/>
                </a:solidFill>
              </a:defRPr>
            </a:pPr>
          </a:p>
        </p:txBody>
      </p:sp>
      <p:sp>
        <p:nvSpPr>
          <p:cNvPr id="1429" name="Shape 1429"/>
          <p:cNvSpPr/>
          <p:nvPr/>
        </p:nvSpPr>
        <p:spPr>
          <a:xfrm>
            <a:off x="4509757" y="1438609"/>
            <a:ext cx="112444" cy="112444"/>
          </a:xfrm>
          <a:prstGeom prst="ellipse">
            <a:avLst/>
          </a:prstGeom>
          <a:solidFill>
            <a:srgbClr val="FFFFFF"/>
          </a:solidFill>
          <a:ln w="12700">
            <a:miter lim="400000"/>
          </a:ln>
        </p:spPr>
        <p:txBody>
          <a:bodyPr lIns="50800" tIns="50800" rIns="50800" bIns="50800" anchor="ctr"/>
          <a:lstStyle/>
          <a:p>
            <a:pPr>
              <a:defRPr sz="2400">
                <a:solidFill>
                  <a:srgbClr val="FFFFFF"/>
                </a:solidFill>
              </a:defRPr>
            </a:pPr>
          </a:p>
        </p:txBody>
      </p:sp>
      <p:sp>
        <p:nvSpPr>
          <p:cNvPr id="1430" name="Shape 1430"/>
          <p:cNvSpPr/>
          <p:nvPr/>
        </p:nvSpPr>
        <p:spPr>
          <a:xfrm>
            <a:off x="1372408" y="1474566"/>
            <a:ext cx="750514" cy="4723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200">
                <a:solidFill>
                  <a:srgbClr val="4E5351"/>
                </a:solidFill>
              </a:defRPr>
            </a:lvl1pPr>
          </a:lstStyle>
          <a:p>
            <a:pPr/>
            <a:r>
              <a:t>24%</a:t>
            </a:r>
          </a:p>
        </p:txBody>
      </p:sp>
      <p:sp>
        <p:nvSpPr>
          <p:cNvPr id="1431" name="Shape 1431"/>
          <p:cNvSpPr/>
          <p:nvPr/>
        </p:nvSpPr>
        <p:spPr>
          <a:xfrm>
            <a:off x="681533" y="1461866"/>
            <a:ext cx="691251" cy="4723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solidFill>
                  <a:srgbClr val="67A3AF"/>
                </a:solidFill>
                <a:latin typeface="Helvetica"/>
                <a:ea typeface="Helvetica"/>
                <a:cs typeface="Helvetica"/>
                <a:sym typeface="Helvetica"/>
              </a:defRPr>
            </a:lvl1pPr>
          </a:lstStyle>
          <a:p>
            <a:pPr/>
            <a:r>
              <a:t>37%</a:t>
            </a:r>
          </a:p>
        </p:txBody>
      </p:sp>
      <p:sp>
        <p:nvSpPr>
          <p:cNvPr id="1432" name="Shape 1432"/>
          <p:cNvSpPr/>
          <p:nvPr/>
        </p:nvSpPr>
        <p:spPr>
          <a:xfrm>
            <a:off x="3026151" y="1486399"/>
            <a:ext cx="750515" cy="47233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solidFill>
                  <a:srgbClr val="C2663D"/>
                </a:solidFill>
                <a:latin typeface="Helvetica"/>
                <a:ea typeface="Helvetica"/>
                <a:cs typeface="Helvetica"/>
                <a:sym typeface="Helvetica"/>
              </a:defRPr>
            </a:lvl1pPr>
          </a:lstStyle>
          <a:p>
            <a:pPr/>
            <a:r>
              <a:t>24%</a:t>
            </a:r>
          </a:p>
        </p:txBody>
      </p:sp>
      <p:sp>
        <p:nvSpPr>
          <p:cNvPr id="1433" name="Shape 1433"/>
          <p:cNvSpPr/>
          <p:nvPr/>
        </p:nvSpPr>
        <p:spPr>
          <a:xfrm>
            <a:off x="2357428" y="1473699"/>
            <a:ext cx="669099" cy="47233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200">
                <a:solidFill>
                  <a:srgbClr val="4E5351"/>
                </a:solidFill>
              </a:defRPr>
            </a:lvl1pPr>
          </a:lstStyle>
          <a:p>
            <a:pPr/>
            <a:r>
              <a:t>20%</a:t>
            </a:r>
          </a:p>
        </p:txBody>
      </p:sp>
      <p:sp>
        <p:nvSpPr>
          <p:cNvPr id="1434" name="Shape 1434"/>
          <p:cNvSpPr/>
          <p:nvPr/>
        </p:nvSpPr>
        <p:spPr>
          <a:xfrm>
            <a:off x="4626733" y="1492749"/>
            <a:ext cx="750514" cy="47233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200">
                <a:solidFill>
                  <a:srgbClr val="4E5351"/>
                </a:solidFill>
              </a:defRPr>
            </a:lvl1pPr>
          </a:lstStyle>
          <a:p>
            <a:pPr/>
            <a:r>
              <a:t>5%</a:t>
            </a:r>
          </a:p>
        </p:txBody>
      </p:sp>
      <p:sp>
        <p:nvSpPr>
          <p:cNvPr id="1435" name="Shape 1435"/>
          <p:cNvSpPr/>
          <p:nvPr/>
        </p:nvSpPr>
        <p:spPr>
          <a:xfrm>
            <a:off x="3965338" y="1480049"/>
            <a:ext cx="674470" cy="47233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solidFill>
                  <a:srgbClr val="67A3AF"/>
                </a:solidFill>
                <a:latin typeface="Helvetica"/>
                <a:ea typeface="Helvetica"/>
                <a:cs typeface="Helvetica"/>
                <a:sym typeface="Helvetica"/>
              </a:defRPr>
            </a:lvl1pPr>
          </a:lstStyle>
          <a:p>
            <a:pPr/>
            <a:r>
              <a:t>42%</a:t>
            </a:r>
          </a:p>
        </p:txBody>
      </p:sp>
      <p:grpSp>
        <p:nvGrpSpPr>
          <p:cNvPr id="1440" name="Group 1440"/>
          <p:cNvGrpSpPr/>
          <p:nvPr/>
        </p:nvGrpSpPr>
        <p:grpSpPr>
          <a:xfrm>
            <a:off x="8590133" y="8981475"/>
            <a:ext cx="479839" cy="474855"/>
            <a:chOff x="0" y="0"/>
            <a:chExt cx="479837" cy="474854"/>
          </a:xfrm>
        </p:grpSpPr>
        <p:sp>
          <p:nvSpPr>
            <p:cNvPr id="1436" name="Shape 1436"/>
            <p:cNvSpPr/>
            <p:nvPr/>
          </p:nvSpPr>
          <p:spPr>
            <a:xfrm>
              <a:off x="0" y="0"/>
              <a:ext cx="479838" cy="474855"/>
            </a:xfrm>
            <a:prstGeom prst="ellipse">
              <a:avLst/>
            </a:prstGeom>
            <a:solidFill>
              <a:srgbClr val="C2663D"/>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472" name="Shape 1472"/>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a:p>
          </p:txBody>
        </p:sp>
        <p:sp>
          <p:nvSpPr>
            <p:cNvPr id="1438" name="Shape 1438"/>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439" name="Shape 1439"/>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grpSp>
        <p:nvGrpSpPr>
          <p:cNvPr id="1445" name="Group 1445"/>
          <p:cNvGrpSpPr/>
          <p:nvPr/>
        </p:nvGrpSpPr>
        <p:grpSpPr>
          <a:xfrm>
            <a:off x="10403513" y="8981475"/>
            <a:ext cx="479838" cy="474855"/>
            <a:chOff x="0" y="0"/>
            <a:chExt cx="479837" cy="474854"/>
          </a:xfrm>
        </p:grpSpPr>
        <p:sp>
          <p:nvSpPr>
            <p:cNvPr id="1441" name="Shape 1441"/>
            <p:cNvSpPr/>
            <p:nvPr/>
          </p:nvSpPr>
          <p:spPr>
            <a:xfrm>
              <a:off x="0" y="0"/>
              <a:ext cx="479838" cy="474855"/>
            </a:xfrm>
            <a:prstGeom prst="ellipse">
              <a:avLst/>
            </a:prstGeom>
            <a:solidFill>
              <a:srgbClr val="67A3A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473" name="Shape 1473"/>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a:p>
          </p:txBody>
        </p:sp>
        <p:sp>
          <p:nvSpPr>
            <p:cNvPr id="1443" name="Shape 1443"/>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444" name="Shape 1444"/>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sp>
        <p:nvSpPr>
          <p:cNvPr id="1446" name="Shape 1446"/>
          <p:cNvSpPr/>
          <p:nvPr/>
        </p:nvSpPr>
        <p:spPr>
          <a:xfrm>
            <a:off x="10878253" y="8905677"/>
            <a:ext cx="1076921" cy="5551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100">
                <a:solidFill>
                  <a:srgbClr val="67A3AF"/>
                </a:solidFill>
                <a:latin typeface="Helvetica"/>
                <a:ea typeface="Helvetica"/>
                <a:cs typeface="Helvetica"/>
                <a:sym typeface="Helvetica"/>
              </a:defRPr>
            </a:lvl1pPr>
          </a:lstStyle>
          <a:p>
            <a:pPr/>
            <a:r>
              <a:t>23%</a:t>
            </a:r>
          </a:p>
        </p:txBody>
      </p:sp>
      <p:sp>
        <p:nvSpPr>
          <p:cNvPr id="1447" name="Shape 1447"/>
          <p:cNvSpPr/>
          <p:nvPr/>
        </p:nvSpPr>
        <p:spPr>
          <a:xfrm>
            <a:off x="9052231" y="8915909"/>
            <a:ext cx="1076922" cy="5551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100">
                <a:solidFill>
                  <a:srgbClr val="C2663D"/>
                </a:solidFill>
                <a:latin typeface="Helvetica"/>
                <a:ea typeface="Helvetica"/>
                <a:cs typeface="Helvetica"/>
                <a:sym typeface="Helvetica"/>
              </a:defRPr>
            </a:lvl1pPr>
          </a:lstStyle>
          <a:p>
            <a:pPr/>
            <a:r>
              <a:t>27%</a:t>
            </a:r>
          </a:p>
        </p:txBody>
      </p:sp>
      <p:sp>
        <p:nvSpPr>
          <p:cNvPr id="1448" name="Shape 1448"/>
          <p:cNvSpPr/>
          <p:nvPr/>
        </p:nvSpPr>
        <p:spPr>
          <a:xfrm>
            <a:off x="8238063" y="1185485"/>
            <a:ext cx="82000" cy="82000"/>
          </a:xfrm>
          <a:prstGeom prst="ellipse">
            <a:avLst/>
          </a:prstGeom>
          <a:solidFill>
            <a:srgbClr val="FFFFFF"/>
          </a:solidFill>
          <a:ln w="12700">
            <a:miter lim="400000"/>
          </a:ln>
        </p:spPr>
        <p:txBody>
          <a:bodyPr lIns="50800" tIns="50800" rIns="50800" bIns="50800" anchor="ctr"/>
          <a:lstStyle/>
          <a:p>
            <a:pPr>
              <a:defRPr sz="2400">
                <a:solidFill>
                  <a:srgbClr val="FFFFFF"/>
                </a:solidFill>
              </a:defRPr>
            </a:pPr>
          </a:p>
        </p:txBody>
      </p:sp>
      <p:sp>
        <p:nvSpPr>
          <p:cNvPr id="1449" name="Shape 1449"/>
          <p:cNvSpPr/>
          <p:nvPr>
            <p:ph type="title"/>
          </p:nvPr>
        </p:nvSpPr>
        <p:spPr>
          <a:xfrm>
            <a:off x="1545873" y="195781"/>
            <a:ext cx="11099801" cy="1056601"/>
          </a:xfrm>
          <a:prstGeom prst="rect">
            <a:avLst/>
          </a:prstGeom>
        </p:spPr>
        <p:txBody>
          <a:bodyPr/>
          <a:lstStyle>
            <a:lvl1pPr>
              <a:defRPr sz="3600">
                <a:solidFill>
                  <a:srgbClr val="4E5351"/>
                </a:solidFill>
              </a:defRPr>
            </a:lvl1pPr>
          </a:lstStyle>
          <a:p>
            <a:pPr/>
            <a:r>
              <a:t>sentiment of most common subcategories</a:t>
            </a:r>
          </a:p>
        </p:txBody>
      </p:sp>
      <p:pic>
        <p:nvPicPr>
          <p:cNvPr id="1450" name="image10.png"/>
          <p:cNvPicPr>
            <a:picLocks noChangeAspect="1"/>
          </p:cNvPicPr>
          <p:nvPr/>
        </p:nvPicPr>
        <p:blipFill>
          <a:blip r:embed="rId3">
            <a:extLst/>
          </a:blip>
          <a:stretch>
            <a:fillRect/>
          </a:stretch>
        </p:blipFill>
        <p:spPr>
          <a:xfrm>
            <a:off x="1486181" y="317681"/>
            <a:ext cx="1168401" cy="812801"/>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xfrm>
            <a:off x="1379010" y="298297"/>
            <a:ext cx="10464801" cy="1295062"/>
          </a:xfrm>
          <a:prstGeom prst="rect">
            <a:avLst/>
          </a:prstGeom>
        </p:spPr>
        <p:txBody>
          <a:bodyPr>
            <a:normAutofit fontScale="100000" lnSpcReduction="0"/>
          </a:bodyPr>
          <a:lstStyle>
            <a:lvl1pPr>
              <a:defRPr sz="6000">
                <a:solidFill>
                  <a:srgbClr val="4E5351"/>
                </a:solidFill>
              </a:defRPr>
            </a:lvl1pPr>
          </a:lstStyle>
          <a:p>
            <a:pPr>
              <a:defRPr sz="1800"/>
            </a:pPr>
            <a:r>
              <a:rPr sz="6000"/>
              <a:t>why high-rises?</a:t>
            </a:r>
          </a:p>
        </p:txBody>
      </p:sp>
      <p:pic>
        <p:nvPicPr>
          <p:cNvPr id="161" name="image9.png"/>
          <p:cNvPicPr>
            <a:picLocks noChangeAspect="1"/>
          </p:cNvPicPr>
          <p:nvPr/>
        </p:nvPicPr>
        <p:blipFill>
          <a:blip r:embed="rId3">
            <a:extLst/>
          </a:blip>
          <a:stretch>
            <a:fillRect/>
          </a:stretch>
        </p:blipFill>
        <p:spPr>
          <a:xfrm>
            <a:off x="0" y="5951911"/>
            <a:ext cx="13017500" cy="3801689"/>
          </a:xfrm>
          <a:prstGeom prst="rect">
            <a:avLst/>
          </a:prstGeom>
          <a:ln w="12700">
            <a:miter lim="400000"/>
          </a:ln>
        </p:spPr>
      </p:pic>
      <p:pic>
        <p:nvPicPr>
          <p:cNvPr id="162" name="image10.png"/>
          <p:cNvPicPr>
            <a:picLocks noChangeAspect="1"/>
          </p:cNvPicPr>
          <p:nvPr/>
        </p:nvPicPr>
        <p:blipFill>
          <a:blip r:embed="rId4">
            <a:extLst/>
          </a:blip>
          <a:stretch>
            <a:fillRect/>
          </a:stretch>
        </p:blipFill>
        <p:spPr>
          <a:xfrm>
            <a:off x="2685975" y="628328"/>
            <a:ext cx="1168401" cy="812801"/>
          </a:xfrm>
          <a:prstGeom prst="rect">
            <a:avLst/>
          </a:prstGeom>
          <a:ln w="12700">
            <a:miter lim="400000"/>
          </a:ln>
        </p:spPr>
      </p:pic>
      <p:sp>
        <p:nvSpPr>
          <p:cNvPr id="163" name="Shape 163"/>
          <p:cNvSpPr/>
          <p:nvPr>
            <p:ph type="body" idx="1"/>
          </p:nvPr>
        </p:nvSpPr>
        <p:spPr>
          <a:xfrm>
            <a:off x="743757" y="1178022"/>
            <a:ext cx="11735308" cy="5715003"/>
          </a:xfrm>
          <a:prstGeom prst="rect">
            <a:avLst/>
          </a:prstGeom>
        </p:spPr>
        <p:txBody>
          <a:bodyPr>
            <a:normAutofit fontScale="100000" lnSpcReduction="0"/>
          </a:bodyPr>
          <a:lstStyle/>
          <a:p>
            <a:pPr marL="1651000" indent="-1333500">
              <a:defRPr sz="1800"/>
            </a:pPr>
            <a:r>
              <a:rPr sz="4200"/>
              <a:t>massive</a:t>
            </a:r>
            <a:r>
              <a:rPr b="1" sz="4200"/>
              <a:t> </a:t>
            </a:r>
            <a:r>
              <a:rPr sz="4200"/>
              <a:t>global increase over last decade</a:t>
            </a:r>
          </a:p>
          <a:p>
            <a:pPr marL="1651000" indent="-1333500">
              <a:defRPr sz="1800"/>
            </a:pPr>
            <a:r>
              <a:rPr sz="4200"/>
              <a:t>governments</a:t>
            </a:r>
            <a:r>
              <a:rPr sz="4200"/>
              <a:t>, </a:t>
            </a:r>
            <a:r>
              <a:rPr sz="4200"/>
              <a:t>planners</a:t>
            </a:r>
            <a:r>
              <a:rPr sz="4200"/>
              <a:t> and developers </a:t>
            </a:r>
            <a:r>
              <a:rPr sz="4200"/>
              <a:t>love them</a:t>
            </a:r>
          </a:p>
          <a:p>
            <a:pPr marL="1651000" indent="-1333500">
              <a:defRPr sz="1800"/>
            </a:pPr>
            <a:r>
              <a:rPr sz="4200"/>
              <a:t>complex and expensive</a:t>
            </a:r>
          </a:p>
          <a:p>
            <a:pPr marL="1651000" indent="-1333500">
              <a:defRPr sz="1800"/>
            </a:pPr>
            <a:r>
              <a:rPr sz="4200"/>
              <a:t>residents </a:t>
            </a:r>
            <a:r>
              <a:rPr sz="4200"/>
              <a:t>are hard to support</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7" name="Shape 1477"/>
          <p:cNvSpPr/>
          <p:nvPr/>
        </p:nvSpPr>
        <p:spPr>
          <a:xfrm>
            <a:off x="536885" y="7163953"/>
            <a:ext cx="12218493" cy="1"/>
          </a:xfrm>
          <a:prstGeom prst="line">
            <a:avLst/>
          </a:prstGeom>
          <a:ln w="25400">
            <a:solidFill>
              <a:srgbClr val="DBDFE2"/>
            </a:solidFill>
            <a:miter lim="400000"/>
          </a:ln>
        </p:spPr>
        <p:txBody>
          <a:bodyPr lIns="50800" tIns="50800" rIns="50800" bIns="50800" anchor="ctr"/>
          <a:lstStyle/>
          <a:p>
            <a:pPr>
              <a:defRPr sz="2400"/>
            </a:pPr>
          </a:p>
        </p:txBody>
      </p:sp>
      <p:sp>
        <p:nvSpPr>
          <p:cNvPr id="1478" name="Shape 1478"/>
          <p:cNvSpPr/>
          <p:nvPr/>
        </p:nvSpPr>
        <p:spPr>
          <a:xfrm>
            <a:off x="567763" y="4140867"/>
            <a:ext cx="12218494" cy="1"/>
          </a:xfrm>
          <a:prstGeom prst="line">
            <a:avLst/>
          </a:prstGeom>
          <a:ln w="25400">
            <a:solidFill>
              <a:srgbClr val="DBDFE2"/>
            </a:solidFill>
            <a:miter lim="400000"/>
          </a:ln>
        </p:spPr>
        <p:txBody>
          <a:bodyPr lIns="50800" tIns="50800" rIns="50800" bIns="50800" anchor="ctr"/>
          <a:lstStyle/>
          <a:p>
            <a:pPr>
              <a:defRPr sz="2400"/>
            </a:pPr>
          </a:p>
        </p:txBody>
      </p:sp>
      <p:sp>
        <p:nvSpPr>
          <p:cNvPr id="1479" name="Shape 1479"/>
          <p:cNvSpPr/>
          <p:nvPr/>
        </p:nvSpPr>
        <p:spPr>
          <a:xfrm>
            <a:off x="555063" y="5657941"/>
            <a:ext cx="12218494" cy="1"/>
          </a:xfrm>
          <a:prstGeom prst="line">
            <a:avLst/>
          </a:prstGeom>
          <a:ln w="25400">
            <a:solidFill>
              <a:srgbClr val="DBDFE2"/>
            </a:solidFill>
            <a:miter lim="400000"/>
          </a:ln>
        </p:spPr>
        <p:txBody>
          <a:bodyPr lIns="50800" tIns="50800" rIns="50800" bIns="50800" anchor="ctr"/>
          <a:lstStyle/>
          <a:p>
            <a:pPr>
              <a:defRPr sz="2400"/>
            </a:pPr>
          </a:p>
        </p:txBody>
      </p:sp>
      <p:sp>
        <p:nvSpPr>
          <p:cNvPr id="1480" name="Shape 1480"/>
          <p:cNvSpPr/>
          <p:nvPr/>
        </p:nvSpPr>
        <p:spPr>
          <a:xfrm>
            <a:off x="478863" y="8659710"/>
            <a:ext cx="12334537" cy="1"/>
          </a:xfrm>
          <a:prstGeom prst="line">
            <a:avLst/>
          </a:prstGeom>
          <a:ln w="25400">
            <a:solidFill>
              <a:srgbClr val="DBDFE2"/>
            </a:solidFill>
            <a:miter lim="400000"/>
          </a:ln>
        </p:spPr>
        <p:txBody>
          <a:bodyPr lIns="50800" tIns="50800" rIns="50800" bIns="50800" anchor="ctr"/>
          <a:lstStyle/>
          <a:p>
            <a:pPr>
              <a:defRPr sz="2400"/>
            </a:pPr>
          </a:p>
        </p:txBody>
      </p:sp>
      <p:sp>
        <p:nvSpPr>
          <p:cNvPr id="1481" name="Shape 1481"/>
          <p:cNvSpPr/>
          <p:nvPr/>
        </p:nvSpPr>
        <p:spPr>
          <a:xfrm>
            <a:off x="1117022" y="2809579"/>
            <a:ext cx="533401" cy="5836242"/>
          </a:xfrm>
          <a:prstGeom prst="roundRect">
            <a:avLst>
              <a:gd name="adj" fmla="val 19328"/>
            </a:avLst>
          </a:prstGeom>
          <a:solidFill>
            <a:srgbClr val="E6763C"/>
          </a:solidFill>
          <a:ln w="38100">
            <a:solidFill>
              <a:srgbClr val="C2663D"/>
            </a:solidFill>
            <a:miter lim="400000"/>
          </a:ln>
        </p:spPr>
        <p:txBody>
          <a:bodyPr lIns="50800" tIns="50800" rIns="50800" bIns="50800" anchor="ctr"/>
          <a:lstStyle/>
          <a:p>
            <a:pPr>
              <a:defRPr sz="2400">
                <a:solidFill>
                  <a:srgbClr val="FFFFFF"/>
                </a:solidFill>
              </a:defRPr>
            </a:pPr>
          </a:p>
        </p:txBody>
      </p:sp>
      <p:sp>
        <p:nvSpPr>
          <p:cNvPr id="1482" name="Shape 1482"/>
          <p:cNvSpPr/>
          <p:nvPr/>
        </p:nvSpPr>
        <p:spPr>
          <a:xfrm flipV="1">
            <a:off x="10987699" y="2489200"/>
            <a:ext cx="1" cy="4527235"/>
          </a:xfrm>
          <a:prstGeom prst="line">
            <a:avLst/>
          </a:prstGeom>
          <a:ln w="38100">
            <a:solidFill>
              <a:srgbClr val="B6B7B9"/>
            </a:solidFill>
            <a:miter lim="400000"/>
          </a:ln>
        </p:spPr>
        <p:txBody>
          <a:bodyPr lIns="50800" tIns="50800" rIns="50800" bIns="50800" anchor="ctr"/>
          <a:lstStyle/>
          <a:p>
            <a:pPr>
              <a:defRPr sz="2400"/>
            </a:pPr>
          </a:p>
        </p:txBody>
      </p:sp>
      <p:sp>
        <p:nvSpPr>
          <p:cNvPr id="1483" name="Shape 1483"/>
          <p:cNvSpPr/>
          <p:nvPr/>
        </p:nvSpPr>
        <p:spPr>
          <a:xfrm flipV="1">
            <a:off x="2976949" y="2489200"/>
            <a:ext cx="1" cy="2413000"/>
          </a:xfrm>
          <a:prstGeom prst="line">
            <a:avLst/>
          </a:prstGeom>
          <a:ln w="38100">
            <a:solidFill>
              <a:srgbClr val="B6B7B9"/>
            </a:solidFill>
            <a:miter lim="400000"/>
          </a:ln>
        </p:spPr>
        <p:txBody>
          <a:bodyPr lIns="50800" tIns="50800" rIns="50800" bIns="50800" anchor="ctr"/>
          <a:lstStyle/>
          <a:p>
            <a:pPr>
              <a:defRPr sz="2400"/>
            </a:pPr>
          </a:p>
        </p:txBody>
      </p:sp>
      <p:sp>
        <p:nvSpPr>
          <p:cNvPr id="1484" name="Shape 1484"/>
          <p:cNvSpPr/>
          <p:nvPr/>
        </p:nvSpPr>
        <p:spPr>
          <a:xfrm rot="16200000">
            <a:off x="801357" y="7731018"/>
            <a:ext cx="114726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solidFill>
                  <a:srgbClr val="FFFFFF"/>
                </a:solidFill>
              </a:defRPr>
            </a:lvl1pPr>
          </a:lstStyle>
          <a:p>
            <a:pPr/>
            <a:r>
              <a:t>parking</a:t>
            </a:r>
          </a:p>
        </p:txBody>
      </p:sp>
      <p:sp>
        <p:nvSpPr>
          <p:cNvPr id="1485" name="Shape 1485"/>
          <p:cNvSpPr/>
          <p:nvPr/>
        </p:nvSpPr>
        <p:spPr>
          <a:xfrm>
            <a:off x="2737528" y="4946582"/>
            <a:ext cx="533401" cy="3683001"/>
          </a:xfrm>
          <a:prstGeom prst="roundRect">
            <a:avLst>
              <a:gd name="adj" fmla="val 19328"/>
            </a:avLst>
          </a:prstGeom>
          <a:solidFill>
            <a:srgbClr val="E6763C"/>
          </a:solidFill>
          <a:ln w="38100">
            <a:solidFill>
              <a:srgbClr val="C2663D"/>
            </a:solidFill>
            <a:miter lim="400000"/>
          </a:ln>
        </p:spPr>
        <p:txBody>
          <a:bodyPr lIns="50800" tIns="50800" rIns="50800" bIns="50800" anchor="ctr"/>
          <a:lstStyle/>
          <a:p>
            <a:pPr>
              <a:defRPr sz="2400">
                <a:solidFill>
                  <a:srgbClr val="FFFFFF"/>
                </a:solidFill>
              </a:defRPr>
            </a:pPr>
          </a:p>
        </p:txBody>
      </p:sp>
      <p:sp>
        <p:nvSpPr>
          <p:cNvPr id="1486" name="Shape 1486"/>
          <p:cNvSpPr/>
          <p:nvPr/>
        </p:nvSpPr>
        <p:spPr>
          <a:xfrm rot="16200000">
            <a:off x="2362799" y="7751091"/>
            <a:ext cx="1196696"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FFFFFF"/>
                </a:solidFill>
              </a:defRPr>
            </a:lvl1pPr>
          </a:lstStyle>
          <a:p>
            <a:pPr/>
            <a:r>
              <a:t>lighting</a:t>
            </a:r>
          </a:p>
        </p:txBody>
      </p:sp>
      <p:sp>
        <p:nvSpPr>
          <p:cNvPr id="1487" name="Shape 1487"/>
          <p:cNvSpPr/>
          <p:nvPr/>
        </p:nvSpPr>
        <p:spPr>
          <a:xfrm>
            <a:off x="5382812" y="8856948"/>
            <a:ext cx="2604209" cy="6477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latin typeface="Helvetica"/>
                <a:ea typeface="Helvetica"/>
                <a:cs typeface="Helvetica"/>
                <a:sym typeface="Helvetica"/>
              </a:rPr>
              <a:t>wharf</a:t>
            </a:r>
            <a:r>
              <a:t> place</a:t>
            </a:r>
          </a:p>
        </p:txBody>
      </p:sp>
      <p:sp>
        <p:nvSpPr>
          <p:cNvPr id="1488" name="Shape 1488"/>
          <p:cNvSpPr/>
          <p:nvPr/>
        </p:nvSpPr>
        <p:spPr>
          <a:xfrm>
            <a:off x="10611621" y="1445542"/>
            <a:ext cx="112444" cy="112444"/>
          </a:xfrm>
          <a:prstGeom prst="ellipse">
            <a:avLst/>
          </a:prstGeom>
          <a:solidFill>
            <a:srgbClr val="FFFFFF"/>
          </a:solidFill>
          <a:ln w="12700">
            <a:miter lim="400000"/>
          </a:ln>
        </p:spPr>
        <p:txBody>
          <a:bodyPr lIns="50800" tIns="50800" rIns="50800" bIns="50800" anchor="ctr"/>
          <a:lstStyle/>
          <a:p>
            <a:pPr>
              <a:defRPr sz="2400">
                <a:solidFill>
                  <a:srgbClr val="FFFFFF"/>
                </a:solidFill>
              </a:defRPr>
            </a:pPr>
          </a:p>
        </p:txBody>
      </p:sp>
      <p:sp>
        <p:nvSpPr>
          <p:cNvPr id="1489" name="Shape 1489"/>
          <p:cNvSpPr/>
          <p:nvPr/>
        </p:nvSpPr>
        <p:spPr>
          <a:xfrm>
            <a:off x="10826512" y="1447695"/>
            <a:ext cx="112444" cy="112444"/>
          </a:xfrm>
          <a:prstGeom prst="ellipse">
            <a:avLst/>
          </a:prstGeom>
          <a:solidFill>
            <a:srgbClr val="FFFFFF"/>
          </a:solidFill>
          <a:ln w="12700">
            <a:miter lim="400000"/>
          </a:ln>
        </p:spPr>
        <p:txBody>
          <a:bodyPr lIns="50800" tIns="50800" rIns="50800" bIns="50800" anchor="ctr"/>
          <a:lstStyle/>
          <a:p>
            <a:pPr>
              <a:defRPr sz="2400">
                <a:solidFill>
                  <a:srgbClr val="FFFFFF"/>
                </a:solidFill>
              </a:defRPr>
            </a:pPr>
          </a:p>
        </p:txBody>
      </p:sp>
      <p:sp>
        <p:nvSpPr>
          <p:cNvPr id="1490" name="Shape 1490"/>
          <p:cNvSpPr/>
          <p:nvPr/>
        </p:nvSpPr>
        <p:spPr>
          <a:xfrm>
            <a:off x="8238063" y="1185485"/>
            <a:ext cx="82000" cy="82000"/>
          </a:xfrm>
          <a:prstGeom prst="ellipse">
            <a:avLst/>
          </a:prstGeom>
          <a:solidFill>
            <a:srgbClr val="FFFFFF"/>
          </a:solidFill>
          <a:ln w="12700">
            <a:miter lim="400000"/>
          </a:ln>
        </p:spPr>
        <p:txBody>
          <a:bodyPr lIns="50800" tIns="50800" rIns="50800" bIns="50800" anchor="ctr"/>
          <a:lstStyle/>
          <a:p>
            <a:pPr>
              <a:defRPr sz="2400">
                <a:solidFill>
                  <a:srgbClr val="FFFFFF"/>
                </a:solidFill>
              </a:defRPr>
            </a:pPr>
          </a:p>
        </p:txBody>
      </p:sp>
      <p:sp>
        <p:nvSpPr>
          <p:cNvPr id="1491" name="Shape 1491"/>
          <p:cNvSpPr/>
          <p:nvPr/>
        </p:nvSpPr>
        <p:spPr>
          <a:xfrm flipV="1">
            <a:off x="1375833" y="2489200"/>
            <a:ext cx="1" cy="303212"/>
          </a:xfrm>
          <a:prstGeom prst="line">
            <a:avLst/>
          </a:prstGeom>
          <a:ln w="38100">
            <a:solidFill>
              <a:srgbClr val="B6B7B9"/>
            </a:solidFill>
            <a:miter lim="400000"/>
          </a:ln>
        </p:spPr>
        <p:txBody>
          <a:bodyPr lIns="50800" tIns="50800" rIns="50800" bIns="50800" anchor="ctr"/>
          <a:lstStyle/>
          <a:p>
            <a:pPr>
              <a:defRPr sz="2400"/>
            </a:pPr>
          </a:p>
        </p:txBody>
      </p:sp>
      <p:grpSp>
        <p:nvGrpSpPr>
          <p:cNvPr id="1496" name="Group 1496"/>
          <p:cNvGrpSpPr/>
          <p:nvPr/>
        </p:nvGrpSpPr>
        <p:grpSpPr>
          <a:xfrm>
            <a:off x="820024" y="1922650"/>
            <a:ext cx="479838" cy="474856"/>
            <a:chOff x="0" y="0"/>
            <a:chExt cx="479837" cy="474854"/>
          </a:xfrm>
        </p:grpSpPr>
        <p:sp>
          <p:nvSpPr>
            <p:cNvPr id="1492" name="Shape 1492"/>
            <p:cNvSpPr/>
            <p:nvPr/>
          </p:nvSpPr>
          <p:spPr>
            <a:xfrm>
              <a:off x="0" y="0"/>
              <a:ext cx="479838" cy="474855"/>
            </a:xfrm>
            <a:prstGeom prst="ellipse">
              <a:avLst/>
            </a:prstGeom>
            <a:solidFill>
              <a:srgbClr val="67A3A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617" name="Shape 1617"/>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a:p>
          </p:txBody>
        </p:sp>
        <p:sp>
          <p:nvSpPr>
            <p:cNvPr id="1494" name="Shape 1494"/>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495" name="Shape 1495"/>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grpSp>
        <p:nvGrpSpPr>
          <p:cNvPr id="1501" name="Group 1501"/>
          <p:cNvGrpSpPr/>
          <p:nvPr/>
        </p:nvGrpSpPr>
        <p:grpSpPr>
          <a:xfrm>
            <a:off x="1447536" y="1922650"/>
            <a:ext cx="479838" cy="474856"/>
            <a:chOff x="0" y="0"/>
            <a:chExt cx="479837" cy="474854"/>
          </a:xfrm>
        </p:grpSpPr>
        <p:sp>
          <p:nvSpPr>
            <p:cNvPr id="1497" name="Shape 1497"/>
            <p:cNvSpPr/>
            <p:nvPr/>
          </p:nvSpPr>
          <p:spPr>
            <a:xfrm>
              <a:off x="0" y="0"/>
              <a:ext cx="479838" cy="474855"/>
            </a:xfrm>
            <a:prstGeom prst="ellipse">
              <a:avLst/>
            </a:prstGeom>
            <a:solidFill>
              <a:srgbClr val="C2663D"/>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618" name="Shape 1618"/>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a:p>
          </p:txBody>
        </p:sp>
        <p:sp>
          <p:nvSpPr>
            <p:cNvPr id="1499" name="Shape 1499"/>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500" name="Shape 1500"/>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sp>
        <p:nvSpPr>
          <p:cNvPr id="1619" name="Shape 1619"/>
          <p:cNvSpPr/>
          <p:nvPr/>
        </p:nvSpPr>
        <p:spPr>
          <a:xfrm>
            <a:off x="1186349" y="2361845"/>
            <a:ext cx="374719" cy="11183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3"/>
                </a:moveTo>
                <a:cubicBezTo>
                  <a:pt x="14401" y="21600"/>
                  <a:pt x="7201" y="21599"/>
                  <a:pt x="0" y="0"/>
                </a:cubicBezTo>
              </a:path>
            </a:pathLst>
          </a:custGeom>
          <a:ln w="38100">
            <a:solidFill>
              <a:srgbClr val="B6B7B9"/>
            </a:solidFill>
            <a:miter lim="400000"/>
          </a:ln>
        </p:spPr>
        <p:txBody>
          <a:bodyPr/>
          <a:lstStyle/>
          <a:p>
            <a:pPr/>
          </a:p>
        </p:txBody>
      </p:sp>
      <p:grpSp>
        <p:nvGrpSpPr>
          <p:cNvPr id="1507" name="Group 1507"/>
          <p:cNvGrpSpPr/>
          <p:nvPr/>
        </p:nvGrpSpPr>
        <p:grpSpPr>
          <a:xfrm>
            <a:off x="2421140" y="1922650"/>
            <a:ext cx="479839" cy="474856"/>
            <a:chOff x="0" y="0"/>
            <a:chExt cx="479837" cy="474854"/>
          </a:xfrm>
        </p:grpSpPr>
        <p:sp>
          <p:nvSpPr>
            <p:cNvPr id="1503" name="Shape 1503"/>
            <p:cNvSpPr/>
            <p:nvPr/>
          </p:nvSpPr>
          <p:spPr>
            <a:xfrm>
              <a:off x="0" y="0"/>
              <a:ext cx="479838" cy="474855"/>
            </a:xfrm>
            <a:prstGeom prst="ellipse">
              <a:avLst/>
            </a:prstGeom>
            <a:solidFill>
              <a:srgbClr val="67A3A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620" name="Shape 1620"/>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a:p>
          </p:txBody>
        </p:sp>
        <p:sp>
          <p:nvSpPr>
            <p:cNvPr id="1505" name="Shape 1505"/>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506" name="Shape 1506"/>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grpSp>
        <p:nvGrpSpPr>
          <p:cNvPr id="1512" name="Group 1512"/>
          <p:cNvGrpSpPr/>
          <p:nvPr/>
        </p:nvGrpSpPr>
        <p:grpSpPr>
          <a:xfrm>
            <a:off x="3048652" y="1922650"/>
            <a:ext cx="479838" cy="474856"/>
            <a:chOff x="0" y="0"/>
            <a:chExt cx="479837" cy="474854"/>
          </a:xfrm>
        </p:grpSpPr>
        <p:sp>
          <p:nvSpPr>
            <p:cNvPr id="1508" name="Shape 1508"/>
            <p:cNvSpPr/>
            <p:nvPr/>
          </p:nvSpPr>
          <p:spPr>
            <a:xfrm>
              <a:off x="0" y="0"/>
              <a:ext cx="479838" cy="474855"/>
            </a:xfrm>
            <a:prstGeom prst="ellipse">
              <a:avLst/>
            </a:prstGeom>
            <a:solidFill>
              <a:srgbClr val="C2663D"/>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621" name="Shape 1621"/>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a:p>
          </p:txBody>
        </p:sp>
        <p:sp>
          <p:nvSpPr>
            <p:cNvPr id="1510" name="Shape 1510"/>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511" name="Shape 1511"/>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sp>
        <p:nvSpPr>
          <p:cNvPr id="1622" name="Shape 1622"/>
          <p:cNvSpPr/>
          <p:nvPr/>
        </p:nvSpPr>
        <p:spPr>
          <a:xfrm>
            <a:off x="2787465" y="2361845"/>
            <a:ext cx="374719" cy="11183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3"/>
                </a:moveTo>
                <a:cubicBezTo>
                  <a:pt x="14401" y="21600"/>
                  <a:pt x="7201" y="21599"/>
                  <a:pt x="0" y="0"/>
                </a:cubicBezTo>
              </a:path>
            </a:pathLst>
          </a:custGeom>
          <a:ln w="38100">
            <a:solidFill>
              <a:srgbClr val="B6B7B9"/>
            </a:solidFill>
            <a:miter lim="400000"/>
          </a:ln>
        </p:spPr>
        <p:txBody>
          <a:bodyPr/>
          <a:lstStyle/>
          <a:p>
            <a:pPr/>
          </a:p>
        </p:txBody>
      </p:sp>
      <p:sp>
        <p:nvSpPr>
          <p:cNvPr id="1514" name="Shape 1514"/>
          <p:cNvSpPr/>
          <p:nvPr/>
        </p:nvSpPr>
        <p:spPr>
          <a:xfrm flipV="1">
            <a:off x="4657375" y="2494592"/>
            <a:ext cx="1" cy="3557916"/>
          </a:xfrm>
          <a:prstGeom prst="line">
            <a:avLst/>
          </a:prstGeom>
          <a:ln w="38100">
            <a:solidFill>
              <a:srgbClr val="B6B7B9"/>
            </a:solidFill>
            <a:miter lim="400000"/>
          </a:ln>
        </p:spPr>
        <p:txBody>
          <a:bodyPr lIns="50800" tIns="50800" rIns="50800" bIns="50800" anchor="ctr"/>
          <a:lstStyle/>
          <a:p>
            <a:pPr>
              <a:defRPr sz="2400"/>
            </a:pPr>
          </a:p>
        </p:txBody>
      </p:sp>
      <p:grpSp>
        <p:nvGrpSpPr>
          <p:cNvPr id="1519" name="Group 1519"/>
          <p:cNvGrpSpPr/>
          <p:nvPr/>
        </p:nvGrpSpPr>
        <p:grpSpPr>
          <a:xfrm>
            <a:off x="4111082" y="1922650"/>
            <a:ext cx="479838" cy="474856"/>
            <a:chOff x="0" y="0"/>
            <a:chExt cx="479837" cy="474854"/>
          </a:xfrm>
        </p:grpSpPr>
        <p:sp>
          <p:nvSpPr>
            <p:cNvPr id="1515" name="Shape 1515"/>
            <p:cNvSpPr/>
            <p:nvPr/>
          </p:nvSpPr>
          <p:spPr>
            <a:xfrm>
              <a:off x="0" y="0"/>
              <a:ext cx="479838" cy="474855"/>
            </a:xfrm>
            <a:prstGeom prst="ellipse">
              <a:avLst/>
            </a:prstGeom>
            <a:solidFill>
              <a:srgbClr val="67A3A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623" name="Shape 1623"/>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a:p>
          </p:txBody>
        </p:sp>
        <p:sp>
          <p:nvSpPr>
            <p:cNvPr id="1517" name="Shape 1517"/>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518" name="Shape 1518"/>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grpSp>
        <p:nvGrpSpPr>
          <p:cNvPr id="1524" name="Group 1524"/>
          <p:cNvGrpSpPr/>
          <p:nvPr/>
        </p:nvGrpSpPr>
        <p:grpSpPr>
          <a:xfrm>
            <a:off x="4738594" y="1922650"/>
            <a:ext cx="479838" cy="474856"/>
            <a:chOff x="0" y="0"/>
            <a:chExt cx="479837" cy="474854"/>
          </a:xfrm>
        </p:grpSpPr>
        <p:sp>
          <p:nvSpPr>
            <p:cNvPr id="1520" name="Shape 1520"/>
            <p:cNvSpPr/>
            <p:nvPr/>
          </p:nvSpPr>
          <p:spPr>
            <a:xfrm>
              <a:off x="0" y="0"/>
              <a:ext cx="479838" cy="474855"/>
            </a:xfrm>
            <a:prstGeom prst="ellipse">
              <a:avLst/>
            </a:prstGeom>
            <a:solidFill>
              <a:srgbClr val="C2663D"/>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624" name="Shape 1624"/>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a:p>
          </p:txBody>
        </p:sp>
        <p:sp>
          <p:nvSpPr>
            <p:cNvPr id="1522" name="Shape 1522"/>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523" name="Shape 1523"/>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sp>
        <p:nvSpPr>
          <p:cNvPr id="1625" name="Shape 1625"/>
          <p:cNvSpPr/>
          <p:nvPr/>
        </p:nvSpPr>
        <p:spPr>
          <a:xfrm>
            <a:off x="4477407" y="2361845"/>
            <a:ext cx="374719" cy="11183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3"/>
                </a:moveTo>
                <a:cubicBezTo>
                  <a:pt x="14401" y="21600"/>
                  <a:pt x="7201" y="21599"/>
                  <a:pt x="0" y="0"/>
                </a:cubicBezTo>
              </a:path>
            </a:pathLst>
          </a:custGeom>
          <a:ln w="38100">
            <a:solidFill>
              <a:srgbClr val="B6B7B9"/>
            </a:solidFill>
            <a:miter lim="400000"/>
          </a:ln>
        </p:spPr>
        <p:txBody>
          <a:bodyPr/>
          <a:lstStyle/>
          <a:p>
            <a:pPr/>
          </a:p>
        </p:txBody>
      </p:sp>
      <p:sp>
        <p:nvSpPr>
          <p:cNvPr id="1526" name="Shape 1526"/>
          <p:cNvSpPr/>
          <p:nvPr/>
        </p:nvSpPr>
        <p:spPr>
          <a:xfrm flipV="1">
            <a:off x="6303271" y="2489200"/>
            <a:ext cx="1" cy="3919012"/>
          </a:xfrm>
          <a:prstGeom prst="line">
            <a:avLst/>
          </a:prstGeom>
          <a:ln w="38100">
            <a:solidFill>
              <a:srgbClr val="B6B7B9"/>
            </a:solidFill>
            <a:miter lim="400000"/>
          </a:ln>
        </p:spPr>
        <p:txBody>
          <a:bodyPr lIns="50800" tIns="50800" rIns="50800" bIns="50800" anchor="ctr"/>
          <a:lstStyle/>
          <a:p>
            <a:pPr>
              <a:defRPr sz="2400"/>
            </a:pPr>
          </a:p>
        </p:txBody>
      </p:sp>
      <p:grpSp>
        <p:nvGrpSpPr>
          <p:cNvPr id="1531" name="Group 1531"/>
          <p:cNvGrpSpPr/>
          <p:nvPr/>
        </p:nvGrpSpPr>
        <p:grpSpPr>
          <a:xfrm>
            <a:off x="5747462" y="1922650"/>
            <a:ext cx="479839" cy="474856"/>
            <a:chOff x="0" y="0"/>
            <a:chExt cx="479837" cy="474854"/>
          </a:xfrm>
        </p:grpSpPr>
        <p:sp>
          <p:nvSpPr>
            <p:cNvPr id="1527" name="Shape 1527"/>
            <p:cNvSpPr/>
            <p:nvPr/>
          </p:nvSpPr>
          <p:spPr>
            <a:xfrm>
              <a:off x="0" y="0"/>
              <a:ext cx="479838" cy="474855"/>
            </a:xfrm>
            <a:prstGeom prst="ellipse">
              <a:avLst/>
            </a:prstGeom>
            <a:solidFill>
              <a:srgbClr val="67A3A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626" name="Shape 1626"/>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a:p>
          </p:txBody>
        </p:sp>
        <p:sp>
          <p:nvSpPr>
            <p:cNvPr id="1529" name="Shape 1529"/>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530" name="Shape 1530"/>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grpSp>
        <p:nvGrpSpPr>
          <p:cNvPr id="1536" name="Group 1536"/>
          <p:cNvGrpSpPr/>
          <p:nvPr/>
        </p:nvGrpSpPr>
        <p:grpSpPr>
          <a:xfrm>
            <a:off x="6374974" y="1922650"/>
            <a:ext cx="479838" cy="474856"/>
            <a:chOff x="0" y="0"/>
            <a:chExt cx="479837" cy="474854"/>
          </a:xfrm>
        </p:grpSpPr>
        <p:sp>
          <p:nvSpPr>
            <p:cNvPr id="1532" name="Shape 1532"/>
            <p:cNvSpPr/>
            <p:nvPr/>
          </p:nvSpPr>
          <p:spPr>
            <a:xfrm>
              <a:off x="0" y="0"/>
              <a:ext cx="479838" cy="474855"/>
            </a:xfrm>
            <a:prstGeom prst="ellipse">
              <a:avLst/>
            </a:prstGeom>
            <a:solidFill>
              <a:srgbClr val="C2663D"/>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627" name="Shape 1627"/>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a:p>
          </p:txBody>
        </p:sp>
        <p:sp>
          <p:nvSpPr>
            <p:cNvPr id="1534" name="Shape 1534"/>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535" name="Shape 1535"/>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sp>
        <p:nvSpPr>
          <p:cNvPr id="1628" name="Shape 1628"/>
          <p:cNvSpPr/>
          <p:nvPr/>
        </p:nvSpPr>
        <p:spPr>
          <a:xfrm>
            <a:off x="6113787" y="2361845"/>
            <a:ext cx="374719" cy="11183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3"/>
                </a:moveTo>
                <a:cubicBezTo>
                  <a:pt x="14401" y="21600"/>
                  <a:pt x="7201" y="21599"/>
                  <a:pt x="0" y="0"/>
                </a:cubicBezTo>
              </a:path>
            </a:pathLst>
          </a:custGeom>
          <a:ln w="38100">
            <a:solidFill>
              <a:srgbClr val="B6B7B9"/>
            </a:solidFill>
            <a:miter lim="400000"/>
          </a:ln>
        </p:spPr>
        <p:txBody>
          <a:bodyPr/>
          <a:lstStyle/>
          <a:p>
            <a:pPr/>
          </a:p>
        </p:txBody>
      </p:sp>
      <p:sp>
        <p:nvSpPr>
          <p:cNvPr id="1538" name="Shape 1538"/>
          <p:cNvSpPr/>
          <p:nvPr/>
        </p:nvSpPr>
        <p:spPr>
          <a:xfrm flipV="1">
            <a:off x="7784174" y="2489200"/>
            <a:ext cx="1" cy="3919012"/>
          </a:xfrm>
          <a:prstGeom prst="line">
            <a:avLst/>
          </a:prstGeom>
          <a:ln w="38100">
            <a:solidFill>
              <a:srgbClr val="B6B7B9"/>
            </a:solidFill>
            <a:miter lim="400000"/>
          </a:ln>
        </p:spPr>
        <p:txBody>
          <a:bodyPr lIns="50800" tIns="50800" rIns="50800" bIns="50800" anchor="ctr"/>
          <a:lstStyle/>
          <a:p>
            <a:pPr>
              <a:defRPr sz="2400"/>
            </a:pPr>
          </a:p>
        </p:txBody>
      </p:sp>
      <p:grpSp>
        <p:nvGrpSpPr>
          <p:cNvPr id="1543" name="Group 1543"/>
          <p:cNvGrpSpPr/>
          <p:nvPr/>
        </p:nvGrpSpPr>
        <p:grpSpPr>
          <a:xfrm>
            <a:off x="7228365" y="1922650"/>
            <a:ext cx="479839" cy="474856"/>
            <a:chOff x="0" y="0"/>
            <a:chExt cx="479837" cy="474854"/>
          </a:xfrm>
        </p:grpSpPr>
        <p:sp>
          <p:nvSpPr>
            <p:cNvPr id="1539" name="Shape 1539"/>
            <p:cNvSpPr/>
            <p:nvPr/>
          </p:nvSpPr>
          <p:spPr>
            <a:xfrm>
              <a:off x="0" y="0"/>
              <a:ext cx="479838" cy="474855"/>
            </a:xfrm>
            <a:prstGeom prst="ellipse">
              <a:avLst/>
            </a:prstGeom>
            <a:solidFill>
              <a:srgbClr val="67A3A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629" name="Shape 1629"/>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a:p>
          </p:txBody>
        </p:sp>
        <p:sp>
          <p:nvSpPr>
            <p:cNvPr id="1541" name="Shape 1541"/>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542" name="Shape 1542"/>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grpSp>
        <p:nvGrpSpPr>
          <p:cNvPr id="1548" name="Group 1548"/>
          <p:cNvGrpSpPr/>
          <p:nvPr/>
        </p:nvGrpSpPr>
        <p:grpSpPr>
          <a:xfrm>
            <a:off x="7855877" y="1922650"/>
            <a:ext cx="479839" cy="474856"/>
            <a:chOff x="0" y="0"/>
            <a:chExt cx="479837" cy="474854"/>
          </a:xfrm>
        </p:grpSpPr>
        <p:sp>
          <p:nvSpPr>
            <p:cNvPr id="1544" name="Shape 1544"/>
            <p:cNvSpPr/>
            <p:nvPr/>
          </p:nvSpPr>
          <p:spPr>
            <a:xfrm>
              <a:off x="0" y="0"/>
              <a:ext cx="479838" cy="474855"/>
            </a:xfrm>
            <a:prstGeom prst="ellipse">
              <a:avLst/>
            </a:prstGeom>
            <a:solidFill>
              <a:srgbClr val="C2663D"/>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630" name="Shape 1630"/>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a:p>
          </p:txBody>
        </p:sp>
        <p:sp>
          <p:nvSpPr>
            <p:cNvPr id="1546" name="Shape 1546"/>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547" name="Shape 1547"/>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sp>
        <p:nvSpPr>
          <p:cNvPr id="1631" name="Shape 1631"/>
          <p:cNvSpPr/>
          <p:nvPr/>
        </p:nvSpPr>
        <p:spPr>
          <a:xfrm>
            <a:off x="7594690" y="2361845"/>
            <a:ext cx="374719" cy="11183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3"/>
                </a:moveTo>
                <a:cubicBezTo>
                  <a:pt x="14401" y="21600"/>
                  <a:pt x="7201" y="21599"/>
                  <a:pt x="0" y="0"/>
                </a:cubicBezTo>
              </a:path>
            </a:pathLst>
          </a:custGeom>
          <a:ln w="38100">
            <a:solidFill>
              <a:srgbClr val="B6B7B9"/>
            </a:solidFill>
            <a:miter lim="400000"/>
          </a:ln>
        </p:spPr>
        <p:txBody>
          <a:bodyPr/>
          <a:lstStyle/>
          <a:p>
            <a:pPr/>
          </a:p>
        </p:txBody>
      </p:sp>
      <p:sp>
        <p:nvSpPr>
          <p:cNvPr id="1550" name="Shape 1550"/>
          <p:cNvSpPr/>
          <p:nvPr/>
        </p:nvSpPr>
        <p:spPr>
          <a:xfrm flipV="1">
            <a:off x="9386582" y="2489199"/>
            <a:ext cx="1" cy="4392417"/>
          </a:xfrm>
          <a:prstGeom prst="line">
            <a:avLst/>
          </a:prstGeom>
          <a:ln w="38100">
            <a:solidFill>
              <a:srgbClr val="B6B7B9"/>
            </a:solidFill>
            <a:miter lim="400000"/>
          </a:ln>
        </p:spPr>
        <p:txBody>
          <a:bodyPr lIns="50800" tIns="50800" rIns="50800" bIns="50800" anchor="ctr"/>
          <a:lstStyle/>
          <a:p>
            <a:pPr>
              <a:defRPr sz="2400"/>
            </a:pPr>
          </a:p>
        </p:txBody>
      </p:sp>
      <p:grpSp>
        <p:nvGrpSpPr>
          <p:cNvPr id="1555" name="Group 1555"/>
          <p:cNvGrpSpPr/>
          <p:nvPr/>
        </p:nvGrpSpPr>
        <p:grpSpPr>
          <a:xfrm>
            <a:off x="8830774" y="1922650"/>
            <a:ext cx="479838" cy="474856"/>
            <a:chOff x="0" y="0"/>
            <a:chExt cx="479837" cy="474854"/>
          </a:xfrm>
        </p:grpSpPr>
        <p:sp>
          <p:nvSpPr>
            <p:cNvPr id="1551" name="Shape 1551"/>
            <p:cNvSpPr/>
            <p:nvPr/>
          </p:nvSpPr>
          <p:spPr>
            <a:xfrm>
              <a:off x="0" y="0"/>
              <a:ext cx="479838" cy="474855"/>
            </a:xfrm>
            <a:prstGeom prst="ellipse">
              <a:avLst/>
            </a:prstGeom>
            <a:solidFill>
              <a:srgbClr val="67A3A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632" name="Shape 1632"/>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a:p>
          </p:txBody>
        </p:sp>
        <p:sp>
          <p:nvSpPr>
            <p:cNvPr id="1553" name="Shape 1553"/>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554" name="Shape 1554"/>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grpSp>
        <p:nvGrpSpPr>
          <p:cNvPr id="1560" name="Group 1560"/>
          <p:cNvGrpSpPr/>
          <p:nvPr/>
        </p:nvGrpSpPr>
        <p:grpSpPr>
          <a:xfrm>
            <a:off x="9458285" y="1922650"/>
            <a:ext cx="479838" cy="474856"/>
            <a:chOff x="0" y="0"/>
            <a:chExt cx="479837" cy="474854"/>
          </a:xfrm>
        </p:grpSpPr>
        <p:sp>
          <p:nvSpPr>
            <p:cNvPr id="1556" name="Shape 1556"/>
            <p:cNvSpPr/>
            <p:nvPr/>
          </p:nvSpPr>
          <p:spPr>
            <a:xfrm>
              <a:off x="0" y="0"/>
              <a:ext cx="479838" cy="474855"/>
            </a:xfrm>
            <a:prstGeom prst="ellipse">
              <a:avLst/>
            </a:prstGeom>
            <a:solidFill>
              <a:srgbClr val="C2663D"/>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633" name="Shape 1633"/>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a:p>
          </p:txBody>
        </p:sp>
        <p:sp>
          <p:nvSpPr>
            <p:cNvPr id="1558" name="Shape 1558"/>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559" name="Shape 1559"/>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sp>
        <p:nvSpPr>
          <p:cNvPr id="1634" name="Shape 1634"/>
          <p:cNvSpPr/>
          <p:nvPr/>
        </p:nvSpPr>
        <p:spPr>
          <a:xfrm>
            <a:off x="9197099" y="2361845"/>
            <a:ext cx="374718" cy="11183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3"/>
                </a:moveTo>
                <a:cubicBezTo>
                  <a:pt x="14401" y="21600"/>
                  <a:pt x="7201" y="21599"/>
                  <a:pt x="0" y="0"/>
                </a:cubicBezTo>
              </a:path>
            </a:pathLst>
          </a:custGeom>
          <a:ln w="38100">
            <a:solidFill>
              <a:srgbClr val="B6B7B9"/>
            </a:solidFill>
            <a:miter lim="400000"/>
          </a:ln>
        </p:spPr>
        <p:txBody>
          <a:bodyPr/>
          <a:lstStyle/>
          <a:p>
            <a:pPr/>
          </a:p>
        </p:txBody>
      </p:sp>
      <p:grpSp>
        <p:nvGrpSpPr>
          <p:cNvPr id="1566" name="Group 1566"/>
          <p:cNvGrpSpPr/>
          <p:nvPr/>
        </p:nvGrpSpPr>
        <p:grpSpPr>
          <a:xfrm>
            <a:off x="10431890" y="1922650"/>
            <a:ext cx="479838" cy="474856"/>
            <a:chOff x="0" y="0"/>
            <a:chExt cx="479837" cy="474854"/>
          </a:xfrm>
        </p:grpSpPr>
        <p:sp>
          <p:nvSpPr>
            <p:cNvPr id="1562" name="Shape 1562"/>
            <p:cNvSpPr/>
            <p:nvPr/>
          </p:nvSpPr>
          <p:spPr>
            <a:xfrm>
              <a:off x="0" y="0"/>
              <a:ext cx="479838" cy="474855"/>
            </a:xfrm>
            <a:prstGeom prst="ellipse">
              <a:avLst/>
            </a:prstGeom>
            <a:solidFill>
              <a:srgbClr val="67A3A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635" name="Shape 1635"/>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a:p>
          </p:txBody>
        </p:sp>
        <p:sp>
          <p:nvSpPr>
            <p:cNvPr id="1564" name="Shape 1564"/>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565" name="Shape 1565"/>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grpSp>
        <p:nvGrpSpPr>
          <p:cNvPr id="1571" name="Group 1571"/>
          <p:cNvGrpSpPr/>
          <p:nvPr/>
        </p:nvGrpSpPr>
        <p:grpSpPr>
          <a:xfrm>
            <a:off x="11059402" y="1922650"/>
            <a:ext cx="479838" cy="474856"/>
            <a:chOff x="0" y="0"/>
            <a:chExt cx="479837" cy="474854"/>
          </a:xfrm>
        </p:grpSpPr>
        <p:sp>
          <p:nvSpPr>
            <p:cNvPr id="1567" name="Shape 1567"/>
            <p:cNvSpPr/>
            <p:nvPr/>
          </p:nvSpPr>
          <p:spPr>
            <a:xfrm>
              <a:off x="0" y="0"/>
              <a:ext cx="479838" cy="474855"/>
            </a:xfrm>
            <a:prstGeom prst="ellipse">
              <a:avLst/>
            </a:prstGeom>
            <a:solidFill>
              <a:srgbClr val="C2663D"/>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636" name="Shape 1636"/>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a:p>
          </p:txBody>
        </p:sp>
        <p:sp>
          <p:nvSpPr>
            <p:cNvPr id="1569" name="Shape 1569"/>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570" name="Shape 1570"/>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sp>
        <p:nvSpPr>
          <p:cNvPr id="1637" name="Shape 1637"/>
          <p:cNvSpPr/>
          <p:nvPr/>
        </p:nvSpPr>
        <p:spPr>
          <a:xfrm>
            <a:off x="10798215" y="2361845"/>
            <a:ext cx="374719" cy="11183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3"/>
                </a:moveTo>
                <a:cubicBezTo>
                  <a:pt x="14401" y="21600"/>
                  <a:pt x="7201" y="21599"/>
                  <a:pt x="0" y="0"/>
                </a:cubicBezTo>
              </a:path>
            </a:pathLst>
          </a:custGeom>
          <a:ln w="38100">
            <a:solidFill>
              <a:srgbClr val="B6B7B9"/>
            </a:solidFill>
            <a:miter lim="400000"/>
          </a:ln>
        </p:spPr>
        <p:txBody>
          <a:bodyPr/>
          <a:lstStyle/>
          <a:p>
            <a:pPr/>
          </a:p>
        </p:txBody>
      </p:sp>
      <p:sp>
        <p:nvSpPr>
          <p:cNvPr id="1573" name="Shape 1573"/>
          <p:cNvSpPr/>
          <p:nvPr/>
        </p:nvSpPr>
        <p:spPr>
          <a:xfrm>
            <a:off x="4416683" y="6046264"/>
            <a:ext cx="533401" cy="2578101"/>
          </a:xfrm>
          <a:prstGeom prst="roundRect">
            <a:avLst>
              <a:gd name="adj" fmla="val 19328"/>
            </a:avLst>
          </a:prstGeom>
          <a:solidFill>
            <a:srgbClr val="E6763C"/>
          </a:solidFill>
          <a:ln w="38100">
            <a:solidFill>
              <a:srgbClr val="C2663D"/>
            </a:solidFill>
            <a:miter lim="400000"/>
          </a:ln>
        </p:spPr>
        <p:txBody>
          <a:bodyPr lIns="50800" tIns="50800" rIns="50800" bIns="50800" anchor="ctr"/>
          <a:lstStyle/>
          <a:p>
            <a:pPr>
              <a:defRPr sz="2400">
                <a:solidFill>
                  <a:srgbClr val="FFFFFF"/>
                </a:solidFill>
              </a:defRPr>
            </a:pPr>
          </a:p>
        </p:txBody>
      </p:sp>
      <p:sp>
        <p:nvSpPr>
          <p:cNvPr id="1574" name="Shape 1574"/>
          <p:cNvSpPr/>
          <p:nvPr/>
        </p:nvSpPr>
        <p:spPr>
          <a:xfrm rot="16200000">
            <a:off x="3459509" y="7152909"/>
            <a:ext cx="2371548"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FFFFFF"/>
                </a:solidFill>
              </a:defRPr>
            </a:lvl1pPr>
          </a:lstStyle>
          <a:p>
            <a:pPr/>
            <a:r>
              <a:t>communication</a:t>
            </a:r>
          </a:p>
        </p:txBody>
      </p:sp>
      <p:sp>
        <p:nvSpPr>
          <p:cNvPr id="1575" name="Shape 1575"/>
          <p:cNvSpPr/>
          <p:nvPr/>
        </p:nvSpPr>
        <p:spPr>
          <a:xfrm>
            <a:off x="6034437" y="6282387"/>
            <a:ext cx="533401" cy="2349501"/>
          </a:xfrm>
          <a:prstGeom prst="roundRect">
            <a:avLst>
              <a:gd name="adj" fmla="val 19328"/>
            </a:avLst>
          </a:prstGeom>
          <a:solidFill>
            <a:srgbClr val="E6763C"/>
          </a:solidFill>
          <a:ln w="38100">
            <a:solidFill>
              <a:srgbClr val="C2663D"/>
            </a:solidFill>
            <a:miter lim="400000"/>
          </a:ln>
        </p:spPr>
        <p:txBody>
          <a:bodyPr lIns="50800" tIns="50800" rIns="50800" bIns="50800" anchor="ctr"/>
          <a:lstStyle/>
          <a:p>
            <a:pPr>
              <a:defRPr sz="2400">
                <a:solidFill>
                  <a:srgbClr val="FFFFFF"/>
                </a:solidFill>
              </a:defRPr>
            </a:pPr>
          </a:p>
        </p:txBody>
      </p:sp>
      <p:sp>
        <p:nvSpPr>
          <p:cNvPr id="1576" name="Shape 1576"/>
          <p:cNvSpPr/>
          <p:nvPr/>
        </p:nvSpPr>
        <p:spPr>
          <a:xfrm rot="16200000">
            <a:off x="5650237" y="7749224"/>
            <a:ext cx="1270331"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FFFFFF"/>
                </a:solidFill>
              </a:defRPr>
            </a:lvl1pPr>
          </a:lstStyle>
          <a:p>
            <a:pPr/>
            <a:r>
              <a:t>security</a:t>
            </a:r>
          </a:p>
        </p:txBody>
      </p:sp>
      <p:sp>
        <p:nvSpPr>
          <p:cNvPr id="1577" name="Shape 1577"/>
          <p:cNvSpPr/>
          <p:nvPr/>
        </p:nvSpPr>
        <p:spPr>
          <a:xfrm>
            <a:off x="7522160" y="6367360"/>
            <a:ext cx="533401" cy="2260601"/>
          </a:xfrm>
          <a:prstGeom prst="roundRect">
            <a:avLst>
              <a:gd name="adj" fmla="val 19328"/>
            </a:avLst>
          </a:prstGeom>
          <a:solidFill>
            <a:srgbClr val="E6763C"/>
          </a:solidFill>
          <a:ln w="38100">
            <a:solidFill>
              <a:srgbClr val="C2663D"/>
            </a:solidFill>
            <a:miter lim="400000"/>
          </a:ln>
        </p:spPr>
        <p:txBody>
          <a:bodyPr lIns="50800" tIns="50800" rIns="50800" bIns="50800" anchor="ctr"/>
          <a:lstStyle/>
          <a:p>
            <a:pPr>
              <a:defRPr sz="2400">
                <a:solidFill>
                  <a:srgbClr val="FFFFFF"/>
                </a:solidFill>
              </a:defRPr>
            </a:pPr>
          </a:p>
        </p:txBody>
      </p:sp>
      <p:sp>
        <p:nvSpPr>
          <p:cNvPr id="1578" name="Shape 1578"/>
          <p:cNvSpPr/>
          <p:nvPr/>
        </p:nvSpPr>
        <p:spPr>
          <a:xfrm rot="16200000">
            <a:off x="7277969" y="7874629"/>
            <a:ext cx="958292"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FFFFFF"/>
                </a:solidFill>
              </a:defRPr>
            </a:lvl1pPr>
          </a:lstStyle>
          <a:p>
            <a:pPr/>
            <a:r>
              <a:t>doors</a:t>
            </a:r>
          </a:p>
        </p:txBody>
      </p:sp>
      <p:sp>
        <p:nvSpPr>
          <p:cNvPr id="1579" name="Shape 1579"/>
          <p:cNvSpPr/>
          <p:nvPr/>
        </p:nvSpPr>
        <p:spPr>
          <a:xfrm>
            <a:off x="9157337" y="6802685"/>
            <a:ext cx="533401" cy="1828801"/>
          </a:xfrm>
          <a:prstGeom prst="roundRect">
            <a:avLst>
              <a:gd name="adj" fmla="val 19328"/>
            </a:avLst>
          </a:prstGeom>
          <a:solidFill>
            <a:srgbClr val="E6763C"/>
          </a:solidFill>
          <a:ln w="38100">
            <a:solidFill>
              <a:srgbClr val="C2663D"/>
            </a:solidFill>
            <a:miter lim="400000"/>
          </a:ln>
        </p:spPr>
        <p:txBody>
          <a:bodyPr lIns="50800" tIns="50800" rIns="50800" bIns="50800" anchor="ctr"/>
          <a:lstStyle/>
          <a:p>
            <a:pPr>
              <a:defRPr sz="2400">
                <a:solidFill>
                  <a:srgbClr val="FFFFFF"/>
                </a:solidFill>
              </a:defRPr>
            </a:pPr>
          </a:p>
        </p:txBody>
      </p:sp>
      <p:sp>
        <p:nvSpPr>
          <p:cNvPr id="1580" name="Shape 1580"/>
          <p:cNvSpPr/>
          <p:nvPr/>
        </p:nvSpPr>
        <p:spPr>
          <a:xfrm rot="16200000">
            <a:off x="9020202" y="7986979"/>
            <a:ext cx="756870"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FFFFFF"/>
                </a:solidFill>
              </a:defRPr>
            </a:lvl1pPr>
          </a:lstStyle>
          <a:p>
            <a:pPr/>
            <a:r>
              <a:t>theft</a:t>
            </a:r>
          </a:p>
        </p:txBody>
      </p:sp>
      <p:sp>
        <p:nvSpPr>
          <p:cNvPr id="1581" name="Shape 1581"/>
          <p:cNvSpPr/>
          <p:nvPr/>
        </p:nvSpPr>
        <p:spPr>
          <a:xfrm>
            <a:off x="10723174" y="7073584"/>
            <a:ext cx="533401" cy="1562101"/>
          </a:xfrm>
          <a:prstGeom prst="roundRect">
            <a:avLst>
              <a:gd name="adj" fmla="val 19328"/>
            </a:avLst>
          </a:prstGeom>
          <a:solidFill>
            <a:srgbClr val="E6763C"/>
          </a:solidFill>
          <a:ln w="38100">
            <a:solidFill>
              <a:srgbClr val="C2663D"/>
            </a:solidFill>
            <a:miter lim="400000"/>
          </a:ln>
        </p:spPr>
        <p:txBody>
          <a:bodyPr lIns="50800" tIns="50800" rIns="50800" bIns="50800" anchor="ctr"/>
          <a:lstStyle/>
          <a:p>
            <a:pPr>
              <a:defRPr sz="2400">
                <a:solidFill>
                  <a:srgbClr val="FFFFFF"/>
                </a:solidFill>
              </a:defRPr>
            </a:pPr>
          </a:p>
        </p:txBody>
      </p:sp>
      <p:sp>
        <p:nvSpPr>
          <p:cNvPr id="1582" name="Shape 1582"/>
          <p:cNvSpPr/>
          <p:nvPr/>
        </p:nvSpPr>
        <p:spPr>
          <a:xfrm>
            <a:off x="6262447" y="1477302"/>
            <a:ext cx="750515" cy="4723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solidFill>
                  <a:srgbClr val="C2663D"/>
                </a:solidFill>
                <a:latin typeface="Helvetica"/>
                <a:ea typeface="Helvetica"/>
                <a:cs typeface="Helvetica"/>
                <a:sym typeface="Helvetica"/>
              </a:defRPr>
            </a:lvl1pPr>
          </a:lstStyle>
          <a:p>
            <a:pPr/>
            <a:r>
              <a:t>62%</a:t>
            </a:r>
          </a:p>
        </p:txBody>
      </p:sp>
      <p:sp>
        <p:nvSpPr>
          <p:cNvPr id="1583" name="Shape 1583"/>
          <p:cNvSpPr/>
          <p:nvPr/>
        </p:nvSpPr>
        <p:spPr>
          <a:xfrm>
            <a:off x="5629098" y="1464602"/>
            <a:ext cx="671826" cy="4723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200">
                <a:solidFill>
                  <a:srgbClr val="4E5351"/>
                </a:solidFill>
              </a:defRPr>
            </a:lvl1pPr>
          </a:lstStyle>
          <a:p>
            <a:pPr/>
            <a:r>
              <a:t>12%</a:t>
            </a:r>
          </a:p>
        </p:txBody>
      </p:sp>
      <p:sp>
        <p:nvSpPr>
          <p:cNvPr id="1584" name="Shape 1584"/>
          <p:cNvSpPr/>
          <p:nvPr/>
        </p:nvSpPr>
        <p:spPr>
          <a:xfrm>
            <a:off x="7727263" y="1483652"/>
            <a:ext cx="750515" cy="4723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solidFill>
                  <a:srgbClr val="C2663D"/>
                </a:solidFill>
                <a:latin typeface="Helvetica"/>
                <a:ea typeface="Helvetica"/>
                <a:cs typeface="Helvetica"/>
                <a:sym typeface="Helvetica"/>
              </a:defRPr>
            </a:lvl1pPr>
          </a:lstStyle>
          <a:p>
            <a:pPr/>
            <a:r>
              <a:t>50%</a:t>
            </a:r>
          </a:p>
        </p:txBody>
      </p:sp>
      <p:sp>
        <p:nvSpPr>
          <p:cNvPr id="1585" name="Shape 1585"/>
          <p:cNvSpPr/>
          <p:nvPr/>
        </p:nvSpPr>
        <p:spPr>
          <a:xfrm>
            <a:off x="7122659" y="1477302"/>
            <a:ext cx="691251" cy="4723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200">
                <a:solidFill>
                  <a:srgbClr val="4E5351"/>
                </a:solidFill>
              </a:defRPr>
            </a:lvl1pPr>
          </a:lstStyle>
          <a:p>
            <a:pPr/>
            <a:r>
              <a:t>7%</a:t>
            </a:r>
          </a:p>
        </p:txBody>
      </p:sp>
      <p:sp>
        <p:nvSpPr>
          <p:cNvPr id="1586" name="Shape 1586"/>
          <p:cNvSpPr/>
          <p:nvPr/>
        </p:nvSpPr>
        <p:spPr>
          <a:xfrm>
            <a:off x="9342907" y="1495485"/>
            <a:ext cx="750514" cy="4723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solidFill>
                  <a:srgbClr val="C2663D"/>
                </a:solidFill>
                <a:latin typeface="Helvetica"/>
                <a:ea typeface="Helvetica"/>
                <a:cs typeface="Helvetica"/>
                <a:sym typeface="Helvetica"/>
              </a:defRPr>
            </a:lvl1pPr>
          </a:lstStyle>
          <a:p>
            <a:pPr/>
            <a:r>
              <a:t>49%</a:t>
            </a:r>
          </a:p>
        </p:txBody>
      </p:sp>
      <p:sp>
        <p:nvSpPr>
          <p:cNvPr id="1587" name="Shape 1587"/>
          <p:cNvSpPr/>
          <p:nvPr/>
        </p:nvSpPr>
        <p:spPr>
          <a:xfrm>
            <a:off x="8716381" y="1495485"/>
            <a:ext cx="691287" cy="4723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200">
                <a:solidFill>
                  <a:srgbClr val="4E5351"/>
                </a:solidFill>
              </a:defRPr>
            </a:lvl1pPr>
          </a:lstStyle>
          <a:p>
            <a:pPr/>
            <a:r>
              <a:t>0%</a:t>
            </a:r>
          </a:p>
        </p:txBody>
      </p:sp>
      <p:sp>
        <p:nvSpPr>
          <p:cNvPr id="1588" name="Shape 1588"/>
          <p:cNvSpPr/>
          <p:nvPr/>
        </p:nvSpPr>
        <p:spPr>
          <a:xfrm>
            <a:off x="10930788" y="1501835"/>
            <a:ext cx="750515" cy="4723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solidFill>
                  <a:srgbClr val="C2663D"/>
                </a:solidFill>
                <a:latin typeface="Helvetica"/>
                <a:ea typeface="Helvetica"/>
                <a:cs typeface="Helvetica"/>
                <a:sym typeface="Helvetica"/>
              </a:defRPr>
            </a:lvl1pPr>
          </a:lstStyle>
          <a:p>
            <a:pPr/>
            <a:r>
              <a:t>57%</a:t>
            </a:r>
          </a:p>
        </p:txBody>
      </p:sp>
      <p:sp>
        <p:nvSpPr>
          <p:cNvPr id="1589" name="Shape 1589"/>
          <p:cNvSpPr/>
          <p:nvPr/>
        </p:nvSpPr>
        <p:spPr>
          <a:xfrm>
            <a:off x="10335538" y="1489135"/>
            <a:ext cx="671826" cy="4723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200">
                <a:solidFill>
                  <a:srgbClr val="4E5351"/>
                </a:solidFill>
              </a:defRPr>
            </a:lvl1pPr>
          </a:lstStyle>
          <a:p>
            <a:pPr/>
            <a:r>
              <a:t>0%</a:t>
            </a:r>
          </a:p>
        </p:txBody>
      </p:sp>
      <p:sp>
        <p:nvSpPr>
          <p:cNvPr id="1590" name="Shape 1590"/>
          <p:cNvSpPr/>
          <p:nvPr/>
        </p:nvSpPr>
        <p:spPr>
          <a:xfrm>
            <a:off x="4294865" y="1436456"/>
            <a:ext cx="112444" cy="112444"/>
          </a:xfrm>
          <a:prstGeom prst="ellipse">
            <a:avLst/>
          </a:prstGeom>
          <a:solidFill>
            <a:srgbClr val="FFFFFF"/>
          </a:solidFill>
          <a:ln w="12700">
            <a:miter lim="400000"/>
          </a:ln>
        </p:spPr>
        <p:txBody>
          <a:bodyPr lIns="50800" tIns="50800" rIns="50800" bIns="50800" anchor="ctr"/>
          <a:lstStyle/>
          <a:p>
            <a:pPr>
              <a:defRPr sz="2400">
                <a:solidFill>
                  <a:srgbClr val="FFFFFF"/>
                </a:solidFill>
              </a:defRPr>
            </a:pPr>
          </a:p>
        </p:txBody>
      </p:sp>
      <p:sp>
        <p:nvSpPr>
          <p:cNvPr id="1591" name="Shape 1591"/>
          <p:cNvSpPr/>
          <p:nvPr/>
        </p:nvSpPr>
        <p:spPr>
          <a:xfrm>
            <a:off x="4509757" y="1438609"/>
            <a:ext cx="112444" cy="112444"/>
          </a:xfrm>
          <a:prstGeom prst="ellipse">
            <a:avLst/>
          </a:prstGeom>
          <a:solidFill>
            <a:srgbClr val="FFFFFF"/>
          </a:solidFill>
          <a:ln w="12700">
            <a:miter lim="400000"/>
          </a:ln>
        </p:spPr>
        <p:txBody>
          <a:bodyPr lIns="50800" tIns="50800" rIns="50800" bIns="50800" anchor="ctr"/>
          <a:lstStyle/>
          <a:p>
            <a:pPr>
              <a:defRPr sz="2400">
                <a:solidFill>
                  <a:srgbClr val="FFFFFF"/>
                </a:solidFill>
              </a:defRPr>
            </a:pPr>
          </a:p>
        </p:txBody>
      </p:sp>
      <p:sp>
        <p:nvSpPr>
          <p:cNvPr id="1592" name="Shape 1592"/>
          <p:cNvSpPr/>
          <p:nvPr/>
        </p:nvSpPr>
        <p:spPr>
          <a:xfrm>
            <a:off x="1372408" y="1474566"/>
            <a:ext cx="750514" cy="4723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solidFill>
                  <a:srgbClr val="C2663D"/>
                </a:solidFill>
                <a:latin typeface="Helvetica"/>
                <a:ea typeface="Helvetica"/>
                <a:cs typeface="Helvetica"/>
                <a:sym typeface="Helvetica"/>
              </a:defRPr>
            </a:lvl1pPr>
          </a:lstStyle>
          <a:p>
            <a:pPr/>
            <a:r>
              <a:t>71%</a:t>
            </a:r>
          </a:p>
        </p:txBody>
      </p:sp>
      <p:sp>
        <p:nvSpPr>
          <p:cNvPr id="1593" name="Shape 1593"/>
          <p:cNvSpPr/>
          <p:nvPr/>
        </p:nvSpPr>
        <p:spPr>
          <a:xfrm>
            <a:off x="681533" y="1461866"/>
            <a:ext cx="691251" cy="4723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200">
                <a:solidFill>
                  <a:srgbClr val="4E5351"/>
                </a:solidFill>
              </a:defRPr>
            </a:lvl1pPr>
          </a:lstStyle>
          <a:p>
            <a:pPr/>
            <a:r>
              <a:t>0%</a:t>
            </a:r>
          </a:p>
        </p:txBody>
      </p:sp>
      <p:sp>
        <p:nvSpPr>
          <p:cNvPr id="1594" name="Shape 1594"/>
          <p:cNvSpPr/>
          <p:nvPr/>
        </p:nvSpPr>
        <p:spPr>
          <a:xfrm>
            <a:off x="3026151" y="1486399"/>
            <a:ext cx="750515" cy="47233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solidFill>
                  <a:srgbClr val="C2663D"/>
                </a:solidFill>
                <a:latin typeface="Helvetica"/>
                <a:ea typeface="Helvetica"/>
                <a:cs typeface="Helvetica"/>
                <a:sym typeface="Helvetica"/>
              </a:defRPr>
            </a:lvl1pPr>
          </a:lstStyle>
          <a:p>
            <a:pPr/>
            <a:r>
              <a:t>52%</a:t>
            </a:r>
          </a:p>
        </p:txBody>
      </p:sp>
      <p:sp>
        <p:nvSpPr>
          <p:cNvPr id="1595" name="Shape 1595"/>
          <p:cNvSpPr/>
          <p:nvPr/>
        </p:nvSpPr>
        <p:spPr>
          <a:xfrm>
            <a:off x="2357428" y="1473699"/>
            <a:ext cx="669099" cy="47233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200">
                <a:solidFill>
                  <a:srgbClr val="4E5351"/>
                </a:solidFill>
              </a:defRPr>
            </a:lvl1pPr>
          </a:lstStyle>
          <a:p>
            <a:pPr/>
            <a:r>
              <a:t>0%</a:t>
            </a:r>
          </a:p>
        </p:txBody>
      </p:sp>
      <p:sp>
        <p:nvSpPr>
          <p:cNvPr id="1596" name="Shape 1596"/>
          <p:cNvSpPr/>
          <p:nvPr/>
        </p:nvSpPr>
        <p:spPr>
          <a:xfrm>
            <a:off x="4626733" y="1492749"/>
            <a:ext cx="750514" cy="47233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solidFill>
                  <a:srgbClr val="C2663D"/>
                </a:solidFill>
                <a:latin typeface="Helvetica"/>
                <a:ea typeface="Helvetica"/>
                <a:cs typeface="Helvetica"/>
                <a:sym typeface="Helvetica"/>
              </a:defRPr>
            </a:lvl1pPr>
          </a:lstStyle>
          <a:p>
            <a:pPr/>
            <a:r>
              <a:t>80%</a:t>
            </a:r>
          </a:p>
        </p:txBody>
      </p:sp>
      <p:sp>
        <p:nvSpPr>
          <p:cNvPr id="1597" name="Shape 1597"/>
          <p:cNvSpPr/>
          <p:nvPr/>
        </p:nvSpPr>
        <p:spPr>
          <a:xfrm>
            <a:off x="3965338" y="1477529"/>
            <a:ext cx="674470" cy="47485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200">
                <a:solidFill>
                  <a:srgbClr val="4E5351"/>
                </a:solidFill>
              </a:defRPr>
            </a:lvl1pPr>
          </a:lstStyle>
          <a:p>
            <a:pPr/>
            <a:r>
              <a:t>0%</a:t>
            </a:r>
          </a:p>
        </p:txBody>
      </p:sp>
      <p:grpSp>
        <p:nvGrpSpPr>
          <p:cNvPr id="1602" name="Group 1602"/>
          <p:cNvGrpSpPr/>
          <p:nvPr/>
        </p:nvGrpSpPr>
        <p:grpSpPr>
          <a:xfrm>
            <a:off x="8590133" y="8981475"/>
            <a:ext cx="479839" cy="474855"/>
            <a:chOff x="0" y="0"/>
            <a:chExt cx="479837" cy="474854"/>
          </a:xfrm>
        </p:grpSpPr>
        <p:sp>
          <p:nvSpPr>
            <p:cNvPr id="1598" name="Shape 1598"/>
            <p:cNvSpPr/>
            <p:nvPr/>
          </p:nvSpPr>
          <p:spPr>
            <a:xfrm>
              <a:off x="0" y="0"/>
              <a:ext cx="479838" cy="474855"/>
            </a:xfrm>
            <a:prstGeom prst="ellipse">
              <a:avLst/>
            </a:prstGeom>
            <a:solidFill>
              <a:srgbClr val="C2663D"/>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638" name="Shape 1638"/>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a:p>
          </p:txBody>
        </p:sp>
        <p:sp>
          <p:nvSpPr>
            <p:cNvPr id="1600" name="Shape 1600"/>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601" name="Shape 1601"/>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grpSp>
        <p:nvGrpSpPr>
          <p:cNvPr id="1607" name="Group 1607"/>
          <p:cNvGrpSpPr/>
          <p:nvPr/>
        </p:nvGrpSpPr>
        <p:grpSpPr>
          <a:xfrm>
            <a:off x="10403513" y="8981475"/>
            <a:ext cx="479838" cy="474855"/>
            <a:chOff x="0" y="0"/>
            <a:chExt cx="479837" cy="474854"/>
          </a:xfrm>
        </p:grpSpPr>
        <p:sp>
          <p:nvSpPr>
            <p:cNvPr id="1603" name="Shape 1603"/>
            <p:cNvSpPr/>
            <p:nvPr/>
          </p:nvSpPr>
          <p:spPr>
            <a:xfrm>
              <a:off x="0" y="0"/>
              <a:ext cx="479838" cy="474855"/>
            </a:xfrm>
            <a:prstGeom prst="ellipse">
              <a:avLst/>
            </a:prstGeom>
            <a:solidFill>
              <a:srgbClr val="67A3A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639" name="Shape 1639"/>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a:p>
          </p:txBody>
        </p:sp>
        <p:sp>
          <p:nvSpPr>
            <p:cNvPr id="1605" name="Shape 1605"/>
            <p:cNvSpPr/>
            <p:nvPr/>
          </p:nvSpPr>
          <p:spPr>
            <a:xfrm>
              <a:off x="120265" y="10095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606" name="Shape 1606"/>
            <p:cNvSpPr/>
            <p:nvPr/>
          </p:nvSpPr>
          <p:spPr>
            <a:xfrm>
              <a:off x="276975" y="102527"/>
              <a:ext cx="82000" cy="82000"/>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sp>
        <p:nvSpPr>
          <p:cNvPr id="1608" name="Shape 1608"/>
          <p:cNvSpPr/>
          <p:nvPr/>
        </p:nvSpPr>
        <p:spPr>
          <a:xfrm>
            <a:off x="10878253" y="8905677"/>
            <a:ext cx="1076921" cy="5551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100">
                <a:solidFill>
                  <a:srgbClr val="67A3AF"/>
                </a:solidFill>
                <a:latin typeface="Helvetica"/>
                <a:ea typeface="Helvetica"/>
                <a:cs typeface="Helvetica"/>
                <a:sym typeface="Helvetica"/>
              </a:defRPr>
            </a:lvl1pPr>
          </a:lstStyle>
          <a:p>
            <a:pPr/>
            <a:r>
              <a:t>9%</a:t>
            </a:r>
          </a:p>
        </p:txBody>
      </p:sp>
      <p:sp>
        <p:nvSpPr>
          <p:cNvPr id="1609" name="Shape 1609"/>
          <p:cNvSpPr/>
          <p:nvPr/>
        </p:nvSpPr>
        <p:spPr>
          <a:xfrm>
            <a:off x="9052231" y="8915909"/>
            <a:ext cx="1076922" cy="5551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100">
                <a:solidFill>
                  <a:srgbClr val="C2663D"/>
                </a:solidFill>
                <a:latin typeface="Helvetica"/>
                <a:ea typeface="Helvetica"/>
                <a:cs typeface="Helvetica"/>
                <a:sym typeface="Helvetica"/>
              </a:defRPr>
            </a:lvl1pPr>
          </a:lstStyle>
          <a:p>
            <a:pPr/>
            <a:r>
              <a:t>47%</a:t>
            </a:r>
          </a:p>
        </p:txBody>
      </p:sp>
      <p:sp>
        <p:nvSpPr>
          <p:cNvPr id="1610" name="Shape 1610"/>
          <p:cNvSpPr/>
          <p:nvPr/>
        </p:nvSpPr>
        <p:spPr>
          <a:xfrm>
            <a:off x="11558674" y="3987395"/>
            <a:ext cx="580455" cy="2418379"/>
          </a:xfrm>
          <a:prstGeom prst="rect">
            <a:avLst/>
          </a:prstGeom>
          <a:solidFill>
            <a:srgbClr val="FFFFFF"/>
          </a:solidFill>
          <a:ln w="12700">
            <a:solidFill>
              <a:srgbClr val="B6B7B9"/>
            </a:solidFill>
            <a:miter lim="400000"/>
          </a:ln>
        </p:spPr>
        <p:txBody>
          <a:bodyPr lIns="50800" tIns="50800" rIns="50800" bIns="50800" anchor="ctr"/>
          <a:lstStyle/>
          <a:p>
            <a:pPr>
              <a:defRPr sz="2400">
                <a:solidFill>
                  <a:srgbClr val="FFFFFF"/>
                </a:solidFill>
              </a:defRPr>
            </a:pPr>
          </a:p>
        </p:txBody>
      </p:sp>
      <p:sp>
        <p:nvSpPr>
          <p:cNvPr id="1611" name="Shape 1611"/>
          <p:cNvSpPr/>
          <p:nvPr/>
        </p:nvSpPr>
        <p:spPr>
          <a:xfrm flipV="1">
            <a:off x="11182314" y="6446439"/>
            <a:ext cx="666588" cy="666588"/>
          </a:xfrm>
          <a:prstGeom prst="line">
            <a:avLst/>
          </a:prstGeom>
          <a:ln w="25400">
            <a:solidFill>
              <a:srgbClr val="000000"/>
            </a:solidFill>
            <a:miter lim="400000"/>
          </a:ln>
        </p:spPr>
        <p:txBody>
          <a:bodyPr lIns="50800" tIns="50800" rIns="50800" bIns="50800" anchor="ctr"/>
          <a:lstStyle/>
          <a:p>
            <a:pPr>
              <a:defRPr sz="2400"/>
            </a:pPr>
          </a:p>
        </p:txBody>
      </p:sp>
      <p:sp>
        <p:nvSpPr>
          <p:cNvPr id="1612" name="Shape 1612"/>
          <p:cNvSpPr/>
          <p:nvPr/>
        </p:nvSpPr>
        <p:spPr>
          <a:xfrm>
            <a:off x="11078982" y="7084708"/>
            <a:ext cx="167532" cy="179488"/>
          </a:xfrm>
          <a:prstGeom prst="ellipse">
            <a:avLst/>
          </a:prstGeom>
          <a:solidFill>
            <a:srgbClr val="FFFFFF"/>
          </a:solidFill>
          <a:ln w="25400">
            <a:solidFill>
              <a:srgbClr val="85888D"/>
            </a:solidFill>
            <a:miter lim="400000"/>
          </a:ln>
        </p:spPr>
        <p:txBody>
          <a:bodyPr lIns="50800" tIns="50800" rIns="50800" bIns="50800" anchor="ctr"/>
          <a:lstStyle/>
          <a:p>
            <a:pPr>
              <a:defRPr sz="2400"/>
            </a:pPr>
          </a:p>
        </p:txBody>
      </p:sp>
      <p:sp>
        <p:nvSpPr>
          <p:cNvPr id="1613" name="Shape 1613"/>
          <p:cNvSpPr/>
          <p:nvPr/>
        </p:nvSpPr>
        <p:spPr>
          <a:xfrm rot="16200000">
            <a:off x="10711743" y="4955284"/>
            <a:ext cx="2214563"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4E5351"/>
                </a:solidFill>
              </a:defRPr>
            </a:lvl1pPr>
          </a:lstStyle>
          <a:p>
            <a:pPr/>
            <a:r>
              <a:t>health &amp; safety</a:t>
            </a:r>
          </a:p>
        </p:txBody>
      </p:sp>
      <p:sp>
        <p:nvSpPr>
          <p:cNvPr id="1614" name="Shape 1614"/>
          <p:cNvSpPr/>
          <p:nvPr/>
        </p:nvSpPr>
        <p:spPr>
          <a:xfrm>
            <a:off x="8238063" y="1185485"/>
            <a:ext cx="82000" cy="82000"/>
          </a:xfrm>
          <a:prstGeom prst="ellipse">
            <a:avLst/>
          </a:prstGeom>
          <a:solidFill>
            <a:srgbClr val="FFFFFF"/>
          </a:solidFill>
          <a:ln w="12700">
            <a:miter lim="400000"/>
          </a:ln>
        </p:spPr>
        <p:txBody>
          <a:bodyPr lIns="50800" tIns="50800" rIns="50800" bIns="50800" anchor="ctr"/>
          <a:lstStyle/>
          <a:p>
            <a:pPr>
              <a:defRPr sz="2400">
                <a:solidFill>
                  <a:srgbClr val="FFFFFF"/>
                </a:solidFill>
              </a:defRPr>
            </a:pPr>
          </a:p>
        </p:txBody>
      </p:sp>
      <p:sp>
        <p:nvSpPr>
          <p:cNvPr id="1615" name="Shape 1615"/>
          <p:cNvSpPr/>
          <p:nvPr>
            <p:ph type="title"/>
          </p:nvPr>
        </p:nvSpPr>
        <p:spPr>
          <a:xfrm>
            <a:off x="1545873" y="-380819"/>
            <a:ext cx="11099801" cy="2159001"/>
          </a:xfrm>
          <a:prstGeom prst="rect">
            <a:avLst/>
          </a:prstGeom>
        </p:spPr>
        <p:txBody>
          <a:bodyPr/>
          <a:lstStyle>
            <a:lvl1pPr>
              <a:defRPr sz="3600">
                <a:solidFill>
                  <a:srgbClr val="4E5351"/>
                </a:solidFill>
              </a:defRPr>
            </a:lvl1pPr>
          </a:lstStyle>
          <a:p>
            <a:pPr/>
            <a:r>
              <a:t>sentiment of most common subcategories</a:t>
            </a:r>
          </a:p>
        </p:txBody>
      </p:sp>
      <p:pic>
        <p:nvPicPr>
          <p:cNvPr id="1616" name="image10.png"/>
          <p:cNvPicPr>
            <a:picLocks noChangeAspect="1"/>
          </p:cNvPicPr>
          <p:nvPr/>
        </p:nvPicPr>
        <p:blipFill>
          <a:blip r:embed="rId3">
            <a:extLst/>
          </a:blip>
          <a:stretch>
            <a:fillRect/>
          </a:stretch>
        </p:blipFill>
        <p:spPr>
          <a:xfrm>
            <a:off x="1486181" y="317681"/>
            <a:ext cx="1168401" cy="812801"/>
          </a:xfrm>
          <a:prstGeom prst="rect">
            <a:avLst/>
          </a:prstGeom>
          <a:ln w="12700">
            <a:miter lim="400000"/>
          </a:ln>
        </p:spPr>
      </p:pic>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3" name="Shape 1643"/>
          <p:cNvSpPr/>
          <p:nvPr/>
        </p:nvSpPr>
        <p:spPr>
          <a:xfrm>
            <a:off x="3450256" y="399197"/>
            <a:ext cx="7845224" cy="6477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a:solidFill>
                  <a:srgbClr val="4E5351"/>
                </a:solidFill>
                <a:latin typeface="Helvetica"/>
                <a:ea typeface="Helvetica"/>
                <a:cs typeface="Helvetica"/>
                <a:sym typeface="Helvetica"/>
              </a:defRPr>
            </a:pPr>
            <a:r>
              <a:rPr b="0">
                <a:latin typeface="+mn-lt"/>
                <a:ea typeface="+mn-ea"/>
                <a:cs typeface="+mn-cs"/>
                <a:sym typeface="Helvetica Light"/>
              </a:rPr>
              <a:t>forum</a:t>
            </a:r>
            <a:r>
              <a:t> </a:t>
            </a:r>
            <a:r>
              <a:rPr b="0">
                <a:latin typeface="+mn-lt"/>
                <a:ea typeface="+mn-ea"/>
                <a:cs typeface="+mn-cs"/>
                <a:sym typeface="Helvetica Light"/>
              </a:rPr>
              <a:t>usage</a:t>
            </a:r>
            <a:r>
              <a:t>: top 10 categories</a:t>
            </a:r>
          </a:p>
        </p:txBody>
      </p:sp>
      <p:pic>
        <p:nvPicPr>
          <p:cNvPr id="1644" name="image10.png"/>
          <p:cNvPicPr>
            <a:picLocks noChangeAspect="1"/>
          </p:cNvPicPr>
          <p:nvPr/>
        </p:nvPicPr>
        <p:blipFill>
          <a:blip r:embed="rId3">
            <a:extLst/>
          </a:blip>
          <a:stretch>
            <a:fillRect/>
          </a:stretch>
        </p:blipFill>
        <p:spPr>
          <a:xfrm>
            <a:off x="2617332" y="360322"/>
            <a:ext cx="1168401" cy="812801"/>
          </a:xfrm>
          <a:prstGeom prst="rect">
            <a:avLst/>
          </a:prstGeom>
          <a:ln w="12700">
            <a:miter lim="400000"/>
          </a:ln>
        </p:spPr>
      </p:pic>
      <p:sp>
        <p:nvSpPr>
          <p:cNvPr id="1645" name="Shape 1645"/>
          <p:cNvSpPr/>
          <p:nvPr/>
        </p:nvSpPr>
        <p:spPr>
          <a:xfrm>
            <a:off x="872324" y="6647668"/>
            <a:ext cx="1662769" cy="1663094"/>
          </a:xfrm>
          <a:prstGeom prst="ellipse">
            <a:avLst/>
          </a:prstGeom>
          <a:solidFill>
            <a:srgbClr val="4E5351"/>
          </a:solidFill>
          <a:ln w="25400">
            <a:solidFill>
              <a:srgbClr val="DBDFE2"/>
            </a:solidFill>
            <a:miter lim="400000"/>
          </a:ln>
        </p:spPr>
        <p:txBody>
          <a:bodyPr lIns="50800" tIns="50800" rIns="50800" bIns="50800" anchor="ctr"/>
          <a:lstStyle/>
          <a:p>
            <a:pPr>
              <a:defRPr sz="2400"/>
            </a:pPr>
          </a:p>
        </p:txBody>
      </p:sp>
      <p:sp>
        <p:nvSpPr>
          <p:cNvPr id="1646" name="Shape 1646"/>
          <p:cNvSpPr/>
          <p:nvPr/>
        </p:nvSpPr>
        <p:spPr>
          <a:xfrm>
            <a:off x="2754408" y="6811550"/>
            <a:ext cx="1335071" cy="1335330"/>
          </a:xfrm>
          <a:prstGeom prst="ellipse">
            <a:avLst/>
          </a:prstGeom>
          <a:solidFill>
            <a:srgbClr val="FFDE00">
              <a:alpha val="51000"/>
            </a:srgbClr>
          </a:solidFill>
          <a:ln w="25400">
            <a:solidFill>
              <a:srgbClr val="DBDFE2"/>
            </a:solidFill>
            <a:miter lim="400000"/>
          </a:ln>
        </p:spPr>
        <p:txBody>
          <a:bodyPr lIns="50800" tIns="50800" rIns="50800" bIns="50800" anchor="ctr"/>
          <a:lstStyle/>
          <a:p>
            <a:pPr>
              <a:defRPr sz="2400"/>
            </a:pPr>
          </a:p>
        </p:txBody>
      </p:sp>
      <p:sp>
        <p:nvSpPr>
          <p:cNvPr id="1647" name="Shape 1647"/>
          <p:cNvSpPr/>
          <p:nvPr/>
        </p:nvSpPr>
        <p:spPr>
          <a:xfrm>
            <a:off x="4419776" y="6932943"/>
            <a:ext cx="1092331" cy="1092544"/>
          </a:xfrm>
          <a:prstGeom prst="ellipse">
            <a:avLst/>
          </a:prstGeom>
          <a:solidFill>
            <a:srgbClr val="C2663D">
              <a:alpha val="77000"/>
            </a:srgbClr>
          </a:solidFill>
          <a:ln w="25400">
            <a:solidFill>
              <a:srgbClr val="DBDFE2"/>
            </a:solidFill>
            <a:miter lim="400000"/>
          </a:ln>
        </p:spPr>
        <p:txBody>
          <a:bodyPr lIns="50800" tIns="50800" rIns="50800" bIns="50800" anchor="ctr"/>
          <a:lstStyle/>
          <a:p>
            <a:pPr>
              <a:defRPr sz="2400"/>
            </a:pPr>
          </a:p>
        </p:txBody>
      </p:sp>
      <p:sp>
        <p:nvSpPr>
          <p:cNvPr id="1648" name="Shape 1648"/>
          <p:cNvSpPr/>
          <p:nvPr/>
        </p:nvSpPr>
        <p:spPr>
          <a:xfrm>
            <a:off x="5772364" y="6981500"/>
            <a:ext cx="995235" cy="995429"/>
          </a:xfrm>
          <a:prstGeom prst="ellipse">
            <a:avLst/>
          </a:prstGeom>
          <a:solidFill>
            <a:srgbClr val="67CBAF">
              <a:alpha val="51000"/>
            </a:srgbClr>
          </a:solidFill>
          <a:ln w="25400">
            <a:solidFill>
              <a:srgbClr val="DBDFE2"/>
            </a:solidFill>
            <a:miter lim="400000"/>
          </a:ln>
        </p:spPr>
        <p:txBody>
          <a:bodyPr lIns="50800" tIns="50800" rIns="50800" bIns="50800" anchor="ctr"/>
          <a:lstStyle/>
          <a:p>
            <a:pPr>
              <a:defRPr sz="2400"/>
            </a:pPr>
          </a:p>
        </p:txBody>
      </p:sp>
      <p:sp>
        <p:nvSpPr>
          <p:cNvPr id="1649" name="Shape 1649"/>
          <p:cNvSpPr/>
          <p:nvPr/>
        </p:nvSpPr>
        <p:spPr>
          <a:xfrm>
            <a:off x="7010724" y="7062888"/>
            <a:ext cx="873864" cy="874035"/>
          </a:xfrm>
          <a:prstGeom prst="ellipse">
            <a:avLst/>
          </a:prstGeom>
          <a:solidFill>
            <a:srgbClr val="E6763C">
              <a:alpha val="50000"/>
            </a:srgbClr>
          </a:solidFill>
          <a:ln w="25400">
            <a:solidFill>
              <a:srgbClr val="DBDFE2"/>
            </a:solidFill>
            <a:miter lim="400000"/>
          </a:ln>
        </p:spPr>
        <p:txBody>
          <a:bodyPr lIns="50800" tIns="50800" rIns="50800" bIns="50800" anchor="ctr"/>
          <a:lstStyle/>
          <a:p>
            <a:pPr>
              <a:defRPr sz="2400"/>
            </a:pPr>
          </a:p>
        </p:txBody>
      </p:sp>
      <p:sp>
        <p:nvSpPr>
          <p:cNvPr id="1650" name="Shape 1650"/>
          <p:cNvSpPr/>
          <p:nvPr/>
        </p:nvSpPr>
        <p:spPr>
          <a:xfrm>
            <a:off x="8110870" y="7117515"/>
            <a:ext cx="764632" cy="764780"/>
          </a:xfrm>
          <a:prstGeom prst="ellipse">
            <a:avLst/>
          </a:prstGeom>
          <a:solidFill>
            <a:srgbClr val="E6003C">
              <a:alpha val="51000"/>
            </a:srgbClr>
          </a:solidFill>
          <a:ln w="25400">
            <a:solidFill>
              <a:srgbClr val="DBDFE2"/>
            </a:solidFill>
            <a:miter lim="400000"/>
          </a:ln>
        </p:spPr>
        <p:txBody>
          <a:bodyPr lIns="50800" tIns="50800" rIns="50800" bIns="50800" anchor="ctr"/>
          <a:lstStyle/>
          <a:p>
            <a:pPr>
              <a:defRPr sz="2400"/>
            </a:pPr>
          </a:p>
        </p:txBody>
      </p:sp>
      <p:sp>
        <p:nvSpPr>
          <p:cNvPr id="1651" name="Shape 1651"/>
          <p:cNvSpPr/>
          <p:nvPr/>
        </p:nvSpPr>
        <p:spPr>
          <a:xfrm>
            <a:off x="10186125" y="7184281"/>
            <a:ext cx="631125" cy="631248"/>
          </a:xfrm>
          <a:prstGeom prst="ellipse">
            <a:avLst/>
          </a:prstGeom>
          <a:solidFill>
            <a:srgbClr val="215CFF">
              <a:alpha val="29000"/>
            </a:srgbClr>
          </a:solidFill>
          <a:ln w="25400">
            <a:solidFill>
              <a:srgbClr val="DBDFE2"/>
            </a:solidFill>
            <a:miter lim="400000"/>
          </a:ln>
        </p:spPr>
        <p:txBody>
          <a:bodyPr lIns="50800" tIns="50800" rIns="50800" bIns="50800" anchor="ctr"/>
          <a:lstStyle/>
          <a:p>
            <a:pPr>
              <a:defRPr sz="2400"/>
            </a:pPr>
          </a:p>
        </p:txBody>
      </p:sp>
      <p:sp>
        <p:nvSpPr>
          <p:cNvPr id="1652" name="Shape 1652"/>
          <p:cNvSpPr/>
          <p:nvPr/>
        </p:nvSpPr>
        <p:spPr>
          <a:xfrm>
            <a:off x="9177225" y="7184281"/>
            <a:ext cx="631125" cy="631248"/>
          </a:xfrm>
          <a:prstGeom prst="ellipse">
            <a:avLst/>
          </a:prstGeom>
          <a:ln w="25400">
            <a:solidFill>
              <a:srgbClr val="DBDFE2"/>
            </a:solidFill>
            <a:miter lim="400000"/>
          </a:ln>
        </p:spPr>
        <p:txBody>
          <a:bodyPr lIns="50800" tIns="50800" rIns="50800" bIns="50800" anchor="ctr"/>
          <a:lstStyle/>
          <a:p>
            <a:pPr>
              <a:defRPr sz="2400"/>
            </a:pPr>
          </a:p>
        </p:txBody>
      </p:sp>
      <p:sp>
        <p:nvSpPr>
          <p:cNvPr id="1653" name="Shape 1653"/>
          <p:cNvSpPr/>
          <p:nvPr/>
        </p:nvSpPr>
        <p:spPr>
          <a:xfrm>
            <a:off x="11219753" y="7202490"/>
            <a:ext cx="594714" cy="594830"/>
          </a:xfrm>
          <a:prstGeom prst="ellipse">
            <a:avLst/>
          </a:prstGeom>
          <a:ln w="25400">
            <a:solidFill>
              <a:srgbClr val="DBDFE2"/>
            </a:solidFill>
            <a:miter lim="400000"/>
          </a:ln>
        </p:spPr>
        <p:txBody>
          <a:bodyPr lIns="50800" tIns="50800" rIns="50800" bIns="50800" anchor="ctr"/>
          <a:lstStyle/>
          <a:p>
            <a:pPr>
              <a:defRPr sz="2400"/>
            </a:pPr>
          </a:p>
        </p:txBody>
      </p:sp>
      <p:sp>
        <p:nvSpPr>
          <p:cNvPr id="1654" name="Shape 1654"/>
          <p:cNvSpPr/>
          <p:nvPr/>
        </p:nvSpPr>
        <p:spPr>
          <a:xfrm>
            <a:off x="12216972" y="7238908"/>
            <a:ext cx="521892" cy="521994"/>
          </a:xfrm>
          <a:prstGeom prst="ellipse">
            <a:avLst/>
          </a:prstGeom>
          <a:solidFill>
            <a:srgbClr val="B6B7B9"/>
          </a:solidFill>
          <a:ln w="25400">
            <a:solidFill>
              <a:srgbClr val="DBDFE2"/>
            </a:solidFill>
            <a:miter lim="400000"/>
          </a:ln>
        </p:spPr>
        <p:txBody>
          <a:bodyPr lIns="50800" tIns="50800" rIns="50800" bIns="50800" anchor="ctr"/>
          <a:lstStyle/>
          <a:p>
            <a:pPr>
              <a:defRPr sz="2400"/>
            </a:pPr>
          </a:p>
        </p:txBody>
      </p:sp>
      <p:sp>
        <p:nvSpPr>
          <p:cNvPr id="1655" name="Shape 1655"/>
          <p:cNvSpPr/>
          <p:nvPr/>
        </p:nvSpPr>
        <p:spPr>
          <a:xfrm>
            <a:off x="1009135" y="8312225"/>
            <a:ext cx="1427676" cy="3398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600"/>
            </a:lvl1pPr>
          </a:lstStyle>
          <a:p>
            <a:pPr/>
            <a:r>
              <a:t>property issue</a:t>
            </a:r>
          </a:p>
        </p:txBody>
      </p:sp>
      <p:sp>
        <p:nvSpPr>
          <p:cNvPr id="1656" name="Shape 1656"/>
          <p:cNvSpPr/>
          <p:nvPr/>
        </p:nvSpPr>
        <p:spPr>
          <a:xfrm>
            <a:off x="2796251" y="8286239"/>
            <a:ext cx="1324719" cy="3398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600"/>
            </a:lvl1pPr>
          </a:lstStyle>
          <a:p>
            <a:pPr/>
            <a:r>
              <a:t>management</a:t>
            </a:r>
          </a:p>
        </p:txBody>
      </p:sp>
      <p:sp>
        <p:nvSpPr>
          <p:cNvPr id="1657" name="Shape 1657"/>
          <p:cNvSpPr/>
          <p:nvPr/>
        </p:nvSpPr>
        <p:spPr>
          <a:xfrm>
            <a:off x="4475558" y="8312225"/>
            <a:ext cx="980767" cy="3398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600"/>
            </a:lvl1pPr>
          </a:lstStyle>
          <a:p>
            <a:pPr/>
            <a:r>
              <a:t>antisocial</a:t>
            </a:r>
          </a:p>
        </p:txBody>
      </p:sp>
      <p:sp>
        <p:nvSpPr>
          <p:cNvPr id="1658" name="Shape 1658"/>
          <p:cNvSpPr/>
          <p:nvPr/>
        </p:nvSpPr>
        <p:spPr>
          <a:xfrm>
            <a:off x="5986913" y="8312225"/>
            <a:ext cx="556349" cy="3398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600"/>
            </a:lvl1pPr>
          </a:lstStyle>
          <a:p>
            <a:pPr/>
            <a:r>
              <a:t>rules</a:t>
            </a:r>
          </a:p>
        </p:txBody>
      </p:sp>
      <p:sp>
        <p:nvSpPr>
          <p:cNvPr id="1659" name="Shape 1659"/>
          <p:cNvSpPr/>
          <p:nvPr/>
        </p:nvSpPr>
        <p:spPr>
          <a:xfrm>
            <a:off x="7080370" y="8286770"/>
            <a:ext cx="785786" cy="5825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1600"/>
            </a:pPr>
            <a:r>
              <a:t>advice</a:t>
            </a:r>
          </a:p>
          <a:p>
            <a:pPr>
              <a:defRPr sz="1600"/>
            </a:pPr>
            <a:r>
              <a:t>sought</a:t>
            </a:r>
          </a:p>
        </p:txBody>
      </p:sp>
      <p:sp>
        <p:nvSpPr>
          <p:cNvPr id="1660" name="Shape 1660"/>
          <p:cNvSpPr/>
          <p:nvPr/>
        </p:nvSpPr>
        <p:spPr>
          <a:xfrm>
            <a:off x="7964320" y="8408139"/>
            <a:ext cx="1123809" cy="3398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600"/>
            </a:lvl1pPr>
          </a:lstStyle>
          <a:p>
            <a:pPr/>
            <a:r>
              <a:t>action</a:t>
            </a:r>
          </a:p>
        </p:txBody>
      </p:sp>
      <p:sp>
        <p:nvSpPr>
          <p:cNvPr id="1661" name="Shape 1661"/>
          <p:cNvSpPr/>
          <p:nvPr/>
        </p:nvSpPr>
        <p:spPr>
          <a:xfrm>
            <a:off x="8952695" y="8407694"/>
            <a:ext cx="1123808" cy="3398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600"/>
            </a:lvl1pPr>
          </a:lstStyle>
          <a:p>
            <a:pPr/>
            <a:r>
              <a:t>legal</a:t>
            </a:r>
          </a:p>
        </p:txBody>
      </p:sp>
      <p:sp>
        <p:nvSpPr>
          <p:cNvPr id="1662" name="Shape 1662"/>
          <p:cNvSpPr/>
          <p:nvPr/>
        </p:nvSpPr>
        <p:spPr>
          <a:xfrm>
            <a:off x="9950008" y="8408139"/>
            <a:ext cx="1123809" cy="3398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600"/>
            </a:lvl1pPr>
          </a:lstStyle>
          <a:p>
            <a:pPr/>
            <a:r>
              <a:t>website</a:t>
            </a:r>
          </a:p>
        </p:txBody>
      </p:sp>
      <p:sp>
        <p:nvSpPr>
          <p:cNvPr id="1663" name="Shape 1663"/>
          <p:cNvSpPr/>
          <p:nvPr/>
        </p:nvSpPr>
        <p:spPr>
          <a:xfrm>
            <a:off x="10918509" y="8407694"/>
            <a:ext cx="1123808" cy="3398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600"/>
            </a:lvl1pPr>
          </a:lstStyle>
          <a:p>
            <a:pPr/>
            <a:r>
              <a:t>staff</a:t>
            </a:r>
          </a:p>
        </p:txBody>
      </p:sp>
      <p:sp>
        <p:nvSpPr>
          <p:cNvPr id="1664" name="Shape 1664"/>
          <p:cNvSpPr/>
          <p:nvPr/>
        </p:nvSpPr>
        <p:spPr>
          <a:xfrm>
            <a:off x="11821397" y="8413997"/>
            <a:ext cx="1159145" cy="3281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500"/>
            </a:lvl1pPr>
          </a:lstStyle>
          <a:p>
            <a:pPr/>
            <a:r>
              <a:t>recommend</a:t>
            </a:r>
          </a:p>
        </p:txBody>
      </p:sp>
      <p:sp>
        <p:nvSpPr>
          <p:cNvPr id="1665" name="Shape 1665"/>
          <p:cNvSpPr/>
          <p:nvPr/>
        </p:nvSpPr>
        <p:spPr>
          <a:xfrm rot="16200000">
            <a:off x="-958669" y="7211918"/>
            <a:ext cx="2794071" cy="6504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2700">
                <a:solidFill>
                  <a:srgbClr val="4E5351"/>
                </a:solidFill>
              </a:defRPr>
            </a:pPr>
            <a:r>
              <a:rPr b="1">
                <a:latin typeface="Helvetica"/>
                <a:ea typeface="Helvetica"/>
                <a:cs typeface="Helvetica"/>
                <a:sym typeface="Helvetica"/>
              </a:rPr>
              <a:t>wharf</a:t>
            </a:r>
            <a:r>
              <a:t> place</a:t>
            </a:r>
          </a:p>
        </p:txBody>
      </p:sp>
      <p:sp>
        <p:nvSpPr>
          <p:cNvPr id="1666" name="Shape 1666"/>
          <p:cNvSpPr/>
          <p:nvPr/>
        </p:nvSpPr>
        <p:spPr>
          <a:xfrm>
            <a:off x="1276327" y="3904045"/>
            <a:ext cx="11360159" cy="1"/>
          </a:xfrm>
          <a:prstGeom prst="line">
            <a:avLst/>
          </a:prstGeom>
          <a:ln w="25400">
            <a:solidFill>
              <a:srgbClr val="B6B7B9"/>
            </a:solidFill>
            <a:miter lim="400000"/>
          </a:ln>
        </p:spPr>
        <p:txBody>
          <a:bodyPr lIns="50800" tIns="50800" rIns="50800" bIns="50800" anchor="ctr"/>
          <a:lstStyle/>
          <a:p>
            <a:pPr>
              <a:defRPr sz="2400"/>
            </a:pPr>
          </a:p>
        </p:txBody>
      </p:sp>
      <p:sp>
        <p:nvSpPr>
          <p:cNvPr id="1667" name="Shape 1667"/>
          <p:cNvSpPr/>
          <p:nvPr/>
        </p:nvSpPr>
        <p:spPr>
          <a:xfrm>
            <a:off x="1276327" y="6365351"/>
            <a:ext cx="11360159" cy="1"/>
          </a:xfrm>
          <a:prstGeom prst="line">
            <a:avLst/>
          </a:prstGeom>
          <a:ln w="25400">
            <a:solidFill>
              <a:srgbClr val="B6B7B9"/>
            </a:solidFill>
            <a:miter lim="400000"/>
          </a:ln>
        </p:spPr>
        <p:txBody>
          <a:bodyPr lIns="50800" tIns="50800" rIns="50800" bIns="50800" anchor="ctr"/>
          <a:lstStyle/>
          <a:p>
            <a:pPr>
              <a:defRPr sz="2400"/>
            </a:pPr>
          </a:p>
        </p:txBody>
      </p:sp>
      <p:grpSp>
        <p:nvGrpSpPr>
          <p:cNvPr id="1699" name="Group 1699"/>
          <p:cNvGrpSpPr/>
          <p:nvPr/>
        </p:nvGrpSpPr>
        <p:grpSpPr>
          <a:xfrm>
            <a:off x="106261" y="3738878"/>
            <a:ext cx="12789966" cy="2794071"/>
            <a:chOff x="0" y="0"/>
            <a:chExt cx="12789965" cy="2794069"/>
          </a:xfrm>
        </p:grpSpPr>
        <p:sp>
          <p:nvSpPr>
            <p:cNvPr id="1668" name="Shape 1668"/>
            <p:cNvSpPr/>
            <p:nvPr/>
          </p:nvSpPr>
          <p:spPr>
            <a:xfrm>
              <a:off x="661464" y="386391"/>
              <a:ext cx="1543388" cy="1543688"/>
            </a:xfrm>
            <a:prstGeom prst="ellipse">
              <a:avLst/>
            </a:prstGeom>
            <a:solidFill>
              <a:srgbClr val="D5EBEF"/>
            </a:solidFill>
            <a:ln w="25400" cap="flat">
              <a:solidFill>
                <a:srgbClr val="DBDFE2"/>
              </a:solidFill>
              <a:prstDash val="solid"/>
              <a:miter lim="400000"/>
            </a:ln>
            <a:effectLst/>
          </p:spPr>
          <p:txBody>
            <a:bodyPr wrap="square" lIns="50800" tIns="50800" rIns="50800" bIns="50800" numCol="1" anchor="ctr">
              <a:noAutofit/>
            </a:bodyPr>
            <a:lstStyle/>
            <a:p>
              <a:pPr>
                <a:defRPr sz="2400"/>
              </a:pPr>
            </a:p>
          </p:txBody>
        </p:sp>
        <p:sp>
          <p:nvSpPr>
            <p:cNvPr id="1669" name="Shape 1669"/>
            <p:cNvSpPr/>
            <p:nvPr/>
          </p:nvSpPr>
          <p:spPr>
            <a:xfrm>
              <a:off x="4040022" y="514019"/>
              <a:ext cx="1276029" cy="1276277"/>
            </a:xfrm>
            <a:prstGeom prst="ellipse">
              <a:avLst/>
            </a:prstGeom>
            <a:solidFill>
              <a:srgbClr val="67A3AF"/>
            </a:solidFill>
            <a:ln w="25400" cap="flat">
              <a:solidFill>
                <a:srgbClr val="DBDFE2"/>
              </a:solidFill>
              <a:prstDash val="solid"/>
              <a:miter lim="400000"/>
            </a:ln>
            <a:effectLst/>
          </p:spPr>
          <p:txBody>
            <a:bodyPr wrap="square" lIns="50800" tIns="50800" rIns="50800" bIns="50800" numCol="1" anchor="ctr">
              <a:noAutofit/>
            </a:bodyPr>
            <a:lstStyle/>
            <a:p>
              <a:pPr>
                <a:defRPr sz="2400"/>
              </a:pPr>
            </a:p>
          </p:txBody>
        </p:sp>
        <p:sp>
          <p:nvSpPr>
            <p:cNvPr id="1670" name="Shape 1670"/>
            <p:cNvSpPr/>
            <p:nvPr/>
          </p:nvSpPr>
          <p:spPr>
            <a:xfrm>
              <a:off x="2439964" y="453244"/>
              <a:ext cx="1397556" cy="1397827"/>
            </a:xfrm>
            <a:prstGeom prst="ellipse">
              <a:avLst/>
            </a:prstGeom>
            <a:solidFill>
              <a:srgbClr val="E6763C">
                <a:alpha val="50000"/>
              </a:srgbClr>
            </a:solidFill>
            <a:ln w="25400" cap="flat">
              <a:solidFill>
                <a:srgbClr val="DBDFE2"/>
              </a:solidFill>
              <a:prstDash val="solid"/>
              <a:miter lim="400000"/>
            </a:ln>
            <a:effectLst/>
          </p:spPr>
          <p:txBody>
            <a:bodyPr wrap="square" lIns="50800" tIns="50800" rIns="50800" bIns="50800" numCol="1" anchor="ctr">
              <a:noAutofit/>
            </a:bodyPr>
            <a:lstStyle/>
            <a:p>
              <a:pPr>
                <a:defRPr sz="2400"/>
              </a:pPr>
            </a:p>
          </p:txBody>
        </p:sp>
        <p:sp>
          <p:nvSpPr>
            <p:cNvPr id="1671" name="Shape 1671"/>
            <p:cNvSpPr/>
            <p:nvPr/>
          </p:nvSpPr>
          <p:spPr>
            <a:xfrm>
              <a:off x="5518554" y="678381"/>
              <a:ext cx="1008671" cy="1008867"/>
            </a:xfrm>
            <a:prstGeom prst="ellipse">
              <a:avLst/>
            </a:prstGeom>
            <a:solidFill>
              <a:srgbClr val="B6B7B9"/>
            </a:solidFill>
            <a:ln w="25400" cap="flat">
              <a:solidFill>
                <a:srgbClr val="DBDFE2"/>
              </a:solidFill>
              <a:prstDash val="solid"/>
              <a:miter lim="400000"/>
            </a:ln>
            <a:effectLst/>
          </p:spPr>
          <p:txBody>
            <a:bodyPr wrap="square" lIns="50800" tIns="50800" rIns="50800" bIns="50800" numCol="1" anchor="ctr">
              <a:noAutofit/>
            </a:bodyPr>
            <a:lstStyle/>
            <a:p>
              <a:pPr>
                <a:defRPr sz="2400"/>
              </a:pPr>
            </a:p>
          </p:txBody>
        </p:sp>
        <p:sp>
          <p:nvSpPr>
            <p:cNvPr id="1672" name="Shape 1672"/>
            <p:cNvSpPr/>
            <p:nvPr/>
          </p:nvSpPr>
          <p:spPr>
            <a:xfrm>
              <a:off x="6733800" y="674715"/>
              <a:ext cx="1016001" cy="1016199"/>
            </a:xfrm>
            <a:prstGeom prst="ellipse">
              <a:avLst/>
            </a:prstGeom>
            <a:solidFill>
              <a:srgbClr val="DBDFE2"/>
            </a:solidFill>
            <a:ln w="25400" cap="flat">
              <a:solidFill>
                <a:srgbClr val="DBDFE2"/>
              </a:solidFill>
              <a:prstDash val="solid"/>
              <a:miter lim="400000"/>
            </a:ln>
            <a:effectLst/>
          </p:spPr>
          <p:txBody>
            <a:bodyPr wrap="square" lIns="50800" tIns="50800" rIns="50800" bIns="50800" numCol="1" anchor="ctr">
              <a:noAutofit/>
            </a:bodyPr>
            <a:lstStyle/>
            <a:p>
              <a:pPr>
                <a:defRPr sz="2400"/>
              </a:pPr>
            </a:p>
          </p:txBody>
        </p:sp>
        <p:sp>
          <p:nvSpPr>
            <p:cNvPr id="1673" name="Shape 1673"/>
            <p:cNvSpPr/>
            <p:nvPr/>
          </p:nvSpPr>
          <p:spPr>
            <a:xfrm>
              <a:off x="7924876" y="820140"/>
              <a:ext cx="656244" cy="656372"/>
            </a:xfrm>
            <a:prstGeom prst="ellipse">
              <a:avLst/>
            </a:prstGeom>
            <a:noFill/>
            <a:ln w="25400" cap="flat">
              <a:solidFill>
                <a:srgbClr val="DBDFE2"/>
              </a:solidFill>
              <a:prstDash val="solid"/>
              <a:miter lim="400000"/>
            </a:ln>
            <a:effectLst/>
          </p:spPr>
          <p:txBody>
            <a:bodyPr wrap="square" lIns="50800" tIns="50800" rIns="50800" bIns="50800" numCol="1" anchor="ctr">
              <a:noAutofit/>
            </a:bodyPr>
            <a:lstStyle/>
            <a:p>
              <a:pPr>
                <a:defRPr sz="2400"/>
              </a:pPr>
            </a:p>
          </p:txBody>
        </p:sp>
        <p:sp>
          <p:nvSpPr>
            <p:cNvPr id="1674" name="Shape 1674"/>
            <p:cNvSpPr/>
            <p:nvPr/>
          </p:nvSpPr>
          <p:spPr>
            <a:xfrm>
              <a:off x="8918014" y="851515"/>
              <a:ext cx="631939" cy="632062"/>
            </a:xfrm>
            <a:prstGeom prst="ellipse">
              <a:avLst/>
            </a:prstGeom>
            <a:solidFill>
              <a:srgbClr val="4E5351"/>
            </a:solidFill>
            <a:ln w="25400" cap="flat">
              <a:solidFill>
                <a:srgbClr val="DBDFE2"/>
              </a:solidFill>
              <a:prstDash val="solid"/>
              <a:miter lim="400000"/>
            </a:ln>
            <a:effectLst/>
          </p:spPr>
          <p:txBody>
            <a:bodyPr wrap="square" lIns="50800" tIns="50800" rIns="50800" bIns="50800" numCol="1" anchor="ctr">
              <a:noAutofit/>
            </a:bodyPr>
            <a:lstStyle/>
            <a:p>
              <a:pPr>
                <a:defRPr sz="2400"/>
              </a:pPr>
            </a:p>
          </p:txBody>
        </p:sp>
        <p:sp>
          <p:nvSpPr>
            <p:cNvPr id="1675" name="Shape 1675"/>
            <p:cNvSpPr/>
            <p:nvPr/>
          </p:nvSpPr>
          <p:spPr>
            <a:xfrm>
              <a:off x="10928374" y="862682"/>
              <a:ext cx="571175" cy="571287"/>
            </a:xfrm>
            <a:prstGeom prst="ellipse">
              <a:avLst/>
            </a:prstGeom>
            <a:solidFill>
              <a:srgbClr val="E6003C">
                <a:alpha val="51000"/>
              </a:srgbClr>
            </a:solidFill>
            <a:ln w="25400" cap="flat">
              <a:solidFill>
                <a:srgbClr val="DBDFE2"/>
              </a:solidFill>
              <a:prstDash val="solid"/>
              <a:miter lim="400000"/>
            </a:ln>
            <a:effectLst/>
          </p:spPr>
          <p:txBody>
            <a:bodyPr wrap="square" lIns="50800" tIns="50800" rIns="50800" bIns="50800" numCol="1" anchor="ctr">
              <a:noAutofit/>
            </a:bodyPr>
            <a:lstStyle/>
            <a:p>
              <a:pPr>
                <a:defRPr sz="2400"/>
              </a:pPr>
            </a:p>
          </p:txBody>
        </p:sp>
        <p:sp>
          <p:nvSpPr>
            <p:cNvPr id="1676" name="Shape 1676"/>
            <p:cNvSpPr/>
            <p:nvPr/>
          </p:nvSpPr>
          <p:spPr>
            <a:xfrm>
              <a:off x="9920436" y="872861"/>
              <a:ext cx="619786" cy="619907"/>
            </a:xfrm>
            <a:prstGeom prst="ellipse">
              <a:avLst/>
            </a:prstGeom>
            <a:solidFill>
              <a:srgbClr val="49DE2D">
                <a:alpha val="12000"/>
              </a:srgbClr>
            </a:solidFill>
            <a:ln w="25400" cap="flat">
              <a:solidFill>
                <a:srgbClr val="DBDFE2"/>
              </a:solidFill>
              <a:prstDash val="solid"/>
              <a:miter lim="400000"/>
            </a:ln>
            <a:effectLst/>
          </p:spPr>
          <p:txBody>
            <a:bodyPr wrap="square" lIns="50800" tIns="50800" rIns="50800" bIns="50800" numCol="1" anchor="ctr">
              <a:noAutofit/>
            </a:bodyPr>
            <a:lstStyle/>
            <a:p>
              <a:pPr>
                <a:defRPr sz="2400"/>
              </a:pPr>
            </a:p>
          </p:txBody>
        </p:sp>
        <p:sp>
          <p:nvSpPr>
            <p:cNvPr id="1677" name="Shape 1677"/>
            <p:cNvSpPr/>
            <p:nvPr/>
          </p:nvSpPr>
          <p:spPr>
            <a:xfrm>
              <a:off x="11953902" y="874837"/>
              <a:ext cx="546870" cy="546977"/>
            </a:xfrm>
            <a:prstGeom prst="ellipse">
              <a:avLst/>
            </a:prstGeom>
            <a:solidFill>
              <a:srgbClr val="67CBAF">
                <a:alpha val="51000"/>
              </a:srgbClr>
            </a:solidFill>
            <a:ln w="25400" cap="flat">
              <a:solidFill>
                <a:srgbClr val="DBDFE2"/>
              </a:solidFill>
              <a:prstDash val="solid"/>
              <a:miter lim="400000"/>
            </a:ln>
            <a:effectLst/>
          </p:spPr>
          <p:txBody>
            <a:bodyPr wrap="square" lIns="50800" tIns="50800" rIns="50800" bIns="50800" numCol="1" anchor="ctr">
              <a:noAutofit/>
            </a:bodyPr>
            <a:lstStyle/>
            <a:p>
              <a:pPr>
                <a:defRPr sz="2400"/>
              </a:pPr>
            </a:p>
          </p:txBody>
        </p:sp>
        <p:sp>
          <p:nvSpPr>
            <p:cNvPr id="1678" name="Shape 1678"/>
            <p:cNvSpPr/>
            <p:nvPr/>
          </p:nvSpPr>
          <p:spPr>
            <a:xfrm>
              <a:off x="994247" y="1938544"/>
              <a:ext cx="877822" cy="3281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600"/>
              </a:lvl1pPr>
            </a:lstStyle>
            <a:p>
              <a:pPr/>
              <a:r>
                <a:t>social</a:t>
              </a:r>
            </a:p>
          </p:txBody>
        </p:sp>
        <p:sp>
          <p:nvSpPr>
            <p:cNvPr id="1679" name="Shape 1679"/>
            <p:cNvSpPr/>
            <p:nvPr/>
          </p:nvSpPr>
          <p:spPr>
            <a:xfrm>
              <a:off x="2427264" y="1804313"/>
              <a:ext cx="1341362" cy="6477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600"/>
              </a:lvl1pPr>
            </a:lstStyle>
            <a:p>
              <a:pPr/>
              <a:r>
                <a:t>advice sought</a:t>
              </a:r>
            </a:p>
          </p:txBody>
        </p:sp>
        <p:sp>
          <p:nvSpPr>
            <p:cNvPr id="1680" name="Shape 1680"/>
            <p:cNvSpPr/>
            <p:nvPr/>
          </p:nvSpPr>
          <p:spPr>
            <a:xfrm>
              <a:off x="4196291" y="1938544"/>
              <a:ext cx="1034071" cy="3281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600"/>
              </a:lvl1pPr>
            </a:lstStyle>
            <a:p>
              <a:pPr/>
              <a:r>
                <a:t>local area</a:t>
              </a:r>
            </a:p>
          </p:txBody>
        </p:sp>
        <p:sp>
          <p:nvSpPr>
            <p:cNvPr id="1681" name="Shape 1681"/>
            <p:cNvSpPr/>
            <p:nvPr/>
          </p:nvSpPr>
          <p:spPr>
            <a:xfrm>
              <a:off x="5447980" y="1938544"/>
              <a:ext cx="1278131" cy="3281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600"/>
              </a:lvl1pPr>
            </a:lstStyle>
            <a:p>
              <a:pPr/>
              <a:r>
                <a:t>recommend</a:t>
              </a:r>
            </a:p>
          </p:txBody>
        </p:sp>
        <p:sp>
          <p:nvSpPr>
            <p:cNvPr id="1682" name="Shape 1682"/>
            <p:cNvSpPr/>
            <p:nvPr/>
          </p:nvSpPr>
          <p:spPr>
            <a:xfrm>
              <a:off x="6930623" y="1964106"/>
              <a:ext cx="596575" cy="3281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600"/>
              </a:lvl1pPr>
            </a:lstStyle>
            <a:p>
              <a:pPr/>
              <a:r>
                <a:t>living</a:t>
              </a:r>
            </a:p>
          </p:txBody>
        </p:sp>
        <p:sp>
          <p:nvSpPr>
            <p:cNvPr id="1683" name="Shape 1683"/>
            <p:cNvSpPr/>
            <p:nvPr/>
          </p:nvSpPr>
          <p:spPr>
            <a:xfrm>
              <a:off x="7839926" y="1848656"/>
              <a:ext cx="801006" cy="5590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sz="1600"/>
              </a:pPr>
              <a:r>
                <a:t>advice </a:t>
              </a:r>
            </a:p>
            <a:p>
              <a:pPr>
                <a:defRPr sz="1600"/>
              </a:pPr>
              <a:r>
                <a:t>offered</a:t>
              </a:r>
            </a:p>
          </p:txBody>
        </p:sp>
        <p:sp>
          <p:nvSpPr>
            <p:cNvPr id="1684" name="Shape 1684"/>
            <p:cNvSpPr/>
            <p:nvPr/>
          </p:nvSpPr>
          <p:spPr>
            <a:xfrm>
              <a:off x="8657853" y="1848656"/>
              <a:ext cx="1159145" cy="5590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600"/>
              </a:lvl1pPr>
            </a:lstStyle>
            <a:p>
              <a:pPr/>
              <a:r>
                <a:t>property issue</a:t>
              </a:r>
            </a:p>
          </p:txBody>
        </p:sp>
        <p:sp>
          <p:nvSpPr>
            <p:cNvPr id="1685" name="Shape 1685"/>
            <p:cNvSpPr/>
            <p:nvPr/>
          </p:nvSpPr>
          <p:spPr>
            <a:xfrm>
              <a:off x="9754747" y="1804313"/>
              <a:ext cx="1007441" cy="6477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600"/>
              </a:lvl1pPr>
            </a:lstStyle>
            <a:p>
              <a:pPr/>
              <a:r>
                <a:t>help sought</a:t>
              </a:r>
            </a:p>
          </p:txBody>
        </p:sp>
        <p:sp>
          <p:nvSpPr>
            <p:cNvPr id="1686" name="Shape 1686"/>
            <p:cNvSpPr/>
            <p:nvPr/>
          </p:nvSpPr>
          <p:spPr>
            <a:xfrm>
              <a:off x="10650819" y="1938544"/>
              <a:ext cx="1125257" cy="3281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600"/>
              </a:lvl1pPr>
            </a:lstStyle>
            <a:p>
              <a:pPr/>
              <a:r>
                <a:t>action</a:t>
              </a:r>
            </a:p>
          </p:txBody>
        </p:sp>
        <p:sp>
          <p:nvSpPr>
            <p:cNvPr id="1687" name="Shape 1687"/>
            <p:cNvSpPr/>
            <p:nvPr/>
          </p:nvSpPr>
          <p:spPr>
            <a:xfrm>
              <a:off x="11664708" y="1938544"/>
              <a:ext cx="1125258" cy="3281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600"/>
              </a:lvl1pPr>
            </a:lstStyle>
            <a:p>
              <a:pPr/>
              <a:r>
                <a:t>rules</a:t>
              </a:r>
            </a:p>
          </p:txBody>
        </p:sp>
        <p:sp>
          <p:nvSpPr>
            <p:cNvPr id="1688" name="Shape 1688"/>
            <p:cNvSpPr/>
            <p:nvPr/>
          </p:nvSpPr>
          <p:spPr>
            <a:xfrm rot="16200000">
              <a:off x="-1071827" y="1071826"/>
              <a:ext cx="2794071" cy="6504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sz="2700">
                  <a:solidFill>
                    <a:srgbClr val="4E5351"/>
                  </a:solidFill>
                </a:defRPr>
              </a:pPr>
              <a:r>
                <a:t>the</a:t>
              </a:r>
              <a:r>
                <a:rPr b="1">
                  <a:latin typeface="Helvetica"/>
                  <a:ea typeface="Helvetica"/>
                  <a:cs typeface="Helvetica"/>
                  <a:sym typeface="Helvetica"/>
                </a:rPr>
                <a:t> barbican</a:t>
              </a:r>
            </a:p>
          </p:txBody>
        </p:sp>
        <p:sp>
          <p:nvSpPr>
            <p:cNvPr id="1689" name="Shape 1689"/>
            <p:cNvSpPr/>
            <p:nvPr/>
          </p:nvSpPr>
          <p:spPr>
            <a:xfrm>
              <a:off x="986162" y="798968"/>
              <a:ext cx="1029158"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4E5351"/>
                  </a:solidFill>
                </a:defRPr>
              </a:lvl1pPr>
            </a:lstStyle>
            <a:p>
              <a:pPr/>
              <a:r>
                <a:t>30%</a:t>
              </a:r>
            </a:p>
          </p:txBody>
        </p:sp>
        <p:sp>
          <p:nvSpPr>
            <p:cNvPr id="1690" name="Shape 1690"/>
            <p:cNvSpPr/>
            <p:nvPr/>
          </p:nvSpPr>
          <p:spPr>
            <a:xfrm>
              <a:off x="2728041" y="832627"/>
              <a:ext cx="1029158"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4E5351"/>
                  </a:solidFill>
                </a:defRPr>
              </a:lvl1pPr>
            </a:lstStyle>
            <a:p>
              <a:pPr/>
              <a:r>
                <a:t>25%</a:t>
              </a:r>
            </a:p>
          </p:txBody>
        </p:sp>
        <p:sp>
          <p:nvSpPr>
            <p:cNvPr id="1691" name="Shape 1691"/>
            <p:cNvSpPr/>
            <p:nvPr/>
          </p:nvSpPr>
          <p:spPr>
            <a:xfrm>
              <a:off x="4236093" y="824096"/>
              <a:ext cx="1029159"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4E5351"/>
                  </a:solidFill>
                </a:defRPr>
              </a:lvl1pPr>
            </a:lstStyle>
            <a:p>
              <a:pPr/>
              <a:r>
                <a:t>20%</a:t>
              </a:r>
            </a:p>
          </p:txBody>
        </p:sp>
        <p:sp>
          <p:nvSpPr>
            <p:cNvPr id="1692" name="Shape 1692"/>
            <p:cNvSpPr/>
            <p:nvPr/>
          </p:nvSpPr>
          <p:spPr>
            <a:xfrm>
              <a:off x="5573833" y="862520"/>
              <a:ext cx="978333"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400">
                  <a:solidFill>
                    <a:srgbClr val="4E5351"/>
                  </a:solidFill>
                </a:defRPr>
              </a:lvl1pPr>
            </a:lstStyle>
            <a:p>
              <a:pPr/>
              <a:r>
                <a:t>13%</a:t>
              </a:r>
            </a:p>
          </p:txBody>
        </p:sp>
        <p:sp>
          <p:nvSpPr>
            <p:cNvPr id="1693" name="Shape 1693"/>
            <p:cNvSpPr/>
            <p:nvPr/>
          </p:nvSpPr>
          <p:spPr>
            <a:xfrm>
              <a:off x="6812528" y="891535"/>
              <a:ext cx="876682"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solidFill>
                    <a:srgbClr val="4E5351"/>
                  </a:solidFill>
                </a:defRPr>
              </a:lvl1pPr>
            </a:lstStyle>
            <a:p>
              <a:pPr/>
              <a:r>
                <a:t>12%</a:t>
              </a:r>
            </a:p>
          </p:txBody>
        </p:sp>
        <p:sp>
          <p:nvSpPr>
            <p:cNvPr id="1694" name="Shape 1694"/>
            <p:cNvSpPr/>
            <p:nvPr/>
          </p:nvSpPr>
          <p:spPr>
            <a:xfrm>
              <a:off x="8042198" y="921526"/>
              <a:ext cx="518034"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solidFill>
                    <a:srgbClr val="4E5351"/>
                  </a:solidFill>
                </a:defRPr>
              </a:lvl1pPr>
            </a:lstStyle>
            <a:p>
              <a:pPr/>
              <a:r>
                <a:t>5%</a:t>
              </a:r>
            </a:p>
          </p:txBody>
        </p:sp>
        <p:sp>
          <p:nvSpPr>
            <p:cNvPr id="1695" name="Shape 1695"/>
            <p:cNvSpPr/>
            <p:nvPr/>
          </p:nvSpPr>
          <p:spPr>
            <a:xfrm>
              <a:off x="9004461" y="932036"/>
              <a:ext cx="518034"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solidFill>
                    <a:srgbClr val="FFFFFF"/>
                  </a:solidFill>
                </a:defRPr>
              </a:lvl1pPr>
            </a:lstStyle>
            <a:p>
              <a:pPr/>
              <a:r>
                <a:t>5%</a:t>
              </a:r>
            </a:p>
          </p:txBody>
        </p:sp>
        <p:sp>
          <p:nvSpPr>
            <p:cNvPr id="1696" name="Shape 1696"/>
            <p:cNvSpPr/>
            <p:nvPr/>
          </p:nvSpPr>
          <p:spPr>
            <a:xfrm>
              <a:off x="10017759" y="948957"/>
              <a:ext cx="518034"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solidFill>
                    <a:srgbClr val="4E5351"/>
                  </a:solidFill>
                </a:defRPr>
              </a:lvl1pPr>
            </a:lstStyle>
            <a:p>
              <a:pPr/>
              <a:r>
                <a:t>5%</a:t>
              </a:r>
            </a:p>
          </p:txBody>
        </p:sp>
        <p:sp>
          <p:nvSpPr>
            <p:cNvPr id="1697" name="Shape 1697"/>
            <p:cNvSpPr/>
            <p:nvPr/>
          </p:nvSpPr>
          <p:spPr>
            <a:xfrm>
              <a:off x="11016299" y="936257"/>
              <a:ext cx="518034"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solidFill>
                    <a:srgbClr val="4E5351"/>
                  </a:solidFill>
                </a:defRPr>
              </a:lvl1pPr>
            </a:lstStyle>
            <a:p>
              <a:pPr/>
              <a:r>
                <a:t>5%</a:t>
              </a:r>
            </a:p>
          </p:txBody>
        </p:sp>
        <p:sp>
          <p:nvSpPr>
            <p:cNvPr id="1698" name="Shape 1698"/>
            <p:cNvSpPr/>
            <p:nvPr/>
          </p:nvSpPr>
          <p:spPr>
            <a:xfrm>
              <a:off x="11984096" y="936257"/>
              <a:ext cx="518034"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solidFill>
                    <a:srgbClr val="4E5351"/>
                  </a:solidFill>
                </a:defRPr>
              </a:lvl1pPr>
            </a:lstStyle>
            <a:p>
              <a:pPr/>
              <a:r>
                <a:t>4%</a:t>
              </a:r>
            </a:p>
          </p:txBody>
        </p:sp>
      </p:grpSp>
      <p:grpSp>
        <p:nvGrpSpPr>
          <p:cNvPr id="1731" name="Group 1731"/>
          <p:cNvGrpSpPr/>
          <p:nvPr/>
        </p:nvGrpSpPr>
        <p:grpSpPr>
          <a:xfrm>
            <a:off x="68554" y="1122675"/>
            <a:ext cx="12865379" cy="2794071"/>
            <a:chOff x="0" y="0"/>
            <a:chExt cx="12865377" cy="2794069"/>
          </a:xfrm>
        </p:grpSpPr>
        <p:sp>
          <p:nvSpPr>
            <p:cNvPr id="1700" name="Shape 1700"/>
            <p:cNvSpPr/>
            <p:nvPr/>
          </p:nvSpPr>
          <p:spPr>
            <a:xfrm rot="16200000">
              <a:off x="-1071827" y="1071826"/>
              <a:ext cx="2794071" cy="6504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sz="2700">
                  <a:solidFill>
                    <a:srgbClr val="4E5351"/>
                  </a:solidFill>
                </a:defRPr>
              </a:pPr>
              <a:r>
                <a:t>bow </a:t>
              </a:r>
              <a:r>
                <a:rPr b="1">
                  <a:latin typeface="Helvetica"/>
                  <a:ea typeface="Helvetica"/>
                  <a:cs typeface="Helvetica"/>
                  <a:sym typeface="Helvetica"/>
                </a:rPr>
                <a:t>quarter</a:t>
              </a:r>
            </a:p>
          </p:txBody>
        </p:sp>
        <p:sp>
          <p:nvSpPr>
            <p:cNvPr id="1701" name="Shape 1701"/>
            <p:cNvSpPr/>
            <p:nvPr/>
          </p:nvSpPr>
          <p:spPr>
            <a:xfrm>
              <a:off x="4115254" y="599464"/>
              <a:ext cx="1092817" cy="1093030"/>
            </a:xfrm>
            <a:prstGeom prst="ellipse">
              <a:avLst/>
            </a:prstGeom>
            <a:solidFill>
              <a:srgbClr val="E6763C">
                <a:alpha val="50000"/>
              </a:srgbClr>
            </a:solidFill>
            <a:ln w="25400" cap="flat">
              <a:solidFill>
                <a:srgbClr val="DBDFE2"/>
              </a:solidFill>
              <a:prstDash val="solid"/>
              <a:miter lim="400000"/>
            </a:ln>
            <a:effectLst/>
          </p:spPr>
          <p:txBody>
            <a:bodyPr wrap="square" lIns="50800" tIns="50800" rIns="50800" bIns="50800" numCol="1" anchor="ctr">
              <a:noAutofit/>
            </a:bodyPr>
            <a:lstStyle/>
            <a:p>
              <a:pPr>
                <a:defRPr sz="2400"/>
              </a:pPr>
            </a:p>
          </p:txBody>
        </p:sp>
        <p:sp>
          <p:nvSpPr>
            <p:cNvPr id="1702" name="Shape 1702"/>
            <p:cNvSpPr/>
            <p:nvPr/>
          </p:nvSpPr>
          <p:spPr>
            <a:xfrm>
              <a:off x="738452" y="537121"/>
              <a:ext cx="1276999" cy="1277248"/>
            </a:xfrm>
            <a:prstGeom prst="ellipse">
              <a:avLst/>
            </a:prstGeom>
            <a:solidFill>
              <a:srgbClr val="B6B7B9"/>
            </a:solidFill>
            <a:ln w="25400" cap="flat">
              <a:solidFill>
                <a:srgbClr val="DBDFE2"/>
              </a:solidFill>
              <a:prstDash val="solid"/>
              <a:miter lim="400000"/>
            </a:ln>
            <a:effectLst/>
          </p:spPr>
          <p:txBody>
            <a:bodyPr wrap="square" lIns="50800" tIns="50800" rIns="50800" bIns="50800" numCol="1" anchor="ctr">
              <a:noAutofit/>
            </a:bodyPr>
            <a:lstStyle/>
            <a:p>
              <a:pPr>
                <a:defRPr sz="2400"/>
              </a:pPr>
            </a:p>
          </p:txBody>
        </p:sp>
        <p:sp>
          <p:nvSpPr>
            <p:cNvPr id="1703" name="Shape 1703"/>
            <p:cNvSpPr/>
            <p:nvPr/>
          </p:nvSpPr>
          <p:spPr>
            <a:xfrm>
              <a:off x="2482906" y="512558"/>
              <a:ext cx="1264720" cy="1264968"/>
            </a:xfrm>
            <a:prstGeom prst="ellipse">
              <a:avLst/>
            </a:prstGeom>
            <a:solidFill>
              <a:srgbClr val="D5EBEF"/>
            </a:solidFill>
            <a:ln w="25400" cap="flat">
              <a:solidFill>
                <a:srgbClr val="DBDFE2"/>
              </a:solidFill>
              <a:prstDash val="solid"/>
              <a:miter lim="400000"/>
            </a:ln>
            <a:effectLst/>
          </p:spPr>
          <p:txBody>
            <a:bodyPr wrap="square" lIns="50800" tIns="50800" rIns="50800" bIns="50800" numCol="1" anchor="ctr">
              <a:noAutofit/>
            </a:bodyPr>
            <a:lstStyle/>
            <a:p>
              <a:pPr>
                <a:defRPr sz="2400"/>
              </a:pPr>
            </a:p>
          </p:txBody>
        </p:sp>
        <p:sp>
          <p:nvSpPr>
            <p:cNvPr id="1704" name="Shape 1704"/>
            <p:cNvSpPr/>
            <p:nvPr/>
          </p:nvSpPr>
          <p:spPr>
            <a:xfrm>
              <a:off x="5532171" y="658935"/>
              <a:ext cx="970029" cy="970217"/>
            </a:xfrm>
            <a:prstGeom prst="ellipse">
              <a:avLst/>
            </a:prstGeom>
            <a:solidFill>
              <a:srgbClr val="49DE2D">
                <a:alpha val="12000"/>
              </a:srgbClr>
            </a:solidFill>
            <a:ln w="25400" cap="flat">
              <a:solidFill>
                <a:srgbClr val="DBDFE2"/>
              </a:solidFill>
              <a:prstDash val="solid"/>
              <a:miter lim="400000"/>
            </a:ln>
            <a:effectLst/>
          </p:spPr>
          <p:txBody>
            <a:bodyPr wrap="square" lIns="50800" tIns="50800" rIns="50800" bIns="50800" numCol="1" anchor="ctr">
              <a:noAutofit/>
            </a:bodyPr>
            <a:lstStyle/>
            <a:p>
              <a:pPr>
                <a:defRPr sz="2400"/>
              </a:pPr>
            </a:p>
          </p:txBody>
        </p:sp>
        <p:sp>
          <p:nvSpPr>
            <p:cNvPr id="1705" name="Shape 1705"/>
            <p:cNvSpPr/>
            <p:nvPr/>
          </p:nvSpPr>
          <p:spPr>
            <a:xfrm>
              <a:off x="6770443" y="746839"/>
              <a:ext cx="798125" cy="798281"/>
            </a:xfrm>
            <a:prstGeom prst="ellipse">
              <a:avLst/>
            </a:prstGeom>
            <a:solidFill>
              <a:srgbClr val="C2663D">
                <a:alpha val="77000"/>
              </a:srgbClr>
            </a:solidFill>
            <a:ln w="25400" cap="flat">
              <a:solidFill>
                <a:srgbClr val="DBDFE2"/>
              </a:solidFill>
              <a:prstDash val="solid"/>
              <a:miter lim="400000"/>
            </a:ln>
            <a:effectLst/>
          </p:spPr>
          <p:txBody>
            <a:bodyPr wrap="square" lIns="50800" tIns="50800" rIns="50800" bIns="50800" numCol="1" anchor="ctr">
              <a:noAutofit/>
            </a:bodyPr>
            <a:lstStyle/>
            <a:p>
              <a:pPr>
                <a:defRPr sz="2400"/>
              </a:pPr>
            </a:p>
          </p:txBody>
        </p:sp>
        <p:sp>
          <p:nvSpPr>
            <p:cNvPr id="1706" name="Shape 1706"/>
            <p:cNvSpPr/>
            <p:nvPr/>
          </p:nvSpPr>
          <p:spPr>
            <a:xfrm>
              <a:off x="7858989" y="757184"/>
              <a:ext cx="773567" cy="773719"/>
            </a:xfrm>
            <a:prstGeom prst="ellipse">
              <a:avLst/>
            </a:prstGeom>
            <a:solidFill>
              <a:srgbClr val="FFDE00">
                <a:alpha val="51000"/>
              </a:srgbClr>
            </a:solidFill>
            <a:ln w="25400" cap="flat">
              <a:solidFill>
                <a:srgbClr val="DBDFE2"/>
              </a:solidFill>
              <a:prstDash val="solid"/>
              <a:miter lim="400000"/>
            </a:ln>
            <a:effectLst/>
          </p:spPr>
          <p:txBody>
            <a:bodyPr wrap="square" lIns="50800" tIns="50800" rIns="50800" bIns="50800" numCol="1" anchor="ctr">
              <a:noAutofit/>
            </a:bodyPr>
            <a:lstStyle/>
            <a:p>
              <a:pPr>
                <a:defRPr sz="2400"/>
              </a:pPr>
            </a:p>
          </p:txBody>
        </p:sp>
        <p:sp>
          <p:nvSpPr>
            <p:cNvPr id="1707" name="Shape 1707"/>
            <p:cNvSpPr/>
            <p:nvPr/>
          </p:nvSpPr>
          <p:spPr>
            <a:xfrm>
              <a:off x="8898419" y="763325"/>
              <a:ext cx="761289" cy="761437"/>
            </a:xfrm>
            <a:prstGeom prst="ellipse">
              <a:avLst/>
            </a:prstGeom>
            <a:solidFill>
              <a:srgbClr val="DBDFE2"/>
            </a:solidFill>
            <a:ln w="25400" cap="flat">
              <a:solidFill>
                <a:srgbClr val="DBDFE2"/>
              </a:solidFill>
              <a:prstDash val="solid"/>
              <a:miter lim="400000"/>
            </a:ln>
            <a:effectLst/>
          </p:spPr>
          <p:txBody>
            <a:bodyPr wrap="square" lIns="50800" tIns="50800" rIns="50800" bIns="50800" numCol="1" anchor="ctr">
              <a:noAutofit/>
            </a:bodyPr>
            <a:lstStyle/>
            <a:p>
              <a:pPr>
                <a:defRPr sz="2400"/>
              </a:pPr>
            </a:p>
          </p:txBody>
        </p:sp>
        <p:sp>
          <p:nvSpPr>
            <p:cNvPr id="1708" name="Shape 1708"/>
            <p:cNvSpPr/>
            <p:nvPr/>
          </p:nvSpPr>
          <p:spPr>
            <a:xfrm>
              <a:off x="9890961" y="763325"/>
              <a:ext cx="761289" cy="761437"/>
            </a:xfrm>
            <a:prstGeom prst="ellipse">
              <a:avLst/>
            </a:prstGeom>
            <a:solidFill>
              <a:srgbClr val="67A3AF"/>
            </a:solidFill>
            <a:ln w="25400" cap="flat">
              <a:solidFill>
                <a:srgbClr val="DBDFE2"/>
              </a:solidFill>
              <a:prstDash val="solid"/>
              <a:miter lim="400000"/>
            </a:ln>
            <a:effectLst/>
          </p:spPr>
          <p:txBody>
            <a:bodyPr wrap="square" lIns="50800" tIns="50800" rIns="50800" bIns="50800" numCol="1" anchor="ctr">
              <a:noAutofit/>
            </a:bodyPr>
            <a:lstStyle/>
            <a:p>
              <a:pPr>
                <a:defRPr sz="2400"/>
              </a:pPr>
            </a:p>
          </p:txBody>
        </p:sp>
        <p:sp>
          <p:nvSpPr>
            <p:cNvPr id="1709" name="Shape 1709"/>
            <p:cNvSpPr/>
            <p:nvPr/>
          </p:nvSpPr>
          <p:spPr>
            <a:xfrm>
              <a:off x="10932039" y="763189"/>
              <a:ext cx="749010" cy="749156"/>
            </a:xfrm>
            <a:prstGeom prst="ellipse">
              <a:avLst/>
            </a:prstGeom>
            <a:solidFill>
              <a:srgbClr val="67CBAF">
                <a:alpha val="51000"/>
              </a:srgbClr>
            </a:solidFill>
            <a:ln w="25400" cap="flat">
              <a:solidFill>
                <a:srgbClr val="DBDFE2"/>
              </a:solidFill>
              <a:prstDash val="solid"/>
              <a:miter lim="400000"/>
            </a:ln>
            <a:effectLst/>
          </p:spPr>
          <p:txBody>
            <a:bodyPr wrap="square" lIns="50800" tIns="50800" rIns="50800" bIns="50800" numCol="1" anchor="ctr">
              <a:noAutofit/>
            </a:bodyPr>
            <a:lstStyle/>
            <a:p>
              <a:pPr>
                <a:defRPr sz="2400"/>
              </a:pPr>
            </a:p>
          </p:txBody>
        </p:sp>
        <p:sp>
          <p:nvSpPr>
            <p:cNvPr id="1710" name="Shape 1710"/>
            <p:cNvSpPr/>
            <p:nvPr/>
          </p:nvSpPr>
          <p:spPr>
            <a:xfrm>
              <a:off x="11952028" y="800169"/>
              <a:ext cx="687616" cy="687749"/>
            </a:xfrm>
            <a:prstGeom prst="ellipse">
              <a:avLst/>
            </a:prstGeom>
            <a:solidFill>
              <a:srgbClr val="215CFF">
                <a:alpha val="29000"/>
              </a:srgbClr>
            </a:solidFill>
            <a:ln w="25400" cap="flat">
              <a:solidFill>
                <a:srgbClr val="DBDFE2"/>
              </a:solidFill>
              <a:prstDash val="solid"/>
              <a:miter lim="400000"/>
            </a:ln>
            <a:effectLst/>
          </p:spPr>
          <p:txBody>
            <a:bodyPr wrap="square" lIns="50800" tIns="50800" rIns="50800" bIns="50800" numCol="1" anchor="ctr">
              <a:noAutofit/>
            </a:bodyPr>
            <a:lstStyle/>
            <a:p>
              <a:pPr>
                <a:defRPr sz="2400"/>
              </a:pPr>
            </a:p>
          </p:txBody>
        </p:sp>
        <p:sp>
          <p:nvSpPr>
            <p:cNvPr id="1711" name="Shape 1711"/>
            <p:cNvSpPr/>
            <p:nvPr/>
          </p:nvSpPr>
          <p:spPr>
            <a:xfrm>
              <a:off x="779029" y="1844983"/>
              <a:ext cx="1231863" cy="3438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600"/>
              </a:lvl1pPr>
            </a:lstStyle>
            <a:p>
              <a:pPr/>
              <a:r>
                <a:t>recommend</a:t>
              </a:r>
            </a:p>
          </p:txBody>
        </p:sp>
        <p:sp>
          <p:nvSpPr>
            <p:cNvPr id="1712" name="Shape 1712"/>
            <p:cNvSpPr/>
            <p:nvPr/>
          </p:nvSpPr>
          <p:spPr>
            <a:xfrm>
              <a:off x="2786216" y="1844983"/>
              <a:ext cx="655740" cy="3438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600"/>
              </a:lvl1pPr>
            </a:lstStyle>
            <a:p>
              <a:pPr/>
              <a:r>
                <a:t>social</a:t>
              </a:r>
            </a:p>
          </p:txBody>
        </p:sp>
        <p:sp>
          <p:nvSpPr>
            <p:cNvPr id="1713" name="Shape 1713"/>
            <p:cNvSpPr/>
            <p:nvPr/>
          </p:nvSpPr>
          <p:spPr>
            <a:xfrm>
              <a:off x="3945287" y="1844983"/>
              <a:ext cx="1433088" cy="3438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600"/>
              </a:lvl1pPr>
            </a:lstStyle>
            <a:p>
              <a:pPr/>
              <a:r>
                <a:t>advice sought</a:t>
              </a:r>
            </a:p>
          </p:txBody>
        </p:sp>
        <p:sp>
          <p:nvSpPr>
            <p:cNvPr id="1714" name="Shape 1714"/>
            <p:cNvSpPr/>
            <p:nvPr/>
          </p:nvSpPr>
          <p:spPr>
            <a:xfrm>
              <a:off x="5641966" y="1722194"/>
              <a:ext cx="748629" cy="5893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sz="1600"/>
              </a:pPr>
              <a:r>
                <a:t>help </a:t>
              </a:r>
            </a:p>
            <a:p>
              <a:pPr>
                <a:defRPr sz="1600"/>
              </a:pPr>
              <a:r>
                <a:t>sought</a:t>
              </a:r>
            </a:p>
          </p:txBody>
        </p:sp>
        <p:sp>
          <p:nvSpPr>
            <p:cNvPr id="1715" name="Shape 1715"/>
            <p:cNvSpPr/>
            <p:nvPr/>
          </p:nvSpPr>
          <p:spPr>
            <a:xfrm>
              <a:off x="6703519" y="1844983"/>
              <a:ext cx="992229" cy="3438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600"/>
              </a:lvl1pPr>
            </a:lstStyle>
            <a:p>
              <a:pPr/>
              <a:r>
                <a:t>antisocial</a:t>
              </a:r>
            </a:p>
          </p:txBody>
        </p:sp>
        <p:sp>
          <p:nvSpPr>
            <p:cNvPr id="1716" name="Shape 1716"/>
            <p:cNvSpPr/>
            <p:nvPr/>
          </p:nvSpPr>
          <p:spPr>
            <a:xfrm>
              <a:off x="7715163" y="1863401"/>
              <a:ext cx="1168401" cy="3069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400"/>
              </a:lvl1pPr>
            </a:lstStyle>
            <a:p>
              <a:pPr/>
              <a:r>
                <a:t>management</a:t>
              </a:r>
            </a:p>
          </p:txBody>
        </p:sp>
        <p:sp>
          <p:nvSpPr>
            <p:cNvPr id="1717" name="Shape 1717"/>
            <p:cNvSpPr/>
            <p:nvPr/>
          </p:nvSpPr>
          <p:spPr>
            <a:xfrm>
              <a:off x="8980371" y="1844983"/>
              <a:ext cx="597501" cy="3438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600"/>
              </a:lvl1pPr>
            </a:lstStyle>
            <a:p>
              <a:pPr/>
              <a:r>
                <a:t>living</a:t>
              </a:r>
            </a:p>
          </p:txBody>
        </p:sp>
        <p:sp>
          <p:nvSpPr>
            <p:cNvPr id="1718" name="Shape 1718"/>
            <p:cNvSpPr/>
            <p:nvPr/>
          </p:nvSpPr>
          <p:spPr>
            <a:xfrm>
              <a:off x="9783092" y="1844983"/>
              <a:ext cx="1023332" cy="3438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600"/>
              </a:lvl1pPr>
            </a:lstStyle>
            <a:p>
              <a:pPr/>
              <a:r>
                <a:t>local area</a:t>
              </a:r>
            </a:p>
          </p:txBody>
        </p:sp>
        <p:sp>
          <p:nvSpPr>
            <p:cNvPr id="1719" name="Shape 1719"/>
            <p:cNvSpPr/>
            <p:nvPr/>
          </p:nvSpPr>
          <p:spPr>
            <a:xfrm>
              <a:off x="10654157" y="1844983"/>
              <a:ext cx="1136941" cy="3438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600"/>
              </a:lvl1pPr>
            </a:lstStyle>
            <a:p>
              <a:pPr/>
              <a:r>
                <a:t>rules</a:t>
              </a:r>
            </a:p>
          </p:txBody>
        </p:sp>
        <p:sp>
          <p:nvSpPr>
            <p:cNvPr id="1720" name="Shape 1720"/>
            <p:cNvSpPr/>
            <p:nvPr/>
          </p:nvSpPr>
          <p:spPr>
            <a:xfrm>
              <a:off x="11728437" y="1844983"/>
              <a:ext cx="1136941" cy="3438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600"/>
              </a:lvl1pPr>
            </a:lstStyle>
            <a:p>
              <a:pPr/>
              <a:r>
                <a:t>website</a:t>
              </a:r>
            </a:p>
          </p:txBody>
        </p:sp>
        <p:sp>
          <p:nvSpPr>
            <p:cNvPr id="1721" name="Shape 1721"/>
            <p:cNvSpPr/>
            <p:nvPr/>
          </p:nvSpPr>
          <p:spPr>
            <a:xfrm>
              <a:off x="951351" y="837705"/>
              <a:ext cx="1029158"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4E5351"/>
                  </a:solidFill>
                </a:defRPr>
              </a:lvl1pPr>
            </a:lstStyle>
            <a:p>
              <a:pPr/>
              <a:r>
                <a:t>20%</a:t>
              </a:r>
            </a:p>
          </p:txBody>
        </p:sp>
        <p:sp>
          <p:nvSpPr>
            <p:cNvPr id="1722" name="Shape 1722"/>
            <p:cNvSpPr/>
            <p:nvPr/>
          </p:nvSpPr>
          <p:spPr>
            <a:xfrm>
              <a:off x="2616474" y="782291"/>
              <a:ext cx="1029159"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4E5351"/>
                  </a:solidFill>
                </a:defRPr>
              </a:lvl1pPr>
            </a:lstStyle>
            <a:p>
              <a:pPr/>
              <a:r>
                <a:t>19%</a:t>
              </a:r>
            </a:p>
          </p:txBody>
        </p:sp>
        <p:sp>
          <p:nvSpPr>
            <p:cNvPr id="1723" name="Shape 1723"/>
            <p:cNvSpPr/>
            <p:nvPr/>
          </p:nvSpPr>
          <p:spPr>
            <a:xfrm>
              <a:off x="4226683" y="782291"/>
              <a:ext cx="1029158"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4E5351"/>
                  </a:solidFill>
                </a:defRPr>
              </a:lvl1pPr>
            </a:lstStyle>
            <a:p>
              <a:pPr/>
              <a:r>
                <a:t>15%</a:t>
              </a:r>
            </a:p>
          </p:txBody>
        </p:sp>
        <p:sp>
          <p:nvSpPr>
            <p:cNvPr id="1724" name="Shape 1724"/>
            <p:cNvSpPr/>
            <p:nvPr/>
          </p:nvSpPr>
          <p:spPr>
            <a:xfrm>
              <a:off x="5566029" y="807691"/>
              <a:ext cx="978333"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400">
                  <a:solidFill>
                    <a:srgbClr val="4E5351"/>
                  </a:solidFill>
                </a:defRPr>
              </a:lvl1pPr>
            </a:lstStyle>
            <a:p>
              <a:pPr/>
              <a:r>
                <a:t>11%</a:t>
              </a:r>
            </a:p>
          </p:txBody>
        </p:sp>
        <p:sp>
          <p:nvSpPr>
            <p:cNvPr id="1725" name="Shape 1725"/>
            <p:cNvSpPr/>
            <p:nvPr/>
          </p:nvSpPr>
          <p:spPr>
            <a:xfrm>
              <a:off x="6853618" y="810733"/>
              <a:ext cx="738252"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400">
                  <a:solidFill>
                    <a:srgbClr val="4E5351"/>
                  </a:solidFill>
                </a:defRPr>
              </a:lvl1pPr>
            </a:lstStyle>
            <a:p>
              <a:pPr/>
              <a:r>
                <a:t>8%</a:t>
              </a:r>
            </a:p>
          </p:txBody>
        </p:sp>
        <p:sp>
          <p:nvSpPr>
            <p:cNvPr id="1726" name="Shape 1726"/>
            <p:cNvSpPr/>
            <p:nvPr/>
          </p:nvSpPr>
          <p:spPr>
            <a:xfrm>
              <a:off x="7942618" y="805832"/>
              <a:ext cx="738252"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400">
                  <a:solidFill>
                    <a:srgbClr val="4E5351"/>
                  </a:solidFill>
                </a:defRPr>
              </a:lvl1pPr>
            </a:lstStyle>
            <a:p>
              <a:pPr/>
              <a:r>
                <a:t>7%</a:t>
              </a:r>
            </a:p>
          </p:txBody>
        </p:sp>
        <p:sp>
          <p:nvSpPr>
            <p:cNvPr id="1727" name="Shape 1727"/>
            <p:cNvSpPr/>
            <p:nvPr/>
          </p:nvSpPr>
          <p:spPr>
            <a:xfrm>
              <a:off x="8960551" y="803052"/>
              <a:ext cx="738252"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400">
                  <a:solidFill>
                    <a:srgbClr val="4E5351"/>
                  </a:solidFill>
                </a:defRPr>
              </a:lvl1pPr>
            </a:lstStyle>
            <a:p>
              <a:pPr/>
              <a:r>
                <a:t>7%</a:t>
              </a:r>
            </a:p>
          </p:txBody>
        </p:sp>
        <p:sp>
          <p:nvSpPr>
            <p:cNvPr id="1728" name="Shape 1728"/>
            <p:cNvSpPr/>
            <p:nvPr/>
          </p:nvSpPr>
          <p:spPr>
            <a:xfrm>
              <a:off x="9949707" y="803841"/>
              <a:ext cx="738252"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400">
                  <a:solidFill>
                    <a:srgbClr val="4E5351"/>
                  </a:solidFill>
                </a:defRPr>
              </a:lvl1pPr>
            </a:lstStyle>
            <a:p>
              <a:pPr/>
              <a:r>
                <a:t>7%</a:t>
              </a:r>
            </a:p>
          </p:txBody>
        </p:sp>
        <p:sp>
          <p:nvSpPr>
            <p:cNvPr id="1729" name="Shape 1729"/>
            <p:cNvSpPr/>
            <p:nvPr/>
          </p:nvSpPr>
          <p:spPr>
            <a:xfrm>
              <a:off x="10984651" y="782291"/>
              <a:ext cx="738252"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400">
                  <a:solidFill>
                    <a:srgbClr val="4E5351"/>
                  </a:solidFill>
                </a:defRPr>
              </a:lvl1pPr>
            </a:lstStyle>
            <a:p>
              <a:pPr/>
              <a:r>
                <a:t>7%</a:t>
              </a:r>
            </a:p>
          </p:txBody>
        </p:sp>
        <p:sp>
          <p:nvSpPr>
            <p:cNvPr id="1730" name="Shape 1730"/>
            <p:cNvSpPr/>
            <p:nvPr/>
          </p:nvSpPr>
          <p:spPr>
            <a:xfrm>
              <a:off x="11983621" y="837705"/>
              <a:ext cx="683198" cy="571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100">
                  <a:solidFill>
                    <a:srgbClr val="4E5351"/>
                  </a:solidFill>
                </a:defRPr>
              </a:lvl1pPr>
            </a:lstStyle>
            <a:p>
              <a:pPr/>
              <a:r>
                <a:t>6%</a:t>
              </a:r>
            </a:p>
          </p:txBody>
        </p:sp>
      </p:grpSp>
      <p:sp>
        <p:nvSpPr>
          <p:cNvPr id="1732" name="Shape 1732"/>
          <p:cNvSpPr/>
          <p:nvPr/>
        </p:nvSpPr>
        <p:spPr>
          <a:xfrm>
            <a:off x="1276327" y="7098829"/>
            <a:ext cx="102915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35%</a:t>
            </a:r>
          </a:p>
        </p:txBody>
      </p:sp>
      <p:sp>
        <p:nvSpPr>
          <p:cNvPr id="1733" name="Shape 1733"/>
          <p:cNvSpPr/>
          <p:nvPr/>
        </p:nvSpPr>
        <p:spPr>
          <a:xfrm>
            <a:off x="3032234" y="7124522"/>
            <a:ext cx="102915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4E5351"/>
                </a:solidFill>
              </a:defRPr>
            </a:lvl1pPr>
          </a:lstStyle>
          <a:p>
            <a:pPr/>
            <a:r>
              <a:t>23%</a:t>
            </a:r>
          </a:p>
        </p:txBody>
      </p:sp>
      <p:sp>
        <p:nvSpPr>
          <p:cNvPr id="1734" name="Shape 1734"/>
          <p:cNvSpPr/>
          <p:nvPr/>
        </p:nvSpPr>
        <p:spPr>
          <a:xfrm>
            <a:off x="4510318" y="7123750"/>
            <a:ext cx="10291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4E5351"/>
                </a:solidFill>
              </a:defRPr>
            </a:lvl1pPr>
          </a:lstStyle>
          <a:p>
            <a:pPr/>
            <a:r>
              <a:t>15%</a:t>
            </a:r>
          </a:p>
        </p:txBody>
      </p:sp>
      <p:sp>
        <p:nvSpPr>
          <p:cNvPr id="1735" name="Shape 1735"/>
          <p:cNvSpPr/>
          <p:nvPr/>
        </p:nvSpPr>
        <p:spPr>
          <a:xfrm>
            <a:off x="5867481" y="7191144"/>
            <a:ext cx="876682"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4E5351"/>
                </a:solidFill>
              </a:defRPr>
            </a:lvl1pPr>
          </a:lstStyle>
          <a:p>
            <a:pPr/>
            <a:r>
              <a:t>12%</a:t>
            </a:r>
          </a:p>
        </p:txBody>
      </p:sp>
      <p:sp>
        <p:nvSpPr>
          <p:cNvPr id="1736" name="Shape 1736"/>
          <p:cNvSpPr/>
          <p:nvPr/>
        </p:nvSpPr>
        <p:spPr>
          <a:xfrm>
            <a:off x="7175508" y="7163270"/>
            <a:ext cx="73825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400">
                <a:solidFill>
                  <a:srgbClr val="4E5351"/>
                </a:solidFill>
              </a:defRPr>
            </a:lvl1pPr>
          </a:lstStyle>
          <a:p>
            <a:pPr/>
            <a:r>
              <a:t>9%</a:t>
            </a:r>
          </a:p>
        </p:txBody>
      </p:sp>
      <p:sp>
        <p:nvSpPr>
          <p:cNvPr id="1737" name="Shape 1737"/>
          <p:cNvSpPr/>
          <p:nvPr/>
        </p:nvSpPr>
        <p:spPr>
          <a:xfrm>
            <a:off x="8168278" y="7191144"/>
            <a:ext cx="73825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400">
                <a:solidFill>
                  <a:srgbClr val="4E5351"/>
                </a:solidFill>
              </a:defRPr>
            </a:lvl1pPr>
          </a:lstStyle>
          <a:p>
            <a:pPr/>
            <a:r>
              <a:t>7%</a:t>
            </a:r>
          </a:p>
        </p:txBody>
      </p:sp>
      <p:sp>
        <p:nvSpPr>
          <p:cNvPr id="1738" name="Shape 1738"/>
          <p:cNvSpPr/>
          <p:nvPr/>
        </p:nvSpPr>
        <p:spPr>
          <a:xfrm>
            <a:off x="9293154" y="7291555"/>
            <a:ext cx="518034"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solidFill>
                  <a:srgbClr val="4E5351"/>
                </a:solidFill>
              </a:defRPr>
            </a:lvl1pPr>
          </a:lstStyle>
          <a:p>
            <a:pPr/>
            <a:r>
              <a:t>5%</a:t>
            </a:r>
          </a:p>
        </p:txBody>
      </p:sp>
      <p:sp>
        <p:nvSpPr>
          <p:cNvPr id="1739" name="Shape 1739"/>
          <p:cNvSpPr/>
          <p:nvPr/>
        </p:nvSpPr>
        <p:spPr>
          <a:xfrm>
            <a:off x="10277276" y="7254644"/>
            <a:ext cx="518034"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solidFill>
                  <a:srgbClr val="4E5351"/>
                </a:solidFill>
              </a:defRPr>
            </a:lvl1pPr>
          </a:lstStyle>
          <a:p>
            <a:pPr/>
            <a:r>
              <a:t>5%</a:t>
            </a:r>
          </a:p>
        </p:txBody>
      </p:sp>
      <p:sp>
        <p:nvSpPr>
          <p:cNvPr id="1740" name="Shape 1740"/>
          <p:cNvSpPr/>
          <p:nvPr/>
        </p:nvSpPr>
        <p:spPr>
          <a:xfrm>
            <a:off x="11267157" y="7254644"/>
            <a:ext cx="518034"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solidFill>
                  <a:srgbClr val="4E5351"/>
                </a:solidFill>
              </a:defRPr>
            </a:lvl1pPr>
          </a:lstStyle>
          <a:p>
            <a:pPr/>
            <a:r>
              <a:t>4%</a:t>
            </a:r>
          </a:p>
        </p:txBody>
      </p:sp>
      <p:sp>
        <p:nvSpPr>
          <p:cNvPr id="1741" name="Shape 1741"/>
          <p:cNvSpPr/>
          <p:nvPr/>
        </p:nvSpPr>
        <p:spPr>
          <a:xfrm>
            <a:off x="12238912" y="7278855"/>
            <a:ext cx="518034"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solidFill>
                  <a:srgbClr val="4E5351"/>
                </a:solidFill>
              </a:defRPr>
            </a:lvl1pPr>
          </a:lstStyle>
          <a:p>
            <a:pPr/>
            <a:r>
              <a:t>4%</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5" name="Shape 1745"/>
          <p:cNvSpPr/>
          <p:nvPr>
            <p:ph type="title"/>
          </p:nvPr>
        </p:nvSpPr>
        <p:spPr>
          <a:xfrm>
            <a:off x="1040556" y="-270356"/>
            <a:ext cx="10923688" cy="2641601"/>
          </a:xfrm>
          <a:prstGeom prst="rect">
            <a:avLst/>
          </a:prstGeom>
        </p:spPr>
        <p:txBody>
          <a:bodyPr>
            <a:normAutofit fontScale="100000" lnSpcReduction="0"/>
          </a:bodyPr>
          <a:lstStyle/>
          <a:p>
            <a:pPr>
              <a:defRPr sz="1800"/>
            </a:pPr>
            <a:r>
              <a:rPr sz="6000"/>
              <a:t>a few </a:t>
            </a:r>
            <a:r>
              <a:rPr sz="6000">
                <a:latin typeface="Gill Sans SemiBold"/>
                <a:ea typeface="Gill Sans SemiBold"/>
                <a:cs typeface="Gill Sans SemiBold"/>
                <a:sym typeface="Gill Sans SemiBold"/>
              </a:rPr>
              <a:t>interesting</a:t>
            </a:r>
            <a:r>
              <a:rPr sz="6000"/>
              <a:t> areas</a:t>
            </a:r>
          </a:p>
        </p:txBody>
      </p:sp>
      <p:pic>
        <p:nvPicPr>
          <p:cNvPr id="1746" name="image10.png"/>
          <p:cNvPicPr>
            <a:picLocks noChangeAspect="1"/>
          </p:cNvPicPr>
          <p:nvPr/>
        </p:nvPicPr>
        <p:blipFill>
          <a:blip r:embed="rId3">
            <a:extLst/>
          </a:blip>
          <a:stretch>
            <a:fillRect/>
          </a:stretch>
        </p:blipFill>
        <p:spPr>
          <a:xfrm>
            <a:off x="1391257" y="644044"/>
            <a:ext cx="1168402" cy="812801"/>
          </a:xfrm>
          <a:prstGeom prst="rect">
            <a:avLst/>
          </a:prstGeom>
          <a:ln w="12700">
            <a:miter lim="400000"/>
          </a:ln>
        </p:spPr>
      </p:pic>
      <p:sp>
        <p:nvSpPr>
          <p:cNvPr id="1747" name="Shape 1747"/>
          <p:cNvSpPr/>
          <p:nvPr>
            <p:ph type="body" idx="1"/>
          </p:nvPr>
        </p:nvSpPr>
        <p:spPr>
          <a:xfrm>
            <a:off x="1082138" y="2196758"/>
            <a:ext cx="12522204" cy="4348827"/>
          </a:xfrm>
          <a:prstGeom prst="rect">
            <a:avLst/>
          </a:prstGeom>
        </p:spPr>
        <p:txBody>
          <a:bodyPr>
            <a:normAutofit fontScale="100000" lnSpcReduction="0"/>
          </a:bodyPr>
          <a:lstStyle/>
          <a:p>
            <a:pPr marL="1905000" indent="-1587500">
              <a:defRPr sz="1800"/>
            </a:pPr>
            <a:r>
              <a:rPr sz="5000"/>
              <a:t>living experience</a:t>
            </a:r>
            <a:endParaRPr sz="5000"/>
          </a:p>
          <a:p>
            <a:pPr marL="1905000" indent="-1587500">
              <a:defRPr sz="1800"/>
            </a:pPr>
            <a:r>
              <a:rPr sz="5000"/>
              <a:t>governance and rules</a:t>
            </a:r>
          </a:p>
          <a:p>
            <a:pPr marL="1905000" indent="-1587500">
              <a:defRPr sz="1800"/>
            </a:pPr>
            <a:r>
              <a:rPr sz="5000"/>
              <a:t>communication &amp; engagement</a:t>
            </a:r>
            <a:endParaRPr sz="5000"/>
          </a:p>
          <a:p>
            <a:pPr marL="1905000" indent="-1587500">
              <a:defRPr sz="1800"/>
            </a:pPr>
            <a:r>
              <a:rPr sz="5000"/>
              <a:t>data</a:t>
            </a:r>
          </a:p>
        </p:txBody>
      </p:sp>
      <p:pic>
        <p:nvPicPr>
          <p:cNvPr id="1748" name="image12.png"/>
          <p:cNvPicPr>
            <a:picLocks noChangeAspect="1"/>
          </p:cNvPicPr>
          <p:nvPr/>
        </p:nvPicPr>
        <p:blipFill>
          <a:blip r:embed="rId4">
            <a:extLst/>
          </a:blip>
          <a:stretch>
            <a:fillRect/>
          </a:stretch>
        </p:blipFill>
        <p:spPr>
          <a:xfrm>
            <a:off x="0" y="8667750"/>
            <a:ext cx="13074650" cy="1104900"/>
          </a:xfrm>
          <a:prstGeom prst="rect">
            <a:avLst/>
          </a:prstGeom>
          <a:ln w="12700">
            <a:miter lim="400000"/>
          </a:ln>
        </p:spPr>
      </p:pic>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52" name="image10.png"/>
          <p:cNvPicPr>
            <a:picLocks noChangeAspect="1"/>
          </p:cNvPicPr>
          <p:nvPr/>
        </p:nvPicPr>
        <p:blipFill>
          <a:blip r:embed="rId3">
            <a:extLst/>
          </a:blip>
          <a:stretch>
            <a:fillRect/>
          </a:stretch>
        </p:blipFill>
        <p:spPr>
          <a:xfrm>
            <a:off x="2685975" y="1060375"/>
            <a:ext cx="1168401" cy="812801"/>
          </a:xfrm>
          <a:prstGeom prst="rect">
            <a:avLst/>
          </a:prstGeom>
          <a:ln w="12700">
            <a:miter lim="400000"/>
          </a:ln>
        </p:spPr>
      </p:pic>
      <p:sp>
        <p:nvSpPr>
          <p:cNvPr id="1753" name="Shape 1753"/>
          <p:cNvSpPr/>
          <p:nvPr>
            <p:ph type="title"/>
          </p:nvPr>
        </p:nvSpPr>
        <p:spPr>
          <a:xfrm>
            <a:off x="2325935" y="0"/>
            <a:ext cx="9598746" cy="2616200"/>
          </a:xfrm>
          <a:prstGeom prst="rect">
            <a:avLst/>
          </a:prstGeom>
        </p:spPr>
        <p:txBody>
          <a:bodyPr>
            <a:normAutofit fontScale="100000" lnSpcReduction="0"/>
          </a:bodyPr>
          <a:lstStyle>
            <a:lvl1pPr>
              <a:defRPr sz="6000"/>
            </a:lvl1pPr>
          </a:lstStyle>
          <a:p>
            <a:pPr>
              <a:defRPr sz="1800"/>
            </a:pPr>
            <a:r>
              <a:rPr sz="6000"/>
              <a:t>living experience</a:t>
            </a:r>
          </a:p>
        </p:txBody>
      </p:sp>
      <p:sp>
        <p:nvSpPr>
          <p:cNvPr id="1754" name="Shape 1754"/>
          <p:cNvSpPr/>
          <p:nvPr/>
        </p:nvSpPr>
        <p:spPr>
          <a:xfrm>
            <a:off x="10479887" y="8915400"/>
            <a:ext cx="2372371" cy="622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sz="4200">
                <a:solidFill>
                  <a:srgbClr val="FFFFFF"/>
                </a:solidFill>
                <a:latin typeface="Gill Sans"/>
                <a:ea typeface="Gill Sans"/>
                <a:cs typeface="Gill Sans"/>
                <a:sym typeface="Gill Sans"/>
              </a:defRPr>
            </a:lvl1pPr>
          </a:lstStyle>
          <a:p>
            <a:pPr>
              <a:defRPr sz="1800">
                <a:solidFill>
                  <a:srgbClr val="000000"/>
                </a:solidFill>
              </a:defRPr>
            </a:pPr>
            <a:r>
              <a:rPr sz="4200">
                <a:solidFill>
                  <a:srgbClr val="FFFFFF"/>
                </a:solidFill>
              </a:rPr>
              <a:t>theme two</a:t>
            </a:r>
          </a:p>
        </p:txBody>
      </p:sp>
      <p:sp>
        <p:nvSpPr>
          <p:cNvPr id="1755" name="Shape 1755"/>
          <p:cNvSpPr/>
          <p:nvPr/>
        </p:nvSpPr>
        <p:spPr>
          <a:xfrm rot="21420000">
            <a:off x="376475" y="2711909"/>
            <a:ext cx="8902701" cy="1104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marR="457200" algn="l" defTabSz="457200">
              <a:spcBef>
                <a:spcPts val="1400"/>
              </a:spcBef>
              <a:defRPr sz="1800"/>
            </a:pPr>
            <a:r>
              <a:rPr sz="2400">
                <a:solidFill>
                  <a:srgbClr val="929292"/>
                </a:solidFill>
                <a:latin typeface="Helvetica"/>
                <a:ea typeface="Helvetica"/>
                <a:cs typeface="Helvetica"/>
                <a:sym typeface="Helvetica"/>
              </a:rPr>
              <a:t>I cannot tell you how </a:t>
            </a:r>
            <a:r>
              <a:rPr b="1" sz="2400">
                <a:solidFill>
                  <a:srgbClr val="929292"/>
                </a:solidFill>
                <a:latin typeface="Helvetica"/>
                <a:ea typeface="Helvetica"/>
                <a:cs typeface="Helvetica"/>
                <a:sym typeface="Helvetica"/>
              </a:rPr>
              <a:t>stressed</a:t>
            </a:r>
            <a:r>
              <a:rPr sz="2400">
                <a:solidFill>
                  <a:srgbClr val="929292"/>
                </a:solidFill>
                <a:latin typeface="Helvetica"/>
                <a:ea typeface="Helvetica"/>
                <a:cs typeface="Helvetica"/>
                <a:sym typeface="Helvetica"/>
              </a:rPr>
              <a:t> I feel; I have had </a:t>
            </a:r>
            <a:r>
              <a:rPr b="1" sz="2400">
                <a:solidFill>
                  <a:srgbClr val="929292"/>
                </a:solidFill>
                <a:latin typeface="Helvetica"/>
                <a:ea typeface="Helvetica"/>
                <a:cs typeface="Helvetica"/>
                <a:sym typeface="Helvetica"/>
              </a:rPr>
              <a:t>high blood pressure scares</a:t>
            </a:r>
            <a:r>
              <a:rPr sz="2400">
                <a:solidFill>
                  <a:srgbClr val="929292"/>
                </a:solidFill>
                <a:latin typeface="Helvetica"/>
                <a:ea typeface="Helvetica"/>
                <a:cs typeface="Helvetica"/>
                <a:sym typeface="Helvetica"/>
              </a:rPr>
              <a:t> over the last year which is completely out of character for me-my health is normally very good.</a:t>
            </a:r>
          </a:p>
        </p:txBody>
      </p:sp>
      <p:pic>
        <p:nvPicPr>
          <p:cNvPr id="1756" name="image9.png"/>
          <p:cNvPicPr>
            <a:picLocks noChangeAspect="1"/>
          </p:cNvPicPr>
          <p:nvPr/>
        </p:nvPicPr>
        <p:blipFill>
          <a:blip r:embed="rId4">
            <a:extLst/>
          </a:blip>
          <a:stretch>
            <a:fillRect/>
          </a:stretch>
        </p:blipFill>
        <p:spPr>
          <a:xfrm>
            <a:off x="0" y="5951911"/>
            <a:ext cx="13017500" cy="3801689"/>
          </a:xfrm>
          <a:prstGeom prst="rect">
            <a:avLst/>
          </a:prstGeom>
          <a:ln w="12700">
            <a:miter lim="400000"/>
          </a:ln>
        </p:spPr>
      </p:pic>
      <p:sp>
        <p:nvSpPr>
          <p:cNvPr id="1757" name="Shape 1757"/>
          <p:cNvSpPr/>
          <p:nvPr/>
        </p:nvSpPr>
        <p:spPr>
          <a:xfrm rot="21120000">
            <a:off x="1676399" y="4946649"/>
            <a:ext cx="4419603" cy="3378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marR="457200" algn="l" defTabSz="457200">
              <a:spcBef>
                <a:spcPts val="1400"/>
              </a:spcBef>
              <a:defRPr sz="1800"/>
            </a:pPr>
            <a:r>
              <a:rPr sz="3200">
                <a:latin typeface="Helvetica"/>
                <a:ea typeface="Helvetica"/>
                <a:cs typeface="Helvetica"/>
                <a:sym typeface="Helvetica"/>
              </a:rPr>
              <a:t>I sit here and physically shake...... you can’t imagine how </a:t>
            </a:r>
            <a:r>
              <a:rPr b="1" sz="3200">
                <a:latin typeface="Helvetica"/>
                <a:ea typeface="Helvetica"/>
                <a:cs typeface="Helvetica"/>
                <a:sym typeface="Helvetica"/>
              </a:rPr>
              <a:t>LOUD</a:t>
            </a:r>
            <a:r>
              <a:rPr sz="3200">
                <a:latin typeface="Helvetica"/>
                <a:ea typeface="Helvetica"/>
                <a:cs typeface="Helvetica"/>
                <a:sym typeface="Helvetica"/>
              </a:rPr>
              <a:t> they are when they are running and jumping-like </a:t>
            </a:r>
            <a:r>
              <a:rPr b="1" sz="3200">
                <a:latin typeface="Helvetica"/>
                <a:ea typeface="Helvetica"/>
                <a:cs typeface="Helvetica"/>
                <a:sym typeface="Helvetica"/>
              </a:rPr>
              <a:t>animals</a:t>
            </a:r>
            <a:r>
              <a:rPr sz="3200">
                <a:latin typeface="Helvetica"/>
                <a:ea typeface="Helvetica"/>
                <a:cs typeface="Helvetica"/>
                <a:sym typeface="Helvetica"/>
              </a:rPr>
              <a:t>.</a:t>
            </a:r>
          </a:p>
        </p:txBody>
      </p:sp>
      <p:sp>
        <p:nvSpPr>
          <p:cNvPr id="1758" name="Shape 1758"/>
          <p:cNvSpPr/>
          <p:nvPr/>
        </p:nvSpPr>
        <p:spPr>
          <a:xfrm>
            <a:off x="5486400" y="4318000"/>
            <a:ext cx="3619500" cy="2578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marR="457200" defTabSz="457200">
              <a:spcBef>
                <a:spcPts val="1400"/>
              </a:spcBef>
              <a:defRPr sz="1800"/>
            </a:pPr>
            <a:r>
              <a:rPr sz="2400">
                <a:solidFill>
                  <a:srgbClr val="606060"/>
                </a:solidFill>
                <a:latin typeface="Helvetica"/>
                <a:ea typeface="Helvetica"/>
                <a:cs typeface="Helvetica"/>
                <a:sym typeface="Helvetica"/>
              </a:rPr>
              <a:t>“.... there are all sorts of </a:t>
            </a:r>
            <a:r>
              <a:rPr b="1" sz="2400">
                <a:solidFill>
                  <a:srgbClr val="606060"/>
                </a:solidFill>
                <a:latin typeface="Helvetica"/>
                <a:ea typeface="Helvetica"/>
                <a:cs typeface="Helvetica"/>
                <a:sym typeface="Helvetica"/>
              </a:rPr>
              <a:t>weirdos living here! </a:t>
            </a:r>
            <a:r>
              <a:rPr sz="2400">
                <a:solidFill>
                  <a:srgbClr val="606060"/>
                </a:solidFill>
                <a:latin typeface="Helvetica"/>
                <a:ea typeface="Helvetica"/>
                <a:cs typeface="Helvetica"/>
                <a:sym typeface="Helvetica"/>
              </a:rPr>
              <a:t>Someone mentioned theres a couple of prossies that seem to do their business here too!”</a:t>
            </a:r>
          </a:p>
        </p:txBody>
      </p:sp>
      <p:sp>
        <p:nvSpPr>
          <p:cNvPr id="1759" name="Shape 1759"/>
          <p:cNvSpPr/>
          <p:nvPr/>
        </p:nvSpPr>
        <p:spPr>
          <a:xfrm>
            <a:off x="9398000" y="2673350"/>
            <a:ext cx="3924300" cy="2946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marR="457200" algn="l" defTabSz="457200">
              <a:spcBef>
                <a:spcPts val="1400"/>
              </a:spcBef>
              <a:defRPr sz="1800"/>
            </a:pPr>
            <a:r>
              <a:rPr sz="2400">
                <a:latin typeface="Helvetica"/>
                <a:ea typeface="Helvetica"/>
                <a:cs typeface="Helvetica"/>
                <a:sym typeface="Helvetica"/>
              </a:rPr>
              <a:t>“There are </a:t>
            </a:r>
            <a:r>
              <a:rPr b="1" sz="2400">
                <a:latin typeface="Helvetica"/>
                <a:ea typeface="Helvetica"/>
                <a:cs typeface="Helvetica"/>
                <a:sym typeface="Helvetica"/>
              </a:rPr>
              <a:t>disgusting people living in this building</a:t>
            </a:r>
            <a:r>
              <a:rPr sz="2400">
                <a:latin typeface="Helvetica"/>
                <a:ea typeface="Helvetica"/>
                <a:cs typeface="Helvetica"/>
                <a:sym typeface="Helvetica"/>
              </a:rPr>
              <a:t>, someone stole our trash collection sign tonight!! [...], seriously if I catch you next time, I will break your arms and hands f..king thief!”</a:t>
            </a:r>
          </a:p>
        </p:txBody>
      </p:sp>
      <p:pic>
        <p:nvPicPr>
          <p:cNvPr id="1760" name="image13.png"/>
          <p:cNvPicPr>
            <a:picLocks noChangeAspect="1"/>
          </p:cNvPicPr>
          <p:nvPr/>
        </p:nvPicPr>
        <p:blipFill>
          <a:blip r:embed="rId5">
            <a:extLst/>
          </a:blip>
          <a:stretch>
            <a:fillRect/>
          </a:stretch>
        </p:blipFill>
        <p:spPr>
          <a:xfrm>
            <a:off x="687036" y="4108789"/>
            <a:ext cx="356174" cy="2096130"/>
          </a:xfrm>
          <a:prstGeom prst="rect">
            <a:avLst/>
          </a:prstGeom>
          <a:ln w="12700">
            <a:miter lim="400000"/>
          </a:ln>
        </p:spPr>
      </p:pic>
      <p:pic>
        <p:nvPicPr>
          <p:cNvPr id="1761" name="image14.png"/>
          <p:cNvPicPr>
            <a:picLocks noChangeAspect="1"/>
          </p:cNvPicPr>
          <p:nvPr/>
        </p:nvPicPr>
        <p:blipFill>
          <a:blip r:embed="rId6">
            <a:extLst/>
          </a:blip>
          <a:stretch>
            <a:fillRect/>
          </a:stretch>
        </p:blipFill>
        <p:spPr>
          <a:xfrm>
            <a:off x="1292072" y="7180698"/>
            <a:ext cx="356454" cy="703165"/>
          </a:xfrm>
          <a:prstGeom prst="rect">
            <a:avLst/>
          </a:prstGeom>
          <a:ln w="12700">
            <a:miter lim="400000"/>
          </a:ln>
        </p:spPr>
      </p:pic>
      <p:pic>
        <p:nvPicPr>
          <p:cNvPr id="1762" name="image15.png"/>
          <p:cNvPicPr>
            <a:picLocks noChangeAspect="1"/>
          </p:cNvPicPr>
          <p:nvPr/>
        </p:nvPicPr>
        <p:blipFill>
          <a:blip r:embed="rId7">
            <a:extLst/>
          </a:blip>
          <a:stretch>
            <a:fillRect/>
          </a:stretch>
        </p:blipFill>
        <p:spPr>
          <a:xfrm>
            <a:off x="7064450" y="6915529"/>
            <a:ext cx="395252" cy="981291"/>
          </a:xfrm>
          <a:prstGeom prst="rect">
            <a:avLst/>
          </a:prstGeom>
          <a:ln w="12700">
            <a:miter lim="400000"/>
          </a:ln>
        </p:spPr>
      </p:pic>
      <p:pic>
        <p:nvPicPr>
          <p:cNvPr id="1763" name="image16.png"/>
          <p:cNvPicPr>
            <a:picLocks noChangeAspect="1"/>
          </p:cNvPicPr>
          <p:nvPr/>
        </p:nvPicPr>
        <p:blipFill>
          <a:blip r:embed="rId8">
            <a:extLst/>
          </a:blip>
          <a:stretch>
            <a:fillRect/>
          </a:stretch>
        </p:blipFill>
        <p:spPr>
          <a:xfrm>
            <a:off x="10771454" y="5702672"/>
            <a:ext cx="278215" cy="1188589"/>
          </a:xfrm>
          <a:prstGeom prst="rect">
            <a:avLst/>
          </a:prstGeom>
          <a:ln w="12700">
            <a:miter lim="400000"/>
          </a:ln>
        </p:spPr>
      </p:pic>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67" name="image10.png"/>
          <p:cNvPicPr>
            <a:picLocks noChangeAspect="1"/>
          </p:cNvPicPr>
          <p:nvPr/>
        </p:nvPicPr>
        <p:blipFill>
          <a:blip r:embed="rId3">
            <a:extLst/>
          </a:blip>
          <a:stretch>
            <a:fillRect/>
          </a:stretch>
        </p:blipFill>
        <p:spPr>
          <a:xfrm>
            <a:off x="2171536" y="768349"/>
            <a:ext cx="1168402" cy="812801"/>
          </a:xfrm>
          <a:prstGeom prst="rect">
            <a:avLst/>
          </a:prstGeom>
          <a:ln w="12700">
            <a:miter lim="400000"/>
          </a:ln>
        </p:spPr>
      </p:pic>
      <p:sp>
        <p:nvSpPr>
          <p:cNvPr id="1768" name="Shape 1768"/>
          <p:cNvSpPr/>
          <p:nvPr>
            <p:ph type="title"/>
          </p:nvPr>
        </p:nvSpPr>
        <p:spPr>
          <a:xfrm>
            <a:off x="3343735" y="-196851"/>
            <a:ext cx="6205831" cy="2616201"/>
          </a:xfrm>
          <a:prstGeom prst="rect">
            <a:avLst/>
          </a:prstGeom>
        </p:spPr>
        <p:txBody>
          <a:bodyPr>
            <a:normAutofit fontScale="100000" lnSpcReduction="0"/>
          </a:bodyPr>
          <a:lstStyle>
            <a:lvl1pPr>
              <a:defRPr sz="6000"/>
            </a:lvl1pPr>
          </a:lstStyle>
          <a:p>
            <a:pPr>
              <a:defRPr sz="1800"/>
            </a:pPr>
            <a:r>
              <a:rPr sz="6000"/>
              <a:t>governance &amp; rules</a:t>
            </a:r>
          </a:p>
        </p:txBody>
      </p:sp>
      <p:pic>
        <p:nvPicPr>
          <p:cNvPr id="1769" name="image12.png"/>
          <p:cNvPicPr>
            <a:picLocks noChangeAspect="1"/>
          </p:cNvPicPr>
          <p:nvPr/>
        </p:nvPicPr>
        <p:blipFill>
          <a:blip r:embed="rId4">
            <a:extLst/>
          </a:blip>
          <a:stretch>
            <a:fillRect/>
          </a:stretch>
        </p:blipFill>
        <p:spPr>
          <a:xfrm>
            <a:off x="0" y="8667750"/>
            <a:ext cx="13074650" cy="1104900"/>
          </a:xfrm>
          <a:prstGeom prst="rect">
            <a:avLst/>
          </a:prstGeom>
          <a:ln w="12700">
            <a:miter lim="400000"/>
          </a:ln>
        </p:spPr>
      </p:pic>
      <p:sp>
        <p:nvSpPr>
          <p:cNvPr id="1770" name="Shape 1770"/>
          <p:cNvSpPr/>
          <p:nvPr/>
        </p:nvSpPr>
        <p:spPr>
          <a:xfrm>
            <a:off x="266700" y="3333750"/>
            <a:ext cx="3378200" cy="441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marR="457200" defTabSz="457200">
              <a:spcBef>
                <a:spcPts val="1400"/>
              </a:spcBef>
              <a:defRPr sz="1800"/>
            </a:pPr>
            <a:r>
              <a:rPr sz="2400">
                <a:latin typeface="Helvetica"/>
                <a:ea typeface="Helvetica"/>
                <a:cs typeface="Helvetica"/>
                <a:sym typeface="Helvetica"/>
              </a:rPr>
              <a:t>“this is a nice development and generally the management and security team do a good job (I fully support them), but </a:t>
            </a:r>
            <a:r>
              <a:rPr b="1" sz="2400">
                <a:latin typeface="Helvetica"/>
                <a:ea typeface="Helvetica"/>
                <a:cs typeface="Helvetica"/>
                <a:sym typeface="Helvetica"/>
              </a:rPr>
              <a:t>changing</a:t>
            </a:r>
            <a:r>
              <a:rPr sz="2400">
                <a:latin typeface="Helvetica"/>
                <a:ea typeface="Helvetica"/>
                <a:cs typeface="Helvetica"/>
                <a:sym typeface="Helvetica"/>
              </a:rPr>
              <a:t> or </a:t>
            </a:r>
            <a:r>
              <a:rPr b="1" sz="2400">
                <a:latin typeface="Helvetica"/>
                <a:ea typeface="Helvetica"/>
                <a:cs typeface="Helvetica"/>
                <a:sym typeface="Helvetica"/>
              </a:rPr>
              <a:t>suggesting</a:t>
            </a:r>
            <a:r>
              <a:rPr sz="2400">
                <a:latin typeface="Helvetica"/>
                <a:ea typeface="Helvetica"/>
                <a:cs typeface="Helvetica"/>
                <a:sym typeface="Helvetica"/>
              </a:rPr>
              <a:t> anything is nothing short of hard work or </a:t>
            </a:r>
            <a:r>
              <a:rPr b="1" sz="2400">
                <a:latin typeface="Helvetica"/>
                <a:ea typeface="Helvetica"/>
                <a:cs typeface="Helvetica"/>
                <a:sym typeface="Helvetica"/>
              </a:rPr>
              <a:t>impossible</a:t>
            </a:r>
            <a:r>
              <a:rPr sz="2400">
                <a:latin typeface="Helvetica"/>
                <a:ea typeface="Helvetica"/>
                <a:cs typeface="Helvetica"/>
                <a:sym typeface="Helvetica"/>
              </a:rPr>
              <a:t>”. </a:t>
            </a:r>
          </a:p>
        </p:txBody>
      </p:sp>
      <p:sp>
        <p:nvSpPr>
          <p:cNvPr id="1771" name="Shape 1771"/>
          <p:cNvSpPr/>
          <p:nvPr/>
        </p:nvSpPr>
        <p:spPr>
          <a:xfrm>
            <a:off x="3306233" y="2770716"/>
            <a:ext cx="4013201" cy="5156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marR="457200" defTabSz="457200">
              <a:spcBef>
                <a:spcPts val="1400"/>
              </a:spcBef>
              <a:defRPr sz="1800"/>
            </a:pPr>
            <a:r>
              <a:rPr sz="2400">
                <a:latin typeface="Helvetica"/>
                <a:ea typeface="Helvetica"/>
                <a:cs typeface="Helvetica"/>
                <a:sym typeface="Helvetica"/>
              </a:rPr>
              <a:t>“</a:t>
            </a:r>
            <a:r>
              <a:rPr sz="2400">
                <a:latin typeface="Helvetica"/>
                <a:ea typeface="Helvetica"/>
                <a:cs typeface="Helvetica"/>
                <a:sym typeface="Helvetica"/>
              </a:rPr>
              <a:t>Many feel that the development is controlled by a select few that really do not want to hear what others want and when something is raised it is </a:t>
            </a:r>
            <a:r>
              <a:rPr b="1" sz="2400">
                <a:latin typeface="Helvetica"/>
                <a:ea typeface="Helvetica"/>
                <a:cs typeface="Helvetica"/>
                <a:sym typeface="Helvetica"/>
              </a:rPr>
              <a:t>selectively answered</a:t>
            </a:r>
            <a:r>
              <a:rPr sz="2400">
                <a:latin typeface="Helvetica"/>
                <a:ea typeface="Helvetica"/>
                <a:cs typeface="Helvetica"/>
                <a:sym typeface="Helvetica"/>
              </a:rPr>
              <a:t>, points </a:t>
            </a:r>
            <a:r>
              <a:rPr b="1" sz="2400">
                <a:latin typeface="Helvetica"/>
                <a:ea typeface="Helvetica"/>
                <a:cs typeface="Helvetica"/>
                <a:sym typeface="Helvetica"/>
              </a:rPr>
              <a:t>ignored</a:t>
            </a:r>
            <a:r>
              <a:rPr sz="2400">
                <a:latin typeface="Helvetica"/>
                <a:ea typeface="Helvetica"/>
                <a:cs typeface="Helvetica"/>
                <a:sym typeface="Helvetica"/>
              </a:rPr>
              <a:t> or </a:t>
            </a:r>
            <a:r>
              <a:rPr b="1" sz="2400">
                <a:latin typeface="Helvetica"/>
                <a:ea typeface="Helvetica"/>
                <a:cs typeface="Helvetica"/>
                <a:sym typeface="Helvetica"/>
              </a:rPr>
              <a:t>nothing done</a:t>
            </a:r>
            <a:r>
              <a:rPr sz="2400">
                <a:latin typeface="Helvetica"/>
                <a:ea typeface="Helvetica"/>
                <a:cs typeface="Helvetica"/>
                <a:sym typeface="Helvetica"/>
              </a:rPr>
              <a:t>. I’ve been on the receiving end of this myself and hence you just think </a:t>
            </a:r>
            <a:r>
              <a:rPr b="1" sz="2400">
                <a:latin typeface="Helvetica"/>
                <a:ea typeface="Helvetica"/>
                <a:cs typeface="Helvetica"/>
                <a:sym typeface="Helvetica"/>
              </a:rPr>
              <a:t>why bother</a:t>
            </a:r>
            <a:r>
              <a:rPr sz="2400">
                <a:latin typeface="Helvetica"/>
                <a:ea typeface="Helvetica"/>
                <a:cs typeface="Helvetica"/>
                <a:sym typeface="Helvetica"/>
              </a:rPr>
              <a:t> and get on with more important things</a:t>
            </a:r>
            <a:r>
              <a:rPr sz="2400">
                <a:latin typeface="Helvetica"/>
                <a:ea typeface="Helvetica"/>
                <a:cs typeface="Helvetica"/>
                <a:sym typeface="Helvetica"/>
              </a:rPr>
              <a:t>"</a:t>
            </a:r>
          </a:p>
        </p:txBody>
      </p:sp>
      <p:sp>
        <p:nvSpPr>
          <p:cNvPr id="1772" name="Shape 1772"/>
          <p:cNvSpPr/>
          <p:nvPr/>
        </p:nvSpPr>
        <p:spPr>
          <a:xfrm>
            <a:off x="7416799" y="4674939"/>
            <a:ext cx="5588002" cy="1587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marR="457200" defTabSz="457200">
              <a:spcBef>
                <a:spcPts val="1400"/>
              </a:spcBef>
              <a:defRPr sz="1800"/>
            </a:pPr>
            <a:r>
              <a:rPr sz="2100">
                <a:latin typeface="Helvetica"/>
                <a:ea typeface="Helvetica"/>
                <a:cs typeface="Helvetica"/>
                <a:sym typeface="Helvetica"/>
              </a:rPr>
              <a:t>“</a:t>
            </a:r>
            <a:r>
              <a:rPr sz="2100">
                <a:latin typeface="Helvetica"/>
                <a:ea typeface="Helvetica"/>
                <a:cs typeface="Helvetica"/>
                <a:sym typeface="Helvetica"/>
              </a:rPr>
              <a:t>... residents have developed a sense of </a:t>
            </a:r>
            <a:r>
              <a:rPr b="1" sz="2100">
                <a:latin typeface="Helvetica"/>
                <a:ea typeface="Helvetica"/>
                <a:cs typeface="Helvetica"/>
                <a:sym typeface="Helvetica"/>
              </a:rPr>
              <a:t>helplessness/powerlessness</a:t>
            </a:r>
            <a:r>
              <a:rPr sz="2100">
                <a:latin typeface="Helvetica"/>
                <a:ea typeface="Helvetica"/>
                <a:cs typeface="Helvetica"/>
                <a:sym typeface="Helvetica"/>
              </a:rPr>
              <a:t> to effect change around here such that they feel their contributions/opinions/views/voices </a:t>
            </a:r>
            <a:r>
              <a:rPr b="1" sz="2100">
                <a:latin typeface="Helvetica"/>
                <a:ea typeface="Helvetica"/>
                <a:cs typeface="Helvetica"/>
                <a:sym typeface="Helvetica"/>
              </a:rPr>
              <a:t>don't matter to Management</a:t>
            </a:r>
            <a:r>
              <a:rPr sz="2100">
                <a:latin typeface="Helvetica"/>
                <a:ea typeface="Helvetica"/>
                <a:cs typeface="Helvetica"/>
                <a:sym typeface="Helvetica"/>
              </a:rPr>
              <a:t>"</a:t>
            </a:r>
          </a:p>
        </p:txBody>
      </p:sp>
      <p:sp>
        <p:nvSpPr>
          <p:cNvPr id="1773" name="Shape 1773"/>
          <p:cNvSpPr/>
          <p:nvPr/>
        </p:nvSpPr>
        <p:spPr>
          <a:xfrm>
            <a:off x="7164651" y="2995214"/>
            <a:ext cx="4758611" cy="1270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marR="457200" defTabSz="457200">
              <a:spcBef>
                <a:spcPts val="1400"/>
              </a:spcBef>
              <a:defRPr sz="1800"/>
            </a:pPr>
            <a:r>
              <a:rPr sz="2100">
                <a:latin typeface="Helvetica"/>
                <a:ea typeface="Helvetica"/>
                <a:cs typeface="Helvetica"/>
                <a:sym typeface="Helvetica"/>
              </a:rPr>
              <a:t>“</a:t>
            </a:r>
            <a:r>
              <a:rPr sz="2100">
                <a:latin typeface="Helvetica"/>
                <a:ea typeface="Helvetica"/>
                <a:cs typeface="Helvetica"/>
                <a:sym typeface="Helvetica"/>
              </a:rPr>
              <a:t>The reality is: </a:t>
            </a:r>
            <a:r>
              <a:rPr b="1" sz="2100">
                <a:latin typeface="Helvetica"/>
                <a:ea typeface="Helvetica"/>
                <a:cs typeface="Helvetica"/>
                <a:sym typeface="Helvetica"/>
              </a:rPr>
              <a:t>if you don't live on the development</a:t>
            </a:r>
            <a:r>
              <a:rPr sz="2100">
                <a:latin typeface="Helvetica"/>
                <a:ea typeface="Helvetica"/>
                <a:cs typeface="Helvetica"/>
                <a:sym typeface="Helvetica"/>
              </a:rPr>
              <a:t> (but own a flat nonetheless) issues like </a:t>
            </a:r>
            <a:r>
              <a:rPr b="1" sz="2100">
                <a:latin typeface="Helvetica"/>
                <a:ea typeface="Helvetica"/>
                <a:cs typeface="Helvetica"/>
                <a:sym typeface="Helvetica"/>
              </a:rPr>
              <a:t>parking, noise, litter</a:t>
            </a:r>
            <a:r>
              <a:rPr sz="2100">
                <a:latin typeface="Helvetica"/>
                <a:ea typeface="Helvetica"/>
                <a:cs typeface="Helvetica"/>
                <a:sym typeface="Helvetica"/>
              </a:rPr>
              <a:t> will not affect you.</a:t>
            </a:r>
            <a:r>
              <a:rPr sz="2100">
                <a:latin typeface="Helvetica"/>
                <a:ea typeface="Helvetica"/>
                <a:cs typeface="Helvetica"/>
                <a:sym typeface="Helvetica"/>
              </a:rPr>
              <a:t>"</a:t>
            </a:r>
          </a:p>
        </p:txBody>
      </p:sp>
      <p:sp>
        <p:nvSpPr>
          <p:cNvPr id="1774" name="Shape 1774"/>
          <p:cNvSpPr/>
          <p:nvPr/>
        </p:nvSpPr>
        <p:spPr>
          <a:xfrm>
            <a:off x="919295" y="2141508"/>
            <a:ext cx="9946235"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defRPr sz="3600"/>
            </a:pPr>
            <a:r>
              <a:rPr sz="2400"/>
              <a:t>“If one rule cannot be bothered to be enforced, why not scrap them all?”</a:t>
            </a:r>
          </a:p>
        </p:txBody>
      </p:sp>
      <p:sp>
        <p:nvSpPr>
          <p:cNvPr id="1775" name="Shape 1775"/>
          <p:cNvSpPr/>
          <p:nvPr/>
        </p:nvSpPr>
        <p:spPr>
          <a:xfrm>
            <a:off x="7438504" y="6609953"/>
            <a:ext cx="5040561"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sz="2000"/>
              <a:t>“It’s not possible to make a rule about</a:t>
            </a:r>
            <a:endParaRPr sz="2000"/>
          </a:p>
          <a:p>
            <a:pPr/>
            <a:r>
              <a:rPr sz="2000"/>
              <a:t> small well-behaved pets as there would</a:t>
            </a:r>
            <a:endParaRPr sz="2000"/>
          </a:p>
          <a:p>
            <a:pPr/>
            <a:r>
              <a:rPr sz="2000"/>
              <a:t> always be an argument about definitions.”</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9" name="Shape 1779"/>
          <p:cNvSpPr/>
          <p:nvPr>
            <p:ph type="title"/>
          </p:nvPr>
        </p:nvSpPr>
        <p:spPr>
          <a:xfrm>
            <a:off x="634820" y="-194599"/>
            <a:ext cx="13004801" cy="2159001"/>
          </a:xfrm>
          <a:prstGeom prst="rect">
            <a:avLst/>
          </a:prstGeom>
        </p:spPr>
        <p:txBody>
          <a:bodyPr/>
          <a:lstStyle/>
          <a:p>
            <a:pPr>
              <a:defRPr sz="6100"/>
            </a:pPr>
            <a:r>
              <a:rPr sz="6000"/>
              <a:t>communication</a:t>
            </a:r>
            <a:r>
              <a:t> </a:t>
            </a:r>
            <a:r>
              <a:rPr sz="4000"/>
              <a:t>(do forums work?)</a:t>
            </a:r>
          </a:p>
        </p:txBody>
      </p:sp>
      <p:pic>
        <p:nvPicPr>
          <p:cNvPr id="1780" name="image10.png"/>
          <p:cNvPicPr>
            <a:picLocks noChangeAspect="1"/>
          </p:cNvPicPr>
          <p:nvPr/>
        </p:nvPicPr>
        <p:blipFill>
          <a:blip r:embed="rId3">
            <a:extLst/>
          </a:blip>
          <a:stretch>
            <a:fillRect/>
          </a:stretch>
        </p:blipFill>
        <p:spPr>
          <a:xfrm>
            <a:off x="1098448" y="557563"/>
            <a:ext cx="1168402" cy="812802"/>
          </a:xfrm>
          <a:prstGeom prst="rect">
            <a:avLst/>
          </a:prstGeom>
          <a:ln w="12700">
            <a:miter lim="400000"/>
          </a:ln>
        </p:spPr>
      </p:pic>
      <p:sp>
        <p:nvSpPr>
          <p:cNvPr id="1781" name="Shape 1781"/>
          <p:cNvSpPr/>
          <p:nvPr/>
        </p:nvSpPr>
        <p:spPr>
          <a:xfrm>
            <a:off x="457200" y="1656179"/>
            <a:ext cx="227361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000">
                <a:latin typeface="Helvetica"/>
                <a:ea typeface="Helvetica"/>
                <a:cs typeface="Helvetica"/>
                <a:sym typeface="Helvetica"/>
              </a:defRPr>
            </a:lvl1pPr>
          </a:lstStyle>
          <a:p>
            <a:pPr/>
            <a:r>
              <a:t>overloading</a:t>
            </a:r>
          </a:p>
        </p:txBody>
      </p:sp>
      <p:sp>
        <p:nvSpPr>
          <p:cNvPr id="1782" name="Shape 1782"/>
          <p:cNvSpPr/>
          <p:nvPr/>
        </p:nvSpPr>
        <p:spPr>
          <a:xfrm>
            <a:off x="627851" y="4048682"/>
            <a:ext cx="1092817" cy="1093030"/>
          </a:xfrm>
          <a:prstGeom prst="ellipse">
            <a:avLst/>
          </a:prstGeom>
          <a:solidFill>
            <a:srgbClr val="E6763C">
              <a:alpha val="50000"/>
            </a:srgbClr>
          </a:solidFill>
          <a:ln w="25400">
            <a:solidFill>
              <a:srgbClr val="DBDFE2"/>
            </a:solidFill>
            <a:miter lim="400000"/>
          </a:ln>
        </p:spPr>
        <p:txBody>
          <a:bodyPr lIns="50800" tIns="50800" rIns="50800" bIns="50800" anchor="ctr"/>
          <a:lstStyle/>
          <a:p>
            <a:pPr>
              <a:defRPr sz="2400"/>
            </a:pPr>
          </a:p>
        </p:txBody>
      </p:sp>
      <p:sp>
        <p:nvSpPr>
          <p:cNvPr id="1783" name="Shape 1783"/>
          <p:cNvSpPr/>
          <p:nvPr/>
        </p:nvSpPr>
        <p:spPr>
          <a:xfrm>
            <a:off x="4430197" y="3956573"/>
            <a:ext cx="1277000" cy="1277248"/>
          </a:xfrm>
          <a:prstGeom prst="ellipse">
            <a:avLst/>
          </a:prstGeom>
          <a:solidFill>
            <a:srgbClr val="B6B7B9"/>
          </a:solidFill>
          <a:ln w="25400">
            <a:solidFill>
              <a:srgbClr val="DBDFE2"/>
            </a:solidFill>
            <a:miter lim="400000"/>
          </a:ln>
        </p:spPr>
        <p:txBody>
          <a:bodyPr lIns="50800" tIns="50800" rIns="50800" bIns="50800" anchor="ctr"/>
          <a:lstStyle/>
          <a:p>
            <a:pPr>
              <a:defRPr sz="2400"/>
            </a:pPr>
          </a:p>
        </p:txBody>
      </p:sp>
      <p:sp>
        <p:nvSpPr>
          <p:cNvPr id="1784" name="Shape 1784"/>
          <p:cNvSpPr/>
          <p:nvPr/>
        </p:nvSpPr>
        <p:spPr>
          <a:xfrm>
            <a:off x="824464" y="2657281"/>
            <a:ext cx="1264721" cy="1264968"/>
          </a:xfrm>
          <a:prstGeom prst="ellipse">
            <a:avLst/>
          </a:prstGeom>
          <a:solidFill>
            <a:srgbClr val="D5EBEF"/>
          </a:solidFill>
          <a:ln w="25400">
            <a:solidFill>
              <a:srgbClr val="DBDFE2"/>
            </a:solidFill>
            <a:miter lim="400000"/>
          </a:ln>
        </p:spPr>
        <p:txBody>
          <a:bodyPr lIns="50800" tIns="50800" rIns="50800" bIns="50800" anchor="ctr"/>
          <a:lstStyle/>
          <a:p>
            <a:pPr>
              <a:defRPr sz="2400"/>
            </a:pPr>
          </a:p>
        </p:txBody>
      </p:sp>
      <p:sp>
        <p:nvSpPr>
          <p:cNvPr id="1785" name="Shape 1785"/>
          <p:cNvSpPr/>
          <p:nvPr/>
        </p:nvSpPr>
        <p:spPr>
          <a:xfrm>
            <a:off x="1804786" y="3778839"/>
            <a:ext cx="970029" cy="970218"/>
          </a:xfrm>
          <a:prstGeom prst="ellipse">
            <a:avLst/>
          </a:prstGeom>
          <a:solidFill>
            <a:srgbClr val="49DE2D">
              <a:alpha val="12000"/>
            </a:srgbClr>
          </a:solidFill>
          <a:ln w="25400">
            <a:solidFill>
              <a:srgbClr val="DBDFE2"/>
            </a:solidFill>
            <a:miter lim="400000"/>
          </a:ln>
        </p:spPr>
        <p:txBody>
          <a:bodyPr lIns="50800" tIns="50800" rIns="50800" bIns="50800" anchor="ctr"/>
          <a:lstStyle/>
          <a:p>
            <a:pPr>
              <a:defRPr sz="2400"/>
            </a:pPr>
          </a:p>
        </p:txBody>
      </p:sp>
      <p:sp>
        <p:nvSpPr>
          <p:cNvPr id="1786" name="Shape 1786"/>
          <p:cNvSpPr/>
          <p:nvPr/>
        </p:nvSpPr>
        <p:spPr>
          <a:xfrm>
            <a:off x="2540272" y="4600652"/>
            <a:ext cx="897773" cy="897947"/>
          </a:xfrm>
          <a:prstGeom prst="ellipse">
            <a:avLst/>
          </a:prstGeom>
          <a:solidFill>
            <a:srgbClr val="C2663D">
              <a:alpha val="77000"/>
            </a:srgbClr>
          </a:solidFill>
          <a:ln w="25400">
            <a:solidFill>
              <a:srgbClr val="DBDFE2"/>
            </a:solidFill>
            <a:miter lim="400000"/>
          </a:ln>
        </p:spPr>
        <p:txBody>
          <a:bodyPr lIns="50800" tIns="50800" rIns="50800" bIns="50800" anchor="ctr"/>
          <a:lstStyle/>
          <a:p>
            <a:pPr>
              <a:defRPr sz="2400"/>
            </a:pPr>
          </a:p>
        </p:txBody>
      </p:sp>
      <p:sp>
        <p:nvSpPr>
          <p:cNvPr id="1787" name="Shape 1787"/>
          <p:cNvSpPr/>
          <p:nvPr/>
        </p:nvSpPr>
        <p:spPr>
          <a:xfrm>
            <a:off x="3223786" y="3407425"/>
            <a:ext cx="1256196" cy="1256440"/>
          </a:xfrm>
          <a:prstGeom prst="ellipse">
            <a:avLst/>
          </a:prstGeom>
          <a:solidFill>
            <a:srgbClr val="FFDE00">
              <a:alpha val="51000"/>
            </a:srgbClr>
          </a:solidFill>
          <a:ln w="25400">
            <a:solidFill>
              <a:srgbClr val="DBDFE2"/>
            </a:solidFill>
            <a:miter lim="400000"/>
          </a:ln>
        </p:spPr>
        <p:txBody>
          <a:bodyPr lIns="50800" tIns="50800" rIns="50800" bIns="50800" anchor="ctr"/>
          <a:lstStyle/>
          <a:p>
            <a:pPr>
              <a:defRPr sz="2400"/>
            </a:pPr>
          </a:p>
        </p:txBody>
      </p:sp>
      <p:sp>
        <p:nvSpPr>
          <p:cNvPr id="1788" name="Shape 1788"/>
          <p:cNvSpPr/>
          <p:nvPr/>
        </p:nvSpPr>
        <p:spPr>
          <a:xfrm>
            <a:off x="1602059" y="4976840"/>
            <a:ext cx="797725" cy="797881"/>
          </a:xfrm>
          <a:prstGeom prst="ellipse">
            <a:avLst/>
          </a:prstGeom>
          <a:solidFill>
            <a:srgbClr val="C2663D"/>
          </a:solidFill>
          <a:ln w="25400">
            <a:solidFill>
              <a:srgbClr val="DBDFE2"/>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1100">
                <a:solidFill>
                  <a:srgbClr val="FFFFFF"/>
                </a:solidFill>
                <a:latin typeface="Helvetica"/>
                <a:ea typeface="Helvetica"/>
                <a:cs typeface="Helvetica"/>
                <a:sym typeface="Helvetica"/>
              </a:defRPr>
            </a:lvl1pPr>
          </a:lstStyle>
          <a:p>
            <a:pPr/>
            <a:r>
              <a:t>warning</a:t>
            </a:r>
          </a:p>
        </p:txBody>
      </p:sp>
      <p:sp>
        <p:nvSpPr>
          <p:cNvPr id="1789" name="Shape 1789"/>
          <p:cNvSpPr/>
          <p:nvPr/>
        </p:nvSpPr>
        <p:spPr>
          <a:xfrm>
            <a:off x="3459786" y="2538064"/>
            <a:ext cx="749009" cy="749155"/>
          </a:xfrm>
          <a:prstGeom prst="ellipse">
            <a:avLst/>
          </a:prstGeom>
          <a:solidFill>
            <a:srgbClr val="67CBAF">
              <a:alpha val="51000"/>
            </a:srgbClr>
          </a:solidFill>
          <a:ln w="25400">
            <a:solidFill>
              <a:srgbClr val="DBDFE2"/>
            </a:solidFill>
            <a:miter lim="400000"/>
          </a:ln>
        </p:spPr>
        <p:txBody>
          <a:bodyPr lIns="50800" tIns="50800" rIns="50800" bIns="50800" anchor="ctr"/>
          <a:lstStyle/>
          <a:p>
            <a:pPr>
              <a:defRPr sz="2400"/>
            </a:pPr>
          </a:p>
        </p:txBody>
      </p:sp>
      <p:sp>
        <p:nvSpPr>
          <p:cNvPr id="1790" name="Shape 1790"/>
          <p:cNvSpPr/>
          <p:nvPr/>
        </p:nvSpPr>
        <p:spPr>
          <a:xfrm>
            <a:off x="4287571" y="4423293"/>
            <a:ext cx="1562253" cy="3438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200"/>
            </a:lvl1pPr>
          </a:lstStyle>
          <a:p>
            <a:pPr/>
            <a:r>
              <a:t>recommendations</a:t>
            </a:r>
          </a:p>
        </p:txBody>
      </p:sp>
      <p:sp>
        <p:nvSpPr>
          <p:cNvPr id="1791" name="Shape 1791"/>
          <p:cNvSpPr/>
          <p:nvPr/>
        </p:nvSpPr>
        <p:spPr>
          <a:xfrm>
            <a:off x="897716" y="3117861"/>
            <a:ext cx="1118218" cy="3438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lvl1pPr>
          </a:lstStyle>
          <a:p>
            <a:pPr/>
            <a:r>
              <a:t>socialising</a:t>
            </a:r>
          </a:p>
        </p:txBody>
      </p:sp>
      <p:sp>
        <p:nvSpPr>
          <p:cNvPr id="1792" name="Shape 1792"/>
          <p:cNvSpPr/>
          <p:nvPr/>
        </p:nvSpPr>
        <p:spPr>
          <a:xfrm>
            <a:off x="457715" y="4365519"/>
            <a:ext cx="1433088"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lvl1pPr>
          </a:lstStyle>
          <a:p>
            <a:pPr/>
            <a:r>
              <a:t>advice </a:t>
            </a:r>
          </a:p>
        </p:txBody>
      </p:sp>
      <p:sp>
        <p:nvSpPr>
          <p:cNvPr id="1793" name="Shape 1793"/>
          <p:cNvSpPr/>
          <p:nvPr/>
        </p:nvSpPr>
        <p:spPr>
          <a:xfrm>
            <a:off x="1914580" y="3952798"/>
            <a:ext cx="750440"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1400"/>
            </a:pPr>
            <a:r>
              <a:t>help </a:t>
            </a:r>
          </a:p>
          <a:p>
            <a:pPr>
              <a:defRPr sz="1400"/>
            </a:pPr>
            <a:r>
              <a:t>sought</a:t>
            </a:r>
          </a:p>
        </p:txBody>
      </p:sp>
      <p:sp>
        <p:nvSpPr>
          <p:cNvPr id="1794" name="Shape 1794"/>
          <p:cNvSpPr/>
          <p:nvPr/>
        </p:nvSpPr>
        <p:spPr>
          <a:xfrm>
            <a:off x="19249863" y="3091832"/>
            <a:ext cx="683197"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100">
                <a:solidFill>
                  <a:srgbClr val="4E5351"/>
                </a:solidFill>
              </a:defRPr>
            </a:lvl1pPr>
          </a:lstStyle>
          <a:p>
            <a:pPr/>
            <a:r>
              <a:t>6%</a:t>
            </a:r>
          </a:p>
        </p:txBody>
      </p:sp>
      <p:sp>
        <p:nvSpPr>
          <p:cNvPr id="1795" name="Shape 1795"/>
          <p:cNvSpPr/>
          <p:nvPr/>
        </p:nvSpPr>
        <p:spPr>
          <a:xfrm>
            <a:off x="2482045" y="4684124"/>
            <a:ext cx="995428"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1400">
                <a:solidFill>
                  <a:srgbClr val="FFFFFF"/>
                </a:solidFill>
                <a:latin typeface="Helvetica"/>
                <a:ea typeface="Helvetica"/>
                <a:cs typeface="Helvetica"/>
                <a:sym typeface="Helvetica"/>
              </a:defRPr>
            </a:pPr>
            <a:r>
              <a:t>crime</a:t>
            </a:r>
          </a:p>
          <a:p>
            <a:pPr>
              <a:defRPr b="1" sz="1400">
                <a:solidFill>
                  <a:srgbClr val="FFFFFF"/>
                </a:solidFill>
                <a:latin typeface="Helvetica"/>
                <a:ea typeface="Helvetica"/>
                <a:cs typeface="Helvetica"/>
                <a:sym typeface="Helvetica"/>
              </a:defRPr>
            </a:pPr>
            <a:r>
              <a:t>reporting</a:t>
            </a:r>
          </a:p>
        </p:txBody>
      </p:sp>
      <p:sp>
        <p:nvSpPr>
          <p:cNvPr id="1796" name="Shape 1796"/>
          <p:cNvSpPr/>
          <p:nvPr/>
        </p:nvSpPr>
        <p:spPr>
          <a:xfrm>
            <a:off x="3531821" y="2740737"/>
            <a:ext cx="655740" cy="3438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lvl1pPr>
          </a:lstStyle>
          <a:p>
            <a:pPr/>
            <a:r>
              <a:t>rules</a:t>
            </a:r>
          </a:p>
        </p:txBody>
      </p:sp>
      <p:sp>
        <p:nvSpPr>
          <p:cNvPr id="1797" name="Shape 1797"/>
          <p:cNvSpPr/>
          <p:nvPr/>
        </p:nvSpPr>
        <p:spPr>
          <a:xfrm>
            <a:off x="4287130" y="2580405"/>
            <a:ext cx="1277000" cy="1277248"/>
          </a:xfrm>
          <a:prstGeom prst="ellipse">
            <a:avLst/>
          </a:prstGeom>
          <a:solidFill>
            <a:srgbClr val="4E5351"/>
          </a:solidFill>
          <a:ln w="25400">
            <a:solidFill>
              <a:srgbClr val="DBDFE2"/>
            </a:solidFill>
            <a:miter lim="400000"/>
          </a:ln>
        </p:spPr>
        <p:txBody>
          <a:bodyPr lIns="50800" tIns="50800" rIns="50800" bIns="50800" anchor="ctr"/>
          <a:lstStyle/>
          <a:p>
            <a:pPr>
              <a:defRPr sz="2400"/>
            </a:pPr>
          </a:p>
        </p:txBody>
      </p:sp>
      <p:sp>
        <p:nvSpPr>
          <p:cNvPr id="1798" name="Shape 1798"/>
          <p:cNvSpPr/>
          <p:nvPr/>
        </p:nvSpPr>
        <p:spPr>
          <a:xfrm>
            <a:off x="4417500" y="2689367"/>
            <a:ext cx="1022748" cy="92334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400">
                <a:solidFill>
                  <a:srgbClr val="FFFFFF"/>
                </a:solidFill>
                <a:latin typeface="Helvetica"/>
                <a:ea typeface="Helvetica"/>
                <a:cs typeface="Helvetica"/>
                <a:sym typeface="Helvetica"/>
              </a:defRPr>
            </a:lvl1pPr>
          </a:lstStyle>
          <a:p>
            <a:pPr/>
            <a:r>
              <a:t>property issue reporting</a:t>
            </a:r>
          </a:p>
        </p:txBody>
      </p:sp>
      <p:sp>
        <p:nvSpPr>
          <p:cNvPr id="1799" name="Shape 1799"/>
          <p:cNvSpPr/>
          <p:nvPr/>
        </p:nvSpPr>
        <p:spPr>
          <a:xfrm>
            <a:off x="3208491" y="3863741"/>
            <a:ext cx="1302400" cy="3438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lvl1pPr>
          </a:lstStyle>
          <a:p>
            <a:pPr/>
            <a:r>
              <a:t>management</a:t>
            </a:r>
          </a:p>
        </p:txBody>
      </p:sp>
      <p:sp>
        <p:nvSpPr>
          <p:cNvPr id="1800" name="Shape 1800"/>
          <p:cNvSpPr/>
          <p:nvPr/>
        </p:nvSpPr>
        <p:spPr>
          <a:xfrm>
            <a:off x="3559733" y="4779940"/>
            <a:ext cx="1022205" cy="1022404"/>
          </a:xfrm>
          <a:prstGeom prst="ellipse">
            <a:avLst/>
          </a:prstGeom>
          <a:solidFill>
            <a:srgbClr val="E6003C">
              <a:alpha val="51000"/>
            </a:srgbClr>
          </a:solidFill>
          <a:ln w="25400">
            <a:solidFill>
              <a:srgbClr val="DBDFE2"/>
            </a:solidFill>
            <a:miter lim="400000"/>
          </a:ln>
        </p:spPr>
        <p:txBody>
          <a:bodyPr lIns="50800" tIns="50800" rIns="50800" bIns="50800" anchor="ctr"/>
          <a:lstStyle/>
          <a:p>
            <a:pPr>
              <a:defRPr sz="2400"/>
            </a:pPr>
          </a:p>
        </p:txBody>
      </p:sp>
      <p:sp>
        <p:nvSpPr>
          <p:cNvPr id="1801" name="Shape 1801"/>
          <p:cNvSpPr/>
          <p:nvPr/>
        </p:nvSpPr>
        <p:spPr>
          <a:xfrm>
            <a:off x="3696298" y="4968355"/>
            <a:ext cx="750440"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600"/>
            </a:lvl1pPr>
          </a:lstStyle>
          <a:p>
            <a:pPr/>
            <a:r>
              <a:t>action</a:t>
            </a:r>
          </a:p>
        </p:txBody>
      </p:sp>
      <p:sp>
        <p:nvSpPr>
          <p:cNvPr id="1802" name="Shape 1802"/>
          <p:cNvSpPr/>
          <p:nvPr/>
        </p:nvSpPr>
        <p:spPr>
          <a:xfrm>
            <a:off x="2308655" y="2653172"/>
            <a:ext cx="1123596" cy="1123815"/>
          </a:xfrm>
          <a:prstGeom prst="ellipse">
            <a:avLst/>
          </a:prstGeom>
          <a:solidFill>
            <a:srgbClr val="67A3AF"/>
          </a:solidFill>
          <a:ln w="25400">
            <a:solidFill>
              <a:srgbClr val="DBDFE2"/>
            </a:solidFill>
            <a:miter lim="400000"/>
          </a:ln>
        </p:spPr>
        <p:txBody>
          <a:bodyPr lIns="50800" tIns="50800" rIns="50800" bIns="50800" anchor="ctr"/>
          <a:lstStyle/>
          <a:p>
            <a:pPr>
              <a:defRPr sz="2400"/>
            </a:pPr>
          </a:p>
        </p:txBody>
      </p:sp>
      <p:sp>
        <p:nvSpPr>
          <p:cNvPr id="1803" name="Shape 1803"/>
          <p:cNvSpPr/>
          <p:nvPr/>
        </p:nvSpPr>
        <p:spPr>
          <a:xfrm>
            <a:off x="2219253" y="3035764"/>
            <a:ext cx="1302400" cy="3438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solidFill>
                  <a:srgbClr val="FFFFFF"/>
                </a:solidFill>
              </a:defRPr>
            </a:lvl1pPr>
          </a:lstStyle>
          <a:p>
            <a:pPr/>
            <a:r>
              <a:t>classifieds</a:t>
            </a:r>
          </a:p>
        </p:txBody>
      </p:sp>
      <p:sp>
        <p:nvSpPr>
          <p:cNvPr id="1804" name="Shape 1804"/>
          <p:cNvSpPr/>
          <p:nvPr/>
        </p:nvSpPr>
        <p:spPr>
          <a:xfrm>
            <a:off x="6731000" y="2506966"/>
            <a:ext cx="3584754" cy="342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600"/>
            </a:lvl1pPr>
          </a:lstStyle>
          <a:p>
            <a:pPr/>
            <a:r>
              <a:t>broadcast, groups, private messaging</a:t>
            </a:r>
          </a:p>
        </p:txBody>
      </p:sp>
      <p:sp>
        <p:nvSpPr>
          <p:cNvPr id="1805" name="Shape 1805"/>
          <p:cNvSpPr/>
          <p:nvPr/>
        </p:nvSpPr>
        <p:spPr>
          <a:xfrm>
            <a:off x="6730999" y="2132759"/>
            <a:ext cx="2293621" cy="342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600"/>
            </a:lvl1pPr>
          </a:lstStyle>
          <a:p>
            <a:pPr/>
            <a:r>
              <a:t>single anonymity policy </a:t>
            </a:r>
          </a:p>
        </p:txBody>
      </p:sp>
      <p:sp>
        <p:nvSpPr>
          <p:cNvPr id="1806" name="Shape 1806"/>
          <p:cNvSpPr/>
          <p:nvPr/>
        </p:nvSpPr>
        <p:spPr>
          <a:xfrm>
            <a:off x="1286933" y="9799710"/>
            <a:ext cx="34544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access </a:t>
            </a:r>
            <a:r>
              <a:rPr sz="2200"/>
              <a:t>(open/closed)</a:t>
            </a:r>
          </a:p>
        </p:txBody>
      </p:sp>
      <p:sp>
        <p:nvSpPr>
          <p:cNvPr id="1807" name="Shape 1807"/>
          <p:cNvSpPr/>
          <p:nvPr/>
        </p:nvSpPr>
        <p:spPr>
          <a:xfrm>
            <a:off x="6716313" y="1605579"/>
            <a:ext cx="386104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000">
                <a:latin typeface="Helvetica"/>
                <a:ea typeface="Helvetica"/>
                <a:cs typeface="Helvetica"/>
                <a:sym typeface="Helvetica"/>
              </a:defRPr>
            </a:lvl1pPr>
          </a:lstStyle>
          <a:p>
            <a:pPr/>
            <a:r>
              <a:t>rigid communication</a:t>
            </a:r>
          </a:p>
        </p:txBody>
      </p:sp>
      <p:sp>
        <p:nvSpPr>
          <p:cNvPr id="1808" name="Shape 1808"/>
          <p:cNvSpPr/>
          <p:nvPr/>
        </p:nvSpPr>
        <p:spPr>
          <a:xfrm>
            <a:off x="6730999" y="2877305"/>
            <a:ext cx="2146708" cy="342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600"/>
            </a:lvl1pPr>
          </a:lstStyle>
          <a:p>
            <a:pPr/>
            <a:r>
              <a:t>fixed message lifetime</a:t>
            </a:r>
          </a:p>
        </p:txBody>
      </p:sp>
      <p:sp>
        <p:nvSpPr>
          <p:cNvPr id="1809" name="Shape 1809"/>
          <p:cNvSpPr/>
          <p:nvPr/>
        </p:nvSpPr>
        <p:spPr>
          <a:xfrm>
            <a:off x="6729047" y="3273473"/>
            <a:ext cx="360766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000">
                <a:latin typeface="Helvetica"/>
                <a:ea typeface="Helvetica"/>
                <a:cs typeface="Helvetica"/>
                <a:sym typeface="Helvetica"/>
              </a:defRPr>
            </a:lvl1pPr>
          </a:lstStyle>
          <a:p>
            <a:pPr/>
            <a:r>
              <a:t>fragile engagement</a:t>
            </a:r>
          </a:p>
        </p:txBody>
      </p:sp>
      <p:sp>
        <p:nvSpPr>
          <p:cNvPr id="1810" name="Shape 1810"/>
          <p:cNvSpPr/>
          <p:nvPr/>
        </p:nvSpPr>
        <p:spPr>
          <a:xfrm>
            <a:off x="463046" y="6245553"/>
            <a:ext cx="373491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000">
                <a:latin typeface="Helvetica"/>
                <a:ea typeface="Helvetica"/>
                <a:cs typeface="Helvetica"/>
                <a:sym typeface="Helvetica"/>
              </a:defRPr>
            </a:lvl1pPr>
          </a:lstStyle>
          <a:p>
            <a:pPr/>
            <a:r>
              <a:t>external perception </a:t>
            </a:r>
          </a:p>
        </p:txBody>
      </p:sp>
      <p:sp>
        <p:nvSpPr>
          <p:cNvPr id="1811" name="Shape 1811"/>
          <p:cNvSpPr/>
          <p:nvPr/>
        </p:nvSpPr>
        <p:spPr>
          <a:xfrm>
            <a:off x="6731000" y="3853870"/>
            <a:ext cx="5540092" cy="825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600"/>
            </a:lvl1pPr>
          </a:lstStyle>
          <a:p>
            <a:pPr/>
            <a:r>
              <a:t>“I rarely post anything [..] anymore because I just got fed up with people posting stupid things or dumb things or just things that annoyed me”</a:t>
            </a:r>
          </a:p>
        </p:txBody>
      </p:sp>
      <p:sp>
        <p:nvSpPr>
          <p:cNvPr id="1812" name="Shape 1812"/>
          <p:cNvSpPr/>
          <p:nvPr/>
        </p:nvSpPr>
        <p:spPr>
          <a:xfrm>
            <a:off x="6731000" y="4690901"/>
            <a:ext cx="5700628"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600"/>
            </a:pPr>
            <a:r>
              <a:t>“whenever I see the posts by </a:t>
            </a:r>
            <a:r>
              <a:rPr i="1"/>
              <a:t>auser</a:t>
            </a:r>
            <a:r>
              <a:t>, I just…I just despair because actually it’s all shit.” </a:t>
            </a:r>
          </a:p>
        </p:txBody>
      </p:sp>
      <p:sp>
        <p:nvSpPr>
          <p:cNvPr id="1813" name="Shape 1813"/>
          <p:cNvSpPr/>
          <p:nvPr/>
        </p:nvSpPr>
        <p:spPr>
          <a:xfrm>
            <a:off x="539370" y="6847257"/>
            <a:ext cx="5404994" cy="825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lvl1pPr>
          </a:lstStyle>
          <a:p>
            <a:pPr/>
            <a:r>
              <a:t>“I am in the middle of moving into our new rented place in [..] and [..] I found this forum. Read through most topics and i am just so depressed. </a:t>
            </a:r>
          </a:p>
        </p:txBody>
      </p:sp>
      <p:sp>
        <p:nvSpPr>
          <p:cNvPr id="1814" name="Shape 1814"/>
          <p:cNvSpPr/>
          <p:nvPr/>
        </p:nvSpPr>
        <p:spPr>
          <a:xfrm>
            <a:off x="539370" y="7808975"/>
            <a:ext cx="5404994" cy="1066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lvl1pPr>
          </a:lstStyle>
          <a:p>
            <a:pPr/>
            <a:r>
              <a:t>“someone googling [..] is going to come across this forum and just read rants, complaints and problems with crime.  Its not the full story.  For all the shit things people put on here 10 good things go unmentioned”</a:t>
            </a:r>
          </a:p>
        </p:txBody>
      </p:sp>
      <p:sp>
        <p:nvSpPr>
          <p:cNvPr id="1815" name="Shape 1815"/>
          <p:cNvSpPr/>
          <p:nvPr/>
        </p:nvSpPr>
        <p:spPr>
          <a:xfrm>
            <a:off x="6731000" y="5320058"/>
            <a:ext cx="5690569"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600"/>
            </a:lvl1pPr>
          </a:lstStyle>
          <a:p>
            <a:pPr/>
            <a:r>
              <a:t>“many are deterred by the kind of discussions that take place, and its negativity”</a:t>
            </a:r>
          </a:p>
        </p:txBody>
      </p:sp>
      <p:sp>
        <p:nvSpPr>
          <p:cNvPr id="1816" name="Shape 1816"/>
          <p:cNvSpPr/>
          <p:nvPr/>
        </p:nvSpPr>
        <p:spPr>
          <a:xfrm>
            <a:off x="6730999" y="6052270"/>
            <a:ext cx="4856524"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000">
                <a:latin typeface="Helvetica"/>
                <a:ea typeface="Helvetica"/>
                <a:cs typeface="Helvetica"/>
                <a:sym typeface="Helvetica"/>
              </a:defRPr>
            </a:lvl1pPr>
          </a:lstStyle>
          <a:p>
            <a:pPr/>
            <a:r>
              <a:t>management participation</a:t>
            </a:r>
          </a:p>
        </p:txBody>
      </p:sp>
      <p:sp>
        <p:nvSpPr>
          <p:cNvPr id="1817" name="Shape 1817"/>
          <p:cNvSpPr/>
          <p:nvPr/>
        </p:nvSpPr>
        <p:spPr>
          <a:xfrm>
            <a:off x="6730830" y="6625764"/>
            <a:ext cx="5885833"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600"/>
            </a:lvl1pPr>
          </a:lstStyle>
          <a:p>
            <a:pPr/>
            <a:r>
              <a:t>“[..] has a policy of not commenting on Facebook Groups as it will become very time consuming and not productive.”</a:t>
            </a:r>
          </a:p>
        </p:txBody>
      </p:sp>
      <p:pic>
        <p:nvPicPr>
          <p:cNvPr id="1818" name="image12.png"/>
          <p:cNvPicPr>
            <a:picLocks noChangeAspect="1"/>
          </p:cNvPicPr>
          <p:nvPr/>
        </p:nvPicPr>
        <p:blipFill>
          <a:blip r:embed="rId4">
            <a:extLst/>
          </a:blip>
          <a:stretch>
            <a:fillRect/>
          </a:stretch>
        </p:blipFill>
        <p:spPr>
          <a:xfrm>
            <a:off x="-64757" y="9021195"/>
            <a:ext cx="13134314" cy="1109943"/>
          </a:xfrm>
          <a:prstGeom prst="rect">
            <a:avLst/>
          </a:prstGeom>
          <a:ln w="12700">
            <a:miter lim="400000"/>
          </a:ln>
        </p:spPr>
      </p:pic>
      <p:grpSp>
        <p:nvGrpSpPr>
          <p:cNvPr id="1822" name="Group 1822"/>
          <p:cNvGrpSpPr/>
          <p:nvPr/>
        </p:nvGrpSpPr>
        <p:grpSpPr>
          <a:xfrm>
            <a:off x="6730999" y="7412297"/>
            <a:ext cx="6312111" cy="1531736"/>
            <a:chOff x="0" y="0"/>
            <a:chExt cx="6312109" cy="1531734"/>
          </a:xfrm>
        </p:grpSpPr>
        <p:sp>
          <p:nvSpPr>
            <p:cNvPr id="1819" name="Shape 1819"/>
            <p:cNvSpPr/>
            <p:nvPr/>
          </p:nvSpPr>
          <p:spPr>
            <a:xfrm>
              <a:off x="21290" y="0"/>
              <a:ext cx="6290820" cy="1308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l">
                <a:defRPr sz="1600"/>
              </a:pPr>
              <a:r>
                <a:t>“We all know they read it, but they never post, which is just a shame, I think. I think that’s sad that they don’t. “</a:t>
              </a:r>
            </a:p>
            <a:p>
              <a:pPr>
                <a:defRPr sz="1600"/>
              </a:pPr>
            </a:p>
            <a:p>
              <a:pPr>
                <a:defRPr sz="1600"/>
              </a:pPr>
            </a:p>
          </p:txBody>
        </p:sp>
        <p:sp>
          <p:nvSpPr>
            <p:cNvPr id="1820" name="Shape 1820"/>
            <p:cNvSpPr/>
            <p:nvPr/>
          </p:nvSpPr>
          <p:spPr>
            <a:xfrm>
              <a:off x="-1" y="361949"/>
              <a:ext cx="2877618"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600"/>
              </a:pPr>
            </a:p>
            <a:p>
              <a:pPr>
                <a:defRPr sz="1600"/>
              </a:pPr>
              <a:r>
                <a:t>“Why do you think they don’t?”</a:t>
              </a:r>
            </a:p>
          </p:txBody>
        </p:sp>
        <p:sp>
          <p:nvSpPr>
            <p:cNvPr id="1821" name="Shape 1821"/>
            <p:cNvSpPr/>
            <p:nvPr/>
          </p:nvSpPr>
          <p:spPr>
            <a:xfrm>
              <a:off x="21290" y="947534"/>
              <a:ext cx="5404994"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1600"/>
              </a:lvl1pPr>
            </a:lstStyle>
            <a:p>
              <a:pPr/>
              <a:r>
                <a:t>Scared. Scared of saying the wrong thing. Getting towed off basically.</a:t>
              </a:r>
            </a:p>
          </p:txBody>
        </p:sp>
      </p:gr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6" name="Shape 1826"/>
          <p:cNvSpPr/>
          <p:nvPr>
            <p:ph type="title"/>
          </p:nvPr>
        </p:nvSpPr>
        <p:spPr>
          <a:xfrm>
            <a:off x="634820" y="-194599"/>
            <a:ext cx="13004801" cy="2159001"/>
          </a:xfrm>
          <a:prstGeom prst="rect">
            <a:avLst/>
          </a:prstGeom>
        </p:spPr>
        <p:txBody>
          <a:bodyPr/>
          <a:lstStyle/>
          <a:p>
            <a:pPr>
              <a:defRPr sz="6100"/>
            </a:pPr>
            <a:r>
              <a:rPr sz="6000"/>
              <a:t>communication</a:t>
            </a:r>
            <a:r>
              <a:t> </a:t>
            </a:r>
            <a:r>
              <a:rPr sz="4000"/>
              <a:t>(do forums work?)</a:t>
            </a:r>
          </a:p>
        </p:txBody>
      </p:sp>
      <p:pic>
        <p:nvPicPr>
          <p:cNvPr id="1827" name="image12.png"/>
          <p:cNvPicPr>
            <a:picLocks noChangeAspect="1"/>
          </p:cNvPicPr>
          <p:nvPr/>
        </p:nvPicPr>
        <p:blipFill>
          <a:blip r:embed="rId3">
            <a:extLst/>
          </a:blip>
          <a:stretch>
            <a:fillRect/>
          </a:stretch>
        </p:blipFill>
        <p:spPr>
          <a:xfrm>
            <a:off x="0" y="8667750"/>
            <a:ext cx="13074650" cy="1104900"/>
          </a:xfrm>
          <a:prstGeom prst="rect">
            <a:avLst/>
          </a:prstGeom>
          <a:ln w="12700">
            <a:miter lim="400000"/>
          </a:ln>
        </p:spPr>
      </p:pic>
      <p:pic>
        <p:nvPicPr>
          <p:cNvPr id="1828" name="image10.png"/>
          <p:cNvPicPr>
            <a:picLocks noChangeAspect="1"/>
          </p:cNvPicPr>
          <p:nvPr/>
        </p:nvPicPr>
        <p:blipFill>
          <a:blip r:embed="rId4">
            <a:extLst/>
          </a:blip>
          <a:stretch>
            <a:fillRect/>
          </a:stretch>
        </p:blipFill>
        <p:spPr>
          <a:xfrm>
            <a:off x="1098448" y="557563"/>
            <a:ext cx="1168402" cy="812802"/>
          </a:xfrm>
          <a:prstGeom prst="rect">
            <a:avLst/>
          </a:prstGeom>
          <a:ln w="12700">
            <a:miter lim="400000"/>
          </a:ln>
        </p:spPr>
      </p:pic>
      <p:sp>
        <p:nvSpPr>
          <p:cNvPr id="1829" name="Shape 1829"/>
          <p:cNvSpPr/>
          <p:nvPr/>
        </p:nvSpPr>
        <p:spPr>
          <a:xfrm>
            <a:off x="19249863" y="3091832"/>
            <a:ext cx="683197"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100">
                <a:solidFill>
                  <a:srgbClr val="4E5351"/>
                </a:solidFill>
              </a:defRPr>
            </a:lvl1pPr>
          </a:lstStyle>
          <a:p>
            <a:pPr/>
            <a:r>
              <a:t>6%</a:t>
            </a:r>
          </a:p>
        </p:txBody>
      </p:sp>
      <p:sp>
        <p:nvSpPr>
          <p:cNvPr id="1830" name="Shape 1830"/>
          <p:cNvSpPr/>
          <p:nvPr/>
        </p:nvSpPr>
        <p:spPr>
          <a:xfrm>
            <a:off x="1286933" y="9799710"/>
            <a:ext cx="34544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access </a:t>
            </a:r>
            <a:r>
              <a:rPr sz="2200"/>
              <a:t>(open/closed)</a:t>
            </a:r>
          </a:p>
        </p:txBody>
      </p:sp>
      <p:sp>
        <p:nvSpPr>
          <p:cNvPr id="1831" name="Shape 1831"/>
          <p:cNvSpPr/>
          <p:nvPr/>
        </p:nvSpPr>
        <p:spPr>
          <a:xfrm>
            <a:off x="281686" y="2036233"/>
            <a:ext cx="1246682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000"/>
            </a:lvl1pPr>
          </a:lstStyle>
          <a:p>
            <a:pPr/>
            <a:r>
              <a:t>“Dear all, We hope you are enjoying the new website. We are very keen to here from residents and members about any works / improvements that they believe would be beneficial.”</a:t>
            </a:r>
          </a:p>
        </p:txBody>
      </p:sp>
      <p:sp>
        <p:nvSpPr>
          <p:cNvPr id="1832" name="Shape 1832"/>
          <p:cNvSpPr/>
          <p:nvPr/>
        </p:nvSpPr>
        <p:spPr>
          <a:xfrm>
            <a:off x="353164" y="1481666"/>
            <a:ext cx="479345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000">
                <a:latin typeface="Helvetica"/>
                <a:ea typeface="Helvetica"/>
                <a:cs typeface="Helvetica"/>
                <a:sym typeface="Helvetica"/>
              </a:defRPr>
            </a:lvl1pPr>
          </a:lstStyle>
          <a:p>
            <a:pPr/>
            <a:r>
              <a:t>management involvement</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6" name="Shape 1836"/>
          <p:cNvSpPr/>
          <p:nvPr>
            <p:ph type="title"/>
          </p:nvPr>
        </p:nvSpPr>
        <p:spPr>
          <a:xfrm>
            <a:off x="634820" y="-194599"/>
            <a:ext cx="13004801" cy="2159001"/>
          </a:xfrm>
          <a:prstGeom prst="rect">
            <a:avLst/>
          </a:prstGeom>
        </p:spPr>
        <p:txBody>
          <a:bodyPr/>
          <a:lstStyle/>
          <a:p>
            <a:pPr>
              <a:defRPr sz="6100"/>
            </a:pPr>
            <a:r>
              <a:rPr sz="6000"/>
              <a:t>communication</a:t>
            </a:r>
            <a:r>
              <a:t> </a:t>
            </a:r>
            <a:r>
              <a:rPr sz="4000"/>
              <a:t>(do forums work?)</a:t>
            </a:r>
          </a:p>
        </p:txBody>
      </p:sp>
      <p:pic>
        <p:nvPicPr>
          <p:cNvPr id="1837" name="image12.png"/>
          <p:cNvPicPr>
            <a:picLocks noChangeAspect="1"/>
          </p:cNvPicPr>
          <p:nvPr/>
        </p:nvPicPr>
        <p:blipFill>
          <a:blip r:embed="rId3">
            <a:extLst/>
          </a:blip>
          <a:stretch>
            <a:fillRect/>
          </a:stretch>
        </p:blipFill>
        <p:spPr>
          <a:xfrm>
            <a:off x="0" y="8667750"/>
            <a:ext cx="13074650" cy="1104900"/>
          </a:xfrm>
          <a:prstGeom prst="rect">
            <a:avLst/>
          </a:prstGeom>
          <a:ln w="12700">
            <a:miter lim="400000"/>
          </a:ln>
        </p:spPr>
      </p:pic>
      <p:pic>
        <p:nvPicPr>
          <p:cNvPr id="1838" name="image10.png"/>
          <p:cNvPicPr>
            <a:picLocks noChangeAspect="1"/>
          </p:cNvPicPr>
          <p:nvPr/>
        </p:nvPicPr>
        <p:blipFill>
          <a:blip r:embed="rId4">
            <a:extLst/>
          </a:blip>
          <a:stretch>
            <a:fillRect/>
          </a:stretch>
        </p:blipFill>
        <p:spPr>
          <a:xfrm>
            <a:off x="1098448" y="557563"/>
            <a:ext cx="1168402" cy="812802"/>
          </a:xfrm>
          <a:prstGeom prst="rect">
            <a:avLst/>
          </a:prstGeom>
          <a:ln w="12700">
            <a:miter lim="400000"/>
          </a:ln>
        </p:spPr>
      </p:pic>
      <p:sp>
        <p:nvSpPr>
          <p:cNvPr id="1839" name="Shape 1839"/>
          <p:cNvSpPr/>
          <p:nvPr/>
        </p:nvSpPr>
        <p:spPr>
          <a:xfrm>
            <a:off x="19249863" y="3091832"/>
            <a:ext cx="683197"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100">
                <a:solidFill>
                  <a:srgbClr val="4E5351"/>
                </a:solidFill>
              </a:defRPr>
            </a:lvl1pPr>
          </a:lstStyle>
          <a:p>
            <a:pPr/>
            <a:r>
              <a:t>6%</a:t>
            </a:r>
          </a:p>
        </p:txBody>
      </p:sp>
      <p:sp>
        <p:nvSpPr>
          <p:cNvPr id="1840" name="Shape 1840"/>
          <p:cNvSpPr/>
          <p:nvPr/>
        </p:nvSpPr>
        <p:spPr>
          <a:xfrm>
            <a:off x="1286933" y="9799710"/>
            <a:ext cx="34544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access </a:t>
            </a:r>
            <a:r>
              <a:rPr sz="2200"/>
              <a:t>(open/closed)</a:t>
            </a:r>
          </a:p>
        </p:txBody>
      </p:sp>
      <p:sp>
        <p:nvSpPr>
          <p:cNvPr id="1841" name="Shape 1841"/>
          <p:cNvSpPr/>
          <p:nvPr/>
        </p:nvSpPr>
        <p:spPr>
          <a:xfrm>
            <a:off x="281686" y="2036233"/>
            <a:ext cx="1246682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000"/>
            </a:lvl1pPr>
          </a:lstStyle>
          <a:p>
            <a:pPr/>
            <a:r>
              <a:t>“Dear all, We hope you are enjoying the new website. We are very keen to here from residents and members about any works / improvements that they believe would be beneficial.”</a:t>
            </a:r>
          </a:p>
        </p:txBody>
      </p:sp>
      <p:sp>
        <p:nvSpPr>
          <p:cNvPr id="1842" name="Shape 1842"/>
          <p:cNvSpPr/>
          <p:nvPr/>
        </p:nvSpPr>
        <p:spPr>
          <a:xfrm>
            <a:off x="353164" y="1481666"/>
            <a:ext cx="479345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000">
                <a:latin typeface="Helvetica"/>
                <a:ea typeface="Helvetica"/>
                <a:cs typeface="Helvetica"/>
                <a:sym typeface="Helvetica"/>
              </a:defRPr>
            </a:lvl1pPr>
          </a:lstStyle>
          <a:p>
            <a:pPr/>
            <a:r>
              <a:t>management involvement</a:t>
            </a:r>
          </a:p>
        </p:txBody>
      </p:sp>
      <p:sp>
        <p:nvSpPr>
          <p:cNvPr id="1843" name="Shape 1843"/>
          <p:cNvSpPr/>
          <p:nvPr/>
        </p:nvSpPr>
        <p:spPr>
          <a:xfrm>
            <a:off x="303911" y="2832070"/>
            <a:ext cx="12466828" cy="58928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sz="1600"/>
            </a:pPr>
            <a:r>
              <a:t>“Dear Management Board, I am writing as a resident and owner at [..] for the last eight years to address various points as outlined below. 1) Management Board Communication Owner </a:t>
            </a:r>
            <a:r>
              <a:rPr b="1">
                <a:latin typeface="Helvetica"/>
                <a:ea typeface="Helvetica"/>
                <a:cs typeface="Helvetica"/>
                <a:sym typeface="Helvetica"/>
              </a:rPr>
              <a:t>residents should be informed of upcoming meeting dates</a:t>
            </a:r>
            <a:r>
              <a:t>, agenda items and </a:t>
            </a:r>
            <a:r>
              <a:rPr b="1">
                <a:latin typeface="Helvetica"/>
                <a:ea typeface="Helvetica"/>
                <a:cs typeface="Helvetica"/>
                <a:sym typeface="Helvetica"/>
              </a:rPr>
              <a:t>subsequent minutes should be available to paying shareholders</a:t>
            </a:r>
            <a:r>
              <a:t>, via the foyer notice boards. </a:t>
            </a:r>
            <a:r>
              <a:rPr b="1">
                <a:latin typeface="Helvetica"/>
                <a:ea typeface="Helvetica"/>
                <a:cs typeface="Helvetica"/>
                <a:sym typeface="Helvetica"/>
              </a:rPr>
              <a:t>Residents should have access to what decisions the Board have to make on behalf of the shareholders</a:t>
            </a:r>
            <a:r>
              <a:t>, so that all the shareholders have an opportunity to contribute, raise concerns and be aware of what is happening with our money. </a:t>
            </a:r>
            <a:r>
              <a:rPr b="1">
                <a:latin typeface="Helvetica"/>
                <a:ea typeface="Helvetica"/>
                <a:cs typeface="Helvetica"/>
                <a:sym typeface="Helvetica"/>
              </a:rPr>
              <a:t>Owner residents should be given the opportunity to make joint decisions</a:t>
            </a:r>
            <a:r>
              <a:t>, after all </a:t>
            </a:r>
            <a:r>
              <a:rPr b="1">
                <a:latin typeface="Helvetica"/>
                <a:ea typeface="Helvetica"/>
                <a:cs typeface="Helvetica"/>
                <a:sym typeface="Helvetica"/>
              </a:rPr>
              <a:t>it is our property, money and living environment.</a:t>
            </a:r>
            <a:r>
              <a:t> 2) </a:t>
            </a:r>
            <a:r>
              <a:rPr b="1">
                <a:latin typeface="Helvetica"/>
                <a:ea typeface="Helvetica"/>
                <a:cs typeface="Helvetica"/>
                <a:sym typeface="Helvetica"/>
              </a:rPr>
              <a:t>Service charge</a:t>
            </a:r>
            <a:r>
              <a:t> increase </a:t>
            </a:r>
            <a:r>
              <a:rPr b="1">
                <a:latin typeface="Helvetica"/>
                <a:ea typeface="Helvetica"/>
                <a:cs typeface="Helvetica"/>
                <a:sym typeface="Helvetica"/>
              </a:rPr>
              <a:t>Why were owners/shareholders not consulted</a:t>
            </a:r>
            <a:r>
              <a:t> before the increase decision was taken? 3) Property Improvements Needed </a:t>
            </a:r>
            <a:r>
              <a:rPr b="1">
                <a:latin typeface="Helvetica"/>
                <a:ea typeface="Helvetica"/>
                <a:cs typeface="Helvetica"/>
                <a:sym typeface="Helvetica"/>
              </a:rPr>
              <a:t>Given the increase in service charge I hope to see improvements</a:t>
            </a:r>
            <a:r>
              <a:t>. Granted, the Board did an excellent burrito on getting rid of the noisy youths and installing railings. All be it that the [..] </a:t>
            </a:r>
            <a:r>
              <a:rPr b="1">
                <a:latin typeface="Helvetica"/>
                <a:ea typeface="Helvetica"/>
                <a:cs typeface="Helvetica"/>
                <a:sym typeface="Helvetica"/>
              </a:rPr>
              <a:t>gate is a cilantro over elaborate and perhaps something cheaper and just as effective could have been installed.</a:t>
            </a:r>
            <a:r>
              <a:t> Effective </a:t>
            </a:r>
            <a:r>
              <a:rPr b="1">
                <a:latin typeface="Helvetica"/>
                <a:ea typeface="Helvetica"/>
                <a:cs typeface="Helvetica"/>
                <a:sym typeface="Helvetica"/>
              </a:rPr>
              <a:t>maintenance and cleaning - of the ground floor foyers and lifts is badly needed</a:t>
            </a:r>
            <a:r>
              <a:t>. Namely the walls and stairwell door, these are pepper paste and grubby and it would not take very long at all each week to clean them down with some light abrasive cleaning fluid.</a:t>
            </a:r>
            <a:r>
              <a:rPr b="1">
                <a:latin typeface="Helvetica"/>
                <a:ea typeface="Helvetica"/>
                <a:cs typeface="Helvetica"/>
                <a:sym typeface="Helvetica"/>
              </a:rPr>
              <a:t> Upon entering the building it does not set the right impression.</a:t>
            </a:r>
            <a:r>
              <a:t> Television reception </a:t>
            </a:r>
            <a:r>
              <a:rPr b="1">
                <a:latin typeface="Helvetica"/>
                <a:ea typeface="Helvetica"/>
                <a:cs typeface="Helvetica"/>
                <a:sym typeface="Helvetica"/>
              </a:rPr>
              <a:t>I have sent two separate letters regarding the poor television reception</a:t>
            </a:r>
            <a:r>
              <a:t> and have </a:t>
            </a:r>
            <a:r>
              <a:rPr b="1">
                <a:latin typeface="Helvetica"/>
                <a:ea typeface="Helvetica"/>
                <a:cs typeface="Helvetica"/>
                <a:sym typeface="Helvetica"/>
              </a:rPr>
              <a:t>not received a reply</a:t>
            </a:r>
            <a:r>
              <a:t> from you at present. [..] asked us to do this as I went to him regarding this issue. Twice an engineer has been called from [..]…</a:t>
            </a:r>
            <a:r>
              <a:rPr b="1">
                <a:latin typeface="Helvetica"/>
                <a:ea typeface="Helvetica"/>
                <a:cs typeface="Helvetica"/>
                <a:sym typeface="Helvetica"/>
              </a:rPr>
              <a:t> It is no good us sending a letter</a:t>
            </a:r>
            <a:r>
              <a:t> to […]</a:t>
            </a:r>
            <a:r>
              <a:rPr b="1">
                <a:latin typeface="Helvetica"/>
                <a:ea typeface="Helvetica"/>
                <a:cs typeface="Helvetica"/>
                <a:sym typeface="Helvetica"/>
              </a:rPr>
              <a:t> and not getting any feedback</a:t>
            </a:r>
            <a:r>
              <a:t> or an answer.</a:t>
            </a:r>
            <a:r>
              <a:rPr b="1">
                <a:latin typeface="Helvetica"/>
                <a:ea typeface="Helvetica"/>
                <a:cs typeface="Helvetica"/>
                <a:sym typeface="Helvetica"/>
              </a:rPr>
              <a:t> Owner residents need access to the Board as and when required.</a:t>
            </a:r>
            <a:r>
              <a:t> I reference back to point number 1. </a:t>
            </a:r>
            <a:r>
              <a:rPr b="1">
                <a:latin typeface="Helvetica"/>
                <a:ea typeface="Helvetica"/>
                <a:cs typeface="Helvetica"/>
                <a:sym typeface="Helvetica"/>
              </a:rPr>
              <a:t>Damp &amp; Water Damp is getting into my property </a:t>
            </a:r>
            <a:r>
              <a:t>from an external wall from around the stairwell window and this has been raised with [..] in the past. It appears there is a problem with the window and potentially the drain pipe outside. </a:t>
            </a:r>
            <a:r>
              <a:rPr b="1">
                <a:latin typeface="Helvetica"/>
                <a:ea typeface="Helvetica"/>
                <a:cs typeface="Helvetica"/>
                <a:sym typeface="Helvetica"/>
              </a:rPr>
              <a:t>Stagnant water in the car park </a:t>
            </a:r>
            <a:r>
              <a:t>my car regularly sits in a large puddle of water post rain. Can you look into both of these? </a:t>
            </a:r>
            <a:r>
              <a:rPr b="1">
                <a:latin typeface="Helvetica"/>
                <a:ea typeface="Helvetica"/>
                <a:cs typeface="Helvetica"/>
                <a:sym typeface="Helvetica"/>
              </a:rPr>
              <a:t>Lighting External porch lights are left on when sunny </a:t>
            </a:r>
            <a:r>
              <a:t>in the evenings as they obviously have not been adjusted for BST. </a:t>
            </a:r>
            <a:r>
              <a:rPr b="1">
                <a:latin typeface="Helvetica"/>
                <a:ea typeface="Helvetica"/>
                <a:cs typeface="Helvetica"/>
                <a:sym typeface="Helvetica"/>
              </a:rPr>
              <a:t>This is a waste of our running costs/money and energy.</a:t>
            </a:r>
            <a:r>
              <a:t> 4) Security </a:t>
            </a:r>
            <a:r>
              <a:rPr b="1">
                <a:latin typeface="Helvetica"/>
                <a:ea typeface="Helvetica"/>
                <a:cs typeface="Helvetica"/>
                <a:sym typeface="Helvetica"/>
              </a:rPr>
              <a:t>I am unhappy that we do not have security</a:t>
            </a:r>
            <a:r>
              <a:t>. One of the main reasons of choosing [..] over other properties to buy was the guarantee of security. Over the last eight years I have had to call upon security and found them attentive and helpful. For example a barbeque was on fire on a balcony. Another example was when excessive noise was coming from an apartment late at night. Given the considerable cost saving on security,</a:t>
            </a:r>
            <a:r>
              <a:rPr b="1">
                <a:latin typeface="Helvetica"/>
                <a:ea typeface="Helvetica"/>
                <a:cs typeface="Helvetica"/>
                <a:sym typeface="Helvetica"/>
              </a:rPr>
              <a:t> why has the service charge increased? Reinstating security should be considered.</a:t>
            </a:r>
            <a:r>
              <a:t> I would be most grateful if you would take the time to review my points. With many thanks.”</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7" name="Shape 1847"/>
          <p:cNvSpPr/>
          <p:nvPr>
            <p:ph type="title"/>
          </p:nvPr>
        </p:nvSpPr>
        <p:spPr>
          <a:xfrm>
            <a:off x="5788301" y="-126513"/>
            <a:ext cx="1790091" cy="1286032"/>
          </a:xfrm>
          <a:prstGeom prst="rect">
            <a:avLst/>
          </a:prstGeom>
        </p:spPr>
        <p:txBody>
          <a:bodyPr/>
          <a:lstStyle>
            <a:lvl1pPr>
              <a:defRPr sz="6000"/>
            </a:lvl1pPr>
          </a:lstStyle>
          <a:p>
            <a:pPr/>
            <a:r>
              <a:t>data</a:t>
            </a:r>
          </a:p>
        </p:txBody>
      </p:sp>
      <p:pic>
        <p:nvPicPr>
          <p:cNvPr id="1848" name="image10.png"/>
          <p:cNvPicPr>
            <a:picLocks noChangeAspect="1"/>
          </p:cNvPicPr>
          <p:nvPr/>
        </p:nvPicPr>
        <p:blipFill>
          <a:blip r:embed="rId3">
            <a:extLst/>
          </a:blip>
          <a:stretch>
            <a:fillRect/>
          </a:stretch>
        </p:blipFill>
        <p:spPr>
          <a:xfrm>
            <a:off x="4619006" y="187701"/>
            <a:ext cx="1168402" cy="812802"/>
          </a:xfrm>
          <a:prstGeom prst="rect">
            <a:avLst/>
          </a:prstGeom>
          <a:ln w="12700">
            <a:miter lim="400000"/>
          </a:ln>
        </p:spPr>
      </p:pic>
      <p:grpSp>
        <p:nvGrpSpPr>
          <p:cNvPr id="1851" name="Group 1851"/>
          <p:cNvGrpSpPr/>
          <p:nvPr/>
        </p:nvGrpSpPr>
        <p:grpSpPr>
          <a:xfrm>
            <a:off x="6763991" y="5990618"/>
            <a:ext cx="1016001" cy="1016001"/>
            <a:chOff x="0" y="0"/>
            <a:chExt cx="1016000" cy="1016000"/>
          </a:xfrm>
        </p:grpSpPr>
        <p:sp>
          <p:nvSpPr>
            <p:cNvPr id="1849" name="Shape 1849"/>
            <p:cNvSpPr/>
            <p:nvPr/>
          </p:nvSpPr>
          <p:spPr>
            <a:xfrm>
              <a:off x="0" y="0"/>
              <a:ext cx="1016000" cy="1016000"/>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1850" name="Shape 1850"/>
            <p:cNvSpPr/>
            <p:nvPr/>
          </p:nvSpPr>
          <p:spPr>
            <a:xfrm>
              <a:off x="100863" y="203200"/>
              <a:ext cx="786182"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700"/>
              </a:pPr>
              <a:r>
                <a:t>forum </a:t>
              </a:r>
            </a:p>
            <a:p>
              <a:pPr>
                <a:defRPr sz="1700"/>
              </a:pPr>
              <a:r>
                <a:t>posts</a:t>
              </a:r>
            </a:p>
          </p:txBody>
        </p:sp>
      </p:grpSp>
      <p:grpSp>
        <p:nvGrpSpPr>
          <p:cNvPr id="1854" name="Group 1854"/>
          <p:cNvGrpSpPr/>
          <p:nvPr/>
        </p:nvGrpSpPr>
        <p:grpSpPr>
          <a:xfrm>
            <a:off x="5960668" y="6917797"/>
            <a:ext cx="1422439" cy="1270001"/>
            <a:chOff x="0" y="0"/>
            <a:chExt cx="1422438" cy="1270000"/>
          </a:xfrm>
        </p:grpSpPr>
        <p:sp>
          <p:nvSpPr>
            <p:cNvPr id="1852" name="Shape 1852"/>
            <p:cNvSpPr/>
            <p:nvPr/>
          </p:nvSpPr>
          <p:spPr>
            <a:xfrm>
              <a:off x="0" y="327489"/>
              <a:ext cx="1422439"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700"/>
              </a:pPr>
              <a:r>
                <a:t>maintenance</a:t>
              </a:r>
            </a:p>
            <a:p>
              <a:pPr>
                <a:defRPr sz="1700"/>
              </a:pPr>
              <a:r>
                <a:t>records</a:t>
              </a:r>
            </a:p>
          </p:txBody>
        </p:sp>
        <p:sp>
          <p:nvSpPr>
            <p:cNvPr id="1853" name="Shape 1853"/>
            <p:cNvSpPr/>
            <p:nvPr/>
          </p:nvSpPr>
          <p:spPr>
            <a:xfrm>
              <a:off x="82569" y="0"/>
              <a:ext cx="1270001" cy="1270000"/>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grpSp>
      <p:grpSp>
        <p:nvGrpSpPr>
          <p:cNvPr id="1857" name="Group 1857"/>
          <p:cNvGrpSpPr/>
          <p:nvPr/>
        </p:nvGrpSpPr>
        <p:grpSpPr>
          <a:xfrm>
            <a:off x="85756" y="6372498"/>
            <a:ext cx="1270001" cy="1253464"/>
            <a:chOff x="0" y="0"/>
            <a:chExt cx="1270000" cy="1253462"/>
          </a:xfrm>
        </p:grpSpPr>
        <p:sp>
          <p:nvSpPr>
            <p:cNvPr id="1855" name="Shape 1855"/>
            <p:cNvSpPr/>
            <p:nvPr/>
          </p:nvSpPr>
          <p:spPr>
            <a:xfrm>
              <a:off x="0" y="0"/>
              <a:ext cx="1270000" cy="1253463"/>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1856" name="Shape 1856"/>
            <p:cNvSpPr/>
            <p:nvPr/>
          </p:nvSpPr>
          <p:spPr>
            <a:xfrm>
              <a:off x="7766" y="302764"/>
              <a:ext cx="12544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700"/>
              </a:pPr>
              <a:r>
                <a:t>occupancy</a:t>
              </a:r>
            </a:p>
            <a:p>
              <a:pPr>
                <a:defRPr sz="1700"/>
              </a:pPr>
              <a:r>
                <a:t>records</a:t>
              </a:r>
            </a:p>
          </p:txBody>
        </p:sp>
      </p:grpSp>
      <p:grpSp>
        <p:nvGrpSpPr>
          <p:cNvPr id="1860" name="Group 1860"/>
          <p:cNvGrpSpPr/>
          <p:nvPr/>
        </p:nvGrpSpPr>
        <p:grpSpPr>
          <a:xfrm>
            <a:off x="85756" y="7695994"/>
            <a:ext cx="1270001" cy="1270001"/>
            <a:chOff x="0" y="0"/>
            <a:chExt cx="1270000" cy="1270000"/>
          </a:xfrm>
        </p:grpSpPr>
        <p:sp>
          <p:nvSpPr>
            <p:cNvPr id="1858" name="Shape 1858"/>
            <p:cNvSpPr/>
            <p:nvPr/>
          </p:nvSpPr>
          <p:spPr>
            <a:xfrm>
              <a:off x="0" y="0"/>
              <a:ext cx="1270000" cy="1270000"/>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1859" name="Shape 1859"/>
            <p:cNvSpPr/>
            <p:nvPr/>
          </p:nvSpPr>
          <p:spPr>
            <a:xfrm>
              <a:off x="37274" y="334514"/>
              <a:ext cx="1170052"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700"/>
              </a:pPr>
              <a:r>
                <a:t>ownership</a:t>
              </a:r>
            </a:p>
            <a:p>
              <a:pPr>
                <a:defRPr sz="1700"/>
              </a:pPr>
              <a:r>
                <a:t>records</a:t>
              </a:r>
            </a:p>
          </p:txBody>
        </p:sp>
      </p:grpSp>
      <p:grpSp>
        <p:nvGrpSpPr>
          <p:cNvPr id="1863" name="Group 1863"/>
          <p:cNvGrpSpPr/>
          <p:nvPr/>
        </p:nvGrpSpPr>
        <p:grpSpPr>
          <a:xfrm>
            <a:off x="3487458" y="5120245"/>
            <a:ext cx="1016001" cy="1016001"/>
            <a:chOff x="0" y="0"/>
            <a:chExt cx="1016000" cy="1016000"/>
          </a:xfrm>
        </p:grpSpPr>
        <p:sp>
          <p:nvSpPr>
            <p:cNvPr id="1861" name="Shape 1861"/>
            <p:cNvSpPr/>
            <p:nvPr/>
          </p:nvSpPr>
          <p:spPr>
            <a:xfrm>
              <a:off x="0" y="0"/>
              <a:ext cx="1016000" cy="1016000"/>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1862" name="Shape 1862"/>
            <p:cNvSpPr/>
            <p:nvPr/>
          </p:nvSpPr>
          <p:spPr>
            <a:xfrm>
              <a:off x="82848" y="205973"/>
              <a:ext cx="850304"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700"/>
              </a:pPr>
              <a:r>
                <a:t>legal </a:t>
              </a:r>
            </a:p>
            <a:p>
              <a:pPr>
                <a:defRPr sz="1700"/>
              </a:pPr>
              <a:r>
                <a:t>records</a:t>
              </a:r>
            </a:p>
          </p:txBody>
        </p:sp>
      </p:grpSp>
      <p:grpSp>
        <p:nvGrpSpPr>
          <p:cNvPr id="1866" name="Group 1866"/>
          <p:cNvGrpSpPr/>
          <p:nvPr/>
        </p:nvGrpSpPr>
        <p:grpSpPr>
          <a:xfrm>
            <a:off x="9642739" y="7945405"/>
            <a:ext cx="1270001" cy="1270001"/>
            <a:chOff x="45465" y="0"/>
            <a:chExt cx="1270000" cy="1270000"/>
          </a:xfrm>
        </p:grpSpPr>
        <p:sp>
          <p:nvSpPr>
            <p:cNvPr id="1864" name="Shape 1864"/>
            <p:cNvSpPr/>
            <p:nvPr/>
          </p:nvSpPr>
          <p:spPr>
            <a:xfrm>
              <a:off x="45465" y="0"/>
              <a:ext cx="1270001" cy="1270000"/>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1865" name="Shape 1865"/>
            <p:cNvSpPr/>
            <p:nvPr/>
          </p:nvSpPr>
          <p:spPr>
            <a:xfrm>
              <a:off x="93497" y="371952"/>
              <a:ext cx="117393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700"/>
              </a:pPr>
              <a:r>
                <a:t>mortgage </a:t>
              </a:r>
            </a:p>
            <a:p>
              <a:pPr>
                <a:defRPr sz="1700"/>
              </a:pPr>
              <a:r>
                <a:t>records</a:t>
              </a:r>
            </a:p>
          </p:txBody>
        </p:sp>
      </p:grpSp>
      <p:grpSp>
        <p:nvGrpSpPr>
          <p:cNvPr id="1869" name="Group 1869"/>
          <p:cNvGrpSpPr/>
          <p:nvPr/>
        </p:nvGrpSpPr>
        <p:grpSpPr>
          <a:xfrm>
            <a:off x="4102515" y="1903742"/>
            <a:ext cx="1016001" cy="1016001"/>
            <a:chOff x="0" y="0"/>
            <a:chExt cx="1016000" cy="1016000"/>
          </a:xfrm>
        </p:grpSpPr>
        <p:sp>
          <p:nvSpPr>
            <p:cNvPr id="1867" name="Shape 1867"/>
            <p:cNvSpPr/>
            <p:nvPr/>
          </p:nvSpPr>
          <p:spPr>
            <a:xfrm>
              <a:off x="0" y="0"/>
              <a:ext cx="1016000" cy="1016000"/>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1868" name="Shape 1868"/>
            <p:cNvSpPr/>
            <p:nvPr/>
          </p:nvSpPr>
          <p:spPr>
            <a:xfrm>
              <a:off x="152921" y="143933"/>
              <a:ext cx="710158" cy="7281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700"/>
              </a:lvl1pPr>
            </a:lstStyle>
            <a:p>
              <a:pPr/>
              <a:r>
                <a:t>rules</a:t>
              </a:r>
            </a:p>
          </p:txBody>
        </p:sp>
      </p:grpSp>
      <p:grpSp>
        <p:nvGrpSpPr>
          <p:cNvPr id="1872" name="Group 1872"/>
          <p:cNvGrpSpPr/>
          <p:nvPr/>
        </p:nvGrpSpPr>
        <p:grpSpPr>
          <a:xfrm>
            <a:off x="11244618" y="8176058"/>
            <a:ext cx="1270001" cy="1270001"/>
            <a:chOff x="12700" y="0"/>
            <a:chExt cx="1270000" cy="1270000"/>
          </a:xfrm>
        </p:grpSpPr>
        <p:sp>
          <p:nvSpPr>
            <p:cNvPr id="1870" name="Shape 1870"/>
            <p:cNvSpPr/>
            <p:nvPr/>
          </p:nvSpPr>
          <p:spPr>
            <a:xfrm>
              <a:off x="89973" y="440423"/>
              <a:ext cx="1133996"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700"/>
              </a:lvl1pPr>
            </a:lstStyle>
            <a:p>
              <a:pPr/>
              <a:r>
                <a:t>blueprints</a:t>
              </a:r>
            </a:p>
          </p:txBody>
        </p:sp>
        <p:sp>
          <p:nvSpPr>
            <p:cNvPr id="1871" name="Shape 1871"/>
            <p:cNvSpPr/>
            <p:nvPr/>
          </p:nvSpPr>
          <p:spPr>
            <a:xfrm>
              <a:off x="12700" y="0"/>
              <a:ext cx="1270000" cy="1270000"/>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grpSp>
      <p:grpSp>
        <p:nvGrpSpPr>
          <p:cNvPr id="1875" name="Group 1875"/>
          <p:cNvGrpSpPr/>
          <p:nvPr/>
        </p:nvGrpSpPr>
        <p:grpSpPr>
          <a:xfrm>
            <a:off x="8322632" y="8138851"/>
            <a:ext cx="1270001" cy="1270001"/>
            <a:chOff x="0" y="0"/>
            <a:chExt cx="1270000" cy="1270000"/>
          </a:xfrm>
        </p:grpSpPr>
        <p:sp>
          <p:nvSpPr>
            <p:cNvPr id="1873" name="Shape 1873"/>
            <p:cNvSpPr/>
            <p:nvPr/>
          </p:nvSpPr>
          <p:spPr>
            <a:xfrm>
              <a:off x="152279" y="330199"/>
              <a:ext cx="954152"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700"/>
              </a:pPr>
              <a:r>
                <a:t>meeting</a:t>
              </a:r>
            </a:p>
            <a:p>
              <a:pPr>
                <a:defRPr sz="1700"/>
              </a:pPr>
              <a:r>
                <a:t>minutes</a:t>
              </a:r>
            </a:p>
          </p:txBody>
        </p:sp>
        <p:sp>
          <p:nvSpPr>
            <p:cNvPr id="1874" name="Shape 1874"/>
            <p:cNvSpPr/>
            <p:nvPr/>
          </p:nvSpPr>
          <p:spPr>
            <a:xfrm>
              <a:off x="0" y="0"/>
              <a:ext cx="1270000" cy="1270000"/>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grpSp>
      <p:grpSp>
        <p:nvGrpSpPr>
          <p:cNvPr id="1878" name="Group 1878"/>
          <p:cNvGrpSpPr/>
          <p:nvPr/>
        </p:nvGrpSpPr>
        <p:grpSpPr>
          <a:xfrm>
            <a:off x="5156676" y="3942532"/>
            <a:ext cx="1016001" cy="1016001"/>
            <a:chOff x="0" y="0"/>
            <a:chExt cx="1016000" cy="1016000"/>
          </a:xfrm>
        </p:grpSpPr>
        <p:sp>
          <p:nvSpPr>
            <p:cNvPr id="1876" name="Shape 1876"/>
            <p:cNvSpPr/>
            <p:nvPr/>
          </p:nvSpPr>
          <p:spPr>
            <a:xfrm>
              <a:off x="39140" y="190500"/>
              <a:ext cx="930403"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700"/>
              </a:pPr>
              <a:r>
                <a:t>access </a:t>
              </a:r>
            </a:p>
            <a:p>
              <a:pPr>
                <a:defRPr sz="1700"/>
              </a:pPr>
              <a:r>
                <a:t>codes</a:t>
              </a:r>
            </a:p>
          </p:txBody>
        </p:sp>
        <p:sp>
          <p:nvSpPr>
            <p:cNvPr id="1877" name="Shape 1877"/>
            <p:cNvSpPr/>
            <p:nvPr/>
          </p:nvSpPr>
          <p:spPr>
            <a:xfrm>
              <a:off x="0" y="0"/>
              <a:ext cx="1016000" cy="1016000"/>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grpSp>
      <p:grpSp>
        <p:nvGrpSpPr>
          <p:cNvPr id="1881" name="Group 1881"/>
          <p:cNvGrpSpPr/>
          <p:nvPr/>
        </p:nvGrpSpPr>
        <p:grpSpPr>
          <a:xfrm>
            <a:off x="4415351" y="5786435"/>
            <a:ext cx="1143001" cy="1143001"/>
            <a:chOff x="0" y="0"/>
            <a:chExt cx="1143000" cy="1143000"/>
          </a:xfrm>
        </p:grpSpPr>
        <p:sp>
          <p:nvSpPr>
            <p:cNvPr id="1879" name="Shape 1879"/>
            <p:cNvSpPr/>
            <p:nvPr/>
          </p:nvSpPr>
          <p:spPr>
            <a:xfrm>
              <a:off x="0" y="0"/>
              <a:ext cx="1143000" cy="1143000"/>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1880" name="Shape 1880"/>
            <p:cNvSpPr/>
            <p:nvPr/>
          </p:nvSpPr>
          <p:spPr>
            <a:xfrm>
              <a:off x="251208" y="260502"/>
              <a:ext cx="638507"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700"/>
              </a:pPr>
              <a:r>
                <a:t>staff </a:t>
              </a:r>
            </a:p>
            <a:p>
              <a:pPr>
                <a:defRPr sz="1700"/>
              </a:pPr>
              <a:r>
                <a:t>rotas</a:t>
              </a:r>
            </a:p>
          </p:txBody>
        </p:sp>
      </p:grpSp>
      <p:grpSp>
        <p:nvGrpSpPr>
          <p:cNvPr id="1884" name="Group 1884"/>
          <p:cNvGrpSpPr/>
          <p:nvPr/>
        </p:nvGrpSpPr>
        <p:grpSpPr>
          <a:xfrm>
            <a:off x="4131270" y="8441876"/>
            <a:ext cx="1270001" cy="1270001"/>
            <a:chOff x="0" y="0"/>
            <a:chExt cx="1270000" cy="1270000"/>
          </a:xfrm>
        </p:grpSpPr>
        <p:sp>
          <p:nvSpPr>
            <p:cNvPr id="1882" name="Shape 1882"/>
            <p:cNvSpPr/>
            <p:nvPr/>
          </p:nvSpPr>
          <p:spPr>
            <a:xfrm>
              <a:off x="0" y="0"/>
              <a:ext cx="1270000" cy="1270000"/>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1883" name="Shape 1883"/>
            <p:cNvSpPr/>
            <p:nvPr/>
          </p:nvSpPr>
          <p:spPr>
            <a:xfrm>
              <a:off x="158534" y="328425"/>
              <a:ext cx="978332"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700"/>
              </a:pPr>
              <a:r>
                <a:t>financial</a:t>
              </a:r>
            </a:p>
            <a:p>
              <a:pPr>
                <a:defRPr sz="1700"/>
              </a:pPr>
              <a:r>
                <a:t>data</a:t>
              </a:r>
            </a:p>
          </p:txBody>
        </p:sp>
      </p:grpSp>
      <p:grpSp>
        <p:nvGrpSpPr>
          <p:cNvPr id="1887" name="Group 1887"/>
          <p:cNvGrpSpPr/>
          <p:nvPr/>
        </p:nvGrpSpPr>
        <p:grpSpPr>
          <a:xfrm>
            <a:off x="8915749" y="3942532"/>
            <a:ext cx="1083240" cy="1016001"/>
            <a:chOff x="135925" y="110908"/>
            <a:chExt cx="1083238" cy="1016000"/>
          </a:xfrm>
        </p:grpSpPr>
        <p:sp>
          <p:nvSpPr>
            <p:cNvPr id="1885" name="Shape 1885"/>
            <p:cNvSpPr/>
            <p:nvPr/>
          </p:nvSpPr>
          <p:spPr>
            <a:xfrm>
              <a:off x="135925" y="288243"/>
              <a:ext cx="1083240" cy="6613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700"/>
              </a:lvl1pPr>
            </a:lstStyle>
            <a:p>
              <a:pPr/>
              <a:r>
                <a:t>manuals</a:t>
              </a:r>
            </a:p>
          </p:txBody>
        </p:sp>
        <p:sp>
          <p:nvSpPr>
            <p:cNvPr id="1886" name="Shape 1886"/>
            <p:cNvSpPr/>
            <p:nvPr/>
          </p:nvSpPr>
          <p:spPr>
            <a:xfrm>
              <a:off x="169544" y="110908"/>
              <a:ext cx="1016001" cy="1016001"/>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grpSp>
      <p:grpSp>
        <p:nvGrpSpPr>
          <p:cNvPr id="1890" name="Group 1890"/>
          <p:cNvGrpSpPr/>
          <p:nvPr/>
        </p:nvGrpSpPr>
        <p:grpSpPr>
          <a:xfrm>
            <a:off x="1296523" y="8441876"/>
            <a:ext cx="1307590" cy="1270001"/>
            <a:chOff x="0" y="0"/>
            <a:chExt cx="1307588" cy="1270000"/>
          </a:xfrm>
        </p:grpSpPr>
        <p:sp>
          <p:nvSpPr>
            <p:cNvPr id="1888" name="Shape 1888"/>
            <p:cNvSpPr/>
            <p:nvPr/>
          </p:nvSpPr>
          <p:spPr>
            <a:xfrm>
              <a:off x="37588" y="0"/>
              <a:ext cx="1270001" cy="1270000"/>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1889" name="Shape 1889"/>
            <p:cNvSpPr/>
            <p:nvPr/>
          </p:nvSpPr>
          <p:spPr>
            <a:xfrm>
              <a:off x="0" y="330200"/>
              <a:ext cx="1302182"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700"/>
              </a:pPr>
              <a:r>
                <a:t>compliance</a:t>
              </a:r>
            </a:p>
            <a:p>
              <a:pPr>
                <a:defRPr sz="1700"/>
              </a:pPr>
              <a:r>
                <a:t>data</a:t>
              </a:r>
            </a:p>
          </p:txBody>
        </p:sp>
      </p:grpSp>
      <p:grpSp>
        <p:nvGrpSpPr>
          <p:cNvPr id="1893" name="Group 1893"/>
          <p:cNvGrpSpPr/>
          <p:nvPr/>
        </p:nvGrpSpPr>
        <p:grpSpPr>
          <a:xfrm>
            <a:off x="1094590" y="5437410"/>
            <a:ext cx="1041364" cy="1016001"/>
            <a:chOff x="-2521" y="0"/>
            <a:chExt cx="1041362" cy="1016000"/>
          </a:xfrm>
        </p:grpSpPr>
        <p:sp>
          <p:nvSpPr>
            <p:cNvPr id="1891" name="Shape 1891"/>
            <p:cNvSpPr/>
            <p:nvPr/>
          </p:nvSpPr>
          <p:spPr>
            <a:xfrm>
              <a:off x="10160" y="0"/>
              <a:ext cx="1016001" cy="1016000"/>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1892" name="Shape 1892"/>
            <p:cNvSpPr/>
            <p:nvPr/>
          </p:nvSpPr>
          <p:spPr>
            <a:xfrm>
              <a:off x="-2522" y="327405"/>
              <a:ext cx="1041364" cy="6646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700"/>
              </a:lvl1pPr>
            </a:lstStyle>
            <a:p>
              <a:pPr/>
              <a:r>
                <a:t>suppliers</a:t>
              </a:r>
            </a:p>
          </p:txBody>
        </p:sp>
      </p:grpSp>
      <p:grpSp>
        <p:nvGrpSpPr>
          <p:cNvPr id="1896" name="Group 1896"/>
          <p:cNvGrpSpPr/>
          <p:nvPr/>
        </p:nvGrpSpPr>
        <p:grpSpPr>
          <a:xfrm>
            <a:off x="347498" y="2632735"/>
            <a:ext cx="1275275" cy="1270001"/>
            <a:chOff x="0" y="0"/>
            <a:chExt cx="1275274" cy="1270000"/>
          </a:xfrm>
        </p:grpSpPr>
        <p:sp>
          <p:nvSpPr>
            <p:cNvPr id="1894" name="Shape 1894"/>
            <p:cNvSpPr/>
            <p:nvPr/>
          </p:nvSpPr>
          <p:spPr>
            <a:xfrm>
              <a:off x="8931" y="457099"/>
              <a:ext cx="1266344"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700"/>
              </a:lvl1pPr>
            </a:lstStyle>
            <a:p>
              <a:pPr/>
              <a:r>
                <a:t>contractors</a:t>
              </a:r>
            </a:p>
          </p:txBody>
        </p:sp>
        <p:sp>
          <p:nvSpPr>
            <p:cNvPr id="1895" name="Shape 1895"/>
            <p:cNvSpPr/>
            <p:nvPr/>
          </p:nvSpPr>
          <p:spPr>
            <a:xfrm>
              <a:off x="0" y="0"/>
              <a:ext cx="1270000" cy="1270000"/>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grpSp>
      <p:grpSp>
        <p:nvGrpSpPr>
          <p:cNvPr id="1899" name="Group 1899"/>
          <p:cNvGrpSpPr/>
          <p:nvPr/>
        </p:nvGrpSpPr>
        <p:grpSpPr>
          <a:xfrm>
            <a:off x="2120703" y="4722151"/>
            <a:ext cx="1016001" cy="1016001"/>
            <a:chOff x="0" y="0"/>
            <a:chExt cx="1016000" cy="1016000"/>
          </a:xfrm>
        </p:grpSpPr>
        <p:sp>
          <p:nvSpPr>
            <p:cNvPr id="1897" name="Shape 1897"/>
            <p:cNvSpPr/>
            <p:nvPr/>
          </p:nvSpPr>
          <p:spPr>
            <a:xfrm>
              <a:off x="0" y="0"/>
              <a:ext cx="1016000" cy="1016000"/>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1898" name="Shape 1898"/>
            <p:cNvSpPr/>
            <p:nvPr/>
          </p:nvSpPr>
          <p:spPr>
            <a:xfrm>
              <a:off x="52549" y="87714"/>
              <a:ext cx="910902" cy="8405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sz="1700"/>
              </a:pPr>
              <a:r>
                <a:t>contact </a:t>
              </a:r>
            </a:p>
            <a:p>
              <a:pPr>
                <a:defRPr sz="1700"/>
              </a:pPr>
              <a:r>
                <a:t>details</a:t>
              </a:r>
            </a:p>
          </p:txBody>
        </p:sp>
      </p:grpSp>
      <p:grpSp>
        <p:nvGrpSpPr>
          <p:cNvPr id="1902" name="Group 1902"/>
          <p:cNvGrpSpPr/>
          <p:nvPr/>
        </p:nvGrpSpPr>
        <p:grpSpPr>
          <a:xfrm>
            <a:off x="3878639" y="3767125"/>
            <a:ext cx="1016001" cy="1016001"/>
            <a:chOff x="0" y="0"/>
            <a:chExt cx="1016000" cy="1016000"/>
          </a:xfrm>
        </p:grpSpPr>
        <p:sp>
          <p:nvSpPr>
            <p:cNvPr id="1900" name="Shape 1900"/>
            <p:cNvSpPr/>
            <p:nvPr/>
          </p:nvSpPr>
          <p:spPr>
            <a:xfrm>
              <a:off x="0" y="0"/>
              <a:ext cx="1016000" cy="1016000"/>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1901" name="Shape 1901"/>
            <p:cNvSpPr/>
            <p:nvPr/>
          </p:nvSpPr>
          <p:spPr>
            <a:xfrm>
              <a:off x="128837" y="158580"/>
              <a:ext cx="758326" cy="698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sz="1700"/>
              </a:pPr>
              <a:r>
                <a:t>issue </a:t>
              </a:r>
            </a:p>
            <a:p>
              <a:pPr>
                <a:defRPr sz="1700"/>
              </a:pPr>
              <a:r>
                <a:t>logs</a:t>
              </a:r>
            </a:p>
          </p:txBody>
        </p:sp>
      </p:grpSp>
      <p:grpSp>
        <p:nvGrpSpPr>
          <p:cNvPr id="1905" name="Group 1905"/>
          <p:cNvGrpSpPr/>
          <p:nvPr/>
        </p:nvGrpSpPr>
        <p:grpSpPr>
          <a:xfrm>
            <a:off x="8821159" y="2226322"/>
            <a:ext cx="1016001" cy="1016001"/>
            <a:chOff x="0" y="0"/>
            <a:chExt cx="1016000" cy="1016000"/>
          </a:xfrm>
        </p:grpSpPr>
        <p:sp>
          <p:nvSpPr>
            <p:cNvPr id="1903" name="Shape 1903"/>
            <p:cNvSpPr/>
            <p:nvPr/>
          </p:nvSpPr>
          <p:spPr>
            <a:xfrm>
              <a:off x="0" y="0"/>
              <a:ext cx="1016000" cy="1016000"/>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1904" name="Shape 1904"/>
            <p:cNvSpPr/>
            <p:nvPr/>
          </p:nvSpPr>
          <p:spPr>
            <a:xfrm>
              <a:off x="115160" y="96520"/>
              <a:ext cx="785680" cy="8229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sz="1700"/>
              </a:pPr>
              <a:r>
                <a:t>crime </a:t>
              </a:r>
            </a:p>
            <a:p>
              <a:pPr>
                <a:defRPr sz="1700"/>
              </a:pPr>
              <a:r>
                <a:t>reports</a:t>
              </a:r>
            </a:p>
          </p:txBody>
        </p:sp>
      </p:grpSp>
      <p:grpSp>
        <p:nvGrpSpPr>
          <p:cNvPr id="1908" name="Group 1908"/>
          <p:cNvGrpSpPr/>
          <p:nvPr/>
        </p:nvGrpSpPr>
        <p:grpSpPr>
          <a:xfrm>
            <a:off x="1315318" y="1493814"/>
            <a:ext cx="1270001" cy="1270001"/>
            <a:chOff x="0" y="0"/>
            <a:chExt cx="1270000" cy="1270000"/>
          </a:xfrm>
        </p:grpSpPr>
        <p:sp>
          <p:nvSpPr>
            <p:cNvPr id="1906" name="Shape 1906"/>
            <p:cNvSpPr/>
            <p:nvPr/>
          </p:nvSpPr>
          <p:spPr>
            <a:xfrm>
              <a:off x="0" y="0"/>
              <a:ext cx="1270000" cy="1270000"/>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1907" name="Shape 1907"/>
            <p:cNvSpPr/>
            <p:nvPr/>
          </p:nvSpPr>
          <p:spPr>
            <a:xfrm>
              <a:off x="90043" y="242316"/>
              <a:ext cx="1110032"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700"/>
              </a:pPr>
              <a:r>
                <a:t>vehicle</a:t>
              </a:r>
            </a:p>
            <a:p>
              <a:pPr>
                <a:defRPr sz="1700"/>
              </a:pPr>
              <a:r>
                <a:t>ownership</a:t>
              </a:r>
            </a:p>
          </p:txBody>
        </p:sp>
      </p:grpSp>
      <p:grpSp>
        <p:nvGrpSpPr>
          <p:cNvPr id="1911" name="Group 1911"/>
          <p:cNvGrpSpPr/>
          <p:nvPr/>
        </p:nvGrpSpPr>
        <p:grpSpPr>
          <a:xfrm>
            <a:off x="2708916" y="1493584"/>
            <a:ext cx="1270001" cy="1270001"/>
            <a:chOff x="0" y="0"/>
            <a:chExt cx="1270000" cy="1270000"/>
          </a:xfrm>
        </p:grpSpPr>
        <p:sp>
          <p:nvSpPr>
            <p:cNvPr id="1909" name="Shape 1909"/>
            <p:cNvSpPr/>
            <p:nvPr/>
          </p:nvSpPr>
          <p:spPr>
            <a:xfrm>
              <a:off x="0" y="0"/>
              <a:ext cx="1270000" cy="1270000"/>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1910" name="Shape 1910"/>
            <p:cNvSpPr/>
            <p:nvPr/>
          </p:nvSpPr>
          <p:spPr>
            <a:xfrm>
              <a:off x="221691" y="309557"/>
              <a:ext cx="845986"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700"/>
              </a:pPr>
              <a:r>
                <a:t>visitors</a:t>
              </a:r>
            </a:p>
            <a:p>
              <a:pPr>
                <a:defRPr sz="1700"/>
              </a:pPr>
              <a:r>
                <a:t>register</a:t>
              </a:r>
            </a:p>
          </p:txBody>
        </p:sp>
      </p:grpSp>
      <p:grpSp>
        <p:nvGrpSpPr>
          <p:cNvPr id="1914" name="Group 1914"/>
          <p:cNvGrpSpPr/>
          <p:nvPr/>
        </p:nvGrpSpPr>
        <p:grpSpPr>
          <a:xfrm>
            <a:off x="2732691" y="8441876"/>
            <a:ext cx="1270001" cy="1270001"/>
            <a:chOff x="0" y="0"/>
            <a:chExt cx="1270000" cy="1270000"/>
          </a:xfrm>
        </p:grpSpPr>
        <p:sp>
          <p:nvSpPr>
            <p:cNvPr id="1912" name="Shape 1912"/>
            <p:cNvSpPr/>
            <p:nvPr/>
          </p:nvSpPr>
          <p:spPr>
            <a:xfrm>
              <a:off x="0" y="0"/>
              <a:ext cx="1270000" cy="1270000"/>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1913" name="Shape 1913"/>
            <p:cNvSpPr/>
            <p:nvPr/>
          </p:nvSpPr>
          <p:spPr>
            <a:xfrm>
              <a:off x="43821" y="325233"/>
              <a:ext cx="118235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700"/>
              </a:pPr>
              <a:r>
                <a:t>insurance </a:t>
              </a:r>
            </a:p>
            <a:p>
              <a:pPr>
                <a:defRPr sz="1700"/>
              </a:pPr>
              <a:r>
                <a:t>records</a:t>
              </a:r>
            </a:p>
          </p:txBody>
        </p:sp>
      </p:grpSp>
      <p:grpSp>
        <p:nvGrpSpPr>
          <p:cNvPr id="1917" name="Group 1917"/>
          <p:cNvGrpSpPr/>
          <p:nvPr/>
        </p:nvGrpSpPr>
        <p:grpSpPr>
          <a:xfrm>
            <a:off x="1908987" y="6949239"/>
            <a:ext cx="1814242" cy="996517"/>
            <a:chOff x="0" y="0"/>
            <a:chExt cx="1814241" cy="996516"/>
          </a:xfrm>
        </p:grpSpPr>
        <p:sp>
          <p:nvSpPr>
            <p:cNvPr id="1915" name="Shape 1915"/>
            <p:cNvSpPr/>
            <p:nvPr/>
          </p:nvSpPr>
          <p:spPr>
            <a:xfrm>
              <a:off x="0" y="0"/>
              <a:ext cx="1814242" cy="996517"/>
            </a:xfrm>
            <a:prstGeom prst="roundRect">
              <a:avLst>
                <a:gd name="adj" fmla="val 19117"/>
              </a:avLst>
            </a:prstGeom>
            <a:solidFill>
              <a:srgbClr val="D5EBEF"/>
            </a:solid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1916" name="Shape 1916"/>
            <p:cNvSpPr/>
            <p:nvPr/>
          </p:nvSpPr>
          <p:spPr>
            <a:xfrm>
              <a:off x="32413" y="142658"/>
              <a:ext cx="1681227"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2000"/>
              </a:pPr>
              <a:r>
                <a:t>management</a:t>
              </a:r>
            </a:p>
            <a:p>
              <a:pPr>
                <a:defRPr sz="2000"/>
              </a:pPr>
              <a:r>
                <a:t>company</a:t>
              </a:r>
            </a:p>
          </p:txBody>
        </p:sp>
      </p:grpSp>
      <p:grpSp>
        <p:nvGrpSpPr>
          <p:cNvPr id="1920" name="Group 1920"/>
          <p:cNvGrpSpPr/>
          <p:nvPr/>
        </p:nvGrpSpPr>
        <p:grpSpPr>
          <a:xfrm>
            <a:off x="4695206" y="7480652"/>
            <a:ext cx="1016001" cy="1016001"/>
            <a:chOff x="0" y="0"/>
            <a:chExt cx="1016000" cy="1016000"/>
          </a:xfrm>
        </p:grpSpPr>
        <p:sp>
          <p:nvSpPr>
            <p:cNvPr id="1918" name="Shape 1918"/>
            <p:cNvSpPr/>
            <p:nvPr/>
          </p:nvSpPr>
          <p:spPr>
            <a:xfrm>
              <a:off x="0" y="0"/>
              <a:ext cx="1016000" cy="1016000"/>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1919" name="Shape 1919"/>
            <p:cNvSpPr/>
            <p:nvPr/>
          </p:nvSpPr>
          <p:spPr>
            <a:xfrm>
              <a:off x="100485" y="235189"/>
              <a:ext cx="815030" cy="5456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700"/>
              </a:lvl1pPr>
            </a:lstStyle>
            <a:p>
              <a:pPr/>
              <a:r>
                <a:t>lease</a:t>
              </a:r>
            </a:p>
          </p:txBody>
        </p:sp>
      </p:grpSp>
      <p:grpSp>
        <p:nvGrpSpPr>
          <p:cNvPr id="1923" name="Group 1923"/>
          <p:cNvGrpSpPr/>
          <p:nvPr/>
        </p:nvGrpSpPr>
        <p:grpSpPr>
          <a:xfrm>
            <a:off x="5156676" y="1178576"/>
            <a:ext cx="1895957" cy="1041401"/>
            <a:chOff x="0" y="0"/>
            <a:chExt cx="1895955" cy="1041400"/>
          </a:xfrm>
        </p:grpSpPr>
        <p:sp>
          <p:nvSpPr>
            <p:cNvPr id="1921" name="Shape 1921"/>
            <p:cNvSpPr/>
            <p:nvPr/>
          </p:nvSpPr>
          <p:spPr>
            <a:xfrm>
              <a:off x="0" y="0"/>
              <a:ext cx="1895956" cy="1041400"/>
            </a:xfrm>
            <a:prstGeom prst="roundRect">
              <a:avLst>
                <a:gd name="adj" fmla="val 19117"/>
              </a:avLst>
            </a:prstGeom>
            <a:solidFill>
              <a:srgbClr val="D5EBEF"/>
            </a:solid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1922" name="Shape 1922"/>
            <p:cNvSpPr/>
            <p:nvPr/>
          </p:nvSpPr>
          <p:spPr>
            <a:xfrm>
              <a:off x="518555" y="317588"/>
              <a:ext cx="857373" cy="4247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000"/>
              </a:lvl1pPr>
            </a:lstStyle>
            <a:p>
              <a:pPr/>
              <a:r>
                <a:t>tenant</a:t>
              </a:r>
            </a:p>
          </p:txBody>
        </p:sp>
      </p:grpSp>
      <p:grpSp>
        <p:nvGrpSpPr>
          <p:cNvPr id="1926" name="Group 1926"/>
          <p:cNvGrpSpPr/>
          <p:nvPr/>
        </p:nvGrpSpPr>
        <p:grpSpPr>
          <a:xfrm>
            <a:off x="8551134" y="6407020"/>
            <a:ext cx="1814243" cy="996517"/>
            <a:chOff x="0" y="0"/>
            <a:chExt cx="1814241" cy="996516"/>
          </a:xfrm>
        </p:grpSpPr>
        <p:sp>
          <p:nvSpPr>
            <p:cNvPr id="1924" name="Shape 1924"/>
            <p:cNvSpPr/>
            <p:nvPr/>
          </p:nvSpPr>
          <p:spPr>
            <a:xfrm>
              <a:off x="0" y="0"/>
              <a:ext cx="1814242" cy="996517"/>
            </a:xfrm>
            <a:prstGeom prst="roundRect">
              <a:avLst>
                <a:gd name="adj" fmla="val 19117"/>
              </a:avLst>
            </a:prstGeom>
            <a:solidFill>
              <a:srgbClr val="D5EBEF"/>
            </a:solid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1925" name="Shape 1925"/>
            <p:cNvSpPr/>
            <p:nvPr/>
          </p:nvSpPr>
          <p:spPr>
            <a:xfrm>
              <a:off x="222472" y="295058"/>
              <a:ext cx="1441197"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000"/>
              </a:lvl1pPr>
            </a:lstStyle>
            <a:p>
              <a:pPr/>
              <a:r>
                <a:t>leaseholder</a:t>
              </a:r>
            </a:p>
          </p:txBody>
        </p:sp>
      </p:grpSp>
      <p:grpSp>
        <p:nvGrpSpPr>
          <p:cNvPr id="1929" name="Group 1929"/>
          <p:cNvGrpSpPr/>
          <p:nvPr/>
        </p:nvGrpSpPr>
        <p:grpSpPr>
          <a:xfrm>
            <a:off x="1721582" y="3607039"/>
            <a:ext cx="1814243" cy="996518"/>
            <a:chOff x="0" y="0"/>
            <a:chExt cx="1814241" cy="996516"/>
          </a:xfrm>
        </p:grpSpPr>
        <p:sp>
          <p:nvSpPr>
            <p:cNvPr id="1927" name="Shape 1927"/>
            <p:cNvSpPr/>
            <p:nvPr/>
          </p:nvSpPr>
          <p:spPr>
            <a:xfrm>
              <a:off x="0" y="0"/>
              <a:ext cx="1814242" cy="996517"/>
            </a:xfrm>
            <a:prstGeom prst="roundRect">
              <a:avLst>
                <a:gd name="adj" fmla="val 19117"/>
              </a:avLst>
            </a:prstGeom>
            <a:solidFill>
              <a:srgbClr val="D5EBEF"/>
            </a:solid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1928" name="Shape 1928"/>
            <p:cNvSpPr/>
            <p:nvPr/>
          </p:nvSpPr>
          <p:spPr>
            <a:xfrm>
              <a:off x="277511" y="303901"/>
              <a:ext cx="1257809"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000"/>
              </a:lvl1pPr>
            </a:lstStyle>
            <a:p>
              <a:pPr/>
              <a:r>
                <a:t>concierge</a:t>
              </a:r>
            </a:p>
          </p:txBody>
        </p:sp>
      </p:grpSp>
      <p:grpSp>
        <p:nvGrpSpPr>
          <p:cNvPr id="1932" name="Group 1932"/>
          <p:cNvGrpSpPr/>
          <p:nvPr/>
        </p:nvGrpSpPr>
        <p:grpSpPr>
          <a:xfrm>
            <a:off x="6784468" y="4889818"/>
            <a:ext cx="1814242" cy="996518"/>
            <a:chOff x="0" y="0"/>
            <a:chExt cx="1814241" cy="996516"/>
          </a:xfrm>
        </p:grpSpPr>
        <p:sp>
          <p:nvSpPr>
            <p:cNvPr id="1930" name="Shape 1930"/>
            <p:cNvSpPr/>
            <p:nvPr/>
          </p:nvSpPr>
          <p:spPr>
            <a:xfrm>
              <a:off x="0" y="0"/>
              <a:ext cx="1814242" cy="996517"/>
            </a:xfrm>
            <a:prstGeom prst="roundRect">
              <a:avLst>
                <a:gd name="adj" fmla="val 19117"/>
              </a:avLst>
            </a:prstGeom>
            <a:solidFill>
              <a:srgbClr val="D5EBEF"/>
            </a:solid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1931" name="Shape 1931"/>
            <p:cNvSpPr/>
            <p:nvPr/>
          </p:nvSpPr>
          <p:spPr>
            <a:xfrm>
              <a:off x="578896" y="296447"/>
              <a:ext cx="589789"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000"/>
              </a:lvl1pPr>
            </a:lstStyle>
            <a:p>
              <a:pPr/>
              <a:r>
                <a:t>staff</a:t>
              </a:r>
            </a:p>
          </p:txBody>
        </p:sp>
      </p:grpSp>
      <p:grpSp>
        <p:nvGrpSpPr>
          <p:cNvPr id="1935" name="Group 1935"/>
          <p:cNvGrpSpPr/>
          <p:nvPr/>
        </p:nvGrpSpPr>
        <p:grpSpPr>
          <a:xfrm>
            <a:off x="6434713" y="3603155"/>
            <a:ext cx="1814242" cy="996518"/>
            <a:chOff x="0" y="0"/>
            <a:chExt cx="1814241" cy="996516"/>
          </a:xfrm>
        </p:grpSpPr>
        <p:sp>
          <p:nvSpPr>
            <p:cNvPr id="1933" name="Shape 1933"/>
            <p:cNvSpPr/>
            <p:nvPr/>
          </p:nvSpPr>
          <p:spPr>
            <a:xfrm>
              <a:off x="0" y="0"/>
              <a:ext cx="1814242" cy="996517"/>
            </a:xfrm>
            <a:prstGeom prst="roundRect">
              <a:avLst>
                <a:gd name="adj" fmla="val 19117"/>
              </a:avLst>
            </a:prstGeom>
            <a:solidFill>
              <a:srgbClr val="D5EBEF"/>
            </a:solid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1934" name="Shape 1934"/>
            <p:cNvSpPr/>
            <p:nvPr/>
          </p:nvSpPr>
          <p:spPr>
            <a:xfrm>
              <a:off x="323315" y="107708"/>
              <a:ext cx="1130555"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2000"/>
              </a:pPr>
              <a:r>
                <a:t>onsite </a:t>
              </a:r>
            </a:p>
            <a:p>
              <a:pPr>
                <a:defRPr sz="2000"/>
              </a:pPr>
              <a:r>
                <a:t>business</a:t>
              </a:r>
            </a:p>
          </p:txBody>
        </p:sp>
      </p:grpSp>
      <p:grpSp>
        <p:nvGrpSpPr>
          <p:cNvPr id="1938" name="Group 1938"/>
          <p:cNvGrpSpPr/>
          <p:nvPr/>
        </p:nvGrpSpPr>
        <p:grpSpPr>
          <a:xfrm>
            <a:off x="10047882" y="3267735"/>
            <a:ext cx="1814242" cy="996518"/>
            <a:chOff x="0" y="0"/>
            <a:chExt cx="1814241" cy="996516"/>
          </a:xfrm>
        </p:grpSpPr>
        <p:sp>
          <p:nvSpPr>
            <p:cNvPr id="1936" name="Shape 1936"/>
            <p:cNvSpPr/>
            <p:nvPr/>
          </p:nvSpPr>
          <p:spPr>
            <a:xfrm>
              <a:off x="0" y="0"/>
              <a:ext cx="1814242" cy="996517"/>
            </a:xfrm>
            <a:prstGeom prst="roundRect">
              <a:avLst>
                <a:gd name="adj" fmla="val 19117"/>
              </a:avLst>
            </a:prstGeom>
            <a:solidFill>
              <a:srgbClr val="D5EBEF"/>
            </a:solid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1937" name="Shape 1937"/>
            <p:cNvSpPr/>
            <p:nvPr/>
          </p:nvSpPr>
          <p:spPr>
            <a:xfrm>
              <a:off x="440522" y="291584"/>
              <a:ext cx="933197"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000"/>
              </a:lvl1pPr>
            </a:lstStyle>
            <a:p>
              <a:pPr/>
              <a:r>
                <a:t>council</a:t>
              </a:r>
            </a:p>
          </p:txBody>
        </p:sp>
      </p:grpSp>
      <p:grpSp>
        <p:nvGrpSpPr>
          <p:cNvPr id="1941" name="Group 1941"/>
          <p:cNvGrpSpPr/>
          <p:nvPr/>
        </p:nvGrpSpPr>
        <p:grpSpPr>
          <a:xfrm>
            <a:off x="11518420" y="2013623"/>
            <a:ext cx="1270001" cy="1270001"/>
            <a:chOff x="0" y="0"/>
            <a:chExt cx="1270000" cy="1270000"/>
          </a:xfrm>
        </p:grpSpPr>
        <p:sp>
          <p:nvSpPr>
            <p:cNvPr id="1939" name="Shape 1939"/>
            <p:cNvSpPr/>
            <p:nvPr/>
          </p:nvSpPr>
          <p:spPr>
            <a:xfrm>
              <a:off x="0" y="0"/>
              <a:ext cx="1270000" cy="1270000"/>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1940" name="Shape 1940"/>
            <p:cNvSpPr/>
            <p:nvPr/>
          </p:nvSpPr>
          <p:spPr>
            <a:xfrm>
              <a:off x="57854" y="304800"/>
              <a:ext cx="1154292" cy="660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2000"/>
              </a:pPr>
              <a:r>
                <a:t>t</a:t>
              </a:r>
              <a:r>
                <a:rPr sz="1700"/>
                <a:t>enancy </a:t>
              </a:r>
              <a:endParaRPr sz="1700"/>
            </a:p>
            <a:p>
              <a:pPr>
                <a:defRPr sz="2000"/>
              </a:pPr>
              <a:r>
                <a:rPr sz="1700"/>
                <a:t>agreement</a:t>
              </a:r>
            </a:p>
          </p:txBody>
        </p:sp>
      </p:grpSp>
      <p:grpSp>
        <p:nvGrpSpPr>
          <p:cNvPr id="1944" name="Group 1944"/>
          <p:cNvGrpSpPr/>
          <p:nvPr/>
        </p:nvGrpSpPr>
        <p:grpSpPr>
          <a:xfrm>
            <a:off x="6142387" y="8556176"/>
            <a:ext cx="1895957" cy="1041401"/>
            <a:chOff x="0" y="0"/>
            <a:chExt cx="1895955" cy="1041400"/>
          </a:xfrm>
        </p:grpSpPr>
        <p:sp>
          <p:nvSpPr>
            <p:cNvPr id="1942" name="Shape 1942"/>
            <p:cNvSpPr/>
            <p:nvPr/>
          </p:nvSpPr>
          <p:spPr>
            <a:xfrm>
              <a:off x="0" y="0"/>
              <a:ext cx="1895956" cy="1041400"/>
            </a:xfrm>
            <a:prstGeom prst="roundRect">
              <a:avLst>
                <a:gd name="adj" fmla="val 19117"/>
              </a:avLst>
            </a:prstGeom>
            <a:solidFill>
              <a:srgbClr val="D5EBEF"/>
            </a:solid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1943" name="Shape 1943"/>
            <p:cNvSpPr/>
            <p:nvPr/>
          </p:nvSpPr>
          <p:spPr>
            <a:xfrm>
              <a:off x="266474" y="271824"/>
              <a:ext cx="1324282" cy="4247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000"/>
              </a:lvl1pPr>
            </a:lstStyle>
            <a:p>
              <a:pPr/>
              <a:r>
                <a:t>freeholder</a:t>
              </a:r>
            </a:p>
          </p:txBody>
        </p:sp>
      </p:grpSp>
      <p:grpSp>
        <p:nvGrpSpPr>
          <p:cNvPr id="1947" name="Group 1947"/>
          <p:cNvGrpSpPr/>
          <p:nvPr/>
        </p:nvGrpSpPr>
        <p:grpSpPr>
          <a:xfrm>
            <a:off x="10317801" y="4595151"/>
            <a:ext cx="1290093" cy="1270001"/>
            <a:chOff x="66173" y="0"/>
            <a:chExt cx="1290091" cy="1270000"/>
          </a:xfrm>
        </p:grpSpPr>
        <p:sp>
          <p:nvSpPr>
            <p:cNvPr id="1945" name="Shape 1945"/>
            <p:cNvSpPr/>
            <p:nvPr/>
          </p:nvSpPr>
          <p:spPr>
            <a:xfrm>
              <a:off x="66173" y="327489"/>
              <a:ext cx="1290092"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700"/>
              </a:pPr>
              <a:r>
                <a:t>planning </a:t>
              </a:r>
            </a:p>
            <a:p>
              <a:pPr>
                <a:defRPr sz="1700"/>
              </a:pPr>
              <a:r>
                <a:t>applications</a:t>
              </a:r>
            </a:p>
          </p:txBody>
        </p:sp>
        <p:sp>
          <p:nvSpPr>
            <p:cNvPr id="1946" name="Shape 1946"/>
            <p:cNvSpPr/>
            <p:nvPr/>
          </p:nvSpPr>
          <p:spPr>
            <a:xfrm>
              <a:off x="82569" y="0"/>
              <a:ext cx="1270001" cy="1270000"/>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grpSp>
      <p:grpSp>
        <p:nvGrpSpPr>
          <p:cNvPr id="1950" name="Group 1950"/>
          <p:cNvGrpSpPr/>
          <p:nvPr/>
        </p:nvGrpSpPr>
        <p:grpSpPr>
          <a:xfrm>
            <a:off x="11107439" y="6542554"/>
            <a:ext cx="1814242" cy="996517"/>
            <a:chOff x="0" y="0"/>
            <a:chExt cx="1814241" cy="996516"/>
          </a:xfrm>
        </p:grpSpPr>
        <p:sp>
          <p:nvSpPr>
            <p:cNvPr id="1948" name="Shape 1948"/>
            <p:cNvSpPr/>
            <p:nvPr/>
          </p:nvSpPr>
          <p:spPr>
            <a:xfrm>
              <a:off x="0" y="0"/>
              <a:ext cx="1814242" cy="996517"/>
            </a:xfrm>
            <a:prstGeom prst="roundRect">
              <a:avLst>
                <a:gd name="adj" fmla="val 19117"/>
              </a:avLst>
            </a:prstGeom>
            <a:solidFill>
              <a:srgbClr val="D5EBEF"/>
            </a:solid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1949" name="Shape 1949"/>
            <p:cNvSpPr/>
            <p:nvPr/>
          </p:nvSpPr>
          <p:spPr>
            <a:xfrm>
              <a:off x="245013" y="144047"/>
              <a:ext cx="1257555"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sz="2000"/>
              </a:pPr>
              <a:r>
                <a:t>property </a:t>
              </a:r>
            </a:p>
            <a:p>
              <a:pPr>
                <a:defRPr sz="2000"/>
              </a:pPr>
              <a:r>
                <a:t>developer</a:t>
              </a:r>
            </a:p>
          </p:txBody>
        </p:sp>
      </p:grpSp>
      <p:sp>
        <p:nvSpPr>
          <p:cNvPr id="1951" name="Shape 1951"/>
          <p:cNvSpPr/>
          <p:nvPr/>
        </p:nvSpPr>
        <p:spPr>
          <a:xfrm>
            <a:off x="8098066" y="1151067"/>
            <a:ext cx="1344342" cy="738413"/>
          </a:xfrm>
          <a:prstGeom prst="roundRect">
            <a:avLst>
              <a:gd name="adj" fmla="val 19117"/>
            </a:avLst>
          </a:prstGeom>
          <a:solidFill>
            <a:srgbClr val="D5EBEF">
              <a:alpha val="50000"/>
            </a:srgbClr>
          </a:solidFill>
          <a:ln w="25400">
            <a:solidFill>
              <a:srgbClr val="85888D"/>
            </a:solidFill>
            <a:miter lim="400000"/>
          </a:ln>
        </p:spPr>
        <p:txBody>
          <a:bodyPr lIns="50800" tIns="50800" rIns="50800" bIns="50800" anchor="ctr"/>
          <a:lstStyle/>
          <a:p>
            <a:pPr>
              <a:defRPr sz="2400"/>
            </a:pPr>
          </a:p>
        </p:txBody>
      </p:sp>
      <p:sp>
        <p:nvSpPr>
          <p:cNvPr id="1952" name="Shape 1952"/>
          <p:cNvSpPr/>
          <p:nvPr/>
        </p:nvSpPr>
        <p:spPr>
          <a:xfrm>
            <a:off x="8141459" y="1164673"/>
            <a:ext cx="1257555" cy="71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2000">
                <a:solidFill>
                  <a:srgbClr val="000000">
                    <a:alpha val="50000"/>
                  </a:srgbClr>
                </a:solidFill>
              </a:defRPr>
            </a:pPr>
            <a:r>
              <a:t>utility </a:t>
            </a:r>
          </a:p>
          <a:p>
            <a:pPr>
              <a:defRPr sz="2000">
                <a:solidFill>
                  <a:srgbClr val="000000">
                    <a:alpha val="50000"/>
                  </a:srgbClr>
                </a:solidFill>
              </a:defRPr>
            </a:pPr>
            <a:r>
              <a:t>company</a:t>
            </a:r>
          </a:p>
        </p:txBody>
      </p:sp>
      <p:sp>
        <p:nvSpPr>
          <p:cNvPr id="1953" name="Shape 1953"/>
          <p:cNvSpPr/>
          <p:nvPr/>
        </p:nvSpPr>
        <p:spPr>
          <a:xfrm>
            <a:off x="9616271" y="1150046"/>
            <a:ext cx="1346201" cy="739434"/>
          </a:xfrm>
          <a:prstGeom prst="roundRect">
            <a:avLst>
              <a:gd name="adj" fmla="val 19117"/>
            </a:avLst>
          </a:prstGeom>
          <a:solidFill>
            <a:srgbClr val="D5EBEF">
              <a:alpha val="47000"/>
            </a:srgbClr>
          </a:solidFill>
          <a:ln w="25400">
            <a:solidFill>
              <a:srgbClr val="85888D"/>
            </a:solidFill>
            <a:miter lim="400000"/>
          </a:ln>
        </p:spPr>
        <p:txBody>
          <a:bodyPr lIns="50800" tIns="50800" rIns="50800" bIns="50800" anchor="ctr"/>
          <a:lstStyle/>
          <a:p>
            <a:pPr>
              <a:defRPr sz="2400"/>
            </a:pPr>
          </a:p>
        </p:txBody>
      </p:sp>
      <p:sp>
        <p:nvSpPr>
          <p:cNvPr id="1954" name="Shape 1954"/>
          <p:cNvSpPr/>
          <p:nvPr/>
        </p:nvSpPr>
        <p:spPr>
          <a:xfrm>
            <a:off x="9717883" y="1176863"/>
            <a:ext cx="113055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000">
                <a:solidFill>
                  <a:srgbClr val="000000">
                    <a:alpha val="49000"/>
                  </a:srgbClr>
                </a:solidFill>
              </a:defRPr>
            </a:pPr>
            <a:r>
              <a:t>local </a:t>
            </a:r>
          </a:p>
          <a:p>
            <a:pPr>
              <a:defRPr sz="2000">
                <a:solidFill>
                  <a:srgbClr val="000000">
                    <a:alpha val="49000"/>
                  </a:srgbClr>
                </a:solidFill>
              </a:defRPr>
            </a:pPr>
            <a:r>
              <a:t>business</a:t>
            </a:r>
          </a:p>
        </p:txBody>
      </p:sp>
      <p:sp>
        <p:nvSpPr>
          <p:cNvPr id="2013" name="Shape 2013"/>
          <p:cNvSpPr/>
          <p:nvPr/>
        </p:nvSpPr>
        <p:spPr>
          <a:xfrm>
            <a:off x="2181416" y="5662779"/>
            <a:ext cx="190754" cy="1273766"/>
          </a:xfrm>
          <a:custGeom>
            <a:avLst/>
            <a:gdLst/>
            <a:ahLst/>
            <a:cxnLst>
              <a:cxn ang="0">
                <a:pos x="wd2" y="hd2"/>
              </a:cxn>
              <a:cxn ang="5400000">
                <a:pos x="wd2" y="hd2"/>
              </a:cxn>
              <a:cxn ang="10800000">
                <a:pos x="wd2" y="hd2"/>
              </a:cxn>
              <a:cxn ang="16200000">
                <a:pos x="wd2" y="hd2"/>
              </a:cxn>
            </a:cxnLst>
            <a:rect l="0" t="0" r="r" b="b"/>
            <a:pathLst>
              <a:path w="16228" h="21600" fill="norm" stroke="1" extrusionOk="0">
                <a:moveTo>
                  <a:pt x="16228" y="21600"/>
                </a:moveTo>
                <a:cubicBezTo>
                  <a:pt x="-4518" y="14735"/>
                  <a:pt x="-5372" y="7535"/>
                  <a:pt x="13666" y="0"/>
                </a:cubicBezTo>
              </a:path>
            </a:pathLst>
          </a:custGeom>
          <a:ln w="25400">
            <a:solidFill>
              <a:srgbClr val="000000"/>
            </a:solidFill>
            <a:miter lim="400000"/>
          </a:ln>
        </p:spPr>
        <p:txBody>
          <a:bodyPr/>
          <a:lstStyle/>
          <a:p>
            <a:pPr/>
          </a:p>
        </p:txBody>
      </p:sp>
      <p:sp>
        <p:nvSpPr>
          <p:cNvPr id="2014" name="Shape 2014"/>
          <p:cNvSpPr/>
          <p:nvPr/>
        </p:nvSpPr>
        <p:spPr>
          <a:xfrm>
            <a:off x="2598670" y="7958492"/>
            <a:ext cx="358820" cy="850169"/>
          </a:xfrm>
          <a:custGeom>
            <a:avLst/>
            <a:gdLst/>
            <a:ahLst/>
            <a:cxnLst>
              <a:cxn ang="0">
                <a:pos x="wd2" y="hd2"/>
              </a:cxn>
              <a:cxn ang="5400000">
                <a:pos x="wd2" y="hd2"/>
              </a:cxn>
              <a:cxn ang="10800000">
                <a:pos x="wd2" y="hd2"/>
              </a:cxn>
              <a:cxn ang="16200000">
                <a:pos x="wd2" y="hd2"/>
              </a:cxn>
            </a:cxnLst>
            <a:rect l="0" t="0" r="r" b="b"/>
            <a:pathLst>
              <a:path w="19844" h="21600" fill="norm" stroke="1" extrusionOk="0">
                <a:moveTo>
                  <a:pt x="19438" y="0"/>
                </a:moveTo>
                <a:cubicBezTo>
                  <a:pt x="21600" y="9309"/>
                  <a:pt x="15121" y="16509"/>
                  <a:pt x="0" y="21600"/>
                </a:cubicBezTo>
              </a:path>
            </a:pathLst>
          </a:custGeom>
          <a:ln w="25400">
            <a:solidFill>
              <a:srgbClr val="000000"/>
            </a:solidFill>
            <a:miter lim="400000"/>
          </a:ln>
        </p:spPr>
        <p:txBody>
          <a:bodyPr/>
          <a:lstStyle/>
          <a:p>
            <a:pPr/>
          </a:p>
        </p:txBody>
      </p:sp>
      <p:sp>
        <p:nvSpPr>
          <p:cNvPr id="2015" name="Shape 2015"/>
          <p:cNvSpPr/>
          <p:nvPr/>
        </p:nvSpPr>
        <p:spPr>
          <a:xfrm>
            <a:off x="3084935" y="6267082"/>
            <a:ext cx="1324644" cy="669455"/>
          </a:xfrm>
          <a:custGeom>
            <a:avLst/>
            <a:gdLst/>
            <a:ahLst/>
            <a:cxnLst>
              <a:cxn ang="0">
                <a:pos x="wd2" y="hd2"/>
              </a:cxn>
              <a:cxn ang="5400000">
                <a:pos x="wd2" y="hd2"/>
              </a:cxn>
              <a:cxn ang="10800000">
                <a:pos x="wd2" y="hd2"/>
              </a:cxn>
              <a:cxn ang="16200000">
                <a:pos x="wd2" y="hd2"/>
              </a:cxn>
            </a:cxnLst>
            <a:rect l="0" t="0" r="r" b="b"/>
            <a:pathLst>
              <a:path w="21600" h="21099" fill="norm" stroke="1" extrusionOk="0">
                <a:moveTo>
                  <a:pt x="0" y="21099"/>
                </a:moveTo>
                <a:cubicBezTo>
                  <a:pt x="5239" y="6523"/>
                  <a:pt x="12439" y="-501"/>
                  <a:pt x="21600" y="28"/>
                </a:cubicBezTo>
              </a:path>
            </a:pathLst>
          </a:custGeom>
          <a:ln w="25400">
            <a:solidFill>
              <a:srgbClr val="000000"/>
            </a:solidFill>
            <a:miter lim="400000"/>
          </a:ln>
        </p:spPr>
        <p:txBody>
          <a:bodyPr/>
          <a:lstStyle/>
          <a:p>
            <a:pPr/>
          </a:p>
        </p:txBody>
      </p:sp>
      <p:sp>
        <p:nvSpPr>
          <p:cNvPr id="2016" name="Shape 2016"/>
          <p:cNvSpPr/>
          <p:nvPr/>
        </p:nvSpPr>
        <p:spPr>
          <a:xfrm>
            <a:off x="3735802" y="7157762"/>
            <a:ext cx="1124792" cy="438562"/>
          </a:xfrm>
          <a:custGeom>
            <a:avLst/>
            <a:gdLst/>
            <a:ahLst/>
            <a:cxnLst>
              <a:cxn ang="0">
                <a:pos x="wd2" y="hd2"/>
              </a:cxn>
              <a:cxn ang="5400000">
                <a:pos x="wd2" y="hd2"/>
              </a:cxn>
              <a:cxn ang="10800000">
                <a:pos x="wd2" y="hd2"/>
              </a:cxn>
              <a:cxn ang="16200000">
                <a:pos x="wd2" y="hd2"/>
              </a:cxn>
            </a:cxnLst>
            <a:rect l="0" t="0" r="r" b="b"/>
            <a:pathLst>
              <a:path w="21600" h="20700" fill="norm" stroke="1" extrusionOk="0">
                <a:moveTo>
                  <a:pt x="0" y="94"/>
                </a:moveTo>
                <a:cubicBezTo>
                  <a:pt x="7925" y="-900"/>
                  <a:pt x="15125" y="5969"/>
                  <a:pt x="21600" y="20700"/>
                </a:cubicBezTo>
              </a:path>
            </a:pathLst>
          </a:custGeom>
          <a:ln w="25400">
            <a:solidFill>
              <a:srgbClr val="000000"/>
            </a:solidFill>
            <a:miter lim="400000"/>
          </a:ln>
        </p:spPr>
        <p:txBody>
          <a:bodyPr/>
          <a:lstStyle/>
          <a:p>
            <a:pPr/>
          </a:p>
        </p:txBody>
      </p:sp>
      <p:sp>
        <p:nvSpPr>
          <p:cNvPr id="2017" name="Shape 2017"/>
          <p:cNvSpPr/>
          <p:nvPr/>
        </p:nvSpPr>
        <p:spPr>
          <a:xfrm>
            <a:off x="5292645" y="8538061"/>
            <a:ext cx="938125" cy="161236"/>
          </a:xfrm>
          <a:custGeom>
            <a:avLst/>
            <a:gdLst/>
            <a:ahLst/>
            <a:cxnLst>
              <a:cxn ang="0">
                <a:pos x="wd2" y="hd2"/>
              </a:cxn>
              <a:cxn ang="5400000">
                <a:pos x="wd2" y="hd2"/>
              </a:cxn>
              <a:cxn ang="10800000">
                <a:pos x="wd2" y="hd2"/>
              </a:cxn>
              <a:cxn ang="16200000">
                <a:pos x="wd2" y="hd2"/>
              </a:cxn>
            </a:cxnLst>
            <a:rect l="0" t="0" r="r" b="b"/>
            <a:pathLst>
              <a:path w="21600" h="17395" fill="norm" stroke="1" extrusionOk="0">
                <a:moveTo>
                  <a:pt x="0" y="17395"/>
                </a:moveTo>
                <a:cubicBezTo>
                  <a:pt x="7200" y="281"/>
                  <a:pt x="14400" y="-4205"/>
                  <a:pt x="21600" y="3938"/>
                </a:cubicBezTo>
              </a:path>
            </a:pathLst>
          </a:custGeom>
          <a:ln w="25400">
            <a:solidFill>
              <a:srgbClr val="000000"/>
            </a:solidFill>
            <a:miter lim="400000"/>
          </a:ln>
        </p:spPr>
        <p:txBody>
          <a:bodyPr/>
          <a:lstStyle/>
          <a:p>
            <a:pPr/>
          </a:p>
        </p:txBody>
      </p:sp>
      <p:sp>
        <p:nvSpPr>
          <p:cNvPr id="2018" name="Shape 2018"/>
          <p:cNvSpPr/>
          <p:nvPr/>
        </p:nvSpPr>
        <p:spPr>
          <a:xfrm>
            <a:off x="5377339" y="7412978"/>
            <a:ext cx="3327706" cy="14487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9393" y="13839"/>
                  <a:pt x="16593" y="6639"/>
                  <a:pt x="21600" y="0"/>
                </a:cubicBezTo>
              </a:path>
            </a:pathLst>
          </a:custGeom>
          <a:ln w="25400">
            <a:solidFill>
              <a:srgbClr val="000000"/>
            </a:solidFill>
            <a:miter lim="400000"/>
          </a:ln>
        </p:spPr>
        <p:txBody>
          <a:bodyPr/>
          <a:lstStyle/>
          <a:p>
            <a:pPr/>
          </a:p>
        </p:txBody>
      </p:sp>
      <p:sp>
        <p:nvSpPr>
          <p:cNvPr id="2019" name="Shape 2019"/>
          <p:cNvSpPr/>
          <p:nvPr/>
        </p:nvSpPr>
        <p:spPr>
          <a:xfrm>
            <a:off x="3735804" y="7606874"/>
            <a:ext cx="847957" cy="8484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9793" y="4098"/>
                  <a:pt x="16993" y="11298"/>
                  <a:pt x="21600" y="21600"/>
                </a:cubicBezTo>
              </a:path>
            </a:pathLst>
          </a:custGeom>
          <a:ln w="25400">
            <a:solidFill>
              <a:srgbClr val="000000"/>
            </a:solidFill>
            <a:miter lim="400000"/>
          </a:ln>
        </p:spPr>
        <p:txBody>
          <a:bodyPr/>
          <a:lstStyle/>
          <a:p>
            <a:pPr/>
          </a:p>
        </p:txBody>
      </p:sp>
      <p:sp>
        <p:nvSpPr>
          <p:cNvPr id="2020" name="Shape 2020"/>
          <p:cNvSpPr/>
          <p:nvPr/>
        </p:nvSpPr>
        <p:spPr>
          <a:xfrm>
            <a:off x="1793580" y="6434275"/>
            <a:ext cx="340807" cy="5022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2981" y="15175"/>
                  <a:pt x="5781" y="7975"/>
                  <a:pt x="0" y="0"/>
                </a:cubicBezTo>
              </a:path>
            </a:pathLst>
          </a:custGeom>
          <a:ln w="25400">
            <a:solidFill>
              <a:srgbClr val="000000"/>
            </a:solidFill>
            <a:miter lim="400000"/>
          </a:ln>
        </p:spPr>
        <p:txBody>
          <a:bodyPr/>
          <a:lstStyle/>
          <a:p>
            <a:pPr/>
          </a:p>
        </p:txBody>
      </p:sp>
      <p:sp>
        <p:nvSpPr>
          <p:cNvPr id="2021" name="Shape 2021"/>
          <p:cNvSpPr/>
          <p:nvPr/>
        </p:nvSpPr>
        <p:spPr>
          <a:xfrm>
            <a:off x="1368121" y="7958509"/>
            <a:ext cx="958726" cy="393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5155" y="12175"/>
                  <a:pt x="7955" y="19375"/>
                  <a:pt x="0" y="21600"/>
                </a:cubicBezTo>
              </a:path>
            </a:pathLst>
          </a:custGeom>
          <a:ln w="25400">
            <a:solidFill>
              <a:srgbClr val="000000"/>
            </a:solidFill>
            <a:miter lim="400000"/>
          </a:ln>
        </p:spPr>
        <p:txBody>
          <a:bodyPr/>
          <a:lstStyle/>
          <a:p>
            <a:pPr/>
          </a:p>
        </p:txBody>
      </p:sp>
      <p:sp>
        <p:nvSpPr>
          <p:cNvPr id="2022" name="Shape 2022"/>
          <p:cNvSpPr/>
          <p:nvPr/>
        </p:nvSpPr>
        <p:spPr>
          <a:xfrm>
            <a:off x="575897" y="4307231"/>
            <a:ext cx="1132980" cy="2063934"/>
          </a:xfrm>
          <a:custGeom>
            <a:avLst/>
            <a:gdLst/>
            <a:ahLst/>
            <a:cxnLst>
              <a:cxn ang="0">
                <a:pos x="wd2" y="hd2"/>
              </a:cxn>
              <a:cxn ang="5400000">
                <a:pos x="wd2" y="hd2"/>
              </a:cxn>
              <a:cxn ang="10800000">
                <a:pos x="wd2" y="hd2"/>
              </a:cxn>
              <a:cxn ang="16200000">
                <a:pos x="wd2" y="hd2"/>
              </a:cxn>
            </a:cxnLst>
            <a:rect l="0" t="0" r="r" b="b"/>
            <a:pathLst>
              <a:path w="19848" h="21600" fill="norm" stroke="1" extrusionOk="0">
                <a:moveTo>
                  <a:pt x="404" y="21600"/>
                </a:moveTo>
                <a:cubicBezTo>
                  <a:pt x="-1752" y="10659"/>
                  <a:pt x="4729" y="3459"/>
                  <a:pt x="19848" y="0"/>
                </a:cubicBezTo>
              </a:path>
            </a:pathLst>
          </a:custGeom>
          <a:ln w="25400">
            <a:solidFill>
              <a:srgbClr val="000000"/>
            </a:solidFill>
            <a:miter lim="400000"/>
          </a:ln>
        </p:spPr>
        <p:txBody>
          <a:bodyPr/>
          <a:lstStyle/>
          <a:p>
            <a:pPr/>
          </a:p>
        </p:txBody>
      </p:sp>
      <p:sp>
        <p:nvSpPr>
          <p:cNvPr id="2023" name="Shape 2023"/>
          <p:cNvSpPr/>
          <p:nvPr/>
        </p:nvSpPr>
        <p:spPr>
          <a:xfrm>
            <a:off x="1138100" y="7488489"/>
            <a:ext cx="759040" cy="285604"/>
          </a:xfrm>
          <a:custGeom>
            <a:avLst/>
            <a:gdLst/>
            <a:ahLst/>
            <a:cxnLst>
              <a:cxn ang="0">
                <a:pos x="wd2" y="hd2"/>
              </a:cxn>
              <a:cxn ang="5400000">
                <a:pos x="wd2" y="hd2"/>
              </a:cxn>
              <a:cxn ang="10800000">
                <a:pos x="wd2" y="hd2"/>
              </a:cxn>
              <a:cxn ang="16200000">
                <a:pos x="wd2" y="hd2"/>
              </a:cxn>
            </a:cxnLst>
            <a:rect l="0" t="0" r="r" b="b"/>
            <a:pathLst>
              <a:path w="21600" h="21364" fill="norm" stroke="1" extrusionOk="0">
                <a:moveTo>
                  <a:pt x="21600" y="21358"/>
                </a:moveTo>
                <a:cubicBezTo>
                  <a:pt x="13801" y="21600"/>
                  <a:pt x="6601" y="14481"/>
                  <a:pt x="0" y="0"/>
                </a:cubicBezTo>
              </a:path>
            </a:pathLst>
          </a:custGeom>
          <a:ln w="25400">
            <a:solidFill>
              <a:srgbClr val="000000"/>
            </a:solidFill>
            <a:miter lim="400000"/>
          </a:ln>
        </p:spPr>
        <p:txBody>
          <a:bodyPr/>
          <a:lstStyle/>
          <a:p>
            <a:pPr/>
          </a:p>
        </p:txBody>
      </p:sp>
      <p:sp>
        <p:nvSpPr>
          <p:cNvPr id="2024" name="Shape 2024"/>
          <p:cNvSpPr/>
          <p:nvPr/>
        </p:nvSpPr>
        <p:spPr>
          <a:xfrm>
            <a:off x="2843664" y="5853478"/>
            <a:ext cx="683300" cy="10830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2453" y="12155"/>
                  <a:pt x="9653" y="4955"/>
                  <a:pt x="21600" y="0"/>
                </a:cubicBezTo>
              </a:path>
            </a:pathLst>
          </a:custGeom>
          <a:ln w="25400">
            <a:solidFill>
              <a:srgbClr val="000000"/>
            </a:solidFill>
            <a:miter lim="400000"/>
          </a:ln>
        </p:spPr>
        <p:txBody>
          <a:bodyPr/>
          <a:lstStyle/>
          <a:p>
            <a:pPr/>
          </a:p>
        </p:txBody>
      </p:sp>
      <p:sp>
        <p:nvSpPr>
          <p:cNvPr id="2025" name="Shape 2025"/>
          <p:cNvSpPr/>
          <p:nvPr/>
        </p:nvSpPr>
        <p:spPr>
          <a:xfrm>
            <a:off x="3388715" y="7958492"/>
            <a:ext cx="141007" cy="4911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4231" y="6636"/>
                  <a:pt x="21431" y="13836"/>
                  <a:pt x="21600" y="21600"/>
                </a:cubicBezTo>
              </a:path>
            </a:pathLst>
          </a:custGeom>
          <a:ln w="25400">
            <a:solidFill>
              <a:srgbClr val="000000"/>
            </a:solidFill>
            <a:miter lim="400000"/>
          </a:ln>
        </p:spPr>
        <p:txBody>
          <a:bodyPr/>
          <a:lstStyle/>
          <a:p>
            <a:pPr/>
          </a:p>
        </p:txBody>
      </p:sp>
      <p:sp>
        <p:nvSpPr>
          <p:cNvPr id="2026" name="Shape 2026"/>
          <p:cNvSpPr/>
          <p:nvPr/>
        </p:nvSpPr>
        <p:spPr>
          <a:xfrm>
            <a:off x="2801486" y="4579483"/>
            <a:ext cx="1162409" cy="23570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606" y="12790"/>
                  <a:pt x="7806" y="5590"/>
                  <a:pt x="21600" y="0"/>
                </a:cubicBezTo>
              </a:path>
            </a:pathLst>
          </a:custGeom>
          <a:ln w="25400">
            <a:solidFill>
              <a:srgbClr val="000000"/>
            </a:solidFill>
            <a:miter lim="400000"/>
          </a:ln>
        </p:spPr>
        <p:txBody>
          <a:bodyPr/>
          <a:lstStyle/>
          <a:p>
            <a:pPr/>
          </a:p>
        </p:txBody>
      </p:sp>
      <p:sp>
        <p:nvSpPr>
          <p:cNvPr id="2027" name="Shape 2027"/>
          <p:cNvSpPr/>
          <p:nvPr/>
        </p:nvSpPr>
        <p:spPr>
          <a:xfrm>
            <a:off x="1723440" y="2741427"/>
            <a:ext cx="220247" cy="852913"/>
          </a:xfrm>
          <a:custGeom>
            <a:avLst/>
            <a:gdLst/>
            <a:ahLst/>
            <a:cxnLst>
              <a:cxn ang="0">
                <a:pos x="wd2" y="hd2"/>
              </a:cxn>
              <a:cxn ang="5400000">
                <a:pos x="wd2" y="hd2"/>
              </a:cxn>
              <a:cxn ang="10800000">
                <a:pos x="wd2" y="hd2"/>
              </a:cxn>
              <a:cxn ang="16200000">
                <a:pos x="wd2" y="hd2"/>
              </a:cxn>
            </a:cxnLst>
            <a:rect l="0" t="0" r="r" b="b"/>
            <a:pathLst>
              <a:path w="18683" h="21600" fill="norm" stroke="1" extrusionOk="0">
                <a:moveTo>
                  <a:pt x="18683" y="21600"/>
                </a:moveTo>
                <a:cubicBezTo>
                  <a:pt x="2853" y="15431"/>
                  <a:pt x="-2917" y="8231"/>
                  <a:pt x="1372" y="0"/>
                </a:cubicBezTo>
              </a:path>
            </a:pathLst>
          </a:custGeom>
          <a:ln w="25400">
            <a:solidFill>
              <a:srgbClr val="000000"/>
            </a:solidFill>
            <a:miter lim="400000"/>
          </a:ln>
        </p:spPr>
        <p:txBody>
          <a:bodyPr/>
          <a:lstStyle/>
          <a:p>
            <a:pPr/>
          </a:p>
        </p:txBody>
      </p:sp>
      <p:sp>
        <p:nvSpPr>
          <p:cNvPr id="2028" name="Shape 2028"/>
          <p:cNvSpPr/>
          <p:nvPr/>
        </p:nvSpPr>
        <p:spPr>
          <a:xfrm>
            <a:off x="1231521" y="3865832"/>
            <a:ext cx="477360" cy="3580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2901" y="18322"/>
                  <a:pt x="5701" y="11122"/>
                  <a:pt x="0" y="0"/>
                </a:cubicBezTo>
              </a:path>
            </a:pathLst>
          </a:custGeom>
          <a:ln w="25400">
            <a:solidFill>
              <a:srgbClr val="000000"/>
            </a:solidFill>
            <a:miter lim="400000"/>
          </a:ln>
        </p:spPr>
        <p:txBody>
          <a:bodyPr/>
          <a:lstStyle/>
          <a:p>
            <a:pPr/>
          </a:p>
        </p:txBody>
      </p:sp>
      <p:sp>
        <p:nvSpPr>
          <p:cNvPr id="2029" name="Shape 2029"/>
          <p:cNvSpPr/>
          <p:nvPr/>
        </p:nvSpPr>
        <p:spPr>
          <a:xfrm>
            <a:off x="162901" y="3743512"/>
            <a:ext cx="1812333" cy="3235463"/>
          </a:xfrm>
          <a:custGeom>
            <a:avLst/>
            <a:gdLst/>
            <a:ahLst/>
            <a:cxnLst>
              <a:cxn ang="0">
                <a:pos x="wd2" y="hd2"/>
              </a:cxn>
              <a:cxn ang="5400000">
                <a:pos x="wd2" y="hd2"/>
              </a:cxn>
              <a:cxn ang="10800000">
                <a:pos x="wd2" y="hd2"/>
              </a:cxn>
              <a:cxn ang="16200000">
                <a:pos x="wd2" y="hd2"/>
              </a:cxn>
            </a:cxnLst>
            <a:rect l="0" t="0" r="r" b="b"/>
            <a:pathLst>
              <a:path w="17484" h="21600" fill="norm" stroke="1" extrusionOk="0">
                <a:moveTo>
                  <a:pt x="17484" y="21600"/>
                </a:moveTo>
                <a:cubicBezTo>
                  <a:pt x="490" y="14365"/>
                  <a:pt x="-4116" y="7165"/>
                  <a:pt x="3667" y="0"/>
                </a:cubicBezTo>
              </a:path>
            </a:pathLst>
          </a:custGeom>
          <a:ln w="25400">
            <a:solidFill>
              <a:srgbClr val="000000"/>
            </a:solidFill>
            <a:miter lim="400000"/>
          </a:ln>
        </p:spPr>
        <p:txBody>
          <a:bodyPr/>
          <a:lstStyle/>
          <a:p>
            <a:pPr/>
          </a:p>
        </p:txBody>
      </p:sp>
      <p:sp>
        <p:nvSpPr>
          <p:cNvPr id="2030" name="Shape 2030"/>
          <p:cNvSpPr/>
          <p:nvPr/>
        </p:nvSpPr>
        <p:spPr>
          <a:xfrm>
            <a:off x="2669247" y="2648848"/>
            <a:ext cx="288735" cy="9454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3787" y="13362"/>
                  <a:pt x="10987" y="6162"/>
                  <a:pt x="21600" y="0"/>
                </a:cubicBezTo>
              </a:path>
            </a:pathLst>
          </a:custGeom>
          <a:ln w="25400">
            <a:solidFill>
              <a:srgbClr val="000000"/>
            </a:solidFill>
            <a:miter lim="400000"/>
          </a:ln>
        </p:spPr>
        <p:txBody>
          <a:bodyPr/>
          <a:lstStyle/>
          <a:p>
            <a:pPr/>
          </a:p>
        </p:txBody>
      </p:sp>
      <p:sp>
        <p:nvSpPr>
          <p:cNvPr id="2031" name="Shape 2031"/>
          <p:cNvSpPr/>
          <p:nvPr/>
        </p:nvSpPr>
        <p:spPr>
          <a:xfrm>
            <a:off x="6279481" y="2232676"/>
            <a:ext cx="36543" cy="1114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400" y="14400"/>
                  <a:pt x="7200" y="7200"/>
                  <a:pt x="0" y="0"/>
                </a:cubicBezTo>
              </a:path>
            </a:pathLst>
          </a:custGeom>
          <a:ln w="25400">
            <a:solidFill>
              <a:srgbClr val="000000"/>
            </a:solidFill>
            <a:miter lim="400000"/>
          </a:ln>
        </p:spPr>
        <p:txBody>
          <a:bodyPr/>
          <a:lstStyle/>
          <a:p>
            <a:pPr/>
          </a:p>
        </p:txBody>
      </p:sp>
      <p:sp>
        <p:nvSpPr>
          <p:cNvPr id="2032" name="Shape 2032"/>
          <p:cNvSpPr/>
          <p:nvPr/>
        </p:nvSpPr>
        <p:spPr>
          <a:xfrm>
            <a:off x="7065248" y="2007621"/>
            <a:ext cx="1768983" cy="5678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400" y="14400"/>
                  <a:pt x="7200" y="7200"/>
                  <a:pt x="0" y="0"/>
                </a:cubicBezTo>
              </a:path>
            </a:pathLst>
          </a:custGeom>
          <a:ln w="25400">
            <a:solidFill>
              <a:srgbClr val="000000"/>
            </a:solidFill>
            <a:miter lim="400000"/>
          </a:ln>
        </p:spPr>
        <p:txBody>
          <a:bodyPr/>
          <a:lstStyle/>
          <a:p>
            <a:pPr/>
          </a:p>
        </p:txBody>
      </p:sp>
      <p:sp>
        <p:nvSpPr>
          <p:cNvPr id="2033" name="Shape 2033"/>
          <p:cNvSpPr/>
          <p:nvPr/>
        </p:nvSpPr>
        <p:spPr>
          <a:xfrm>
            <a:off x="10280334" y="7386706"/>
            <a:ext cx="158386" cy="565889"/>
          </a:xfrm>
          <a:custGeom>
            <a:avLst/>
            <a:gdLst/>
            <a:ahLst/>
            <a:cxnLst>
              <a:cxn ang="0">
                <a:pos x="wd2" y="hd2"/>
              </a:cxn>
              <a:cxn ang="5400000">
                <a:pos x="wd2" y="hd2"/>
              </a:cxn>
              <a:cxn ang="10800000">
                <a:pos x="wd2" y="hd2"/>
              </a:cxn>
              <a:cxn ang="16200000">
                <a:pos x="wd2" y="hd2"/>
              </a:cxn>
            </a:cxnLst>
            <a:rect l="0" t="0" r="r" b="b"/>
            <a:pathLst>
              <a:path w="20517" h="21600" fill="norm" stroke="1" extrusionOk="0">
                <a:moveTo>
                  <a:pt x="0" y="0"/>
                </a:moveTo>
                <a:cubicBezTo>
                  <a:pt x="14808" y="6045"/>
                  <a:pt x="21600" y="13245"/>
                  <a:pt x="20377" y="21600"/>
                </a:cubicBezTo>
              </a:path>
            </a:pathLst>
          </a:custGeom>
          <a:ln w="25400">
            <a:solidFill>
              <a:srgbClr val="000000"/>
            </a:solidFill>
            <a:miter lim="400000"/>
          </a:ln>
        </p:spPr>
        <p:txBody>
          <a:bodyPr/>
          <a:lstStyle/>
          <a:p>
            <a:pPr/>
          </a:p>
        </p:txBody>
      </p:sp>
      <p:sp>
        <p:nvSpPr>
          <p:cNvPr id="2034" name="Shape 2034"/>
          <p:cNvSpPr/>
          <p:nvPr/>
        </p:nvSpPr>
        <p:spPr>
          <a:xfrm>
            <a:off x="7383111" y="7416273"/>
            <a:ext cx="1534352" cy="387526"/>
          </a:xfrm>
          <a:custGeom>
            <a:avLst/>
            <a:gdLst/>
            <a:ahLst/>
            <a:cxnLst>
              <a:cxn ang="0">
                <a:pos x="wd2" y="hd2"/>
              </a:cxn>
              <a:cxn ang="5400000">
                <a:pos x="wd2" y="hd2"/>
              </a:cxn>
              <a:cxn ang="10800000">
                <a:pos x="wd2" y="hd2"/>
              </a:cxn>
              <a:cxn ang="16200000">
                <a:pos x="wd2" y="hd2"/>
              </a:cxn>
            </a:cxnLst>
            <a:rect l="0" t="0" r="r" b="b"/>
            <a:pathLst>
              <a:path w="21600" h="18599" fill="norm" stroke="1" extrusionOk="0">
                <a:moveTo>
                  <a:pt x="21600" y="0"/>
                </a:moveTo>
                <a:cubicBezTo>
                  <a:pt x="15094" y="15892"/>
                  <a:pt x="7894" y="21600"/>
                  <a:pt x="0" y="17123"/>
                </a:cubicBezTo>
              </a:path>
            </a:pathLst>
          </a:custGeom>
          <a:ln w="25400">
            <a:solidFill>
              <a:srgbClr val="000000"/>
            </a:solidFill>
            <a:miter lim="400000"/>
          </a:ln>
        </p:spPr>
        <p:txBody>
          <a:bodyPr/>
          <a:lstStyle/>
          <a:p>
            <a:pPr/>
          </a:p>
        </p:txBody>
      </p:sp>
      <p:sp>
        <p:nvSpPr>
          <p:cNvPr id="2035" name="Shape 2035"/>
          <p:cNvSpPr/>
          <p:nvPr/>
        </p:nvSpPr>
        <p:spPr>
          <a:xfrm>
            <a:off x="8050959" y="9168553"/>
            <a:ext cx="3271050" cy="352574"/>
          </a:xfrm>
          <a:custGeom>
            <a:avLst/>
            <a:gdLst/>
            <a:ahLst/>
            <a:cxnLst>
              <a:cxn ang="0">
                <a:pos x="wd2" y="hd2"/>
              </a:cxn>
              <a:cxn ang="5400000">
                <a:pos x="wd2" y="hd2"/>
              </a:cxn>
              <a:cxn ang="10800000">
                <a:pos x="wd2" y="hd2"/>
              </a:cxn>
              <a:cxn ang="16200000">
                <a:pos x="wd2" y="hd2"/>
              </a:cxn>
            </a:cxnLst>
            <a:rect l="0" t="0" r="r" b="b"/>
            <a:pathLst>
              <a:path w="21600" h="16502" fill="norm" stroke="1" extrusionOk="0">
                <a:moveTo>
                  <a:pt x="0" y="7716"/>
                </a:moveTo>
                <a:cubicBezTo>
                  <a:pt x="8919" y="21600"/>
                  <a:pt x="16119" y="19028"/>
                  <a:pt x="21600" y="0"/>
                </a:cubicBezTo>
              </a:path>
            </a:pathLst>
          </a:custGeom>
          <a:ln w="25400">
            <a:solidFill>
              <a:srgbClr val="000000"/>
            </a:solidFill>
            <a:miter lim="400000"/>
          </a:ln>
        </p:spPr>
        <p:txBody>
          <a:bodyPr/>
          <a:lstStyle/>
          <a:p>
            <a:pPr/>
          </a:p>
        </p:txBody>
      </p:sp>
      <p:sp>
        <p:nvSpPr>
          <p:cNvPr id="2036" name="Shape 2036"/>
          <p:cNvSpPr/>
          <p:nvPr/>
        </p:nvSpPr>
        <p:spPr>
          <a:xfrm>
            <a:off x="6340476" y="8119155"/>
            <a:ext cx="52102" cy="424323"/>
          </a:xfrm>
          <a:custGeom>
            <a:avLst/>
            <a:gdLst/>
            <a:ahLst/>
            <a:cxnLst>
              <a:cxn ang="0">
                <a:pos x="wd2" y="hd2"/>
              </a:cxn>
              <a:cxn ang="5400000">
                <a:pos x="wd2" y="hd2"/>
              </a:cxn>
              <a:cxn ang="10800000">
                <a:pos x="wd2" y="hd2"/>
              </a:cxn>
              <a:cxn ang="16200000">
                <a:pos x="wd2" y="hd2"/>
              </a:cxn>
            </a:cxnLst>
            <a:rect l="0" t="0" r="r" b="b"/>
            <a:pathLst>
              <a:path w="16665" h="21600" fill="norm" stroke="1" extrusionOk="0">
                <a:moveTo>
                  <a:pt x="16665" y="21600"/>
                </a:moveTo>
                <a:cubicBezTo>
                  <a:pt x="-1843" y="15074"/>
                  <a:pt x="-4935" y="7874"/>
                  <a:pt x="7388" y="0"/>
                </a:cubicBezTo>
              </a:path>
            </a:pathLst>
          </a:custGeom>
          <a:ln w="25400">
            <a:solidFill>
              <a:srgbClr val="000000"/>
            </a:solidFill>
            <a:miter lim="400000"/>
          </a:ln>
        </p:spPr>
        <p:txBody>
          <a:bodyPr/>
          <a:lstStyle/>
          <a:p>
            <a:pPr/>
          </a:p>
        </p:txBody>
      </p:sp>
      <p:sp>
        <p:nvSpPr>
          <p:cNvPr id="2037" name="Shape 2037"/>
          <p:cNvSpPr/>
          <p:nvPr/>
        </p:nvSpPr>
        <p:spPr>
          <a:xfrm>
            <a:off x="7065248" y="1850040"/>
            <a:ext cx="4448363" cy="698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400" y="14400"/>
                  <a:pt x="7200" y="7200"/>
                  <a:pt x="0" y="0"/>
                </a:cubicBezTo>
              </a:path>
            </a:pathLst>
          </a:custGeom>
          <a:ln w="25400">
            <a:solidFill>
              <a:srgbClr val="000000"/>
            </a:solidFill>
            <a:miter lim="400000"/>
          </a:ln>
        </p:spPr>
        <p:txBody>
          <a:bodyPr/>
          <a:lstStyle/>
          <a:p>
            <a:pPr/>
          </a:p>
        </p:txBody>
      </p:sp>
      <p:sp>
        <p:nvSpPr>
          <p:cNvPr id="2038" name="Shape 2038"/>
          <p:cNvSpPr/>
          <p:nvPr/>
        </p:nvSpPr>
        <p:spPr>
          <a:xfrm>
            <a:off x="10377950" y="3275083"/>
            <a:ext cx="2051298" cy="3458050"/>
          </a:xfrm>
          <a:custGeom>
            <a:avLst/>
            <a:gdLst/>
            <a:ahLst/>
            <a:cxnLst>
              <a:cxn ang="0">
                <a:pos x="wd2" y="hd2"/>
              </a:cxn>
              <a:cxn ang="5400000">
                <a:pos x="wd2" y="hd2"/>
              </a:cxn>
              <a:cxn ang="10800000">
                <a:pos x="wd2" y="hd2"/>
              </a:cxn>
              <a:cxn ang="16200000">
                <a:pos x="wd2" y="hd2"/>
              </a:cxn>
            </a:cxnLst>
            <a:rect l="0" t="0" r="r" b="b"/>
            <a:pathLst>
              <a:path w="18997" h="21600" fill="norm" stroke="1" extrusionOk="0">
                <a:moveTo>
                  <a:pt x="17970" y="0"/>
                </a:moveTo>
                <a:cubicBezTo>
                  <a:pt x="21600" y="11516"/>
                  <a:pt x="15610" y="18716"/>
                  <a:pt x="0" y="21600"/>
                </a:cubicBezTo>
              </a:path>
            </a:pathLst>
          </a:custGeom>
          <a:ln w="25400">
            <a:solidFill>
              <a:srgbClr val="000000"/>
            </a:solidFill>
            <a:miter lim="400000"/>
          </a:ln>
        </p:spPr>
        <p:txBody>
          <a:bodyPr/>
          <a:lstStyle/>
          <a:p>
            <a:pPr/>
          </a:p>
        </p:txBody>
      </p:sp>
      <p:sp>
        <p:nvSpPr>
          <p:cNvPr id="2039" name="Shape 2039"/>
          <p:cNvSpPr/>
          <p:nvPr/>
        </p:nvSpPr>
        <p:spPr>
          <a:xfrm>
            <a:off x="10420110" y="4276988"/>
            <a:ext cx="81267" cy="505193"/>
          </a:xfrm>
          <a:custGeom>
            <a:avLst/>
            <a:gdLst/>
            <a:ahLst/>
            <a:cxnLst>
              <a:cxn ang="0">
                <a:pos x="wd2" y="hd2"/>
              </a:cxn>
              <a:cxn ang="5400000">
                <a:pos x="wd2" y="hd2"/>
              </a:cxn>
              <a:cxn ang="10800000">
                <a:pos x="wd2" y="hd2"/>
              </a:cxn>
              <a:cxn ang="16200000">
                <a:pos x="wd2" y="hd2"/>
              </a:cxn>
            </a:cxnLst>
            <a:rect l="0" t="0" r="r" b="b"/>
            <a:pathLst>
              <a:path w="16403" h="21600" fill="norm" stroke="1" extrusionOk="0">
                <a:moveTo>
                  <a:pt x="16403" y="21600"/>
                </a:moveTo>
                <a:cubicBezTo>
                  <a:pt x="-3034" y="14420"/>
                  <a:pt x="-5197" y="7220"/>
                  <a:pt x="9914" y="0"/>
                </a:cubicBezTo>
              </a:path>
            </a:pathLst>
          </a:custGeom>
          <a:ln w="25400">
            <a:solidFill>
              <a:srgbClr val="000000"/>
            </a:solidFill>
            <a:miter lim="400000"/>
          </a:ln>
        </p:spPr>
        <p:txBody>
          <a:bodyPr/>
          <a:lstStyle/>
          <a:p>
            <a:pPr/>
          </a:p>
        </p:txBody>
      </p:sp>
      <p:sp>
        <p:nvSpPr>
          <p:cNvPr id="2040" name="Shape 2040"/>
          <p:cNvSpPr/>
          <p:nvPr/>
        </p:nvSpPr>
        <p:spPr>
          <a:xfrm>
            <a:off x="10377950" y="5874144"/>
            <a:ext cx="521853" cy="7542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8012" y="9445"/>
                  <a:pt x="10812" y="16645"/>
                  <a:pt x="0" y="21600"/>
                </a:cubicBezTo>
              </a:path>
            </a:pathLst>
          </a:custGeom>
          <a:ln w="25400">
            <a:solidFill>
              <a:srgbClr val="000000"/>
            </a:solidFill>
            <a:miter lim="400000"/>
          </a:ln>
        </p:spPr>
        <p:txBody>
          <a:bodyPr/>
          <a:lstStyle/>
          <a:p>
            <a:pPr/>
          </a:p>
        </p:txBody>
      </p:sp>
      <p:sp>
        <p:nvSpPr>
          <p:cNvPr id="2041" name="Shape 2041"/>
          <p:cNvSpPr/>
          <p:nvPr/>
        </p:nvSpPr>
        <p:spPr>
          <a:xfrm>
            <a:off x="12343682" y="7551813"/>
            <a:ext cx="142783" cy="807402"/>
          </a:xfrm>
          <a:custGeom>
            <a:avLst/>
            <a:gdLst/>
            <a:ahLst/>
            <a:cxnLst>
              <a:cxn ang="0">
                <a:pos x="wd2" y="hd2"/>
              </a:cxn>
              <a:cxn ang="5400000">
                <a:pos x="wd2" y="hd2"/>
              </a:cxn>
              <a:cxn ang="10800000">
                <a:pos x="wd2" y="hd2"/>
              </a:cxn>
              <a:cxn ang="16200000">
                <a:pos x="wd2" y="hd2"/>
              </a:cxn>
            </a:cxnLst>
            <a:rect l="0" t="0" r="r" b="b"/>
            <a:pathLst>
              <a:path w="16419" h="21600" fill="norm" stroke="1" extrusionOk="0">
                <a:moveTo>
                  <a:pt x="6711" y="0"/>
                </a:moveTo>
                <a:cubicBezTo>
                  <a:pt x="21600" y="7504"/>
                  <a:pt x="19363" y="14704"/>
                  <a:pt x="0" y="21600"/>
                </a:cubicBezTo>
              </a:path>
            </a:pathLst>
          </a:custGeom>
          <a:ln w="25400">
            <a:solidFill>
              <a:srgbClr val="000000"/>
            </a:solidFill>
            <a:miter lim="400000"/>
          </a:ln>
        </p:spPr>
        <p:txBody>
          <a:bodyPr/>
          <a:lstStyle/>
          <a:p>
            <a:pPr/>
          </a:p>
        </p:txBody>
      </p:sp>
      <p:sp>
        <p:nvSpPr>
          <p:cNvPr id="2042" name="Shape 2042"/>
          <p:cNvSpPr/>
          <p:nvPr/>
        </p:nvSpPr>
        <p:spPr>
          <a:xfrm>
            <a:off x="11607771" y="5420225"/>
            <a:ext cx="665358" cy="1109630"/>
          </a:xfrm>
          <a:custGeom>
            <a:avLst/>
            <a:gdLst/>
            <a:ahLst/>
            <a:cxnLst>
              <a:cxn ang="0">
                <a:pos x="wd2" y="hd2"/>
              </a:cxn>
              <a:cxn ang="5400000">
                <a:pos x="wd2" y="hd2"/>
              </a:cxn>
              <a:cxn ang="10800000">
                <a:pos x="wd2" y="hd2"/>
              </a:cxn>
              <a:cxn ang="16200000">
                <a:pos x="wd2" y="hd2"/>
              </a:cxn>
            </a:cxnLst>
            <a:rect l="0" t="0" r="r" b="b"/>
            <a:pathLst>
              <a:path w="18966" h="21600" fill="norm" stroke="1" extrusionOk="0">
                <a:moveTo>
                  <a:pt x="17908" y="21600"/>
                </a:moveTo>
                <a:cubicBezTo>
                  <a:pt x="21600" y="11822"/>
                  <a:pt x="15631" y="4622"/>
                  <a:pt x="0" y="0"/>
                </a:cubicBezTo>
              </a:path>
            </a:pathLst>
          </a:custGeom>
          <a:ln w="25400">
            <a:solidFill>
              <a:srgbClr val="000000"/>
            </a:solidFill>
            <a:miter lim="400000"/>
          </a:ln>
        </p:spPr>
        <p:txBody>
          <a:bodyPr/>
          <a:lstStyle/>
          <a:p>
            <a:pPr/>
          </a:p>
        </p:txBody>
      </p:sp>
      <p:sp>
        <p:nvSpPr>
          <p:cNvPr id="2043" name="Shape 2043"/>
          <p:cNvSpPr/>
          <p:nvPr/>
        </p:nvSpPr>
        <p:spPr>
          <a:xfrm>
            <a:off x="4780924" y="1560783"/>
            <a:ext cx="363051" cy="3587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5639" y="11088"/>
                  <a:pt x="12839" y="3888"/>
                  <a:pt x="21600" y="0"/>
                </a:cubicBezTo>
              </a:path>
            </a:pathLst>
          </a:custGeom>
          <a:ln w="25400">
            <a:solidFill>
              <a:srgbClr val="000000"/>
            </a:solidFill>
            <a:miter lim="400000"/>
          </a:ln>
        </p:spPr>
        <p:txBody>
          <a:bodyPr/>
          <a:lstStyle/>
          <a:p>
            <a:pPr/>
          </a:p>
        </p:txBody>
      </p:sp>
      <p:sp>
        <p:nvSpPr>
          <p:cNvPr id="2044" name="Shape 2044"/>
          <p:cNvSpPr/>
          <p:nvPr/>
        </p:nvSpPr>
        <p:spPr>
          <a:xfrm>
            <a:off x="2926866" y="2585727"/>
            <a:ext cx="1192670" cy="10086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5742" y="11853"/>
                  <a:pt x="12942" y="4653"/>
                  <a:pt x="21600" y="0"/>
                </a:cubicBezTo>
              </a:path>
            </a:pathLst>
          </a:custGeom>
          <a:ln w="25400">
            <a:solidFill>
              <a:srgbClr val="000000"/>
            </a:solidFill>
            <a:miter lim="400000"/>
          </a:ln>
        </p:spPr>
        <p:txBody>
          <a:bodyPr/>
          <a:lstStyle/>
          <a:p>
            <a:pPr/>
          </a:p>
        </p:txBody>
      </p:sp>
      <p:sp>
        <p:nvSpPr>
          <p:cNvPr id="2045" name="Shape 2045"/>
          <p:cNvSpPr/>
          <p:nvPr/>
        </p:nvSpPr>
        <p:spPr>
          <a:xfrm>
            <a:off x="3287950" y="3290086"/>
            <a:ext cx="2106839" cy="714878"/>
          </a:xfrm>
          <a:custGeom>
            <a:avLst/>
            <a:gdLst/>
            <a:ahLst/>
            <a:cxnLst>
              <a:cxn ang="0">
                <a:pos x="wd2" y="hd2"/>
              </a:cxn>
              <a:cxn ang="5400000">
                <a:pos x="wd2" y="hd2"/>
              </a:cxn>
              <a:cxn ang="10800000">
                <a:pos x="wd2" y="hd2"/>
              </a:cxn>
              <a:cxn ang="16200000">
                <a:pos x="wd2" y="hd2"/>
              </a:cxn>
            </a:cxnLst>
            <a:rect l="0" t="0" r="r" b="b"/>
            <a:pathLst>
              <a:path w="21600" h="16705" fill="norm" stroke="1" extrusionOk="0">
                <a:moveTo>
                  <a:pt x="0" y="7110"/>
                </a:moveTo>
                <a:cubicBezTo>
                  <a:pt x="8606" y="-4895"/>
                  <a:pt x="15806" y="-1697"/>
                  <a:pt x="21600" y="16705"/>
                </a:cubicBezTo>
              </a:path>
            </a:pathLst>
          </a:custGeom>
          <a:ln w="25400">
            <a:solidFill>
              <a:srgbClr val="000000"/>
            </a:solidFill>
            <a:miter lim="400000"/>
          </a:ln>
        </p:spPr>
        <p:txBody>
          <a:bodyPr/>
          <a:lstStyle/>
          <a:p>
            <a:pPr/>
          </a:p>
        </p:txBody>
      </p:sp>
      <p:sp>
        <p:nvSpPr>
          <p:cNvPr id="2046" name="Shape 2046"/>
          <p:cNvSpPr/>
          <p:nvPr/>
        </p:nvSpPr>
        <p:spPr>
          <a:xfrm>
            <a:off x="6063580" y="4612408"/>
            <a:ext cx="988609" cy="314331"/>
          </a:xfrm>
          <a:custGeom>
            <a:avLst/>
            <a:gdLst/>
            <a:ahLst/>
            <a:cxnLst>
              <a:cxn ang="0">
                <a:pos x="wd2" y="hd2"/>
              </a:cxn>
              <a:cxn ang="5400000">
                <a:pos x="wd2" y="hd2"/>
              </a:cxn>
              <a:cxn ang="10800000">
                <a:pos x="wd2" y="hd2"/>
              </a:cxn>
              <a:cxn ang="16200000">
                <a:pos x="wd2" y="hd2"/>
              </a:cxn>
            </a:cxnLst>
            <a:rect l="0" t="0" r="r" b="b"/>
            <a:pathLst>
              <a:path w="21600" h="16650" fill="norm" stroke="1" extrusionOk="0">
                <a:moveTo>
                  <a:pt x="21600" y="0"/>
                </a:moveTo>
                <a:cubicBezTo>
                  <a:pt x="15507" y="18551"/>
                  <a:pt x="8307" y="21600"/>
                  <a:pt x="0" y="9147"/>
                </a:cubicBezTo>
              </a:path>
            </a:pathLst>
          </a:custGeom>
          <a:ln w="25400">
            <a:solidFill>
              <a:srgbClr val="000000"/>
            </a:solidFill>
            <a:miter lim="400000"/>
          </a:ln>
        </p:spPr>
        <p:txBody>
          <a:bodyPr/>
          <a:lstStyle/>
          <a:p>
            <a:pPr/>
          </a:p>
        </p:txBody>
      </p:sp>
      <p:sp>
        <p:nvSpPr>
          <p:cNvPr id="2047" name="Shape 2047"/>
          <p:cNvSpPr/>
          <p:nvPr/>
        </p:nvSpPr>
        <p:spPr>
          <a:xfrm>
            <a:off x="5613678" y="2232703"/>
            <a:ext cx="298114" cy="1699633"/>
          </a:xfrm>
          <a:custGeom>
            <a:avLst/>
            <a:gdLst/>
            <a:ahLst/>
            <a:cxnLst>
              <a:cxn ang="0">
                <a:pos x="wd2" y="hd2"/>
              </a:cxn>
              <a:cxn ang="5400000">
                <a:pos x="wd2" y="hd2"/>
              </a:cxn>
              <a:cxn ang="10800000">
                <a:pos x="wd2" y="hd2"/>
              </a:cxn>
              <a:cxn ang="16200000">
                <a:pos x="wd2" y="hd2"/>
              </a:cxn>
            </a:cxnLst>
            <a:rect l="0" t="0" r="r" b="b"/>
            <a:pathLst>
              <a:path w="21085" h="21600" fill="norm" stroke="1" extrusionOk="0">
                <a:moveTo>
                  <a:pt x="21085" y="0"/>
                </a:moveTo>
                <a:cubicBezTo>
                  <a:pt x="6504" y="8043"/>
                  <a:pt x="-515" y="15243"/>
                  <a:pt x="29" y="21600"/>
                </a:cubicBezTo>
              </a:path>
            </a:pathLst>
          </a:custGeom>
          <a:ln w="25400">
            <a:solidFill>
              <a:srgbClr val="000000"/>
            </a:solidFill>
            <a:miter lim="400000"/>
          </a:ln>
        </p:spPr>
        <p:txBody>
          <a:bodyPr/>
          <a:lstStyle/>
          <a:p>
            <a:pPr/>
          </a:p>
        </p:txBody>
      </p:sp>
      <p:sp>
        <p:nvSpPr>
          <p:cNvPr id="2048" name="Shape 2048"/>
          <p:cNvSpPr/>
          <p:nvPr/>
        </p:nvSpPr>
        <p:spPr>
          <a:xfrm>
            <a:off x="9849743" y="2745051"/>
            <a:ext cx="893913" cy="5099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6920" y="9504"/>
                  <a:pt x="9720" y="2304"/>
                  <a:pt x="0" y="0"/>
                </a:cubicBezTo>
              </a:path>
            </a:pathLst>
          </a:custGeom>
          <a:ln w="25400">
            <a:solidFill>
              <a:srgbClr val="000000"/>
            </a:solidFill>
            <a:miter lim="400000"/>
          </a:ln>
        </p:spPr>
        <p:txBody>
          <a:bodyPr/>
          <a:lstStyle/>
          <a:p>
            <a:pPr/>
          </a:p>
        </p:txBody>
      </p:sp>
      <p:sp>
        <p:nvSpPr>
          <p:cNvPr id="2049" name="Shape 2049"/>
          <p:cNvSpPr/>
          <p:nvPr/>
        </p:nvSpPr>
        <p:spPr>
          <a:xfrm>
            <a:off x="5568731" y="5888702"/>
            <a:ext cx="1342043" cy="4169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927" y="10719"/>
                  <a:pt x="7727" y="17919"/>
                  <a:pt x="0" y="21600"/>
                </a:cubicBezTo>
              </a:path>
            </a:pathLst>
          </a:custGeom>
          <a:ln w="25400">
            <a:solidFill>
              <a:srgbClr val="000000"/>
            </a:solidFill>
            <a:miter lim="400000"/>
          </a:ln>
        </p:spPr>
        <p:txBody>
          <a:bodyPr/>
          <a:lstStyle/>
          <a:p>
            <a:pPr/>
          </a:p>
        </p:txBody>
      </p:sp>
      <p:grpSp>
        <p:nvGrpSpPr>
          <p:cNvPr id="1994" name="Group 1994"/>
          <p:cNvGrpSpPr/>
          <p:nvPr/>
        </p:nvGrpSpPr>
        <p:grpSpPr>
          <a:xfrm>
            <a:off x="5926517" y="2327934"/>
            <a:ext cx="1143001" cy="1143001"/>
            <a:chOff x="0" y="0"/>
            <a:chExt cx="1143000" cy="1143000"/>
          </a:xfrm>
        </p:grpSpPr>
        <p:sp>
          <p:nvSpPr>
            <p:cNvPr id="1992" name="Shape 1992"/>
            <p:cNvSpPr/>
            <p:nvPr/>
          </p:nvSpPr>
          <p:spPr>
            <a:xfrm>
              <a:off x="0" y="0"/>
              <a:ext cx="1143000" cy="1143000"/>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1993" name="Shape 1993"/>
            <p:cNvSpPr/>
            <p:nvPr/>
          </p:nvSpPr>
          <p:spPr>
            <a:xfrm>
              <a:off x="39882" y="246114"/>
              <a:ext cx="1078510"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700"/>
              </a:pPr>
              <a:r>
                <a:t>resource </a:t>
              </a:r>
            </a:p>
            <a:p>
              <a:pPr>
                <a:defRPr sz="1700"/>
              </a:pPr>
              <a:r>
                <a:t>bookings</a:t>
              </a:r>
            </a:p>
          </p:txBody>
        </p:sp>
      </p:grpSp>
      <p:sp>
        <p:nvSpPr>
          <p:cNvPr id="2050" name="Shape 2050"/>
          <p:cNvSpPr/>
          <p:nvPr/>
        </p:nvSpPr>
        <p:spPr>
          <a:xfrm>
            <a:off x="7214034" y="4276988"/>
            <a:ext cx="3442852" cy="29117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8130" y="5585"/>
                  <a:pt x="10930" y="12785"/>
                  <a:pt x="0" y="21600"/>
                </a:cubicBezTo>
              </a:path>
            </a:pathLst>
          </a:custGeom>
          <a:ln w="25400">
            <a:solidFill>
              <a:srgbClr val="000000"/>
            </a:solidFill>
            <a:miter lim="400000"/>
          </a:ln>
        </p:spPr>
        <p:txBody>
          <a:bodyPr/>
          <a:lstStyle/>
          <a:p>
            <a:pPr/>
          </a:p>
        </p:txBody>
      </p:sp>
      <p:sp>
        <p:nvSpPr>
          <p:cNvPr id="2051" name="Shape 2051"/>
          <p:cNvSpPr/>
          <p:nvPr/>
        </p:nvSpPr>
        <p:spPr>
          <a:xfrm>
            <a:off x="9763820" y="4871521"/>
            <a:ext cx="232808" cy="1522800"/>
          </a:xfrm>
          <a:custGeom>
            <a:avLst/>
            <a:gdLst/>
            <a:ahLst/>
            <a:cxnLst>
              <a:cxn ang="0">
                <a:pos x="wd2" y="hd2"/>
              </a:cxn>
              <a:cxn ang="5400000">
                <a:pos x="wd2" y="hd2"/>
              </a:cxn>
              <a:cxn ang="10800000">
                <a:pos x="wd2" y="hd2"/>
              </a:cxn>
              <a:cxn ang="16200000">
                <a:pos x="wd2" y="hd2"/>
              </a:cxn>
            </a:cxnLst>
            <a:rect l="0" t="0" r="r" b="b"/>
            <a:pathLst>
              <a:path w="16251" h="21600" fill="norm" stroke="1" extrusionOk="0">
                <a:moveTo>
                  <a:pt x="0" y="0"/>
                </a:moveTo>
                <a:cubicBezTo>
                  <a:pt x="20450" y="7199"/>
                  <a:pt x="21600" y="14399"/>
                  <a:pt x="3450" y="21600"/>
                </a:cubicBezTo>
              </a:path>
            </a:pathLst>
          </a:custGeom>
          <a:ln w="25400">
            <a:solidFill>
              <a:srgbClr val="000000"/>
            </a:solidFill>
            <a:miter lim="400000"/>
          </a:ln>
        </p:spPr>
        <p:txBody>
          <a:bodyPr/>
          <a:lstStyle/>
          <a:p>
            <a:pPr/>
          </a:p>
        </p:txBody>
      </p:sp>
      <p:sp>
        <p:nvSpPr>
          <p:cNvPr id="2052" name="Shape 2052"/>
          <p:cNvSpPr/>
          <p:nvPr/>
        </p:nvSpPr>
        <p:spPr>
          <a:xfrm>
            <a:off x="6974592" y="2194755"/>
            <a:ext cx="2145891" cy="18582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794" y="5784"/>
                  <a:pt x="14994" y="12984"/>
                  <a:pt x="21600" y="21600"/>
                </a:cubicBezTo>
              </a:path>
            </a:pathLst>
          </a:custGeom>
          <a:ln w="25400">
            <a:solidFill>
              <a:srgbClr val="000000"/>
            </a:solidFill>
            <a:miter lim="400000"/>
          </a:ln>
        </p:spPr>
        <p:txBody>
          <a:bodyPr/>
          <a:lstStyle/>
          <a:p>
            <a:pPr/>
          </a:p>
        </p:txBody>
      </p:sp>
      <p:sp>
        <p:nvSpPr>
          <p:cNvPr id="2053" name="Shape 2053"/>
          <p:cNvSpPr/>
          <p:nvPr/>
        </p:nvSpPr>
        <p:spPr>
          <a:xfrm>
            <a:off x="3735802" y="7268451"/>
            <a:ext cx="2224884" cy="73897"/>
          </a:xfrm>
          <a:custGeom>
            <a:avLst/>
            <a:gdLst/>
            <a:ahLst/>
            <a:cxnLst>
              <a:cxn ang="0">
                <a:pos x="wd2" y="hd2"/>
              </a:cxn>
              <a:cxn ang="5400000">
                <a:pos x="wd2" y="hd2"/>
              </a:cxn>
              <a:cxn ang="10800000">
                <a:pos x="wd2" y="hd2"/>
              </a:cxn>
              <a:cxn ang="16200000">
                <a:pos x="wd2" y="hd2"/>
              </a:cxn>
            </a:cxnLst>
            <a:rect l="0" t="0" r="r" b="b"/>
            <a:pathLst>
              <a:path w="21600" h="16285" fill="norm" stroke="1" extrusionOk="0">
                <a:moveTo>
                  <a:pt x="0" y="16285"/>
                </a:moveTo>
                <a:cubicBezTo>
                  <a:pt x="9293" y="-3857"/>
                  <a:pt x="16493" y="-5315"/>
                  <a:pt x="21600" y="11911"/>
                </a:cubicBezTo>
              </a:path>
            </a:pathLst>
          </a:custGeom>
          <a:ln w="25400">
            <a:solidFill>
              <a:srgbClr val="000000"/>
            </a:solidFill>
            <a:miter lim="400000"/>
          </a:ln>
        </p:spPr>
        <p:txBody>
          <a:bodyPr/>
          <a:lstStyle/>
          <a:p>
            <a:pPr/>
          </a:p>
        </p:txBody>
      </p:sp>
      <p:sp>
        <p:nvSpPr>
          <p:cNvPr id="2054" name="Shape 2054"/>
          <p:cNvSpPr/>
          <p:nvPr/>
        </p:nvSpPr>
        <p:spPr>
          <a:xfrm>
            <a:off x="8113943" y="4592200"/>
            <a:ext cx="44666" cy="284919"/>
          </a:xfrm>
          <a:custGeom>
            <a:avLst/>
            <a:gdLst/>
            <a:ahLst/>
            <a:cxnLst>
              <a:cxn ang="0">
                <a:pos x="wd2" y="hd2"/>
              </a:cxn>
              <a:cxn ang="5400000">
                <a:pos x="wd2" y="hd2"/>
              </a:cxn>
              <a:cxn ang="10800000">
                <a:pos x="wd2" y="hd2"/>
              </a:cxn>
              <a:cxn ang="16200000">
                <a:pos x="wd2" y="hd2"/>
              </a:cxn>
            </a:cxnLst>
            <a:rect l="0" t="0" r="r" b="b"/>
            <a:pathLst>
              <a:path w="17208" h="21600" fill="norm" stroke="1" extrusionOk="0">
                <a:moveTo>
                  <a:pt x="12628" y="0"/>
                </a:moveTo>
                <a:cubicBezTo>
                  <a:pt x="21600" y="6568"/>
                  <a:pt x="17391" y="13768"/>
                  <a:pt x="0" y="21600"/>
                </a:cubicBezTo>
              </a:path>
            </a:pathLst>
          </a:custGeom>
          <a:ln w="25400">
            <a:solidFill>
              <a:srgbClr val="000000"/>
            </a:solidFill>
            <a:miter lim="400000"/>
          </a:ln>
        </p:spPr>
        <p:txBody>
          <a:bodyPr/>
          <a:lstStyle/>
          <a:p>
            <a:pPr/>
          </a:p>
        </p:txBody>
      </p:sp>
      <p:sp>
        <p:nvSpPr>
          <p:cNvPr id="2055" name="Shape 2055"/>
          <p:cNvSpPr/>
          <p:nvPr/>
        </p:nvSpPr>
        <p:spPr>
          <a:xfrm>
            <a:off x="7044911" y="3143409"/>
            <a:ext cx="243663" cy="4470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7309" y="12620"/>
                  <a:pt x="10109" y="5420"/>
                  <a:pt x="0" y="0"/>
                </a:cubicBezTo>
              </a:path>
            </a:pathLst>
          </a:custGeom>
          <a:ln w="25400">
            <a:solidFill>
              <a:srgbClr val="000000"/>
            </a:solidFill>
            <a:miter lim="400000"/>
          </a:ln>
        </p:spPr>
        <p:txBody>
          <a:bodyPr/>
          <a:lstStyle/>
          <a:p>
            <a:pPr/>
          </a:p>
        </p:txBody>
      </p:sp>
      <p:sp>
        <p:nvSpPr>
          <p:cNvPr id="2056" name="Shape 2056"/>
          <p:cNvSpPr/>
          <p:nvPr/>
        </p:nvSpPr>
        <p:spPr>
          <a:xfrm>
            <a:off x="5654485" y="8248881"/>
            <a:ext cx="570793" cy="3291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400" y="14400"/>
                  <a:pt x="7200" y="7200"/>
                  <a:pt x="0" y="0"/>
                </a:cubicBezTo>
              </a:path>
            </a:pathLst>
          </a:custGeom>
          <a:ln w="25400">
            <a:solidFill>
              <a:srgbClr val="000000"/>
            </a:solidFill>
            <a:miter lim="400000"/>
          </a:ln>
        </p:spPr>
        <p:txBody>
          <a:bodyPr/>
          <a:lstStyle/>
          <a:p>
            <a:pPr/>
          </a:p>
        </p:txBody>
      </p:sp>
      <p:sp>
        <p:nvSpPr>
          <p:cNvPr id="2057" name="Shape 2057"/>
          <p:cNvSpPr/>
          <p:nvPr/>
        </p:nvSpPr>
        <p:spPr>
          <a:xfrm>
            <a:off x="5698259" y="7416274"/>
            <a:ext cx="3366508" cy="922068"/>
          </a:xfrm>
          <a:custGeom>
            <a:avLst/>
            <a:gdLst/>
            <a:ahLst/>
            <a:cxnLst>
              <a:cxn ang="0">
                <a:pos x="wd2" y="hd2"/>
              </a:cxn>
              <a:cxn ang="5400000">
                <a:pos x="wd2" y="hd2"/>
              </a:cxn>
              <a:cxn ang="10800000">
                <a:pos x="wd2" y="hd2"/>
              </a:cxn>
              <a:cxn ang="16200000">
                <a:pos x="wd2" y="hd2"/>
              </a:cxn>
            </a:cxnLst>
            <a:rect l="0" t="0" r="r" b="b"/>
            <a:pathLst>
              <a:path w="21600" h="17519" fill="norm" stroke="1" extrusionOk="0">
                <a:moveTo>
                  <a:pt x="21600" y="0"/>
                </a:moveTo>
                <a:cubicBezTo>
                  <a:pt x="16322" y="16950"/>
                  <a:pt x="9122" y="21600"/>
                  <a:pt x="0" y="13950"/>
                </a:cubicBezTo>
              </a:path>
            </a:pathLst>
          </a:custGeom>
          <a:ln w="25400">
            <a:solidFill>
              <a:srgbClr val="000000"/>
            </a:solidFill>
            <a:miter lim="400000"/>
          </a:ln>
        </p:spPr>
        <p:txBody>
          <a:bodyPr/>
          <a:lstStyle/>
          <a:p>
            <a:pPr/>
          </a:p>
        </p:txBody>
      </p:sp>
      <p:sp>
        <p:nvSpPr>
          <p:cNvPr id="2058" name="Shape 2058"/>
          <p:cNvSpPr/>
          <p:nvPr/>
        </p:nvSpPr>
        <p:spPr>
          <a:xfrm>
            <a:off x="4675689" y="2232676"/>
            <a:ext cx="1073204" cy="16090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400" y="7200"/>
                  <a:pt x="7200" y="14400"/>
                  <a:pt x="0" y="21600"/>
                </a:cubicBezTo>
              </a:path>
            </a:pathLst>
          </a:custGeom>
          <a:ln w="25400">
            <a:solidFill>
              <a:srgbClr val="000000"/>
            </a:solidFill>
            <a:miter lim="400000"/>
          </a:ln>
        </p:spPr>
        <p:txBody>
          <a:bodyPr/>
          <a:lstStyle/>
          <a:p>
            <a:pPr/>
          </a:p>
        </p:txBody>
      </p:sp>
      <p:sp>
        <p:nvSpPr>
          <p:cNvPr id="2059" name="Shape 2059"/>
          <p:cNvSpPr/>
          <p:nvPr/>
        </p:nvSpPr>
        <p:spPr>
          <a:xfrm>
            <a:off x="4665071" y="4715398"/>
            <a:ext cx="2106698" cy="964362"/>
          </a:xfrm>
          <a:custGeom>
            <a:avLst/>
            <a:gdLst/>
            <a:ahLst/>
            <a:cxnLst>
              <a:cxn ang="0">
                <a:pos x="wd2" y="hd2"/>
              </a:cxn>
              <a:cxn ang="5400000">
                <a:pos x="wd2" y="hd2"/>
              </a:cxn>
              <a:cxn ang="10800000">
                <a:pos x="wd2" y="hd2"/>
              </a:cxn>
              <a:cxn ang="16200000">
                <a:pos x="wd2" y="hd2"/>
              </a:cxn>
            </a:cxnLst>
            <a:rect l="0" t="0" r="r" b="b"/>
            <a:pathLst>
              <a:path w="21600" h="19679" fill="norm" stroke="1" extrusionOk="0">
                <a:moveTo>
                  <a:pt x="21600" y="19182"/>
                </a:moveTo>
                <a:cubicBezTo>
                  <a:pt x="12814" y="21600"/>
                  <a:pt x="5614" y="15206"/>
                  <a:pt x="0" y="0"/>
                </a:cubicBezTo>
              </a:path>
            </a:pathLst>
          </a:custGeom>
          <a:ln w="25400">
            <a:solidFill>
              <a:srgbClr val="000000"/>
            </a:solidFill>
            <a:miter lim="400000"/>
          </a:ln>
        </p:spPr>
        <p:txBody>
          <a:bodyPr/>
          <a:lstStyle/>
          <a:p>
            <a:pPr/>
          </a:p>
        </p:txBody>
      </p:sp>
      <p:sp>
        <p:nvSpPr>
          <p:cNvPr id="2060" name="Shape 2060"/>
          <p:cNvSpPr/>
          <p:nvPr/>
        </p:nvSpPr>
        <p:spPr>
          <a:xfrm>
            <a:off x="3548398" y="4194145"/>
            <a:ext cx="319938" cy="309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00" y="7200"/>
                  <a:pt x="14400" y="14400"/>
                  <a:pt x="21600" y="21600"/>
                </a:cubicBezTo>
              </a:path>
            </a:pathLst>
          </a:custGeom>
          <a:ln w="25400">
            <a:solidFill>
              <a:srgbClr val="000000"/>
            </a:solidFill>
            <a:miter lim="400000"/>
          </a:ln>
        </p:spPr>
        <p:txBody>
          <a:bodyPr/>
          <a:lstStyle/>
          <a:p>
            <a:pPr/>
          </a:p>
        </p:txBody>
      </p:sp>
      <p:sp>
        <p:nvSpPr>
          <p:cNvPr id="2061" name="Shape 2061"/>
          <p:cNvSpPr/>
          <p:nvPr/>
        </p:nvSpPr>
        <p:spPr>
          <a:xfrm>
            <a:off x="9297332" y="7416273"/>
            <a:ext cx="170714" cy="805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9556" y="7974"/>
                  <a:pt x="12356" y="15174"/>
                  <a:pt x="0" y="21600"/>
                </a:cubicBezTo>
              </a:path>
            </a:pathLst>
          </a:custGeom>
          <a:ln w="25400">
            <a:solidFill>
              <a:srgbClr val="000000"/>
            </a:solidFill>
            <a:miter lim="400000"/>
          </a:ln>
        </p:spPr>
        <p:txBody>
          <a:bodyPr/>
          <a:lstStyle/>
          <a:p>
            <a:pPr/>
          </a:p>
        </p:txBody>
      </p:sp>
      <p:sp>
        <p:nvSpPr>
          <p:cNvPr id="2062" name="Shape 2062"/>
          <p:cNvSpPr/>
          <p:nvPr/>
        </p:nvSpPr>
        <p:spPr>
          <a:xfrm>
            <a:off x="7456091" y="5899071"/>
            <a:ext cx="42429" cy="1122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400" y="7200"/>
                  <a:pt x="7200" y="14400"/>
                  <a:pt x="0" y="21600"/>
                </a:cubicBezTo>
              </a:path>
            </a:pathLst>
          </a:custGeom>
          <a:ln w="25400">
            <a:solidFill>
              <a:srgbClr val="000000"/>
            </a:solidFill>
            <a:miter lim="400000"/>
          </a:ln>
        </p:spPr>
        <p:txBody>
          <a:bodyPr/>
          <a:lstStyle/>
          <a:p>
            <a:pPr/>
          </a:p>
        </p:txBody>
      </p:sp>
      <p:sp>
        <p:nvSpPr>
          <p:cNvPr id="2063" name="Shape 2063"/>
          <p:cNvSpPr/>
          <p:nvPr/>
        </p:nvSpPr>
        <p:spPr>
          <a:xfrm>
            <a:off x="3735802" y="6759457"/>
            <a:ext cx="3085270" cy="613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7222" y="9588"/>
                  <a:pt x="10022" y="16788"/>
                  <a:pt x="0" y="21600"/>
                </a:cubicBezTo>
              </a:path>
            </a:pathLst>
          </a:custGeom>
          <a:ln w="25400">
            <a:solidFill>
              <a:srgbClr val="000000"/>
            </a:solidFill>
            <a:miter lim="400000"/>
          </a:ln>
        </p:spPr>
        <p:txBody>
          <a:bodyPr/>
          <a:lstStyle/>
          <a:p>
            <a:pPr/>
          </a:p>
        </p:txBody>
      </p:sp>
      <p:sp>
        <p:nvSpPr>
          <p:cNvPr id="2064" name="Shape 2064"/>
          <p:cNvSpPr/>
          <p:nvPr/>
        </p:nvSpPr>
        <p:spPr>
          <a:xfrm>
            <a:off x="3315857" y="4616292"/>
            <a:ext cx="3454540" cy="17421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356" y="17182"/>
                  <a:pt x="7156" y="9982"/>
                  <a:pt x="0" y="0"/>
                </a:cubicBezTo>
              </a:path>
            </a:pathLst>
          </a:custGeom>
          <a:ln w="25400">
            <a:solidFill>
              <a:srgbClr val="000000"/>
            </a:solidFill>
            <a:miter lim="400000"/>
          </a:ln>
        </p:spPr>
        <p:txBody>
          <a:bodyPr/>
          <a:lstStyle/>
          <a:p>
            <a:pPr/>
          </a:p>
        </p:txBody>
      </p:sp>
      <p:sp>
        <p:nvSpPr>
          <p:cNvPr id="2065" name="Shape 2065"/>
          <p:cNvSpPr/>
          <p:nvPr/>
        </p:nvSpPr>
        <p:spPr>
          <a:xfrm>
            <a:off x="6787110" y="2232775"/>
            <a:ext cx="2163356" cy="4109852"/>
          </a:xfrm>
          <a:custGeom>
            <a:avLst/>
            <a:gdLst/>
            <a:ahLst/>
            <a:cxnLst>
              <a:cxn ang="0">
                <a:pos x="wd2" y="hd2"/>
              </a:cxn>
              <a:cxn ang="5400000">
                <a:pos x="wd2" y="hd2"/>
              </a:cxn>
              <a:cxn ang="10800000">
                <a:pos x="wd2" y="hd2"/>
              </a:cxn>
              <a:cxn ang="16200000">
                <a:pos x="wd2" y="hd2"/>
              </a:cxn>
            </a:cxnLst>
            <a:rect l="0" t="0" r="r" b="b"/>
            <a:pathLst>
              <a:path w="16481" h="21600" fill="norm" stroke="1" extrusionOk="0">
                <a:moveTo>
                  <a:pt x="0" y="0"/>
                </a:moveTo>
                <a:cubicBezTo>
                  <a:pt x="19106" y="10760"/>
                  <a:pt x="21600" y="17960"/>
                  <a:pt x="7482" y="21600"/>
                </a:cubicBezTo>
              </a:path>
            </a:pathLst>
          </a:custGeom>
          <a:ln w="25400">
            <a:solidFill>
              <a:srgbClr val="000000"/>
            </a:solidFill>
            <a:miter lim="400000"/>
          </a:ln>
        </p:spPr>
        <p:txBody>
          <a:bodyPr/>
          <a:lstStyle/>
          <a:p>
            <a:pPr/>
          </a:p>
        </p:txBody>
      </p:sp>
      <p:sp>
        <p:nvSpPr>
          <p:cNvPr id="2011" name="Shape 2011"/>
          <p:cNvSpPr/>
          <p:nvPr/>
        </p:nvSpPr>
        <p:spPr>
          <a:xfrm>
            <a:off x="11111214" y="1162746"/>
            <a:ext cx="1346201" cy="739434"/>
          </a:xfrm>
          <a:prstGeom prst="roundRect">
            <a:avLst>
              <a:gd name="adj" fmla="val 19117"/>
            </a:avLst>
          </a:prstGeom>
          <a:solidFill>
            <a:srgbClr val="D5EBEF">
              <a:alpha val="50000"/>
            </a:srgbClr>
          </a:solidFill>
          <a:ln w="25400">
            <a:solidFill>
              <a:srgbClr val="85888D"/>
            </a:solidFill>
            <a:miter lim="400000"/>
          </a:ln>
        </p:spPr>
        <p:txBody>
          <a:bodyPr lIns="50800" tIns="50800" rIns="50800" bIns="50800" anchor="ctr"/>
          <a:lstStyle/>
          <a:p>
            <a:pPr>
              <a:defRPr sz="2400"/>
            </a:pPr>
          </a:p>
        </p:txBody>
      </p:sp>
      <p:sp>
        <p:nvSpPr>
          <p:cNvPr id="2012" name="Shape 2012"/>
          <p:cNvSpPr/>
          <p:nvPr/>
        </p:nvSpPr>
        <p:spPr>
          <a:xfrm>
            <a:off x="11219036" y="1170513"/>
            <a:ext cx="1130555" cy="71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solidFill>
                  <a:srgbClr val="000000">
                    <a:alpha val="50000"/>
                  </a:srgbClr>
                </a:solidFill>
              </a:defRPr>
            </a:lvl1pPr>
          </a:lstStyle>
          <a:p>
            <a:pPr/>
            <a:r>
              <a:t>letting agent</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9" name="Shape 2069"/>
          <p:cNvSpPr/>
          <p:nvPr>
            <p:ph type="title"/>
          </p:nvPr>
        </p:nvSpPr>
        <p:spPr>
          <a:xfrm>
            <a:off x="244593" y="-255125"/>
            <a:ext cx="13004801" cy="2159001"/>
          </a:xfrm>
          <a:prstGeom prst="rect">
            <a:avLst/>
          </a:prstGeom>
        </p:spPr>
        <p:txBody>
          <a:bodyPr/>
          <a:lstStyle>
            <a:lvl1pPr>
              <a:defRPr sz="6100"/>
            </a:lvl1pPr>
          </a:lstStyle>
          <a:p>
            <a:pPr/>
            <a:r>
              <a:t> data marketplace</a:t>
            </a:r>
          </a:p>
        </p:txBody>
      </p:sp>
      <p:pic>
        <p:nvPicPr>
          <p:cNvPr id="2070" name="image12.png"/>
          <p:cNvPicPr>
            <a:picLocks noChangeAspect="1"/>
          </p:cNvPicPr>
          <p:nvPr/>
        </p:nvPicPr>
        <p:blipFill>
          <a:blip r:embed="rId3">
            <a:extLst/>
          </a:blip>
          <a:stretch>
            <a:fillRect/>
          </a:stretch>
        </p:blipFill>
        <p:spPr>
          <a:xfrm>
            <a:off x="0" y="8667750"/>
            <a:ext cx="13074650" cy="1104900"/>
          </a:xfrm>
          <a:prstGeom prst="rect">
            <a:avLst/>
          </a:prstGeom>
          <a:ln w="12700">
            <a:miter lim="400000"/>
          </a:ln>
        </p:spPr>
      </p:pic>
      <p:pic>
        <p:nvPicPr>
          <p:cNvPr id="2071" name="image10.png"/>
          <p:cNvPicPr>
            <a:picLocks noChangeAspect="1"/>
          </p:cNvPicPr>
          <p:nvPr/>
        </p:nvPicPr>
        <p:blipFill>
          <a:blip r:embed="rId4">
            <a:extLst/>
          </a:blip>
          <a:stretch>
            <a:fillRect/>
          </a:stretch>
        </p:blipFill>
        <p:spPr>
          <a:xfrm>
            <a:off x="2419843" y="417974"/>
            <a:ext cx="1168402" cy="812802"/>
          </a:xfrm>
          <a:prstGeom prst="rect">
            <a:avLst/>
          </a:prstGeom>
          <a:ln w="12700">
            <a:miter lim="400000"/>
          </a:ln>
        </p:spPr>
      </p:pic>
      <p:grpSp>
        <p:nvGrpSpPr>
          <p:cNvPr id="2074" name="Group 2074"/>
          <p:cNvGrpSpPr/>
          <p:nvPr/>
        </p:nvGrpSpPr>
        <p:grpSpPr>
          <a:xfrm>
            <a:off x="1543401" y="3057778"/>
            <a:ext cx="1270001" cy="1270001"/>
            <a:chOff x="0" y="0"/>
            <a:chExt cx="1270000" cy="1270000"/>
          </a:xfrm>
        </p:grpSpPr>
        <p:sp>
          <p:nvSpPr>
            <p:cNvPr id="2072" name="Shape 2072"/>
            <p:cNvSpPr/>
            <p:nvPr/>
          </p:nvSpPr>
          <p:spPr>
            <a:xfrm>
              <a:off x="0" y="0"/>
              <a:ext cx="1270000" cy="1270000"/>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2073" name="Shape 2073"/>
            <p:cNvSpPr/>
            <p:nvPr/>
          </p:nvSpPr>
          <p:spPr>
            <a:xfrm>
              <a:off x="258582" y="330200"/>
              <a:ext cx="770205"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700"/>
              </a:pPr>
              <a:r>
                <a:t>profile</a:t>
              </a:r>
            </a:p>
            <a:p>
              <a:pPr>
                <a:defRPr sz="1700"/>
              </a:pPr>
              <a:r>
                <a:t>data</a:t>
              </a:r>
            </a:p>
          </p:txBody>
        </p:sp>
      </p:grpSp>
      <p:grpSp>
        <p:nvGrpSpPr>
          <p:cNvPr id="2077" name="Group 2077"/>
          <p:cNvGrpSpPr/>
          <p:nvPr/>
        </p:nvGrpSpPr>
        <p:grpSpPr>
          <a:xfrm>
            <a:off x="2970881" y="5482293"/>
            <a:ext cx="1270001" cy="1270001"/>
            <a:chOff x="0" y="0"/>
            <a:chExt cx="1270000" cy="1270000"/>
          </a:xfrm>
        </p:grpSpPr>
        <p:sp>
          <p:nvSpPr>
            <p:cNvPr id="2075" name="Shape 2075"/>
            <p:cNvSpPr/>
            <p:nvPr/>
          </p:nvSpPr>
          <p:spPr>
            <a:xfrm>
              <a:off x="0" y="0"/>
              <a:ext cx="1270000" cy="1270000"/>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2076" name="Shape 2076"/>
            <p:cNvSpPr/>
            <p:nvPr/>
          </p:nvSpPr>
          <p:spPr>
            <a:xfrm>
              <a:off x="202556" y="330200"/>
              <a:ext cx="882257"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700"/>
              </a:pPr>
              <a:r>
                <a:t>sensor </a:t>
              </a:r>
            </a:p>
            <a:p>
              <a:pPr>
                <a:defRPr sz="1700"/>
              </a:pPr>
              <a:r>
                <a:t>data</a:t>
              </a:r>
            </a:p>
          </p:txBody>
        </p:sp>
      </p:grpSp>
      <p:grpSp>
        <p:nvGrpSpPr>
          <p:cNvPr id="2080" name="Group 2080"/>
          <p:cNvGrpSpPr/>
          <p:nvPr/>
        </p:nvGrpSpPr>
        <p:grpSpPr>
          <a:xfrm>
            <a:off x="4701806" y="2057696"/>
            <a:ext cx="1270001" cy="1270001"/>
            <a:chOff x="0" y="0"/>
            <a:chExt cx="1270000" cy="1270000"/>
          </a:xfrm>
        </p:grpSpPr>
        <p:sp>
          <p:nvSpPr>
            <p:cNvPr id="2078" name="Shape 2078"/>
            <p:cNvSpPr/>
            <p:nvPr/>
          </p:nvSpPr>
          <p:spPr>
            <a:xfrm>
              <a:off x="0" y="0"/>
              <a:ext cx="1270000" cy="1270000"/>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2079" name="Shape 2079"/>
            <p:cNvSpPr/>
            <p:nvPr/>
          </p:nvSpPr>
          <p:spPr>
            <a:xfrm>
              <a:off x="94714" y="330200"/>
              <a:ext cx="1097941"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700"/>
              </a:pPr>
              <a:r>
                <a:t>wellbeing</a:t>
              </a:r>
            </a:p>
            <a:p>
              <a:pPr>
                <a:defRPr sz="1700"/>
              </a:pPr>
              <a:r>
                <a:t>data</a:t>
              </a:r>
            </a:p>
          </p:txBody>
        </p:sp>
      </p:grpSp>
      <p:grpSp>
        <p:nvGrpSpPr>
          <p:cNvPr id="2083" name="Group 2083"/>
          <p:cNvGrpSpPr/>
          <p:nvPr/>
        </p:nvGrpSpPr>
        <p:grpSpPr>
          <a:xfrm>
            <a:off x="6254749" y="4241800"/>
            <a:ext cx="1469937" cy="1270000"/>
            <a:chOff x="-91283" y="0"/>
            <a:chExt cx="1469936" cy="1270000"/>
          </a:xfrm>
        </p:grpSpPr>
        <p:sp>
          <p:nvSpPr>
            <p:cNvPr id="2081" name="Shape 2081"/>
            <p:cNvSpPr/>
            <p:nvPr/>
          </p:nvSpPr>
          <p:spPr>
            <a:xfrm>
              <a:off x="0" y="0"/>
              <a:ext cx="1270000" cy="1270000"/>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2082" name="Shape 2082"/>
            <p:cNvSpPr/>
            <p:nvPr/>
          </p:nvSpPr>
          <p:spPr>
            <a:xfrm>
              <a:off x="-91284" y="330200"/>
              <a:ext cx="1469937"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700"/>
              </a:pPr>
              <a:r>
                <a:t>demographic</a:t>
              </a:r>
            </a:p>
            <a:p>
              <a:pPr>
                <a:defRPr sz="1700"/>
              </a:pPr>
              <a:r>
                <a:t>data</a:t>
              </a:r>
            </a:p>
          </p:txBody>
        </p:sp>
      </p:grpSp>
      <p:grpSp>
        <p:nvGrpSpPr>
          <p:cNvPr id="2086" name="Group 2086"/>
          <p:cNvGrpSpPr/>
          <p:nvPr/>
        </p:nvGrpSpPr>
        <p:grpSpPr>
          <a:xfrm>
            <a:off x="8272030" y="6251689"/>
            <a:ext cx="1270001" cy="1270001"/>
            <a:chOff x="0" y="0"/>
            <a:chExt cx="1270000" cy="1270000"/>
          </a:xfrm>
        </p:grpSpPr>
        <p:sp>
          <p:nvSpPr>
            <p:cNvPr id="2084" name="Shape 2084"/>
            <p:cNvSpPr/>
            <p:nvPr/>
          </p:nvSpPr>
          <p:spPr>
            <a:xfrm>
              <a:off x="0" y="0"/>
              <a:ext cx="1270000" cy="1270000"/>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2085" name="Shape 2085"/>
            <p:cNvSpPr/>
            <p:nvPr/>
          </p:nvSpPr>
          <p:spPr>
            <a:xfrm>
              <a:off x="62653" y="330200"/>
              <a:ext cx="1162063"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700"/>
              </a:pPr>
              <a:r>
                <a:t>apartment</a:t>
              </a:r>
            </a:p>
            <a:p>
              <a:pPr>
                <a:defRPr sz="1700"/>
              </a:pPr>
              <a:r>
                <a:t>units</a:t>
              </a:r>
            </a:p>
          </p:txBody>
        </p:sp>
      </p:gr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7" name="image12.png"/>
          <p:cNvPicPr>
            <a:picLocks noChangeAspect="1"/>
          </p:cNvPicPr>
          <p:nvPr/>
        </p:nvPicPr>
        <p:blipFill>
          <a:blip r:embed="rId3">
            <a:extLst/>
          </a:blip>
          <a:stretch>
            <a:fillRect/>
          </a:stretch>
        </p:blipFill>
        <p:spPr>
          <a:xfrm>
            <a:off x="-34925" y="8761872"/>
            <a:ext cx="13074651" cy="1104901"/>
          </a:xfrm>
          <a:prstGeom prst="rect">
            <a:avLst/>
          </a:prstGeom>
          <a:ln w="12700">
            <a:miter lim="400000"/>
          </a:ln>
        </p:spPr>
      </p:pic>
      <p:sp>
        <p:nvSpPr>
          <p:cNvPr id="168" name="Shape 168"/>
          <p:cNvSpPr/>
          <p:nvPr/>
        </p:nvSpPr>
        <p:spPr>
          <a:xfrm>
            <a:off x="4379648" y="242546"/>
            <a:ext cx="5602655" cy="6477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latin typeface="Helvetica"/>
                <a:ea typeface="Helvetica"/>
                <a:cs typeface="Helvetica"/>
                <a:sym typeface="Helvetica"/>
              </a:defRPr>
            </a:pPr>
            <a:r>
              <a:rPr b="0">
                <a:latin typeface="+mn-lt"/>
                <a:ea typeface="+mn-ea"/>
                <a:cs typeface="+mn-cs"/>
                <a:sym typeface="Helvetica Light"/>
              </a:rPr>
              <a:t>forum analysis:</a:t>
            </a:r>
            <a:r>
              <a:t> categories</a:t>
            </a:r>
          </a:p>
        </p:txBody>
      </p:sp>
      <p:pic>
        <p:nvPicPr>
          <p:cNvPr id="169" name="image10.png"/>
          <p:cNvPicPr>
            <a:picLocks noChangeAspect="1"/>
          </p:cNvPicPr>
          <p:nvPr/>
        </p:nvPicPr>
        <p:blipFill>
          <a:blip r:embed="rId4">
            <a:extLst/>
          </a:blip>
          <a:stretch>
            <a:fillRect/>
          </a:stretch>
        </p:blipFill>
        <p:spPr>
          <a:xfrm>
            <a:off x="3120153" y="159999"/>
            <a:ext cx="1168401" cy="812801"/>
          </a:xfrm>
          <a:prstGeom prst="rect">
            <a:avLst/>
          </a:prstGeom>
          <a:ln w="12700">
            <a:miter lim="400000"/>
          </a:ln>
        </p:spPr>
      </p:pic>
      <p:sp>
        <p:nvSpPr>
          <p:cNvPr id="170" name="Shape 170"/>
          <p:cNvSpPr/>
          <p:nvPr/>
        </p:nvSpPr>
        <p:spPr>
          <a:xfrm>
            <a:off x="740129" y="1518452"/>
            <a:ext cx="1620038" cy="527296"/>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1600"/>
            </a:lvl1pPr>
          </a:lstStyle>
          <a:p>
            <a:pPr/>
            <a:r>
              <a:t>advice sought</a:t>
            </a:r>
          </a:p>
        </p:txBody>
      </p:sp>
      <p:sp>
        <p:nvSpPr>
          <p:cNvPr id="171" name="Shape 171"/>
          <p:cNvSpPr/>
          <p:nvPr/>
        </p:nvSpPr>
        <p:spPr>
          <a:xfrm>
            <a:off x="740129" y="3404783"/>
            <a:ext cx="1620038" cy="527296"/>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1500"/>
            </a:lvl1pPr>
          </a:lstStyle>
          <a:p>
            <a:pPr/>
            <a:r>
              <a:t>advice offered</a:t>
            </a:r>
          </a:p>
        </p:txBody>
      </p:sp>
      <p:sp>
        <p:nvSpPr>
          <p:cNvPr id="172" name="Shape 172"/>
          <p:cNvSpPr/>
          <p:nvPr/>
        </p:nvSpPr>
        <p:spPr>
          <a:xfrm>
            <a:off x="740129" y="2461617"/>
            <a:ext cx="1620038" cy="527297"/>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1600"/>
            </a:lvl1pPr>
          </a:lstStyle>
          <a:p>
            <a:pPr/>
            <a:r>
              <a:t>help sought</a:t>
            </a:r>
          </a:p>
        </p:txBody>
      </p:sp>
      <p:sp>
        <p:nvSpPr>
          <p:cNvPr id="173" name="Shape 173"/>
          <p:cNvSpPr/>
          <p:nvPr/>
        </p:nvSpPr>
        <p:spPr>
          <a:xfrm>
            <a:off x="740129" y="4347948"/>
            <a:ext cx="1620038" cy="527297"/>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1600"/>
            </a:lvl1pPr>
          </a:lstStyle>
          <a:p>
            <a:pPr/>
            <a:r>
              <a:t>recommend</a:t>
            </a:r>
          </a:p>
        </p:txBody>
      </p:sp>
      <p:sp>
        <p:nvSpPr>
          <p:cNvPr id="174" name="Shape 174"/>
          <p:cNvSpPr/>
          <p:nvPr/>
        </p:nvSpPr>
        <p:spPr>
          <a:xfrm>
            <a:off x="740129" y="6234279"/>
            <a:ext cx="1620038" cy="527297"/>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1600"/>
            </a:lvl1pPr>
          </a:lstStyle>
          <a:p>
            <a:pPr/>
            <a:r>
              <a:t>antisocial</a:t>
            </a:r>
          </a:p>
        </p:txBody>
      </p:sp>
      <p:sp>
        <p:nvSpPr>
          <p:cNvPr id="175" name="Shape 175"/>
          <p:cNvSpPr/>
          <p:nvPr/>
        </p:nvSpPr>
        <p:spPr>
          <a:xfrm>
            <a:off x="740129" y="5291114"/>
            <a:ext cx="1620038" cy="527296"/>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1600"/>
            </a:lvl1pPr>
          </a:lstStyle>
          <a:p>
            <a:pPr/>
            <a:r>
              <a:t>warning</a:t>
            </a:r>
          </a:p>
        </p:txBody>
      </p:sp>
      <p:sp>
        <p:nvSpPr>
          <p:cNvPr id="176" name="Shape 176"/>
          <p:cNvSpPr/>
          <p:nvPr/>
        </p:nvSpPr>
        <p:spPr>
          <a:xfrm>
            <a:off x="740129" y="7177444"/>
            <a:ext cx="1620038" cy="527297"/>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1600"/>
            </a:lvl1pPr>
          </a:lstStyle>
          <a:p>
            <a:pPr/>
            <a:r>
              <a:t>living</a:t>
            </a:r>
          </a:p>
        </p:txBody>
      </p:sp>
      <p:sp>
        <p:nvSpPr>
          <p:cNvPr id="177" name="Shape 177"/>
          <p:cNvSpPr/>
          <p:nvPr/>
        </p:nvSpPr>
        <p:spPr>
          <a:xfrm>
            <a:off x="740129" y="8120610"/>
            <a:ext cx="1620038" cy="527297"/>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1600"/>
            </a:lvl1pPr>
          </a:lstStyle>
          <a:p>
            <a:pPr/>
            <a:r>
              <a:t>local area</a:t>
            </a:r>
          </a:p>
        </p:txBody>
      </p:sp>
      <p:sp>
        <p:nvSpPr>
          <p:cNvPr id="178" name="Shape 178"/>
          <p:cNvSpPr/>
          <p:nvPr/>
        </p:nvSpPr>
        <p:spPr>
          <a:xfrm>
            <a:off x="4771516" y="1518452"/>
            <a:ext cx="1620038" cy="527296"/>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1600"/>
            </a:lvl1pPr>
          </a:lstStyle>
          <a:p>
            <a:pPr/>
            <a:r>
              <a:t>local incident</a:t>
            </a:r>
          </a:p>
        </p:txBody>
      </p:sp>
      <p:sp>
        <p:nvSpPr>
          <p:cNvPr id="179" name="Shape 179"/>
          <p:cNvSpPr/>
          <p:nvPr/>
        </p:nvSpPr>
        <p:spPr>
          <a:xfrm>
            <a:off x="4771516" y="3404782"/>
            <a:ext cx="1620038" cy="527297"/>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1500"/>
            </a:lvl1pPr>
          </a:lstStyle>
          <a:p>
            <a:pPr/>
            <a:r>
              <a:t>legal</a:t>
            </a:r>
          </a:p>
        </p:txBody>
      </p:sp>
      <p:sp>
        <p:nvSpPr>
          <p:cNvPr id="180" name="Shape 180"/>
          <p:cNvSpPr/>
          <p:nvPr/>
        </p:nvSpPr>
        <p:spPr>
          <a:xfrm>
            <a:off x="4771516" y="2461617"/>
            <a:ext cx="1620038" cy="527297"/>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1600"/>
            </a:lvl1pPr>
          </a:lstStyle>
          <a:p>
            <a:pPr/>
            <a:r>
              <a:t>rules</a:t>
            </a:r>
          </a:p>
        </p:txBody>
      </p:sp>
      <p:sp>
        <p:nvSpPr>
          <p:cNvPr id="181" name="Shape 181"/>
          <p:cNvSpPr/>
          <p:nvPr/>
        </p:nvSpPr>
        <p:spPr>
          <a:xfrm>
            <a:off x="4771516" y="5291113"/>
            <a:ext cx="1620038" cy="527297"/>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1600"/>
            </a:lvl1pPr>
          </a:lstStyle>
          <a:p>
            <a:pPr/>
            <a:r>
              <a:t>social</a:t>
            </a:r>
          </a:p>
        </p:txBody>
      </p:sp>
      <p:sp>
        <p:nvSpPr>
          <p:cNvPr id="182" name="Shape 182"/>
          <p:cNvSpPr/>
          <p:nvPr/>
        </p:nvSpPr>
        <p:spPr>
          <a:xfrm>
            <a:off x="4771516" y="4347948"/>
            <a:ext cx="1620038" cy="527297"/>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1600"/>
            </a:lvl1pPr>
          </a:lstStyle>
          <a:p>
            <a:pPr/>
            <a:r>
              <a:t>action</a:t>
            </a:r>
          </a:p>
        </p:txBody>
      </p:sp>
      <p:sp>
        <p:nvSpPr>
          <p:cNvPr id="183" name="Shape 183"/>
          <p:cNvSpPr/>
          <p:nvPr/>
        </p:nvSpPr>
        <p:spPr>
          <a:xfrm>
            <a:off x="4771516" y="6234279"/>
            <a:ext cx="1620038" cy="527296"/>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1600"/>
            </a:lvl1pPr>
          </a:lstStyle>
          <a:p>
            <a:pPr/>
            <a:r>
              <a:t>management</a:t>
            </a:r>
          </a:p>
        </p:txBody>
      </p:sp>
      <p:sp>
        <p:nvSpPr>
          <p:cNvPr id="184" name="Shape 184"/>
          <p:cNvSpPr/>
          <p:nvPr/>
        </p:nvSpPr>
        <p:spPr>
          <a:xfrm>
            <a:off x="4771516" y="7177444"/>
            <a:ext cx="1620038" cy="527297"/>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1600"/>
            </a:lvl1pPr>
          </a:lstStyle>
          <a:p>
            <a:pPr/>
            <a:r>
              <a:t>staff</a:t>
            </a:r>
          </a:p>
        </p:txBody>
      </p:sp>
      <p:sp>
        <p:nvSpPr>
          <p:cNvPr id="185" name="Shape 185"/>
          <p:cNvSpPr/>
          <p:nvPr/>
        </p:nvSpPr>
        <p:spPr>
          <a:xfrm>
            <a:off x="4771516" y="8120610"/>
            <a:ext cx="1620038" cy="527297"/>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1500"/>
            </a:lvl1pPr>
          </a:lstStyle>
          <a:p>
            <a:pPr/>
            <a:r>
              <a:t>property issue</a:t>
            </a:r>
          </a:p>
        </p:txBody>
      </p:sp>
      <p:sp>
        <p:nvSpPr>
          <p:cNvPr id="186" name="Shape 186"/>
          <p:cNvSpPr/>
          <p:nvPr/>
        </p:nvSpPr>
        <p:spPr>
          <a:xfrm>
            <a:off x="8802902" y="2447681"/>
            <a:ext cx="1620038" cy="527297"/>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1500"/>
            </a:lvl1pPr>
          </a:lstStyle>
          <a:p>
            <a:pPr/>
            <a:r>
              <a:t>finance</a:t>
            </a:r>
          </a:p>
        </p:txBody>
      </p:sp>
      <p:sp>
        <p:nvSpPr>
          <p:cNvPr id="187" name="Shape 187"/>
          <p:cNvSpPr/>
          <p:nvPr/>
        </p:nvSpPr>
        <p:spPr>
          <a:xfrm>
            <a:off x="8802902" y="1504516"/>
            <a:ext cx="1620038" cy="527296"/>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1600"/>
            </a:lvl1pPr>
          </a:lstStyle>
          <a:p>
            <a:pPr/>
            <a:r>
              <a:t>commerce</a:t>
            </a:r>
          </a:p>
        </p:txBody>
      </p:sp>
      <p:sp>
        <p:nvSpPr>
          <p:cNvPr id="188" name="Shape 188"/>
          <p:cNvSpPr/>
          <p:nvPr/>
        </p:nvSpPr>
        <p:spPr>
          <a:xfrm>
            <a:off x="8802902" y="3390846"/>
            <a:ext cx="1620038" cy="527297"/>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1600"/>
            </a:lvl1pPr>
          </a:lstStyle>
          <a:p>
            <a:pPr/>
            <a:r>
              <a:t>website</a:t>
            </a:r>
          </a:p>
        </p:txBody>
      </p:sp>
      <p:sp>
        <p:nvSpPr>
          <p:cNvPr id="189" name="Shape 189"/>
          <p:cNvSpPr/>
          <p:nvPr/>
        </p:nvSpPr>
        <p:spPr>
          <a:xfrm>
            <a:off x="8802902" y="5277177"/>
            <a:ext cx="1620038" cy="527297"/>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1600"/>
            </a:lvl1pPr>
          </a:lstStyle>
          <a:p>
            <a:pPr/>
            <a:r>
              <a:t>documents</a:t>
            </a:r>
          </a:p>
        </p:txBody>
      </p:sp>
      <p:sp>
        <p:nvSpPr>
          <p:cNvPr id="190" name="Shape 190"/>
          <p:cNvSpPr/>
          <p:nvPr/>
        </p:nvSpPr>
        <p:spPr>
          <a:xfrm>
            <a:off x="8802902" y="4334012"/>
            <a:ext cx="1620038" cy="527297"/>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1600"/>
            </a:lvl1pPr>
          </a:lstStyle>
          <a:p>
            <a:pPr/>
            <a:r>
              <a:t>policing</a:t>
            </a:r>
          </a:p>
        </p:txBody>
      </p:sp>
      <p:sp>
        <p:nvSpPr>
          <p:cNvPr id="191" name="Shape 191"/>
          <p:cNvSpPr/>
          <p:nvPr/>
        </p:nvSpPr>
        <p:spPr>
          <a:xfrm>
            <a:off x="8802902" y="6220343"/>
            <a:ext cx="1620038" cy="527296"/>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1200"/>
            </a:lvl1pPr>
          </a:lstStyle>
          <a:p>
            <a:pPr/>
            <a:r>
              <a:t>property suggestion</a:t>
            </a:r>
          </a:p>
        </p:txBody>
      </p:sp>
      <p:sp>
        <p:nvSpPr>
          <p:cNvPr id="296" name="Shape 296"/>
          <p:cNvSpPr/>
          <p:nvPr/>
        </p:nvSpPr>
        <p:spPr>
          <a:xfrm>
            <a:off x="2399887" y="1472271"/>
            <a:ext cx="704937" cy="3217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ln w="25400">
            <a:solidFill>
              <a:srgbClr val="4E5351"/>
            </a:solidFill>
            <a:miter lim="400000"/>
          </a:ln>
        </p:spPr>
        <p:txBody>
          <a:bodyPr/>
          <a:lstStyle/>
          <a:p>
            <a:pPr/>
          </a:p>
        </p:txBody>
      </p:sp>
      <p:sp>
        <p:nvSpPr>
          <p:cNvPr id="193" name="Shape 193"/>
          <p:cNvSpPr/>
          <p:nvPr/>
        </p:nvSpPr>
        <p:spPr>
          <a:xfrm>
            <a:off x="2416090" y="1793741"/>
            <a:ext cx="701292" cy="217771"/>
          </a:xfrm>
          <a:prstGeom prst="line">
            <a:avLst/>
          </a:prstGeom>
          <a:ln w="25400">
            <a:solidFill>
              <a:srgbClr val="4E5351"/>
            </a:solidFill>
            <a:miter lim="400000"/>
          </a:ln>
        </p:spPr>
        <p:txBody>
          <a:bodyPr lIns="50800" tIns="50800" rIns="50800" bIns="50800" anchor="ctr"/>
          <a:lstStyle/>
          <a:p>
            <a:pPr>
              <a:defRPr sz="2400"/>
            </a:pPr>
          </a:p>
        </p:txBody>
      </p:sp>
      <p:sp>
        <p:nvSpPr>
          <p:cNvPr id="194" name="Shape 194"/>
          <p:cNvSpPr/>
          <p:nvPr/>
        </p:nvSpPr>
        <p:spPr>
          <a:xfrm>
            <a:off x="3081399" y="1255885"/>
            <a:ext cx="1014173"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700"/>
            </a:lvl1pPr>
          </a:lstStyle>
          <a:p>
            <a:pPr/>
            <a:r>
              <a:t>television</a:t>
            </a:r>
          </a:p>
        </p:txBody>
      </p:sp>
      <p:sp>
        <p:nvSpPr>
          <p:cNvPr id="195" name="Shape 195"/>
          <p:cNvSpPr/>
          <p:nvPr/>
        </p:nvSpPr>
        <p:spPr>
          <a:xfrm>
            <a:off x="3106800" y="1834639"/>
            <a:ext cx="1190130"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700"/>
            </a:lvl1pPr>
          </a:lstStyle>
          <a:p>
            <a:pPr/>
            <a:r>
              <a:t>broadband</a:t>
            </a:r>
          </a:p>
        </p:txBody>
      </p:sp>
      <p:sp>
        <p:nvSpPr>
          <p:cNvPr id="196" name="Shape 196"/>
          <p:cNvSpPr/>
          <p:nvPr/>
        </p:nvSpPr>
        <p:spPr>
          <a:xfrm>
            <a:off x="3146277" y="2247831"/>
            <a:ext cx="782080"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borrow</a:t>
            </a:r>
          </a:p>
        </p:txBody>
      </p:sp>
      <p:sp>
        <p:nvSpPr>
          <p:cNvPr id="197" name="Shape 197"/>
          <p:cNvSpPr/>
          <p:nvPr/>
        </p:nvSpPr>
        <p:spPr>
          <a:xfrm>
            <a:off x="3133577" y="2813263"/>
            <a:ext cx="1005968"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expertise</a:t>
            </a:r>
          </a:p>
        </p:txBody>
      </p:sp>
      <p:sp>
        <p:nvSpPr>
          <p:cNvPr id="198" name="Shape 198"/>
          <p:cNvSpPr/>
          <p:nvPr/>
        </p:nvSpPr>
        <p:spPr>
          <a:xfrm>
            <a:off x="3140425" y="3153527"/>
            <a:ext cx="782080"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energy</a:t>
            </a:r>
          </a:p>
        </p:txBody>
      </p:sp>
      <p:sp>
        <p:nvSpPr>
          <p:cNvPr id="199" name="Shape 199"/>
          <p:cNvSpPr/>
          <p:nvPr/>
        </p:nvSpPr>
        <p:spPr>
          <a:xfrm>
            <a:off x="3069132" y="3706531"/>
            <a:ext cx="1522435"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condensation</a:t>
            </a:r>
          </a:p>
        </p:txBody>
      </p:sp>
      <p:sp>
        <p:nvSpPr>
          <p:cNvPr id="200" name="Shape 200"/>
          <p:cNvSpPr/>
          <p:nvPr/>
        </p:nvSpPr>
        <p:spPr>
          <a:xfrm>
            <a:off x="3114030" y="4091506"/>
            <a:ext cx="782080"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builder</a:t>
            </a:r>
          </a:p>
        </p:txBody>
      </p:sp>
      <p:sp>
        <p:nvSpPr>
          <p:cNvPr id="201" name="Shape 201"/>
          <p:cNvSpPr/>
          <p:nvPr/>
        </p:nvSpPr>
        <p:spPr>
          <a:xfrm>
            <a:off x="3114030" y="4661311"/>
            <a:ext cx="975507"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architect</a:t>
            </a:r>
          </a:p>
        </p:txBody>
      </p:sp>
      <p:sp>
        <p:nvSpPr>
          <p:cNvPr id="202" name="Shape 202"/>
          <p:cNvSpPr/>
          <p:nvPr/>
        </p:nvSpPr>
        <p:spPr>
          <a:xfrm>
            <a:off x="3061401" y="5616093"/>
            <a:ext cx="782079"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scam</a:t>
            </a:r>
          </a:p>
        </p:txBody>
      </p:sp>
      <p:sp>
        <p:nvSpPr>
          <p:cNvPr id="203" name="Shape 203"/>
          <p:cNvSpPr/>
          <p:nvPr/>
        </p:nvSpPr>
        <p:spPr>
          <a:xfrm>
            <a:off x="3056203" y="5071586"/>
            <a:ext cx="783718"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works</a:t>
            </a:r>
          </a:p>
        </p:txBody>
      </p:sp>
      <p:sp>
        <p:nvSpPr>
          <p:cNvPr id="204" name="Shape 204"/>
          <p:cNvSpPr/>
          <p:nvPr/>
        </p:nvSpPr>
        <p:spPr>
          <a:xfrm>
            <a:off x="3077449" y="6550830"/>
            <a:ext cx="622041"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theft</a:t>
            </a:r>
          </a:p>
        </p:txBody>
      </p:sp>
      <p:sp>
        <p:nvSpPr>
          <p:cNvPr id="205" name="Shape 205"/>
          <p:cNvSpPr/>
          <p:nvPr/>
        </p:nvSpPr>
        <p:spPr>
          <a:xfrm>
            <a:off x="3077449" y="6002838"/>
            <a:ext cx="1048669"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mugging</a:t>
            </a:r>
          </a:p>
        </p:txBody>
      </p:sp>
      <p:sp>
        <p:nvSpPr>
          <p:cNvPr id="206" name="Shape 206"/>
          <p:cNvSpPr/>
          <p:nvPr/>
        </p:nvSpPr>
        <p:spPr>
          <a:xfrm>
            <a:off x="3194050" y="7426593"/>
            <a:ext cx="622041"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noise</a:t>
            </a:r>
          </a:p>
        </p:txBody>
      </p:sp>
      <p:sp>
        <p:nvSpPr>
          <p:cNvPr id="207" name="Shape 207"/>
          <p:cNvSpPr/>
          <p:nvPr/>
        </p:nvSpPr>
        <p:spPr>
          <a:xfrm>
            <a:off x="3112935" y="6955723"/>
            <a:ext cx="784270"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wildlife</a:t>
            </a:r>
          </a:p>
        </p:txBody>
      </p:sp>
      <p:sp>
        <p:nvSpPr>
          <p:cNvPr id="208" name="Shape 208"/>
          <p:cNvSpPr/>
          <p:nvPr/>
        </p:nvSpPr>
        <p:spPr>
          <a:xfrm>
            <a:off x="3133632" y="8336263"/>
            <a:ext cx="509674"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pub</a:t>
            </a:r>
          </a:p>
        </p:txBody>
      </p:sp>
      <p:sp>
        <p:nvSpPr>
          <p:cNvPr id="209" name="Shape 209"/>
          <p:cNvSpPr/>
          <p:nvPr/>
        </p:nvSpPr>
        <p:spPr>
          <a:xfrm>
            <a:off x="3159828" y="7858797"/>
            <a:ext cx="576469"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tube</a:t>
            </a:r>
          </a:p>
        </p:txBody>
      </p:sp>
      <p:sp>
        <p:nvSpPr>
          <p:cNvPr id="210" name="Shape 210"/>
          <p:cNvSpPr/>
          <p:nvPr/>
        </p:nvSpPr>
        <p:spPr>
          <a:xfrm>
            <a:off x="7104499" y="1236666"/>
            <a:ext cx="509674"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fire</a:t>
            </a:r>
          </a:p>
        </p:txBody>
      </p:sp>
      <p:sp>
        <p:nvSpPr>
          <p:cNvPr id="211" name="Shape 211"/>
          <p:cNvSpPr/>
          <p:nvPr/>
        </p:nvSpPr>
        <p:spPr>
          <a:xfrm>
            <a:off x="7104499" y="1761820"/>
            <a:ext cx="752704"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police</a:t>
            </a:r>
          </a:p>
        </p:txBody>
      </p:sp>
      <p:sp>
        <p:nvSpPr>
          <p:cNvPr id="212" name="Shape 212"/>
          <p:cNvSpPr/>
          <p:nvPr/>
        </p:nvSpPr>
        <p:spPr>
          <a:xfrm>
            <a:off x="7114895" y="2230726"/>
            <a:ext cx="1217837"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procedure</a:t>
            </a:r>
          </a:p>
        </p:txBody>
      </p:sp>
      <p:sp>
        <p:nvSpPr>
          <p:cNvPr id="213" name="Shape 213"/>
          <p:cNvSpPr/>
          <p:nvPr/>
        </p:nvSpPr>
        <p:spPr>
          <a:xfrm>
            <a:off x="7114895" y="2756454"/>
            <a:ext cx="1322363"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clarification</a:t>
            </a:r>
          </a:p>
        </p:txBody>
      </p:sp>
      <p:sp>
        <p:nvSpPr>
          <p:cNvPr id="214" name="Shape 214"/>
          <p:cNvSpPr/>
          <p:nvPr/>
        </p:nvSpPr>
        <p:spPr>
          <a:xfrm>
            <a:off x="7088154" y="3153527"/>
            <a:ext cx="969635"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dispute</a:t>
            </a:r>
          </a:p>
        </p:txBody>
      </p:sp>
      <p:sp>
        <p:nvSpPr>
          <p:cNvPr id="215" name="Shape 215"/>
          <p:cNvSpPr/>
          <p:nvPr/>
        </p:nvSpPr>
        <p:spPr>
          <a:xfrm>
            <a:off x="7155245" y="3710813"/>
            <a:ext cx="1014172"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illegality</a:t>
            </a:r>
          </a:p>
        </p:txBody>
      </p:sp>
      <p:sp>
        <p:nvSpPr>
          <p:cNvPr id="216" name="Shape 216"/>
          <p:cNvSpPr/>
          <p:nvPr/>
        </p:nvSpPr>
        <p:spPr>
          <a:xfrm>
            <a:off x="7104499" y="4651714"/>
            <a:ext cx="1176240"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campaign</a:t>
            </a:r>
          </a:p>
        </p:txBody>
      </p:sp>
      <p:sp>
        <p:nvSpPr>
          <p:cNvPr id="217" name="Shape 217"/>
          <p:cNvSpPr/>
          <p:nvPr/>
        </p:nvSpPr>
        <p:spPr>
          <a:xfrm>
            <a:off x="7104499" y="4104041"/>
            <a:ext cx="936946"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logging</a:t>
            </a:r>
          </a:p>
        </p:txBody>
      </p:sp>
      <p:sp>
        <p:nvSpPr>
          <p:cNvPr id="218" name="Shape 218"/>
          <p:cNvSpPr/>
          <p:nvPr/>
        </p:nvSpPr>
        <p:spPr>
          <a:xfrm>
            <a:off x="6914174" y="5009328"/>
            <a:ext cx="1176240"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gossip</a:t>
            </a:r>
          </a:p>
        </p:txBody>
      </p:sp>
      <p:sp>
        <p:nvSpPr>
          <p:cNvPr id="219" name="Shape 219"/>
          <p:cNvSpPr/>
          <p:nvPr/>
        </p:nvSpPr>
        <p:spPr>
          <a:xfrm>
            <a:off x="7012378" y="5583368"/>
            <a:ext cx="936947"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event</a:t>
            </a:r>
          </a:p>
        </p:txBody>
      </p:sp>
      <p:sp>
        <p:nvSpPr>
          <p:cNvPr id="220" name="Shape 220"/>
          <p:cNvSpPr/>
          <p:nvPr/>
        </p:nvSpPr>
        <p:spPr>
          <a:xfrm>
            <a:off x="6929401" y="6002838"/>
            <a:ext cx="1893789"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service charge</a:t>
            </a:r>
          </a:p>
        </p:txBody>
      </p:sp>
      <p:sp>
        <p:nvSpPr>
          <p:cNvPr id="221" name="Shape 221"/>
          <p:cNvSpPr/>
          <p:nvPr/>
        </p:nvSpPr>
        <p:spPr>
          <a:xfrm>
            <a:off x="7036951" y="6549673"/>
            <a:ext cx="936947"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project</a:t>
            </a:r>
          </a:p>
        </p:txBody>
      </p:sp>
      <p:sp>
        <p:nvSpPr>
          <p:cNvPr id="222" name="Shape 222"/>
          <p:cNvSpPr/>
          <p:nvPr/>
        </p:nvSpPr>
        <p:spPr>
          <a:xfrm>
            <a:off x="6969178" y="6930818"/>
            <a:ext cx="1065805"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porter</a:t>
            </a:r>
          </a:p>
        </p:txBody>
      </p:sp>
      <p:sp>
        <p:nvSpPr>
          <p:cNvPr id="223" name="Shape 223"/>
          <p:cNvSpPr/>
          <p:nvPr/>
        </p:nvSpPr>
        <p:spPr>
          <a:xfrm>
            <a:off x="7069112" y="7464896"/>
            <a:ext cx="1186437"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concierge</a:t>
            </a:r>
          </a:p>
        </p:txBody>
      </p:sp>
      <p:sp>
        <p:nvSpPr>
          <p:cNvPr id="224" name="Shape 224"/>
          <p:cNvSpPr/>
          <p:nvPr/>
        </p:nvSpPr>
        <p:spPr>
          <a:xfrm>
            <a:off x="7040070" y="7846345"/>
            <a:ext cx="1065805"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grounds</a:t>
            </a:r>
          </a:p>
        </p:txBody>
      </p:sp>
      <p:sp>
        <p:nvSpPr>
          <p:cNvPr id="225" name="Shape 225"/>
          <p:cNvSpPr/>
          <p:nvPr/>
        </p:nvSpPr>
        <p:spPr>
          <a:xfrm>
            <a:off x="6979754" y="8394096"/>
            <a:ext cx="1186437"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lighting</a:t>
            </a:r>
          </a:p>
        </p:txBody>
      </p:sp>
      <p:sp>
        <p:nvSpPr>
          <p:cNvPr id="226" name="Shape 226"/>
          <p:cNvSpPr/>
          <p:nvPr/>
        </p:nvSpPr>
        <p:spPr>
          <a:xfrm>
            <a:off x="11086848" y="1225919"/>
            <a:ext cx="905122"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wanted</a:t>
            </a:r>
          </a:p>
        </p:txBody>
      </p:sp>
      <p:sp>
        <p:nvSpPr>
          <p:cNvPr id="227" name="Shape 227"/>
          <p:cNvSpPr/>
          <p:nvPr/>
        </p:nvSpPr>
        <p:spPr>
          <a:xfrm>
            <a:off x="11163057" y="1760879"/>
            <a:ext cx="752704"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to rent</a:t>
            </a:r>
          </a:p>
        </p:txBody>
      </p:sp>
      <p:sp>
        <p:nvSpPr>
          <p:cNvPr id="228" name="Shape 228"/>
          <p:cNvSpPr/>
          <p:nvPr/>
        </p:nvSpPr>
        <p:spPr>
          <a:xfrm>
            <a:off x="11122784" y="2691638"/>
            <a:ext cx="1178909"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mortgage</a:t>
            </a:r>
          </a:p>
        </p:txBody>
      </p:sp>
      <p:sp>
        <p:nvSpPr>
          <p:cNvPr id="229" name="Shape 229"/>
          <p:cNvSpPr/>
          <p:nvPr/>
        </p:nvSpPr>
        <p:spPr>
          <a:xfrm>
            <a:off x="11119455" y="2226258"/>
            <a:ext cx="752704"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prices</a:t>
            </a:r>
          </a:p>
        </p:txBody>
      </p:sp>
      <p:sp>
        <p:nvSpPr>
          <p:cNvPr id="230" name="Shape 230"/>
          <p:cNvSpPr/>
          <p:nvPr/>
        </p:nvSpPr>
        <p:spPr>
          <a:xfrm>
            <a:off x="11056426" y="3122997"/>
            <a:ext cx="1178909"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audience</a:t>
            </a:r>
          </a:p>
        </p:txBody>
      </p:sp>
      <p:sp>
        <p:nvSpPr>
          <p:cNvPr id="231" name="Shape 231"/>
          <p:cNvSpPr/>
          <p:nvPr/>
        </p:nvSpPr>
        <p:spPr>
          <a:xfrm>
            <a:off x="11119455" y="3704083"/>
            <a:ext cx="1663975"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content request</a:t>
            </a:r>
          </a:p>
        </p:txBody>
      </p:sp>
      <p:sp>
        <p:nvSpPr>
          <p:cNvPr id="232" name="Shape 232"/>
          <p:cNvSpPr/>
          <p:nvPr/>
        </p:nvSpPr>
        <p:spPr>
          <a:xfrm>
            <a:off x="11077655" y="4030511"/>
            <a:ext cx="1075284"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warning</a:t>
            </a:r>
          </a:p>
        </p:txBody>
      </p:sp>
      <p:sp>
        <p:nvSpPr>
          <p:cNvPr id="233" name="Shape 233"/>
          <p:cNvSpPr/>
          <p:nvPr/>
        </p:nvSpPr>
        <p:spPr>
          <a:xfrm>
            <a:off x="11125048" y="4602445"/>
            <a:ext cx="1174381"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complaint</a:t>
            </a:r>
          </a:p>
        </p:txBody>
      </p:sp>
      <p:sp>
        <p:nvSpPr>
          <p:cNvPr id="234" name="Shape 234"/>
          <p:cNvSpPr/>
          <p:nvPr/>
        </p:nvSpPr>
        <p:spPr>
          <a:xfrm>
            <a:off x="10863938" y="5021625"/>
            <a:ext cx="1075284"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map</a:t>
            </a:r>
          </a:p>
        </p:txBody>
      </p:sp>
      <p:sp>
        <p:nvSpPr>
          <p:cNvPr id="235" name="Shape 235"/>
          <p:cNvSpPr/>
          <p:nvPr/>
        </p:nvSpPr>
        <p:spPr>
          <a:xfrm>
            <a:off x="11039282" y="5570404"/>
            <a:ext cx="1174381"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floorplan</a:t>
            </a:r>
          </a:p>
        </p:txBody>
      </p:sp>
      <p:sp>
        <p:nvSpPr>
          <p:cNvPr id="236" name="Shape 236"/>
          <p:cNvSpPr/>
          <p:nvPr/>
        </p:nvSpPr>
        <p:spPr>
          <a:xfrm>
            <a:off x="10907365" y="5915629"/>
            <a:ext cx="1075284" cy="42841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gates</a:t>
            </a:r>
          </a:p>
        </p:txBody>
      </p:sp>
      <p:sp>
        <p:nvSpPr>
          <p:cNvPr id="237" name="Shape 237"/>
          <p:cNvSpPr/>
          <p:nvPr/>
        </p:nvSpPr>
        <p:spPr>
          <a:xfrm>
            <a:off x="11039282" y="6497927"/>
            <a:ext cx="1174381"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recycling</a:t>
            </a:r>
          </a:p>
        </p:txBody>
      </p:sp>
      <p:sp>
        <p:nvSpPr>
          <p:cNvPr id="297" name="Shape 297"/>
          <p:cNvSpPr/>
          <p:nvPr/>
        </p:nvSpPr>
        <p:spPr>
          <a:xfrm>
            <a:off x="2435823" y="2415932"/>
            <a:ext cx="704937" cy="3217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ln w="25400">
            <a:solidFill>
              <a:srgbClr val="4E5351"/>
            </a:solidFill>
            <a:miter lim="400000"/>
          </a:ln>
        </p:spPr>
        <p:txBody>
          <a:bodyPr/>
          <a:lstStyle/>
          <a:p>
            <a:pPr/>
          </a:p>
        </p:txBody>
      </p:sp>
      <p:sp>
        <p:nvSpPr>
          <p:cNvPr id="239" name="Shape 239"/>
          <p:cNvSpPr/>
          <p:nvPr/>
        </p:nvSpPr>
        <p:spPr>
          <a:xfrm>
            <a:off x="2437645" y="2732378"/>
            <a:ext cx="701292" cy="217771"/>
          </a:xfrm>
          <a:prstGeom prst="line">
            <a:avLst/>
          </a:prstGeom>
          <a:ln w="25400">
            <a:solidFill>
              <a:srgbClr val="4E5351"/>
            </a:solidFill>
            <a:miter lim="400000"/>
          </a:ln>
        </p:spPr>
        <p:txBody>
          <a:bodyPr lIns="50800" tIns="50800" rIns="50800" bIns="50800" anchor="ctr"/>
          <a:lstStyle/>
          <a:p>
            <a:pPr>
              <a:defRPr sz="2400"/>
            </a:pPr>
          </a:p>
        </p:txBody>
      </p:sp>
      <p:grpSp>
        <p:nvGrpSpPr>
          <p:cNvPr id="242" name="Group 242"/>
          <p:cNvGrpSpPr/>
          <p:nvPr/>
        </p:nvGrpSpPr>
        <p:grpSpPr>
          <a:xfrm>
            <a:off x="2408112" y="3357287"/>
            <a:ext cx="717495" cy="539241"/>
            <a:chOff x="0" y="0"/>
            <a:chExt cx="717494" cy="539240"/>
          </a:xfrm>
        </p:grpSpPr>
        <p:sp>
          <p:nvSpPr>
            <p:cNvPr id="298" name="Shape 298"/>
            <p:cNvSpPr/>
            <p:nvPr/>
          </p:nvSpPr>
          <p:spPr>
            <a:xfrm>
              <a:off x="0" y="0"/>
              <a:ext cx="704936" cy="3217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noFill/>
            <a:ln w="25400" cap="flat">
              <a:solidFill>
                <a:srgbClr val="4E5351"/>
              </a:solidFill>
              <a:prstDash val="solid"/>
              <a:miter lim="400000"/>
            </a:ln>
            <a:effectLst/>
          </p:spPr>
          <p:txBody>
            <a:bodyPr/>
            <a:lstStyle/>
            <a:p>
              <a:pPr/>
            </a:p>
          </p:txBody>
        </p:sp>
        <p:sp>
          <p:nvSpPr>
            <p:cNvPr id="241" name="Shape 241"/>
            <p:cNvSpPr/>
            <p:nvPr/>
          </p:nvSpPr>
          <p:spPr>
            <a:xfrm>
              <a:off x="16203" y="321469"/>
              <a:ext cx="701292" cy="217772"/>
            </a:xfrm>
            <a:prstGeom prst="line">
              <a:avLst/>
            </a:prstGeom>
            <a:noFill/>
            <a:ln w="25400" cap="flat">
              <a:solidFill>
                <a:srgbClr val="4E5351"/>
              </a:solidFill>
              <a:prstDash val="solid"/>
              <a:miter lim="400000"/>
            </a:ln>
            <a:effectLst/>
          </p:spPr>
          <p:txBody>
            <a:bodyPr wrap="square" lIns="50800" tIns="50800" rIns="50800" bIns="50800" numCol="1" anchor="ctr">
              <a:noAutofit/>
            </a:bodyPr>
            <a:lstStyle/>
            <a:p>
              <a:pPr>
                <a:defRPr sz="2400"/>
              </a:pPr>
            </a:p>
          </p:txBody>
        </p:sp>
      </p:grpSp>
      <p:grpSp>
        <p:nvGrpSpPr>
          <p:cNvPr id="245" name="Group 245"/>
          <p:cNvGrpSpPr/>
          <p:nvPr/>
        </p:nvGrpSpPr>
        <p:grpSpPr>
          <a:xfrm>
            <a:off x="2408112" y="4288942"/>
            <a:ext cx="717495" cy="539241"/>
            <a:chOff x="0" y="0"/>
            <a:chExt cx="717494" cy="539240"/>
          </a:xfrm>
        </p:grpSpPr>
        <p:sp>
          <p:nvSpPr>
            <p:cNvPr id="299" name="Shape 299"/>
            <p:cNvSpPr/>
            <p:nvPr/>
          </p:nvSpPr>
          <p:spPr>
            <a:xfrm>
              <a:off x="0" y="0"/>
              <a:ext cx="704936" cy="3217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noFill/>
            <a:ln w="25400" cap="flat">
              <a:solidFill>
                <a:srgbClr val="4E5351"/>
              </a:solidFill>
              <a:prstDash val="solid"/>
              <a:miter lim="400000"/>
            </a:ln>
            <a:effectLst/>
          </p:spPr>
          <p:txBody>
            <a:bodyPr/>
            <a:lstStyle/>
            <a:p>
              <a:pPr/>
            </a:p>
          </p:txBody>
        </p:sp>
        <p:sp>
          <p:nvSpPr>
            <p:cNvPr id="244" name="Shape 244"/>
            <p:cNvSpPr/>
            <p:nvPr/>
          </p:nvSpPr>
          <p:spPr>
            <a:xfrm>
              <a:off x="16203" y="321469"/>
              <a:ext cx="701292" cy="217772"/>
            </a:xfrm>
            <a:prstGeom prst="line">
              <a:avLst/>
            </a:prstGeom>
            <a:noFill/>
            <a:ln w="25400" cap="flat">
              <a:solidFill>
                <a:srgbClr val="4E5351"/>
              </a:solidFill>
              <a:prstDash val="solid"/>
              <a:miter lim="400000"/>
            </a:ln>
            <a:effectLst/>
          </p:spPr>
          <p:txBody>
            <a:bodyPr wrap="square" lIns="50800" tIns="50800" rIns="50800" bIns="50800" numCol="1" anchor="ctr">
              <a:noAutofit/>
            </a:bodyPr>
            <a:lstStyle/>
            <a:p>
              <a:pPr>
                <a:defRPr sz="2400"/>
              </a:pPr>
            </a:p>
          </p:txBody>
        </p:sp>
      </p:grpSp>
      <p:grpSp>
        <p:nvGrpSpPr>
          <p:cNvPr id="248" name="Group 248"/>
          <p:cNvGrpSpPr/>
          <p:nvPr/>
        </p:nvGrpSpPr>
        <p:grpSpPr>
          <a:xfrm>
            <a:off x="2408112" y="5271205"/>
            <a:ext cx="717495" cy="539241"/>
            <a:chOff x="0" y="0"/>
            <a:chExt cx="717494" cy="539240"/>
          </a:xfrm>
        </p:grpSpPr>
        <p:sp>
          <p:nvSpPr>
            <p:cNvPr id="300" name="Shape 300"/>
            <p:cNvSpPr/>
            <p:nvPr/>
          </p:nvSpPr>
          <p:spPr>
            <a:xfrm>
              <a:off x="0" y="0"/>
              <a:ext cx="704936" cy="3217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noFill/>
            <a:ln w="25400" cap="flat">
              <a:solidFill>
                <a:srgbClr val="4E5351"/>
              </a:solidFill>
              <a:prstDash val="solid"/>
              <a:miter lim="400000"/>
            </a:ln>
            <a:effectLst/>
          </p:spPr>
          <p:txBody>
            <a:bodyPr/>
            <a:lstStyle/>
            <a:p>
              <a:pPr/>
            </a:p>
          </p:txBody>
        </p:sp>
        <p:sp>
          <p:nvSpPr>
            <p:cNvPr id="247" name="Shape 247"/>
            <p:cNvSpPr/>
            <p:nvPr/>
          </p:nvSpPr>
          <p:spPr>
            <a:xfrm>
              <a:off x="16203" y="321469"/>
              <a:ext cx="701292" cy="217772"/>
            </a:xfrm>
            <a:prstGeom prst="line">
              <a:avLst/>
            </a:prstGeom>
            <a:noFill/>
            <a:ln w="25400" cap="flat">
              <a:solidFill>
                <a:srgbClr val="4E5351"/>
              </a:solidFill>
              <a:prstDash val="solid"/>
              <a:miter lim="400000"/>
            </a:ln>
            <a:effectLst/>
          </p:spPr>
          <p:txBody>
            <a:bodyPr wrap="square" lIns="50800" tIns="50800" rIns="50800" bIns="50800" numCol="1" anchor="ctr">
              <a:noAutofit/>
            </a:bodyPr>
            <a:lstStyle/>
            <a:p>
              <a:pPr>
                <a:defRPr sz="2400"/>
              </a:pPr>
            </a:p>
          </p:txBody>
        </p:sp>
      </p:grpSp>
      <p:grpSp>
        <p:nvGrpSpPr>
          <p:cNvPr id="251" name="Group 251"/>
          <p:cNvGrpSpPr/>
          <p:nvPr/>
        </p:nvGrpSpPr>
        <p:grpSpPr>
          <a:xfrm>
            <a:off x="2408112" y="8032374"/>
            <a:ext cx="717495" cy="539241"/>
            <a:chOff x="0" y="0"/>
            <a:chExt cx="717494" cy="539240"/>
          </a:xfrm>
        </p:grpSpPr>
        <p:sp>
          <p:nvSpPr>
            <p:cNvPr id="301" name="Shape 301"/>
            <p:cNvSpPr/>
            <p:nvPr/>
          </p:nvSpPr>
          <p:spPr>
            <a:xfrm>
              <a:off x="0" y="0"/>
              <a:ext cx="704936" cy="3217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noFill/>
            <a:ln w="25400" cap="flat">
              <a:solidFill>
                <a:srgbClr val="4E5351"/>
              </a:solidFill>
              <a:prstDash val="solid"/>
              <a:miter lim="400000"/>
            </a:ln>
            <a:effectLst/>
          </p:spPr>
          <p:txBody>
            <a:bodyPr/>
            <a:lstStyle/>
            <a:p>
              <a:pPr/>
            </a:p>
          </p:txBody>
        </p:sp>
        <p:sp>
          <p:nvSpPr>
            <p:cNvPr id="250" name="Shape 250"/>
            <p:cNvSpPr/>
            <p:nvPr/>
          </p:nvSpPr>
          <p:spPr>
            <a:xfrm>
              <a:off x="16203" y="321469"/>
              <a:ext cx="701292" cy="217772"/>
            </a:xfrm>
            <a:prstGeom prst="line">
              <a:avLst/>
            </a:prstGeom>
            <a:noFill/>
            <a:ln w="25400" cap="flat">
              <a:solidFill>
                <a:srgbClr val="4E5351"/>
              </a:solidFill>
              <a:prstDash val="solid"/>
              <a:miter lim="400000"/>
            </a:ln>
            <a:effectLst/>
          </p:spPr>
          <p:txBody>
            <a:bodyPr wrap="square" lIns="50800" tIns="50800" rIns="50800" bIns="50800" numCol="1" anchor="ctr">
              <a:noAutofit/>
            </a:bodyPr>
            <a:lstStyle/>
            <a:p>
              <a:pPr>
                <a:defRPr sz="2400"/>
              </a:pPr>
            </a:p>
          </p:txBody>
        </p:sp>
      </p:grpSp>
      <p:grpSp>
        <p:nvGrpSpPr>
          <p:cNvPr id="254" name="Group 254"/>
          <p:cNvGrpSpPr/>
          <p:nvPr/>
        </p:nvGrpSpPr>
        <p:grpSpPr>
          <a:xfrm>
            <a:off x="2408112" y="6207643"/>
            <a:ext cx="717495" cy="539241"/>
            <a:chOff x="0" y="0"/>
            <a:chExt cx="717494" cy="539240"/>
          </a:xfrm>
        </p:grpSpPr>
        <p:sp>
          <p:nvSpPr>
            <p:cNvPr id="302" name="Shape 302"/>
            <p:cNvSpPr/>
            <p:nvPr/>
          </p:nvSpPr>
          <p:spPr>
            <a:xfrm>
              <a:off x="0" y="0"/>
              <a:ext cx="704936" cy="3217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noFill/>
            <a:ln w="25400" cap="flat">
              <a:solidFill>
                <a:srgbClr val="4E5351"/>
              </a:solidFill>
              <a:prstDash val="solid"/>
              <a:miter lim="400000"/>
            </a:ln>
            <a:effectLst/>
          </p:spPr>
          <p:txBody>
            <a:bodyPr/>
            <a:lstStyle/>
            <a:p>
              <a:pPr/>
            </a:p>
          </p:txBody>
        </p:sp>
        <p:sp>
          <p:nvSpPr>
            <p:cNvPr id="253" name="Shape 253"/>
            <p:cNvSpPr/>
            <p:nvPr/>
          </p:nvSpPr>
          <p:spPr>
            <a:xfrm>
              <a:off x="16203" y="321469"/>
              <a:ext cx="701292" cy="217772"/>
            </a:xfrm>
            <a:prstGeom prst="line">
              <a:avLst/>
            </a:prstGeom>
            <a:noFill/>
            <a:ln w="25400" cap="flat">
              <a:solidFill>
                <a:srgbClr val="4E5351"/>
              </a:solidFill>
              <a:prstDash val="solid"/>
              <a:miter lim="400000"/>
            </a:ln>
            <a:effectLst/>
          </p:spPr>
          <p:txBody>
            <a:bodyPr wrap="square" lIns="50800" tIns="50800" rIns="50800" bIns="50800" numCol="1" anchor="ctr">
              <a:noAutofit/>
            </a:bodyPr>
            <a:lstStyle/>
            <a:p>
              <a:pPr>
                <a:defRPr sz="2400"/>
              </a:pPr>
            </a:p>
          </p:txBody>
        </p:sp>
      </p:grpSp>
      <p:grpSp>
        <p:nvGrpSpPr>
          <p:cNvPr id="257" name="Group 257"/>
          <p:cNvGrpSpPr/>
          <p:nvPr/>
        </p:nvGrpSpPr>
        <p:grpSpPr>
          <a:xfrm>
            <a:off x="2408112" y="7127654"/>
            <a:ext cx="717495" cy="539241"/>
            <a:chOff x="0" y="0"/>
            <a:chExt cx="717494" cy="539240"/>
          </a:xfrm>
        </p:grpSpPr>
        <p:sp>
          <p:nvSpPr>
            <p:cNvPr id="303" name="Shape 303"/>
            <p:cNvSpPr/>
            <p:nvPr/>
          </p:nvSpPr>
          <p:spPr>
            <a:xfrm>
              <a:off x="0" y="0"/>
              <a:ext cx="704936" cy="3217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noFill/>
            <a:ln w="25400" cap="flat">
              <a:solidFill>
                <a:srgbClr val="4E5351"/>
              </a:solidFill>
              <a:prstDash val="solid"/>
              <a:miter lim="400000"/>
            </a:ln>
            <a:effectLst/>
          </p:spPr>
          <p:txBody>
            <a:bodyPr/>
            <a:lstStyle/>
            <a:p>
              <a:pPr/>
            </a:p>
          </p:txBody>
        </p:sp>
        <p:sp>
          <p:nvSpPr>
            <p:cNvPr id="256" name="Shape 256"/>
            <p:cNvSpPr/>
            <p:nvPr/>
          </p:nvSpPr>
          <p:spPr>
            <a:xfrm>
              <a:off x="16203" y="321469"/>
              <a:ext cx="701292" cy="217772"/>
            </a:xfrm>
            <a:prstGeom prst="line">
              <a:avLst/>
            </a:prstGeom>
            <a:noFill/>
            <a:ln w="25400" cap="flat">
              <a:solidFill>
                <a:srgbClr val="4E5351"/>
              </a:solidFill>
              <a:prstDash val="solid"/>
              <a:miter lim="400000"/>
            </a:ln>
            <a:effectLst/>
          </p:spPr>
          <p:txBody>
            <a:bodyPr wrap="square" lIns="50800" tIns="50800" rIns="50800" bIns="50800" numCol="1" anchor="ctr">
              <a:noAutofit/>
            </a:bodyPr>
            <a:lstStyle/>
            <a:p>
              <a:pPr>
                <a:defRPr sz="2400"/>
              </a:pPr>
            </a:p>
          </p:txBody>
        </p:sp>
      </p:grpSp>
      <p:sp>
        <p:nvSpPr>
          <p:cNvPr id="304" name="Shape 304"/>
          <p:cNvSpPr/>
          <p:nvPr/>
        </p:nvSpPr>
        <p:spPr>
          <a:xfrm>
            <a:off x="6413087" y="1459571"/>
            <a:ext cx="704937" cy="3217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ln w="25400">
            <a:solidFill>
              <a:srgbClr val="4E5351"/>
            </a:solidFill>
            <a:miter lim="400000"/>
          </a:ln>
        </p:spPr>
        <p:txBody>
          <a:bodyPr/>
          <a:lstStyle/>
          <a:p>
            <a:pPr/>
          </a:p>
        </p:txBody>
      </p:sp>
      <p:sp>
        <p:nvSpPr>
          <p:cNvPr id="259" name="Shape 259"/>
          <p:cNvSpPr/>
          <p:nvPr/>
        </p:nvSpPr>
        <p:spPr>
          <a:xfrm>
            <a:off x="6429290" y="1781041"/>
            <a:ext cx="701292" cy="217771"/>
          </a:xfrm>
          <a:prstGeom prst="line">
            <a:avLst/>
          </a:prstGeom>
          <a:ln w="25400">
            <a:solidFill>
              <a:srgbClr val="4E5351"/>
            </a:solidFill>
            <a:miter lim="400000"/>
          </a:ln>
        </p:spPr>
        <p:txBody>
          <a:bodyPr lIns="50800" tIns="50800" rIns="50800" bIns="50800" anchor="ctr"/>
          <a:lstStyle/>
          <a:p>
            <a:pPr>
              <a:defRPr sz="2400"/>
            </a:pPr>
          </a:p>
        </p:txBody>
      </p:sp>
      <p:sp>
        <p:nvSpPr>
          <p:cNvPr id="305" name="Shape 305"/>
          <p:cNvSpPr/>
          <p:nvPr/>
        </p:nvSpPr>
        <p:spPr>
          <a:xfrm>
            <a:off x="6449023" y="2403232"/>
            <a:ext cx="704937" cy="3217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ln w="25400">
            <a:solidFill>
              <a:srgbClr val="4E5351"/>
            </a:solidFill>
            <a:miter lim="400000"/>
          </a:ln>
        </p:spPr>
        <p:txBody>
          <a:bodyPr/>
          <a:lstStyle/>
          <a:p>
            <a:pPr/>
          </a:p>
        </p:txBody>
      </p:sp>
      <p:sp>
        <p:nvSpPr>
          <p:cNvPr id="261" name="Shape 261"/>
          <p:cNvSpPr/>
          <p:nvPr/>
        </p:nvSpPr>
        <p:spPr>
          <a:xfrm>
            <a:off x="6450845" y="2719678"/>
            <a:ext cx="701292" cy="217771"/>
          </a:xfrm>
          <a:prstGeom prst="line">
            <a:avLst/>
          </a:prstGeom>
          <a:ln w="25400">
            <a:solidFill>
              <a:srgbClr val="4E5351"/>
            </a:solidFill>
            <a:miter lim="400000"/>
          </a:ln>
        </p:spPr>
        <p:txBody>
          <a:bodyPr lIns="50800" tIns="50800" rIns="50800" bIns="50800" anchor="ctr"/>
          <a:lstStyle/>
          <a:p>
            <a:pPr>
              <a:defRPr sz="2400"/>
            </a:pPr>
          </a:p>
        </p:txBody>
      </p:sp>
      <p:grpSp>
        <p:nvGrpSpPr>
          <p:cNvPr id="264" name="Group 264"/>
          <p:cNvGrpSpPr/>
          <p:nvPr/>
        </p:nvGrpSpPr>
        <p:grpSpPr>
          <a:xfrm>
            <a:off x="6421312" y="3344587"/>
            <a:ext cx="717496" cy="539241"/>
            <a:chOff x="0" y="0"/>
            <a:chExt cx="717494" cy="539240"/>
          </a:xfrm>
        </p:grpSpPr>
        <p:sp>
          <p:nvSpPr>
            <p:cNvPr id="306" name="Shape 306"/>
            <p:cNvSpPr/>
            <p:nvPr/>
          </p:nvSpPr>
          <p:spPr>
            <a:xfrm>
              <a:off x="0" y="0"/>
              <a:ext cx="704936" cy="3217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noFill/>
            <a:ln w="25400" cap="flat">
              <a:solidFill>
                <a:srgbClr val="4E5351"/>
              </a:solidFill>
              <a:prstDash val="solid"/>
              <a:miter lim="400000"/>
            </a:ln>
            <a:effectLst/>
          </p:spPr>
          <p:txBody>
            <a:bodyPr/>
            <a:lstStyle/>
            <a:p>
              <a:pPr/>
            </a:p>
          </p:txBody>
        </p:sp>
        <p:sp>
          <p:nvSpPr>
            <p:cNvPr id="263" name="Shape 263"/>
            <p:cNvSpPr/>
            <p:nvPr/>
          </p:nvSpPr>
          <p:spPr>
            <a:xfrm>
              <a:off x="16203" y="321469"/>
              <a:ext cx="701292" cy="217772"/>
            </a:xfrm>
            <a:prstGeom prst="line">
              <a:avLst/>
            </a:prstGeom>
            <a:noFill/>
            <a:ln w="25400" cap="flat">
              <a:solidFill>
                <a:srgbClr val="4E5351"/>
              </a:solidFill>
              <a:prstDash val="solid"/>
              <a:miter lim="400000"/>
            </a:ln>
            <a:effectLst/>
          </p:spPr>
          <p:txBody>
            <a:bodyPr wrap="square" lIns="50800" tIns="50800" rIns="50800" bIns="50800" numCol="1" anchor="ctr">
              <a:noAutofit/>
            </a:bodyPr>
            <a:lstStyle/>
            <a:p>
              <a:pPr>
                <a:defRPr sz="2400"/>
              </a:pPr>
            </a:p>
          </p:txBody>
        </p:sp>
      </p:grpSp>
      <p:grpSp>
        <p:nvGrpSpPr>
          <p:cNvPr id="267" name="Group 267"/>
          <p:cNvGrpSpPr/>
          <p:nvPr/>
        </p:nvGrpSpPr>
        <p:grpSpPr>
          <a:xfrm>
            <a:off x="6421312" y="4276242"/>
            <a:ext cx="717496" cy="539241"/>
            <a:chOff x="0" y="0"/>
            <a:chExt cx="717494" cy="539240"/>
          </a:xfrm>
        </p:grpSpPr>
        <p:sp>
          <p:nvSpPr>
            <p:cNvPr id="307" name="Shape 307"/>
            <p:cNvSpPr/>
            <p:nvPr/>
          </p:nvSpPr>
          <p:spPr>
            <a:xfrm>
              <a:off x="0" y="0"/>
              <a:ext cx="704936" cy="3217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noFill/>
            <a:ln w="25400" cap="flat">
              <a:solidFill>
                <a:srgbClr val="4E5351"/>
              </a:solidFill>
              <a:prstDash val="solid"/>
              <a:miter lim="400000"/>
            </a:ln>
            <a:effectLst/>
          </p:spPr>
          <p:txBody>
            <a:bodyPr/>
            <a:lstStyle/>
            <a:p>
              <a:pPr/>
            </a:p>
          </p:txBody>
        </p:sp>
        <p:sp>
          <p:nvSpPr>
            <p:cNvPr id="266" name="Shape 266"/>
            <p:cNvSpPr/>
            <p:nvPr/>
          </p:nvSpPr>
          <p:spPr>
            <a:xfrm>
              <a:off x="16203" y="321469"/>
              <a:ext cx="701292" cy="217772"/>
            </a:xfrm>
            <a:prstGeom prst="line">
              <a:avLst/>
            </a:prstGeom>
            <a:noFill/>
            <a:ln w="25400" cap="flat">
              <a:solidFill>
                <a:srgbClr val="4E5351"/>
              </a:solidFill>
              <a:prstDash val="solid"/>
              <a:miter lim="400000"/>
            </a:ln>
            <a:effectLst/>
          </p:spPr>
          <p:txBody>
            <a:bodyPr wrap="square" lIns="50800" tIns="50800" rIns="50800" bIns="50800" numCol="1" anchor="ctr">
              <a:noAutofit/>
            </a:bodyPr>
            <a:lstStyle/>
            <a:p>
              <a:pPr>
                <a:defRPr sz="2400"/>
              </a:pPr>
            </a:p>
          </p:txBody>
        </p:sp>
      </p:grpSp>
      <p:grpSp>
        <p:nvGrpSpPr>
          <p:cNvPr id="270" name="Group 270"/>
          <p:cNvGrpSpPr/>
          <p:nvPr/>
        </p:nvGrpSpPr>
        <p:grpSpPr>
          <a:xfrm>
            <a:off x="6421312" y="5258505"/>
            <a:ext cx="717496" cy="539241"/>
            <a:chOff x="0" y="0"/>
            <a:chExt cx="717494" cy="539240"/>
          </a:xfrm>
        </p:grpSpPr>
        <p:sp>
          <p:nvSpPr>
            <p:cNvPr id="308" name="Shape 308"/>
            <p:cNvSpPr/>
            <p:nvPr/>
          </p:nvSpPr>
          <p:spPr>
            <a:xfrm>
              <a:off x="0" y="0"/>
              <a:ext cx="704936" cy="3217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noFill/>
            <a:ln w="25400" cap="flat">
              <a:solidFill>
                <a:srgbClr val="4E5351"/>
              </a:solidFill>
              <a:prstDash val="solid"/>
              <a:miter lim="400000"/>
            </a:ln>
            <a:effectLst/>
          </p:spPr>
          <p:txBody>
            <a:bodyPr/>
            <a:lstStyle/>
            <a:p>
              <a:pPr/>
            </a:p>
          </p:txBody>
        </p:sp>
        <p:sp>
          <p:nvSpPr>
            <p:cNvPr id="269" name="Shape 269"/>
            <p:cNvSpPr/>
            <p:nvPr/>
          </p:nvSpPr>
          <p:spPr>
            <a:xfrm>
              <a:off x="16203" y="321469"/>
              <a:ext cx="701292" cy="217772"/>
            </a:xfrm>
            <a:prstGeom prst="line">
              <a:avLst/>
            </a:prstGeom>
            <a:noFill/>
            <a:ln w="25400" cap="flat">
              <a:solidFill>
                <a:srgbClr val="4E5351"/>
              </a:solidFill>
              <a:prstDash val="solid"/>
              <a:miter lim="400000"/>
            </a:ln>
            <a:effectLst/>
          </p:spPr>
          <p:txBody>
            <a:bodyPr wrap="square" lIns="50800" tIns="50800" rIns="50800" bIns="50800" numCol="1" anchor="ctr">
              <a:noAutofit/>
            </a:bodyPr>
            <a:lstStyle/>
            <a:p>
              <a:pPr>
                <a:defRPr sz="2400"/>
              </a:pPr>
            </a:p>
          </p:txBody>
        </p:sp>
      </p:grpSp>
      <p:grpSp>
        <p:nvGrpSpPr>
          <p:cNvPr id="273" name="Group 273"/>
          <p:cNvGrpSpPr/>
          <p:nvPr/>
        </p:nvGrpSpPr>
        <p:grpSpPr>
          <a:xfrm>
            <a:off x="6421312" y="8019674"/>
            <a:ext cx="717496" cy="539241"/>
            <a:chOff x="0" y="0"/>
            <a:chExt cx="717494" cy="539240"/>
          </a:xfrm>
        </p:grpSpPr>
        <p:sp>
          <p:nvSpPr>
            <p:cNvPr id="309" name="Shape 309"/>
            <p:cNvSpPr/>
            <p:nvPr/>
          </p:nvSpPr>
          <p:spPr>
            <a:xfrm>
              <a:off x="0" y="0"/>
              <a:ext cx="704936" cy="3217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noFill/>
            <a:ln w="25400" cap="flat">
              <a:solidFill>
                <a:srgbClr val="4E5351"/>
              </a:solidFill>
              <a:prstDash val="solid"/>
              <a:miter lim="400000"/>
            </a:ln>
            <a:effectLst/>
          </p:spPr>
          <p:txBody>
            <a:bodyPr/>
            <a:lstStyle/>
            <a:p>
              <a:pPr/>
            </a:p>
          </p:txBody>
        </p:sp>
        <p:sp>
          <p:nvSpPr>
            <p:cNvPr id="272" name="Shape 272"/>
            <p:cNvSpPr/>
            <p:nvPr/>
          </p:nvSpPr>
          <p:spPr>
            <a:xfrm>
              <a:off x="16203" y="321469"/>
              <a:ext cx="701292" cy="217772"/>
            </a:xfrm>
            <a:prstGeom prst="line">
              <a:avLst/>
            </a:prstGeom>
            <a:noFill/>
            <a:ln w="25400" cap="flat">
              <a:solidFill>
                <a:srgbClr val="4E5351"/>
              </a:solidFill>
              <a:prstDash val="solid"/>
              <a:miter lim="400000"/>
            </a:ln>
            <a:effectLst/>
          </p:spPr>
          <p:txBody>
            <a:bodyPr wrap="square" lIns="50800" tIns="50800" rIns="50800" bIns="50800" numCol="1" anchor="ctr">
              <a:noAutofit/>
            </a:bodyPr>
            <a:lstStyle/>
            <a:p>
              <a:pPr>
                <a:defRPr sz="2400"/>
              </a:pPr>
            </a:p>
          </p:txBody>
        </p:sp>
      </p:grpSp>
      <p:grpSp>
        <p:nvGrpSpPr>
          <p:cNvPr id="276" name="Group 276"/>
          <p:cNvGrpSpPr/>
          <p:nvPr/>
        </p:nvGrpSpPr>
        <p:grpSpPr>
          <a:xfrm>
            <a:off x="6421312" y="6194943"/>
            <a:ext cx="717496" cy="539241"/>
            <a:chOff x="0" y="0"/>
            <a:chExt cx="717494" cy="539240"/>
          </a:xfrm>
        </p:grpSpPr>
        <p:sp>
          <p:nvSpPr>
            <p:cNvPr id="310" name="Shape 310"/>
            <p:cNvSpPr/>
            <p:nvPr/>
          </p:nvSpPr>
          <p:spPr>
            <a:xfrm>
              <a:off x="0" y="0"/>
              <a:ext cx="704936" cy="3217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noFill/>
            <a:ln w="25400" cap="flat">
              <a:solidFill>
                <a:srgbClr val="4E5351"/>
              </a:solidFill>
              <a:prstDash val="solid"/>
              <a:miter lim="400000"/>
            </a:ln>
            <a:effectLst/>
          </p:spPr>
          <p:txBody>
            <a:bodyPr/>
            <a:lstStyle/>
            <a:p>
              <a:pPr/>
            </a:p>
          </p:txBody>
        </p:sp>
        <p:sp>
          <p:nvSpPr>
            <p:cNvPr id="275" name="Shape 275"/>
            <p:cNvSpPr/>
            <p:nvPr/>
          </p:nvSpPr>
          <p:spPr>
            <a:xfrm>
              <a:off x="16203" y="321469"/>
              <a:ext cx="701292" cy="217772"/>
            </a:xfrm>
            <a:prstGeom prst="line">
              <a:avLst/>
            </a:prstGeom>
            <a:noFill/>
            <a:ln w="25400" cap="flat">
              <a:solidFill>
                <a:srgbClr val="4E5351"/>
              </a:solidFill>
              <a:prstDash val="solid"/>
              <a:miter lim="400000"/>
            </a:ln>
            <a:effectLst/>
          </p:spPr>
          <p:txBody>
            <a:bodyPr wrap="square" lIns="50800" tIns="50800" rIns="50800" bIns="50800" numCol="1" anchor="ctr">
              <a:noAutofit/>
            </a:bodyPr>
            <a:lstStyle/>
            <a:p>
              <a:pPr>
                <a:defRPr sz="2400"/>
              </a:pPr>
            </a:p>
          </p:txBody>
        </p:sp>
      </p:grpSp>
      <p:grpSp>
        <p:nvGrpSpPr>
          <p:cNvPr id="279" name="Group 279"/>
          <p:cNvGrpSpPr/>
          <p:nvPr/>
        </p:nvGrpSpPr>
        <p:grpSpPr>
          <a:xfrm>
            <a:off x="6421312" y="7114954"/>
            <a:ext cx="717496" cy="539241"/>
            <a:chOff x="0" y="0"/>
            <a:chExt cx="717494" cy="539240"/>
          </a:xfrm>
        </p:grpSpPr>
        <p:sp>
          <p:nvSpPr>
            <p:cNvPr id="311" name="Shape 311"/>
            <p:cNvSpPr/>
            <p:nvPr/>
          </p:nvSpPr>
          <p:spPr>
            <a:xfrm>
              <a:off x="0" y="0"/>
              <a:ext cx="704936" cy="3217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noFill/>
            <a:ln w="25400" cap="flat">
              <a:solidFill>
                <a:srgbClr val="4E5351"/>
              </a:solidFill>
              <a:prstDash val="solid"/>
              <a:miter lim="400000"/>
            </a:ln>
            <a:effectLst/>
          </p:spPr>
          <p:txBody>
            <a:bodyPr/>
            <a:lstStyle/>
            <a:p>
              <a:pPr/>
            </a:p>
          </p:txBody>
        </p:sp>
        <p:sp>
          <p:nvSpPr>
            <p:cNvPr id="278" name="Shape 278"/>
            <p:cNvSpPr/>
            <p:nvPr/>
          </p:nvSpPr>
          <p:spPr>
            <a:xfrm>
              <a:off x="16203" y="321469"/>
              <a:ext cx="701292" cy="217772"/>
            </a:xfrm>
            <a:prstGeom prst="line">
              <a:avLst/>
            </a:prstGeom>
            <a:noFill/>
            <a:ln w="25400" cap="flat">
              <a:solidFill>
                <a:srgbClr val="4E5351"/>
              </a:solidFill>
              <a:prstDash val="solid"/>
              <a:miter lim="400000"/>
            </a:ln>
            <a:effectLst/>
          </p:spPr>
          <p:txBody>
            <a:bodyPr wrap="square" lIns="50800" tIns="50800" rIns="50800" bIns="50800" numCol="1" anchor="ctr">
              <a:noAutofit/>
            </a:bodyPr>
            <a:lstStyle/>
            <a:p>
              <a:pPr>
                <a:defRPr sz="2400"/>
              </a:pPr>
            </a:p>
          </p:txBody>
        </p:sp>
      </p:grpSp>
      <p:sp>
        <p:nvSpPr>
          <p:cNvPr id="312" name="Shape 312"/>
          <p:cNvSpPr/>
          <p:nvPr/>
        </p:nvSpPr>
        <p:spPr>
          <a:xfrm>
            <a:off x="10424273" y="1421471"/>
            <a:ext cx="704937" cy="3217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ln w="25400">
            <a:solidFill>
              <a:srgbClr val="4E5351"/>
            </a:solidFill>
            <a:miter lim="400000"/>
          </a:ln>
        </p:spPr>
        <p:txBody>
          <a:bodyPr/>
          <a:lstStyle/>
          <a:p>
            <a:pPr/>
          </a:p>
        </p:txBody>
      </p:sp>
      <p:sp>
        <p:nvSpPr>
          <p:cNvPr id="281" name="Shape 281"/>
          <p:cNvSpPr/>
          <p:nvPr/>
        </p:nvSpPr>
        <p:spPr>
          <a:xfrm>
            <a:off x="10440477" y="1742941"/>
            <a:ext cx="701292" cy="217771"/>
          </a:xfrm>
          <a:prstGeom prst="line">
            <a:avLst/>
          </a:prstGeom>
          <a:ln w="25400">
            <a:solidFill>
              <a:srgbClr val="4E5351"/>
            </a:solidFill>
            <a:miter lim="400000"/>
          </a:ln>
        </p:spPr>
        <p:txBody>
          <a:bodyPr lIns="50800" tIns="50800" rIns="50800" bIns="50800" anchor="ctr"/>
          <a:lstStyle/>
          <a:p>
            <a:pPr>
              <a:defRPr sz="2400"/>
            </a:pPr>
          </a:p>
        </p:txBody>
      </p:sp>
      <p:sp>
        <p:nvSpPr>
          <p:cNvPr id="313" name="Shape 313"/>
          <p:cNvSpPr/>
          <p:nvPr/>
        </p:nvSpPr>
        <p:spPr>
          <a:xfrm>
            <a:off x="10460210" y="2365132"/>
            <a:ext cx="704937" cy="3217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ln w="25400">
            <a:solidFill>
              <a:srgbClr val="4E5351"/>
            </a:solidFill>
            <a:miter lim="400000"/>
          </a:ln>
        </p:spPr>
        <p:txBody>
          <a:bodyPr/>
          <a:lstStyle/>
          <a:p>
            <a:pPr/>
          </a:p>
        </p:txBody>
      </p:sp>
      <p:sp>
        <p:nvSpPr>
          <p:cNvPr id="283" name="Shape 283"/>
          <p:cNvSpPr/>
          <p:nvPr/>
        </p:nvSpPr>
        <p:spPr>
          <a:xfrm>
            <a:off x="10462032" y="2681578"/>
            <a:ext cx="701292" cy="217771"/>
          </a:xfrm>
          <a:prstGeom prst="line">
            <a:avLst/>
          </a:prstGeom>
          <a:ln w="25400">
            <a:solidFill>
              <a:srgbClr val="4E5351"/>
            </a:solidFill>
            <a:miter lim="400000"/>
          </a:ln>
        </p:spPr>
        <p:txBody>
          <a:bodyPr lIns="50800" tIns="50800" rIns="50800" bIns="50800" anchor="ctr"/>
          <a:lstStyle/>
          <a:p>
            <a:pPr>
              <a:defRPr sz="2400"/>
            </a:pPr>
          </a:p>
        </p:txBody>
      </p:sp>
      <p:grpSp>
        <p:nvGrpSpPr>
          <p:cNvPr id="286" name="Group 286"/>
          <p:cNvGrpSpPr/>
          <p:nvPr/>
        </p:nvGrpSpPr>
        <p:grpSpPr>
          <a:xfrm>
            <a:off x="10432499" y="3306487"/>
            <a:ext cx="717496" cy="539241"/>
            <a:chOff x="0" y="0"/>
            <a:chExt cx="717494" cy="539240"/>
          </a:xfrm>
        </p:grpSpPr>
        <p:sp>
          <p:nvSpPr>
            <p:cNvPr id="314" name="Shape 314"/>
            <p:cNvSpPr/>
            <p:nvPr/>
          </p:nvSpPr>
          <p:spPr>
            <a:xfrm>
              <a:off x="0" y="0"/>
              <a:ext cx="704936" cy="3217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noFill/>
            <a:ln w="25400" cap="flat">
              <a:solidFill>
                <a:srgbClr val="4E5351"/>
              </a:solidFill>
              <a:prstDash val="solid"/>
              <a:miter lim="400000"/>
            </a:ln>
            <a:effectLst/>
          </p:spPr>
          <p:txBody>
            <a:bodyPr/>
            <a:lstStyle/>
            <a:p>
              <a:pPr/>
            </a:p>
          </p:txBody>
        </p:sp>
        <p:sp>
          <p:nvSpPr>
            <p:cNvPr id="285" name="Shape 285"/>
            <p:cNvSpPr/>
            <p:nvPr/>
          </p:nvSpPr>
          <p:spPr>
            <a:xfrm>
              <a:off x="16203" y="321469"/>
              <a:ext cx="701292" cy="217772"/>
            </a:xfrm>
            <a:prstGeom prst="line">
              <a:avLst/>
            </a:prstGeom>
            <a:noFill/>
            <a:ln w="25400" cap="flat">
              <a:solidFill>
                <a:srgbClr val="4E5351"/>
              </a:solidFill>
              <a:prstDash val="solid"/>
              <a:miter lim="400000"/>
            </a:ln>
            <a:effectLst/>
          </p:spPr>
          <p:txBody>
            <a:bodyPr wrap="square" lIns="50800" tIns="50800" rIns="50800" bIns="50800" numCol="1" anchor="ctr">
              <a:noAutofit/>
            </a:bodyPr>
            <a:lstStyle/>
            <a:p>
              <a:pPr>
                <a:defRPr sz="2400"/>
              </a:pPr>
            </a:p>
          </p:txBody>
        </p:sp>
      </p:grpSp>
      <p:grpSp>
        <p:nvGrpSpPr>
          <p:cNvPr id="289" name="Group 289"/>
          <p:cNvGrpSpPr/>
          <p:nvPr/>
        </p:nvGrpSpPr>
        <p:grpSpPr>
          <a:xfrm>
            <a:off x="10432499" y="4238142"/>
            <a:ext cx="717496" cy="539241"/>
            <a:chOff x="0" y="0"/>
            <a:chExt cx="717494" cy="539240"/>
          </a:xfrm>
        </p:grpSpPr>
        <p:sp>
          <p:nvSpPr>
            <p:cNvPr id="315" name="Shape 315"/>
            <p:cNvSpPr/>
            <p:nvPr/>
          </p:nvSpPr>
          <p:spPr>
            <a:xfrm>
              <a:off x="0" y="0"/>
              <a:ext cx="704936" cy="3217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noFill/>
            <a:ln w="25400" cap="flat">
              <a:solidFill>
                <a:srgbClr val="4E5351"/>
              </a:solidFill>
              <a:prstDash val="solid"/>
              <a:miter lim="400000"/>
            </a:ln>
            <a:effectLst/>
          </p:spPr>
          <p:txBody>
            <a:bodyPr/>
            <a:lstStyle/>
            <a:p>
              <a:pPr/>
            </a:p>
          </p:txBody>
        </p:sp>
        <p:sp>
          <p:nvSpPr>
            <p:cNvPr id="288" name="Shape 288"/>
            <p:cNvSpPr/>
            <p:nvPr/>
          </p:nvSpPr>
          <p:spPr>
            <a:xfrm>
              <a:off x="16203" y="321469"/>
              <a:ext cx="701292" cy="217772"/>
            </a:xfrm>
            <a:prstGeom prst="line">
              <a:avLst/>
            </a:prstGeom>
            <a:noFill/>
            <a:ln w="25400" cap="flat">
              <a:solidFill>
                <a:srgbClr val="4E5351"/>
              </a:solidFill>
              <a:prstDash val="solid"/>
              <a:miter lim="400000"/>
            </a:ln>
            <a:effectLst/>
          </p:spPr>
          <p:txBody>
            <a:bodyPr wrap="square" lIns="50800" tIns="50800" rIns="50800" bIns="50800" numCol="1" anchor="ctr">
              <a:noAutofit/>
            </a:bodyPr>
            <a:lstStyle/>
            <a:p>
              <a:pPr>
                <a:defRPr sz="2400"/>
              </a:pPr>
            </a:p>
          </p:txBody>
        </p:sp>
      </p:grpSp>
      <p:grpSp>
        <p:nvGrpSpPr>
          <p:cNvPr id="292" name="Group 292"/>
          <p:cNvGrpSpPr/>
          <p:nvPr/>
        </p:nvGrpSpPr>
        <p:grpSpPr>
          <a:xfrm>
            <a:off x="10432499" y="5220405"/>
            <a:ext cx="717496" cy="539241"/>
            <a:chOff x="0" y="0"/>
            <a:chExt cx="717494" cy="539240"/>
          </a:xfrm>
        </p:grpSpPr>
        <p:sp>
          <p:nvSpPr>
            <p:cNvPr id="316" name="Shape 316"/>
            <p:cNvSpPr/>
            <p:nvPr/>
          </p:nvSpPr>
          <p:spPr>
            <a:xfrm>
              <a:off x="0" y="0"/>
              <a:ext cx="704936" cy="3217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noFill/>
            <a:ln w="25400" cap="flat">
              <a:solidFill>
                <a:srgbClr val="4E5351"/>
              </a:solidFill>
              <a:prstDash val="solid"/>
              <a:miter lim="400000"/>
            </a:ln>
            <a:effectLst/>
          </p:spPr>
          <p:txBody>
            <a:bodyPr/>
            <a:lstStyle/>
            <a:p>
              <a:pPr/>
            </a:p>
          </p:txBody>
        </p:sp>
        <p:sp>
          <p:nvSpPr>
            <p:cNvPr id="291" name="Shape 291"/>
            <p:cNvSpPr/>
            <p:nvPr/>
          </p:nvSpPr>
          <p:spPr>
            <a:xfrm>
              <a:off x="16203" y="321469"/>
              <a:ext cx="701292" cy="217772"/>
            </a:xfrm>
            <a:prstGeom prst="line">
              <a:avLst/>
            </a:prstGeom>
            <a:noFill/>
            <a:ln w="25400" cap="flat">
              <a:solidFill>
                <a:srgbClr val="4E5351"/>
              </a:solidFill>
              <a:prstDash val="solid"/>
              <a:miter lim="400000"/>
            </a:ln>
            <a:effectLst/>
          </p:spPr>
          <p:txBody>
            <a:bodyPr wrap="square" lIns="50800" tIns="50800" rIns="50800" bIns="50800" numCol="1" anchor="ctr">
              <a:noAutofit/>
            </a:bodyPr>
            <a:lstStyle/>
            <a:p>
              <a:pPr>
                <a:defRPr sz="2400"/>
              </a:pPr>
            </a:p>
          </p:txBody>
        </p:sp>
      </p:grpSp>
      <p:grpSp>
        <p:nvGrpSpPr>
          <p:cNvPr id="295" name="Group 295"/>
          <p:cNvGrpSpPr/>
          <p:nvPr/>
        </p:nvGrpSpPr>
        <p:grpSpPr>
          <a:xfrm>
            <a:off x="10432499" y="6156843"/>
            <a:ext cx="717496" cy="539241"/>
            <a:chOff x="0" y="0"/>
            <a:chExt cx="717494" cy="539240"/>
          </a:xfrm>
        </p:grpSpPr>
        <p:sp>
          <p:nvSpPr>
            <p:cNvPr id="317" name="Shape 317"/>
            <p:cNvSpPr/>
            <p:nvPr/>
          </p:nvSpPr>
          <p:spPr>
            <a:xfrm>
              <a:off x="0" y="0"/>
              <a:ext cx="704936" cy="3217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noFill/>
            <a:ln w="25400" cap="flat">
              <a:solidFill>
                <a:srgbClr val="4E5351"/>
              </a:solidFill>
              <a:prstDash val="solid"/>
              <a:miter lim="400000"/>
            </a:ln>
            <a:effectLst/>
          </p:spPr>
          <p:txBody>
            <a:bodyPr/>
            <a:lstStyle/>
            <a:p>
              <a:pPr/>
            </a:p>
          </p:txBody>
        </p:sp>
        <p:sp>
          <p:nvSpPr>
            <p:cNvPr id="294" name="Shape 294"/>
            <p:cNvSpPr/>
            <p:nvPr/>
          </p:nvSpPr>
          <p:spPr>
            <a:xfrm>
              <a:off x="16203" y="321469"/>
              <a:ext cx="701292" cy="217772"/>
            </a:xfrm>
            <a:prstGeom prst="line">
              <a:avLst/>
            </a:prstGeom>
            <a:noFill/>
            <a:ln w="25400" cap="flat">
              <a:solidFill>
                <a:srgbClr val="4E5351"/>
              </a:solidFill>
              <a:prstDash val="solid"/>
              <a:miter lim="400000"/>
            </a:ln>
            <a:effectLst/>
          </p:spPr>
          <p:txBody>
            <a:bodyPr wrap="square" lIns="50800" tIns="50800" rIns="50800" bIns="50800" numCol="1" anchor="ctr">
              <a:noAutofit/>
            </a:bodyPr>
            <a:lstStyle/>
            <a:p>
              <a:pPr>
                <a:defRPr sz="2400"/>
              </a:pPr>
            </a:p>
          </p:txBody>
        </p:sp>
      </p:gr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0" name="Shape 2090"/>
          <p:cNvSpPr/>
          <p:nvPr>
            <p:ph type="title"/>
          </p:nvPr>
        </p:nvSpPr>
        <p:spPr>
          <a:xfrm>
            <a:off x="12832" y="-160736"/>
            <a:ext cx="13004801" cy="2159001"/>
          </a:xfrm>
          <a:prstGeom prst="rect">
            <a:avLst/>
          </a:prstGeom>
        </p:spPr>
        <p:txBody>
          <a:bodyPr/>
          <a:lstStyle/>
          <a:p>
            <a:pPr/>
            <a:r>
              <a:t>how might we intervene? </a:t>
            </a:r>
            <a:r>
              <a:rPr sz="4000"/>
              <a:t>(technically)</a:t>
            </a:r>
          </a:p>
        </p:txBody>
      </p:sp>
      <p:pic>
        <p:nvPicPr>
          <p:cNvPr id="2091" name="intervention.png"/>
          <p:cNvPicPr>
            <a:picLocks noChangeAspect="1"/>
          </p:cNvPicPr>
          <p:nvPr/>
        </p:nvPicPr>
        <p:blipFill>
          <a:blip r:embed="rId3">
            <a:extLst/>
          </a:blip>
          <a:stretch>
            <a:fillRect/>
          </a:stretch>
        </p:blipFill>
        <p:spPr>
          <a:xfrm>
            <a:off x="749432" y="2025650"/>
            <a:ext cx="11531601" cy="7454900"/>
          </a:xfrm>
          <a:prstGeom prst="rect">
            <a:avLst/>
          </a:prstGeom>
          <a:ln w="12700">
            <a:miter lim="400000"/>
          </a:ln>
        </p:spPr>
      </p:pic>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5" name="Shape 2095"/>
          <p:cNvSpPr/>
          <p:nvPr>
            <p:ph type="title"/>
          </p:nvPr>
        </p:nvSpPr>
        <p:spPr>
          <a:xfrm>
            <a:off x="0" y="3797300"/>
            <a:ext cx="13004801" cy="2159000"/>
          </a:xfrm>
          <a:prstGeom prst="rect">
            <a:avLst/>
          </a:prstGeom>
        </p:spPr>
        <p:txBody>
          <a:bodyPr/>
          <a:lstStyle/>
          <a:p>
            <a:pPr/>
            <a:r>
              <a:t>?</a:t>
            </a:r>
          </a:p>
        </p:txBody>
      </p:sp>
      <p:pic>
        <p:nvPicPr>
          <p:cNvPr id="2096" name="image12.png"/>
          <p:cNvPicPr>
            <a:picLocks noChangeAspect="1"/>
          </p:cNvPicPr>
          <p:nvPr/>
        </p:nvPicPr>
        <p:blipFill>
          <a:blip r:embed="rId2">
            <a:extLst/>
          </a:blip>
          <a:stretch>
            <a:fillRect/>
          </a:stretch>
        </p:blipFill>
        <p:spPr>
          <a:xfrm>
            <a:off x="0" y="8667750"/>
            <a:ext cx="13074650" cy="1104900"/>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1" name="Shape 321"/>
          <p:cNvSpPr/>
          <p:nvPr/>
        </p:nvSpPr>
        <p:spPr>
          <a:xfrm>
            <a:off x="491972" y="1168353"/>
            <a:ext cx="12020856" cy="741689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sz="3000">
                <a:solidFill>
                  <a:srgbClr val="4E5351"/>
                </a:solidFill>
              </a:defRPr>
            </a:pPr>
            <a:r>
              <a:t>accountant </a:t>
            </a:r>
            <a:r>
              <a:rPr b="1">
                <a:latin typeface="Helvetica"/>
                <a:ea typeface="Helvetica"/>
                <a:cs typeface="Helvetica"/>
                <a:sym typeface="Helvetica"/>
              </a:rPr>
              <a:t>acupuncture</a:t>
            </a:r>
            <a:r>
              <a:t> therapist </a:t>
            </a:r>
            <a:r>
              <a:rPr b="1">
                <a:latin typeface="Helvetica"/>
                <a:ea typeface="Helvetica"/>
                <a:cs typeface="Helvetica"/>
                <a:sym typeface="Helvetica"/>
              </a:rPr>
              <a:t>appliance</a:t>
            </a:r>
            <a:r>
              <a:t> </a:t>
            </a:r>
            <a:r>
              <a:rPr b="1">
                <a:latin typeface="Helvetica"/>
                <a:ea typeface="Helvetica"/>
                <a:cs typeface="Helvetica"/>
                <a:sym typeface="Helvetica"/>
              </a:rPr>
              <a:t>engineer</a:t>
            </a:r>
            <a:r>
              <a:t> architect </a:t>
            </a:r>
            <a:r>
              <a:rPr b="1">
                <a:latin typeface="Helvetica"/>
                <a:ea typeface="Helvetica"/>
                <a:cs typeface="Helvetica"/>
                <a:sym typeface="Helvetica"/>
              </a:rPr>
              <a:t>babysitters</a:t>
            </a:r>
            <a:r>
              <a:t> balcony doors </a:t>
            </a:r>
            <a:r>
              <a:rPr b="1">
                <a:latin typeface="Helvetica"/>
                <a:ea typeface="Helvetica"/>
                <a:cs typeface="Helvetica"/>
                <a:sym typeface="Helvetica"/>
              </a:rPr>
              <a:t>bath</a:t>
            </a:r>
            <a:r>
              <a:t> </a:t>
            </a:r>
            <a:r>
              <a:rPr b="1">
                <a:latin typeface="Helvetica"/>
                <a:ea typeface="Helvetica"/>
                <a:cs typeface="Helvetica"/>
                <a:sym typeface="Helvetica"/>
              </a:rPr>
              <a:t>resurfacing</a:t>
            </a:r>
            <a:r>
              <a:t> bathroom installer builder</a:t>
            </a:r>
            <a:r>
              <a:rPr b="1">
                <a:latin typeface="Helvetica"/>
                <a:ea typeface="Helvetica"/>
                <a:cs typeface="Helvetica"/>
                <a:sym typeface="Helvetica"/>
              </a:rPr>
              <a:t> car rental </a:t>
            </a:r>
            <a:r>
              <a:t>car sharing </a:t>
            </a:r>
            <a:r>
              <a:rPr b="1">
                <a:latin typeface="Helvetica"/>
                <a:ea typeface="Helvetica"/>
                <a:cs typeface="Helvetica"/>
                <a:sym typeface="Helvetica"/>
              </a:rPr>
              <a:t>carpenter</a:t>
            </a:r>
            <a:r>
              <a:t> carpet cleaner </a:t>
            </a:r>
            <a:r>
              <a:rPr b="1">
                <a:latin typeface="Helvetica"/>
                <a:ea typeface="Helvetica"/>
                <a:cs typeface="Helvetica"/>
                <a:sym typeface="Helvetica"/>
              </a:rPr>
              <a:t>carpet fitter</a:t>
            </a:r>
            <a:r>
              <a:t> </a:t>
            </a:r>
            <a:r>
              <a:rPr b="1">
                <a:latin typeface="Helvetica"/>
                <a:ea typeface="Helvetica"/>
                <a:cs typeface="Helvetica"/>
                <a:sym typeface="Helvetica"/>
              </a:rPr>
              <a:t>catering</a:t>
            </a:r>
            <a:r>
              <a:t> charity </a:t>
            </a:r>
            <a:r>
              <a:rPr b="1">
                <a:latin typeface="Helvetica"/>
                <a:ea typeface="Helvetica"/>
                <a:cs typeface="Helvetica"/>
                <a:sym typeface="Helvetica"/>
              </a:rPr>
              <a:t>childcare </a:t>
            </a:r>
            <a:r>
              <a:t>chiropodist </a:t>
            </a:r>
            <a:r>
              <a:rPr b="1">
                <a:latin typeface="Helvetica"/>
                <a:ea typeface="Helvetica"/>
                <a:cs typeface="Helvetica"/>
                <a:sym typeface="Helvetica"/>
              </a:rPr>
              <a:t>chiropractor</a:t>
            </a:r>
            <a:r>
              <a:t> christmas trees cleaner </a:t>
            </a:r>
            <a:r>
              <a:rPr b="1">
                <a:latin typeface="Helvetica"/>
                <a:ea typeface="Helvetica"/>
                <a:cs typeface="Helvetica"/>
                <a:sym typeface="Helvetica"/>
              </a:rPr>
              <a:t>curtain/blind</a:t>
            </a:r>
            <a:r>
              <a:t> fitters </a:t>
            </a:r>
            <a:r>
              <a:rPr b="1">
                <a:latin typeface="Helvetica"/>
                <a:ea typeface="Helvetica"/>
                <a:cs typeface="Helvetica"/>
                <a:sym typeface="Helvetica"/>
              </a:rPr>
              <a:t>dentist</a:t>
            </a:r>
            <a:r>
              <a:t> doctor </a:t>
            </a:r>
            <a:r>
              <a:rPr b="1">
                <a:latin typeface="Helvetica"/>
                <a:ea typeface="Helvetica"/>
                <a:cs typeface="Helvetica"/>
                <a:sym typeface="Helvetica"/>
              </a:rPr>
              <a:t>dog</a:t>
            </a:r>
            <a:r>
              <a:t> </a:t>
            </a:r>
            <a:r>
              <a:rPr b="1">
                <a:latin typeface="Helvetica"/>
                <a:ea typeface="Helvetica"/>
                <a:cs typeface="Helvetica"/>
                <a:sym typeface="Helvetica"/>
              </a:rPr>
              <a:t>walker</a:t>
            </a:r>
            <a:r>
              <a:t> driving instructor </a:t>
            </a:r>
            <a:r>
              <a:rPr b="1">
                <a:latin typeface="Helvetica"/>
                <a:ea typeface="Helvetica"/>
                <a:cs typeface="Helvetica"/>
                <a:sym typeface="Helvetica"/>
              </a:rPr>
              <a:t>dry</a:t>
            </a:r>
            <a:r>
              <a:t> </a:t>
            </a:r>
            <a:r>
              <a:rPr b="1">
                <a:latin typeface="Helvetica"/>
                <a:ea typeface="Helvetica"/>
                <a:cs typeface="Helvetica"/>
                <a:sym typeface="Helvetica"/>
              </a:rPr>
              <a:t>cleaner</a:t>
            </a:r>
            <a:r>
              <a:t> electrical repairs </a:t>
            </a:r>
            <a:r>
              <a:rPr b="1">
                <a:latin typeface="Helvetica"/>
                <a:ea typeface="Helvetica"/>
                <a:cs typeface="Helvetica"/>
                <a:sym typeface="Helvetica"/>
              </a:rPr>
              <a:t>electrical retaile</a:t>
            </a:r>
            <a:r>
              <a:t>r electrician </a:t>
            </a:r>
            <a:r>
              <a:rPr b="1">
                <a:latin typeface="Helvetica"/>
                <a:ea typeface="Helvetica"/>
                <a:cs typeface="Helvetica"/>
                <a:sym typeface="Helvetica"/>
              </a:rPr>
              <a:t>estate agent</a:t>
            </a:r>
            <a:r>
              <a:t> flooring </a:t>
            </a:r>
            <a:r>
              <a:rPr b="1">
                <a:latin typeface="Helvetica"/>
                <a:ea typeface="Helvetica"/>
                <a:cs typeface="Helvetica"/>
                <a:sym typeface="Helvetica"/>
              </a:rPr>
              <a:t>framer</a:t>
            </a:r>
            <a:r>
              <a:t> furniture store</a:t>
            </a:r>
            <a:r>
              <a:rPr b="1">
                <a:latin typeface="Helvetica"/>
                <a:ea typeface="Helvetica"/>
                <a:cs typeface="Helvetica"/>
                <a:sym typeface="Helvetica"/>
              </a:rPr>
              <a:t> garage</a:t>
            </a:r>
            <a:r>
              <a:t> gardeners glazier gym </a:t>
            </a:r>
            <a:r>
              <a:rPr b="1">
                <a:latin typeface="Helvetica"/>
                <a:ea typeface="Helvetica"/>
                <a:cs typeface="Helvetica"/>
                <a:sym typeface="Helvetica"/>
              </a:rPr>
              <a:t>hairdresser</a:t>
            </a:r>
            <a:r>
              <a:t> handyman </a:t>
            </a:r>
            <a:r>
              <a:rPr b="1">
                <a:latin typeface="Helvetica"/>
                <a:ea typeface="Helvetica"/>
                <a:cs typeface="Helvetica"/>
                <a:sym typeface="Helvetica"/>
              </a:rPr>
              <a:t>hypnotherapist</a:t>
            </a:r>
            <a:r>
              <a:t> interior design </a:t>
            </a:r>
            <a:r>
              <a:rPr b="1">
                <a:latin typeface="Helvetica"/>
                <a:ea typeface="Helvetica"/>
                <a:cs typeface="Helvetica"/>
                <a:sym typeface="Helvetica"/>
              </a:rPr>
              <a:t>ironing </a:t>
            </a:r>
            <a:r>
              <a:t>it support </a:t>
            </a:r>
            <a:r>
              <a:rPr b="1">
                <a:latin typeface="Helvetica"/>
                <a:ea typeface="Helvetica"/>
                <a:cs typeface="Helvetica"/>
                <a:sym typeface="Helvetica"/>
              </a:rPr>
              <a:t>jeweller</a:t>
            </a:r>
            <a:r>
              <a:t> joiner </a:t>
            </a:r>
            <a:r>
              <a:rPr b="1">
                <a:latin typeface="Helvetica"/>
                <a:ea typeface="Helvetica"/>
                <a:cs typeface="Helvetica"/>
                <a:sym typeface="Helvetica"/>
              </a:rPr>
              <a:t>kitchen installer </a:t>
            </a:r>
            <a:r>
              <a:t>knife sharpening </a:t>
            </a:r>
            <a:r>
              <a:rPr b="1">
                <a:latin typeface="Helvetica"/>
                <a:ea typeface="Helvetica"/>
                <a:cs typeface="Helvetica"/>
                <a:sym typeface="Helvetica"/>
              </a:rPr>
              <a:t>laundry</a:t>
            </a:r>
            <a:r>
              <a:t> </a:t>
            </a:r>
            <a:r>
              <a:rPr b="1">
                <a:latin typeface="Helvetica"/>
                <a:ea typeface="Helvetica"/>
                <a:cs typeface="Helvetica"/>
                <a:sym typeface="Helvetica"/>
              </a:rPr>
              <a:t>lawyer</a:t>
            </a:r>
            <a:r>
              <a:t> live-in help </a:t>
            </a:r>
            <a:r>
              <a:rPr b="1">
                <a:latin typeface="Helvetica"/>
                <a:ea typeface="Helvetica"/>
                <a:cs typeface="Helvetica"/>
                <a:sym typeface="Helvetica"/>
              </a:rPr>
              <a:t>locksmith</a:t>
            </a:r>
            <a:r>
              <a:t> man with van </a:t>
            </a:r>
            <a:r>
              <a:rPr b="1">
                <a:latin typeface="Helvetica"/>
                <a:ea typeface="Helvetica"/>
                <a:cs typeface="Helvetica"/>
                <a:sym typeface="Helvetica"/>
              </a:rPr>
              <a:t>mechanic</a:t>
            </a:r>
            <a:r>
              <a:t> nutritionist optician </a:t>
            </a:r>
            <a:r>
              <a:rPr b="1">
                <a:latin typeface="Helvetica"/>
                <a:ea typeface="Helvetica"/>
                <a:cs typeface="Helvetica"/>
                <a:sym typeface="Helvetica"/>
              </a:rPr>
              <a:t>painter decorator</a:t>
            </a:r>
            <a:r>
              <a:t> personal trainer </a:t>
            </a:r>
            <a:r>
              <a:rPr b="1">
                <a:latin typeface="Helvetica"/>
                <a:ea typeface="Helvetica"/>
                <a:cs typeface="Helvetica"/>
                <a:sym typeface="Helvetica"/>
              </a:rPr>
              <a:t>pest control</a:t>
            </a:r>
            <a:r>
              <a:t> pet shop </a:t>
            </a:r>
            <a:r>
              <a:rPr b="1">
                <a:latin typeface="Helvetica"/>
                <a:ea typeface="Helvetica"/>
                <a:cs typeface="Helvetica"/>
                <a:sym typeface="Helvetica"/>
              </a:rPr>
              <a:t>pet sitter</a:t>
            </a:r>
            <a:r>
              <a:t> physiotherapist </a:t>
            </a:r>
            <a:r>
              <a:rPr b="1">
                <a:latin typeface="Helvetica"/>
                <a:ea typeface="Helvetica"/>
                <a:cs typeface="Helvetica"/>
                <a:sym typeface="Helvetica"/>
              </a:rPr>
              <a:t>piano tuner</a:t>
            </a:r>
            <a:r>
              <a:t> plasterer</a:t>
            </a:r>
            <a:r>
              <a:rPr b="1">
                <a:latin typeface="Helvetica"/>
                <a:ea typeface="Helvetica"/>
                <a:cs typeface="Helvetica"/>
                <a:sym typeface="Helvetica"/>
              </a:rPr>
              <a:t> plumber</a:t>
            </a:r>
            <a:r>
              <a:t> printers </a:t>
            </a:r>
            <a:r>
              <a:rPr b="1">
                <a:latin typeface="Helvetica"/>
                <a:ea typeface="Helvetica"/>
                <a:cs typeface="Helvetica"/>
                <a:sym typeface="Helvetica"/>
              </a:rPr>
              <a:t>pub</a:t>
            </a:r>
            <a:r>
              <a:t> removal company </a:t>
            </a:r>
            <a:r>
              <a:rPr b="1">
                <a:latin typeface="Helvetica"/>
                <a:ea typeface="Helvetica"/>
                <a:cs typeface="Helvetica"/>
                <a:sym typeface="Helvetica"/>
              </a:rPr>
              <a:t>restaurant </a:t>
            </a:r>
            <a:r>
              <a:t>roofer</a:t>
            </a:r>
            <a:r>
              <a:rPr b="1">
                <a:latin typeface="Helvetica"/>
                <a:ea typeface="Helvetica"/>
                <a:cs typeface="Helvetica"/>
                <a:sym typeface="Helvetica"/>
              </a:rPr>
              <a:t> school</a:t>
            </a:r>
            <a:r>
              <a:t> secretary </a:t>
            </a:r>
            <a:r>
              <a:rPr b="1">
                <a:latin typeface="Helvetica"/>
                <a:ea typeface="Helvetica"/>
                <a:cs typeface="Helvetica"/>
                <a:sym typeface="Helvetica"/>
              </a:rPr>
              <a:t>shop</a:t>
            </a:r>
            <a:r>
              <a:t> </a:t>
            </a:r>
            <a:r>
              <a:rPr b="1">
                <a:latin typeface="Helvetica"/>
                <a:ea typeface="Helvetica"/>
                <a:cs typeface="Helvetica"/>
                <a:sym typeface="Helvetica"/>
              </a:rPr>
              <a:t>solicitors</a:t>
            </a:r>
            <a:r>
              <a:t> supermarket </a:t>
            </a:r>
            <a:r>
              <a:rPr b="1">
                <a:latin typeface="Helvetica"/>
                <a:ea typeface="Helvetica"/>
                <a:cs typeface="Helvetica"/>
                <a:sym typeface="Helvetica"/>
              </a:rPr>
              <a:t>tailor</a:t>
            </a:r>
            <a:r>
              <a:t> takeaway </a:t>
            </a:r>
            <a:r>
              <a:rPr b="1">
                <a:latin typeface="Helvetica"/>
                <a:ea typeface="Helvetica"/>
                <a:cs typeface="Helvetica"/>
                <a:sym typeface="Helvetica"/>
              </a:rPr>
              <a:t>taxi</a:t>
            </a:r>
            <a:r>
              <a:t> technician </a:t>
            </a:r>
            <a:r>
              <a:rPr b="1">
                <a:latin typeface="Helvetica"/>
                <a:ea typeface="Helvetica"/>
                <a:cs typeface="Helvetica"/>
                <a:sym typeface="Helvetica"/>
              </a:rPr>
              <a:t>tiler</a:t>
            </a:r>
            <a:r>
              <a:t> tradesman </a:t>
            </a:r>
            <a:r>
              <a:rPr b="1">
                <a:latin typeface="Helvetica"/>
                <a:ea typeface="Helvetica"/>
                <a:cs typeface="Helvetica"/>
                <a:sym typeface="Helvetica"/>
              </a:rPr>
              <a:t>tv repair</a:t>
            </a:r>
            <a:r>
              <a:t> upholsterer </a:t>
            </a:r>
            <a:r>
              <a:rPr b="1">
                <a:latin typeface="Helvetica"/>
                <a:ea typeface="Helvetica"/>
                <a:cs typeface="Helvetica"/>
                <a:sym typeface="Helvetica"/>
              </a:rPr>
              <a:t>vegetable boxes</a:t>
            </a:r>
            <a:r>
              <a:t> watch repair </a:t>
            </a:r>
            <a:r>
              <a:rPr b="1">
                <a:latin typeface="Helvetica"/>
                <a:ea typeface="Helvetica"/>
                <a:cs typeface="Helvetica"/>
                <a:sym typeface="Helvetica"/>
              </a:rPr>
              <a:t>web designer</a:t>
            </a:r>
            <a:r>
              <a:t> window cleaner</a:t>
            </a:r>
          </a:p>
        </p:txBody>
      </p:sp>
      <p:pic>
        <p:nvPicPr>
          <p:cNvPr id="322" name="image12.png"/>
          <p:cNvPicPr>
            <a:picLocks noChangeAspect="1"/>
          </p:cNvPicPr>
          <p:nvPr/>
        </p:nvPicPr>
        <p:blipFill>
          <a:blip r:embed="rId3">
            <a:extLst/>
          </a:blip>
          <a:stretch>
            <a:fillRect/>
          </a:stretch>
        </p:blipFill>
        <p:spPr>
          <a:xfrm>
            <a:off x="0" y="8667750"/>
            <a:ext cx="13074650" cy="1104900"/>
          </a:xfrm>
          <a:prstGeom prst="rect">
            <a:avLst/>
          </a:prstGeom>
          <a:ln w="12700">
            <a:miter lim="400000"/>
          </a:ln>
        </p:spPr>
      </p:pic>
      <p:sp>
        <p:nvSpPr>
          <p:cNvPr id="323" name="Shape 323"/>
          <p:cNvSpPr/>
          <p:nvPr/>
        </p:nvSpPr>
        <p:spPr>
          <a:xfrm>
            <a:off x="2385394" y="355596"/>
            <a:ext cx="9260708" cy="6477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most </a:t>
            </a:r>
            <a:r>
              <a:rPr b="1">
                <a:latin typeface="Helvetica"/>
                <a:ea typeface="Helvetica"/>
                <a:cs typeface="Helvetica"/>
                <a:sym typeface="Helvetica"/>
              </a:rPr>
              <a:t>frequently</a:t>
            </a:r>
            <a:r>
              <a:t> sought </a:t>
            </a:r>
            <a:r>
              <a:rPr b="1">
                <a:latin typeface="Helvetica"/>
                <a:ea typeface="Helvetica"/>
                <a:cs typeface="Helvetica"/>
                <a:sym typeface="Helvetica"/>
              </a:rPr>
              <a:t>recommendations</a:t>
            </a:r>
            <a:r>
              <a:t>?</a:t>
            </a:r>
          </a:p>
        </p:txBody>
      </p:sp>
      <p:pic>
        <p:nvPicPr>
          <p:cNvPr id="324" name="image10.png"/>
          <p:cNvPicPr>
            <a:picLocks noChangeAspect="1"/>
          </p:cNvPicPr>
          <p:nvPr/>
        </p:nvPicPr>
        <p:blipFill>
          <a:blip r:embed="rId4">
            <a:extLst/>
          </a:blip>
          <a:stretch>
            <a:fillRect/>
          </a:stretch>
        </p:blipFill>
        <p:spPr>
          <a:xfrm>
            <a:off x="1075931" y="273050"/>
            <a:ext cx="1168401" cy="812800"/>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8" name="Shape 328"/>
          <p:cNvSpPr/>
          <p:nvPr/>
        </p:nvSpPr>
        <p:spPr>
          <a:xfrm>
            <a:off x="2695391" y="465863"/>
            <a:ext cx="9032108" cy="6477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rgbClr val="4E5351"/>
                </a:solidFill>
              </a:defRPr>
            </a:pPr>
            <a:r>
              <a:t>most </a:t>
            </a:r>
            <a:r>
              <a:rPr b="1">
                <a:latin typeface="Helvetica"/>
                <a:ea typeface="Helvetica"/>
                <a:cs typeface="Helvetica"/>
                <a:sym typeface="Helvetica"/>
              </a:rPr>
              <a:t>frequently</a:t>
            </a:r>
            <a:r>
              <a:t> sought </a:t>
            </a:r>
            <a:r>
              <a:rPr b="1">
                <a:latin typeface="Helvetica"/>
                <a:ea typeface="Helvetica"/>
                <a:cs typeface="Helvetica"/>
                <a:sym typeface="Helvetica"/>
              </a:rPr>
              <a:t>recommendations</a:t>
            </a:r>
          </a:p>
        </p:txBody>
      </p:sp>
      <p:sp>
        <p:nvSpPr>
          <p:cNvPr id="329" name="Shape 329"/>
          <p:cNvSpPr/>
          <p:nvPr/>
        </p:nvSpPr>
        <p:spPr>
          <a:xfrm>
            <a:off x="1824383" y="1892980"/>
            <a:ext cx="181599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4E5351"/>
                </a:solidFill>
              </a:defRPr>
            </a:lvl1pPr>
          </a:lstStyle>
          <a:p>
            <a:pPr/>
            <a:r>
              <a:t>plumber</a:t>
            </a:r>
          </a:p>
        </p:txBody>
      </p:sp>
      <p:sp>
        <p:nvSpPr>
          <p:cNvPr id="330" name="Shape 330"/>
          <p:cNvSpPr/>
          <p:nvPr/>
        </p:nvSpPr>
        <p:spPr>
          <a:xfrm>
            <a:off x="5888070" y="1892980"/>
            <a:ext cx="163906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4E5351"/>
                </a:solidFill>
              </a:defRPr>
            </a:lvl1pPr>
          </a:lstStyle>
          <a:p>
            <a:pPr/>
            <a:r>
              <a:t>cleaner</a:t>
            </a:r>
          </a:p>
        </p:txBody>
      </p:sp>
      <p:sp>
        <p:nvSpPr>
          <p:cNvPr id="331" name="Shape 331"/>
          <p:cNvSpPr/>
          <p:nvPr/>
        </p:nvSpPr>
        <p:spPr>
          <a:xfrm>
            <a:off x="9774821" y="1892980"/>
            <a:ext cx="22233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4E5351"/>
                </a:solidFill>
              </a:defRPr>
            </a:lvl1pPr>
          </a:lstStyle>
          <a:p>
            <a:pPr/>
            <a:r>
              <a:t>electrician</a:t>
            </a:r>
          </a:p>
        </p:txBody>
      </p:sp>
      <p:sp>
        <p:nvSpPr>
          <p:cNvPr id="332" name="Shape 332"/>
          <p:cNvSpPr/>
          <p:nvPr/>
        </p:nvSpPr>
        <p:spPr>
          <a:xfrm>
            <a:off x="1006615" y="1899330"/>
            <a:ext cx="635001" cy="635001"/>
          </a:xfrm>
          <a:prstGeom prst="ellipse">
            <a:avLst/>
          </a:prstGeom>
          <a:blipFill>
            <a:blip r:embed="rId3"/>
          </a:blipFill>
          <a:ln w="12700">
            <a:miter lim="400000"/>
          </a:ln>
        </p:spPr>
        <p:txBody>
          <a:bodyPr lIns="50800" tIns="50800" rIns="50800" bIns="50800" anchor="ctr"/>
          <a:lstStyle/>
          <a:p>
            <a:pPr>
              <a:defRPr sz="2400">
                <a:solidFill>
                  <a:srgbClr val="FFFFFF"/>
                </a:solidFill>
              </a:defRPr>
            </a:pPr>
          </a:p>
        </p:txBody>
      </p:sp>
      <p:sp>
        <p:nvSpPr>
          <p:cNvPr id="333" name="Shape 333"/>
          <p:cNvSpPr/>
          <p:nvPr/>
        </p:nvSpPr>
        <p:spPr>
          <a:xfrm>
            <a:off x="1108683" y="1829480"/>
            <a:ext cx="425079"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400">
                <a:solidFill>
                  <a:srgbClr val="FFFFFF"/>
                </a:solidFill>
                <a:latin typeface="Helvetica"/>
                <a:ea typeface="Helvetica"/>
                <a:cs typeface="Helvetica"/>
                <a:sym typeface="Helvetica"/>
              </a:defRPr>
            </a:lvl1pPr>
          </a:lstStyle>
          <a:p>
            <a:pPr/>
            <a:r>
              <a:t>1</a:t>
            </a:r>
          </a:p>
        </p:txBody>
      </p:sp>
      <p:grpSp>
        <p:nvGrpSpPr>
          <p:cNvPr id="377" name="Group 377"/>
          <p:cNvGrpSpPr/>
          <p:nvPr/>
        </p:nvGrpSpPr>
        <p:grpSpPr>
          <a:xfrm>
            <a:off x="385527" y="3237544"/>
            <a:ext cx="12386146" cy="5615619"/>
            <a:chOff x="0" y="0"/>
            <a:chExt cx="12386144" cy="5615617"/>
          </a:xfrm>
        </p:grpSpPr>
        <p:sp>
          <p:nvSpPr>
            <p:cNvPr id="334" name="Shape 334"/>
            <p:cNvSpPr/>
            <p:nvPr/>
          </p:nvSpPr>
          <p:spPr>
            <a:xfrm>
              <a:off x="89271" y="330526"/>
              <a:ext cx="12269618"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335" name="Shape 335"/>
            <p:cNvSpPr/>
            <p:nvPr/>
          </p:nvSpPr>
          <p:spPr>
            <a:xfrm>
              <a:off x="76518" y="1853947"/>
              <a:ext cx="1226961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336" name="Shape 336"/>
            <p:cNvSpPr/>
            <p:nvPr/>
          </p:nvSpPr>
          <p:spPr>
            <a:xfrm>
              <a:off x="58264" y="3366260"/>
              <a:ext cx="1226961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337" name="Shape 337"/>
            <p:cNvSpPr/>
            <p:nvPr/>
          </p:nvSpPr>
          <p:spPr>
            <a:xfrm>
              <a:off x="0" y="4868275"/>
              <a:ext cx="1238614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338" name="Shape 338"/>
            <p:cNvSpPr/>
            <p:nvPr/>
          </p:nvSpPr>
          <p:spPr>
            <a:xfrm>
              <a:off x="81877" y="0"/>
              <a:ext cx="535632" cy="4846193"/>
            </a:xfrm>
            <a:prstGeom prst="roundRect">
              <a:avLst>
                <a:gd name="adj" fmla="val 19328"/>
              </a:avLst>
            </a:prstGeom>
            <a:solidFill>
              <a:srgbClr val="E6763C"/>
            </a:solidFill>
            <a:ln w="38100" cap="flat">
              <a:solidFill>
                <a:srgbClr val="C2663D"/>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339" name="Shape 339"/>
            <p:cNvSpPr/>
            <p:nvPr/>
          </p:nvSpPr>
          <p:spPr>
            <a:xfrm>
              <a:off x="725712" y="454578"/>
              <a:ext cx="535633" cy="4399834"/>
            </a:xfrm>
            <a:prstGeom prst="roundRect">
              <a:avLst>
                <a:gd name="adj" fmla="val 19328"/>
              </a:avLst>
            </a:prstGeom>
            <a:solidFill>
              <a:srgbClr val="E6763C"/>
            </a:solidFill>
            <a:ln w="38100" cap="flat">
              <a:solidFill>
                <a:srgbClr val="C2663D"/>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340" name="Shape 340"/>
            <p:cNvSpPr/>
            <p:nvPr/>
          </p:nvSpPr>
          <p:spPr>
            <a:xfrm>
              <a:off x="1375527" y="1790711"/>
              <a:ext cx="535633" cy="3073507"/>
            </a:xfrm>
            <a:prstGeom prst="roundRect">
              <a:avLst>
                <a:gd name="adj" fmla="val 19328"/>
              </a:avLst>
            </a:prstGeom>
            <a:solidFill>
              <a:srgbClr val="E6763C"/>
            </a:solidFill>
            <a:ln w="38100" cap="flat">
              <a:solidFill>
                <a:srgbClr val="C2663D"/>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341" name="Shape 341"/>
            <p:cNvSpPr/>
            <p:nvPr/>
          </p:nvSpPr>
          <p:spPr>
            <a:xfrm>
              <a:off x="2010183" y="2215456"/>
              <a:ext cx="535633" cy="2639901"/>
            </a:xfrm>
            <a:prstGeom prst="roundRect">
              <a:avLst>
                <a:gd name="adj" fmla="val 19328"/>
              </a:avLst>
            </a:prstGeom>
            <a:solidFill>
              <a:srgbClr val="E6763C"/>
            </a:solidFill>
            <a:ln w="38100" cap="flat">
              <a:solidFill>
                <a:srgbClr val="C2663D"/>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342" name="Shape 342"/>
            <p:cNvSpPr/>
            <p:nvPr/>
          </p:nvSpPr>
          <p:spPr>
            <a:xfrm>
              <a:off x="2652331" y="2660108"/>
              <a:ext cx="535632" cy="2193541"/>
            </a:xfrm>
            <a:prstGeom prst="roundRect">
              <a:avLst>
                <a:gd name="adj" fmla="val 19328"/>
              </a:avLst>
            </a:prstGeom>
            <a:solidFill>
              <a:srgbClr val="E6763C"/>
            </a:solidFill>
            <a:ln w="38100" cap="flat">
              <a:solidFill>
                <a:srgbClr val="C2663D"/>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343" name="Shape 343"/>
            <p:cNvSpPr/>
            <p:nvPr/>
          </p:nvSpPr>
          <p:spPr>
            <a:xfrm>
              <a:off x="3275348" y="2660108"/>
              <a:ext cx="535633" cy="2193541"/>
            </a:xfrm>
            <a:prstGeom prst="roundRect">
              <a:avLst>
                <a:gd name="adj" fmla="val 19328"/>
              </a:avLst>
            </a:prstGeom>
            <a:solidFill>
              <a:srgbClr val="E6763C"/>
            </a:solidFill>
            <a:ln w="38100" cap="flat">
              <a:solidFill>
                <a:srgbClr val="C2663D"/>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344" name="Shape 344"/>
            <p:cNvSpPr/>
            <p:nvPr/>
          </p:nvSpPr>
          <p:spPr>
            <a:xfrm rot="16200000">
              <a:off x="-379091" y="3838218"/>
              <a:ext cx="1422811" cy="4973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solidFill>
                    <a:srgbClr val="FFFFFF"/>
                  </a:solidFill>
                  <a:latin typeface="Helvetica"/>
                  <a:ea typeface="Helvetica"/>
                  <a:cs typeface="Helvetica"/>
                  <a:sym typeface="Helvetica"/>
                </a:defRPr>
              </a:lvl1pPr>
            </a:lstStyle>
            <a:p>
              <a:pPr/>
              <a:r>
                <a:t>plumber</a:t>
              </a:r>
            </a:p>
          </p:txBody>
        </p:sp>
        <p:sp>
          <p:nvSpPr>
            <p:cNvPr id="345" name="Shape 345"/>
            <p:cNvSpPr/>
            <p:nvPr/>
          </p:nvSpPr>
          <p:spPr>
            <a:xfrm rot="16200000">
              <a:off x="311777" y="3884603"/>
              <a:ext cx="1276124" cy="4973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solidFill>
                    <a:srgbClr val="FFFFFF"/>
                  </a:solidFill>
                  <a:latin typeface="Helvetica"/>
                  <a:ea typeface="Helvetica"/>
                  <a:cs typeface="Helvetica"/>
                  <a:sym typeface="Helvetica"/>
                </a:defRPr>
              </a:lvl1pPr>
            </a:lstStyle>
            <a:p>
              <a:pPr/>
              <a:r>
                <a:t>cleaner</a:t>
              </a:r>
            </a:p>
          </p:txBody>
        </p:sp>
        <p:sp>
          <p:nvSpPr>
            <p:cNvPr id="346" name="Shape 346"/>
            <p:cNvSpPr/>
            <p:nvPr/>
          </p:nvSpPr>
          <p:spPr>
            <a:xfrm rot="16200000">
              <a:off x="231168" y="3155297"/>
              <a:ext cx="2762127" cy="4973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600">
                  <a:solidFill>
                    <a:srgbClr val="FFFFFF"/>
                  </a:solidFill>
                </a:defRPr>
              </a:lvl1pPr>
            </a:lstStyle>
            <a:p>
              <a:pPr/>
              <a:r>
                <a:t>bathroom installer</a:t>
              </a:r>
            </a:p>
          </p:txBody>
        </p:sp>
        <p:sp>
          <p:nvSpPr>
            <p:cNvPr id="347" name="Shape 347"/>
            <p:cNvSpPr/>
            <p:nvPr/>
          </p:nvSpPr>
          <p:spPr>
            <a:xfrm rot="16200000">
              <a:off x="1420704" y="3697934"/>
              <a:ext cx="1681171" cy="4973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600">
                  <a:solidFill>
                    <a:srgbClr val="FFFFFF"/>
                  </a:solidFill>
                </a:defRPr>
              </a:lvl1pPr>
            </a:lstStyle>
            <a:p>
              <a:pPr/>
              <a:r>
                <a:t>handyman</a:t>
              </a:r>
            </a:p>
          </p:txBody>
        </p:sp>
        <p:sp>
          <p:nvSpPr>
            <p:cNvPr id="348" name="Shape 348"/>
            <p:cNvSpPr/>
            <p:nvPr/>
          </p:nvSpPr>
          <p:spPr>
            <a:xfrm rot="16200000">
              <a:off x="2020228" y="3646921"/>
              <a:ext cx="1755202" cy="4973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solidFill>
                    <a:srgbClr val="FFFFFF"/>
                  </a:solidFill>
                  <a:latin typeface="Helvetica"/>
                  <a:ea typeface="Helvetica"/>
                  <a:cs typeface="Helvetica"/>
                  <a:sym typeface="Helvetica"/>
                </a:defRPr>
              </a:lvl1pPr>
            </a:lstStyle>
            <a:p>
              <a:pPr/>
              <a:r>
                <a:t>electrician</a:t>
              </a:r>
            </a:p>
          </p:txBody>
        </p:sp>
        <p:sp>
          <p:nvSpPr>
            <p:cNvPr id="349" name="Shape 349"/>
            <p:cNvSpPr/>
            <p:nvPr/>
          </p:nvSpPr>
          <p:spPr>
            <a:xfrm rot="16200000">
              <a:off x="2742296" y="3748946"/>
              <a:ext cx="1552186" cy="4973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600">
                  <a:solidFill>
                    <a:srgbClr val="FFFFFF"/>
                  </a:solidFill>
                </a:defRPr>
              </a:lvl1pPr>
            </a:lstStyle>
            <a:p>
              <a:pPr/>
              <a:r>
                <a:t>carpenter</a:t>
              </a:r>
            </a:p>
          </p:txBody>
        </p:sp>
        <p:sp>
          <p:nvSpPr>
            <p:cNvPr id="350" name="Shape 350"/>
            <p:cNvSpPr/>
            <p:nvPr/>
          </p:nvSpPr>
          <p:spPr>
            <a:xfrm>
              <a:off x="4678667" y="15771"/>
              <a:ext cx="535632" cy="4846193"/>
            </a:xfrm>
            <a:prstGeom prst="roundRect">
              <a:avLst>
                <a:gd name="adj" fmla="val 19328"/>
              </a:avLst>
            </a:prstGeom>
            <a:solidFill>
              <a:srgbClr val="D5EBEF"/>
            </a:solidFill>
            <a:ln w="38100" cap="flat">
              <a:solidFill>
                <a:srgbClr val="67A3AF"/>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351" name="Shape 351"/>
            <p:cNvSpPr/>
            <p:nvPr/>
          </p:nvSpPr>
          <p:spPr>
            <a:xfrm>
              <a:off x="5322502" y="699906"/>
              <a:ext cx="535633" cy="4144771"/>
            </a:xfrm>
            <a:prstGeom prst="roundRect">
              <a:avLst>
                <a:gd name="adj" fmla="val 19328"/>
              </a:avLst>
            </a:prstGeom>
            <a:solidFill>
              <a:srgbClr val="D5EBEF"/>
            </a:solidFill>
            <a:ln w="38100" cap="flat">
              <a:solidFill>
                <a:srgbClr val="67A3AF"/>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352" name="Shape 352"/>
            <p:cNvSpPr/>
            <p:nvPr/>
          </p:nvSpPr>
          <p:spPr>
            <a:xfrm>
              <a:off x="5963894" y="1398382"/>
              <a:ext cx="535632" cy="3456101"/>
            </a:xfrm>
            <a:prstGeom prst="roundRect">
              <a:avLst>
                <a:gd name="adj" fmla="val 19328"/>
              </a:avLst>
            </a:prstGeom>
            <a:solidFill>
              <a:srgbClr val="D5EBEF"/>
            </a:solidFill>
            <a:ln w="38100" cap="flat">
              <a:solidFill>
                <a:srgbClr val="67A3AF"/>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353" name="Shape 353"/>
            <p:cNvSpPr/>
            <p:nvPr/>
          </p:nvSpPr>
          <p:spPr>
            <a:xfrm>
              <a:off x="6613349" y="1398382"/>
              <a:ext cx="535633" cy="3456101"/>
            </a:xfrm>
            <a:prstGeom prst="roundRect">
              <a:avLst>
                <a:gd name="adj" fmla="val 19328"/>
              </a:avLst>
            </a:prstGeom>
            <a:solidFill>
              <a:srgbClr val="D5EBEF"/>
            </a:solidFill>
            <a:ln w="38100" cap="flat">
              <a:solidFill>
                <a:srgbClr val="67A3AF"/>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354" name="Shape 354"/>
            <p:cNvSpPr/>
            <p:nvPr/>
          </p:nvSpPr>
          <p:spPr>
            <a:xfrm>
              <a:off x="7248365" y="2084033"/>
              <a:ext cx="535633" cy="2767432"/>
            </a:xfrm>
            <a:prstGeom prst="roundRect">
              <a:avLst>
                <a:gd name="adj" fmla="val 19328"/>
              </a:avLst>
            </a:prstGeom>
            <a:solidFill>
              <a:srgbClr val="D5EBEF"/>
            </a:solidFill>
            <a:ln w="38100" cap="flat">
              <a:solidFill>
                <a:srgbClr val="67A3AF"/>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355" name="Shape 355"/>
            <p:cNvSpPr/>
            <p:nvPr/>
          </p:nvSpPr>
          <p:spPr>
            <a:xfrm rot="16200000">
              <a:off x="4217699" y="3815730"/>
              <a:ext cx="1422811" cy="4973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solidFill>
                    <a:srgbClr val="67A3AF"/>
                  </a:solidFill>
                  <a:latin typeface="Helvetica"/>
                  <a:ea typeface="Helvetica"/>
                  <a:cs typeface="Helvetica"/>
                  <a:sym typeface="Helvetica"/>
                </a:defRPr>
              </a:lvl1pPr>
            </a:lstStyle>
            <a:p>
              <a:pPr/>
              <a:r>
                <a:t>plumber</a:t>
              </a:r>
            </a:p>
          </p:txBody>
        </p:sp>
        <p:sp>
          <p:nvSpPr>
            <p:cNvPr id="356" name="Shape 356"/>
            <p:cNvSpPr/>
            <p:nvPr/>
          </p:nvSpPr>
          <p:spPr>
            <a:xfrm rot="16200000">
              <a:off x="4934074" y="3900375"/>
              <a:ext cx="1276124" cy="4973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solidFill>
                    <a:srgbClr val="67A3AF"/>
                  </a:solidFill>
                  <a:latin typeface="Helvetica"/>
                  <a:ea typeface="Helvetica"/>
                  <a:cs typeface="Helvetica"/>
                  <a:sym typeface="Helvetica"/>
                </a:defRPr>
              </a:lvl1pPr>
            </a:lstStyle>
            <a:p>
              <a:pPr/>
              <a:r>
                <a:t>cleaner</a:t>
              </a:r>
            </a:p>
          </p:txBody>
        </p:sp>
        <p:sp>
          <p:nvSpPr>
            <p:cNvPr id="357" name="Shape 357"/>
            <p:cNvSpPr/>
            <p:nvPr/>
          </p:nvSpPr>
          <p:spPr>
            <a:xfrm rot="16200000">
              <a:off x="5338542" y="3662693"/>
              <a:ext cx="1755202" cy="4973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solidFill>
                    <a:srgbClr val="67A3AF"/>
                  </a:solidFill>
                  <a:latin typeface="Helvetica"/>
                  <a:ea typeface="Helvetica"/>
                  <a:cs typeface="Helvetica"/>
                  <a:sym typeface="Helvetica"/>
                </a:defRPr>
              </a:lvl1pPr>
            </a:lstStyle>
            <a:p>
              <a:pPr/>
              <a:r>
                <a:t>electrician</a:t>
              </a:r>
            </a:p>
          </p:txBody>
        </p:sp>
        <p:sp>
          <p:nvSpPr>
            <p:cNvPr id="358" name="Shape 358"/>
            <p:cNvSpPr/>
            <p:nvPr/>
          </p:nvSpPr>
          <p:spPr>
            <a:xfrm rot="16200000">
              <a:off x="6017495" y="3713705"/>
              <a:ext cx="1681170" cy="4973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600">
                  <a:solidFill>
                    <a:srgbClr val="67A3AF"/>
                  </a:solidFill>
                </a:defRPr>
              </a:lvl1pPr>
            </a:lstStyle>
            <a:p>
              <a:pPr/>
              <a:r>
                <a:t>handyman</a:t>
              </a:r>
            </a:p>
          </p:txBody>
        </p:sp>
        <p:sp>
          <p:nvSpPr>
            <p:cNvPr id="359" name="Shape 359"/>
            <p:cNvSpPr/>
            <p:nvPr/>
          </p:nvSpPr>
          <p:spPr>
            <a:xfrm rot="16200000">
              <a:off x="6148980" y="3212686"/>
              <a:ext cx="2657882" cy="4591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300">
                  <a:solidFill>
                    <a:srgbClr val="67A3AF"/>
                  </a:solidFill>
                </a:defRPr>
              </a:lvl1pPr>
            </a:lstStyle>
            <a:p>
              <a:pPr/>
              <a:r>
                <a:t>appliance engineer</a:t>
              </a:r>
            </a:p>
          </p:txBody>
        </p:sp>
        <p:sp>
          <p:nvSpPr>
            <p:cNvPr id="360" name="Shape 360"/>
            <p:cNvSpPr/>
            <p:nvPr/>
          </p:nvSpPr>
          <p:spPr>
            <a:xfrm>
              <a:off x="8912733" y="15771"/>
              <a:ext cx="535633" cy="4846193"/>
            </a:xfrm>
            <a:prstGeom prst="roundRect">
              <a:avLst>
                <a:gd name="adj" fmla="val 19328"/>
              </a:avLst>
            </a:prstGeom>
            <a:solidFill>
              <a:srgbClr val="DBDFE2"/>
            </a:solidFill>
            <a:ln w="38100" cap="flat">
              <a:solidFill>
                <a:srgbClr val="B6B7B9"/>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361" name="Shape 361"/>
            <p:cNvSpPr/>
            <p:nvPr/>
          </p:nvSpPr>
          <p:spPr>
            <a:xfrm>
              <a:off x="9556568" y="11237"/>
              <a:ext cx="535633" cy="4846193"/>
            </a:xfrm>
            <a:prstGeom prst="roundRect">
              <a:avLst>
                <a:gd name="adj" fmla="val 19328"/>
              </a:avLst>
            </a:prstGeom>
            <a:solidFill>
              <a:srgbClr val="DBDFE2"/>
            </a:solidFill>
            <a:ln w="38100" cap="flat">
              <a:solidFill>
                <a:srgbClr val="B6B7B9"/>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362" name="Shape 362"/>
            <p:cNvSpPr/>
            <p:nvPr/>
          </p:nvSpPr>
          <p:spPr>
            <a:xfrm>
              <a:off x="10206383" y="36005"/>
              <a:ext cx="535633" cy="4831232"/>
            </a:xfrm>
            <a:prstGeom prst="roundRect">
              <a:avLst>
                <a:gd name="adj" fmla="val 19328"/>
              </a:avLst>
            </a:prstGeom>
            <a:solidFill>
              <a:srgbClr val="DBDFE2"/>
            </a:solidFill>
            <a:ln w="38100" cap="flat">
              <a:solidFill>
                <a:srgbClr val="B6B7B9"/>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363" name="Shape 363"/>
            <p:cNvSpPr/>
            <p:nvPr/>
          </p:nvSpPr>
          <p:spPr>
            <a:xfrm>
              <a:off x="10832032" y="1644943"/>
              <a:ext cx="535633" cy="3226545"/>
            </a:xfrm>
            <a:prstGeom prst="roundRect">
              <a:avLst>
                <a:gd name="adj" fmla="val 19328"/>
              </a:avLst>
            </a:prstGeom>
            <a:solidFill>
              <a:srgbClr val="DBDFE2"/>
            </a:solidFill>
            <a:ln w="38100" cap="flat">
              <a:solidFill>
                <a:srgbClr val="B6B7B9"/>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364" name="Shape 364"/>
            <p:cNvSpPr/>
            <p:nvPr/>
          </p:nvSpPr>
          <p:spPr>
            <a:xfrm>
              <a:off x="11480934" y="3934190"/>
              <a:ext cx="535632" cy="918227"/>
            </a:xfrm>
            <a:prstGeom prst="roundRect">
              <a:avLst>
                <a:gd name="adj" fmla="val 19328"/>
              </a:avLst>
            </a:prstGeom>
            <a:solidFill>
              <a:srgbClr val="DBDFE2"/>
            </a:solidFill>
            <a:ln w="38100" cap="flat">
              <a:solidFill>
                <a:srgbClr val="B6B7B9"/>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365" name="Shape 365"/>
            <p:cNvSpPr/>
            <p:nvPr/>
          </p:nvSpPr>
          <p:spPr>
            <a:xfrm rot="16200000">
              <a:off x="8430885" y="3815730"/>
              <a:ext cx="1422810" cy="4973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solidFill>
                    <a:srgbClr val="4E5351"/>
                  </a:solidFill>
                  <a:latin typeface="Helvetica"/>
                  <a:ea typeface="Helvetica"/>
                  <a:cs typeface="Helvetica"/>
                  <a:sym typeface="Helvetica"/>
                </a:defRPr>
              </a:lvl1pPr>
            </a:lstStyle>
            <a:p>
              <a:pPr/>
              <a:r>
                <a:t>plumber</a:t>
              </a:r>
            </a:p>
          </p:txBody>
        </p:sp>
        <p:sp>
          <p:nvSpPr>
            <p:cNvPr id="366" name="Shape 366"/>
            <p:cNvSpPr/>
            <p:nvPr/>
          </p:nvSpPr>
          <p:spPr>
            <a:xfrm rot="16200000">
              <a:off x="8929578" y="3661230"/>
              <a:ext cx="1755201" cy="4973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solidFill>
                    <a:srgbClr val="4E5351"/>
                  </a:solidFill>
                  <a:latin typeface="Helvetica"/>
                  <a:ea typeface="Helvetica"/>
                  <a:cs typeface="Helvetica"/>
                  <a:sym typeface="Helvetica"/>
                </a:defRPr>
              </a:lvl1pPr>
            </a:lstStyle>
            <a:p>
              <a:pPr/>
              <a:r>
                <a:t>electrician</a:t>
              </a:r>
            </a:p>
          </p:txBody>
        </p:sp>
        <p:sp>
          <p:nvSpPr>
            <p:cNvPr id="367" name="Shape 367"/>
            <p:cNvSpPr/>
            <p:nvPr/>
          </p:nvSpPr>
          <p:spPr>
            <a:xfrm rot="16200000">
              <a:off x="9309175" y="3414251"/>
              <a:ext cx="2233918" cy="4973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600">
                  <a:solidFill>
                    <a:srgbClr val="4E5351"/>
                  </a:solidFill>
                </a:defRPr>
              </a:lvl1pPr>
            </a:lstStyle>
            <a:p>
              <a:pPr/>
              <a:r>
                <a:t>balcony doors</a:t>
              </a:r>
            </a:p>
          </p:txBody>
        </p:sp>
        <p:sp>
          <p:nvSpPr>
            <p:cNvPr id="368" name="Shape 368"/>
            <p:cNvSpPr/>
            <p:nvPr/>
          </p:nvSpPr>
          <p:spPr>
            <a:xfrm rot="16200000">
              <a:off x="10461787" y="3887622"/>
              <a:ext cx="1276124" cy="4973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solidFill>
                    <a:srgbClr val="4E5351"/>
                  </a:solidFill>
                  <a:latin typeface="Helvetica"/>
                  <a:ea typeface="Helvetica"/>
                  <a:cs typeface="Helvetica"/>
                  <a:sym typeface="Helvetica"/>
                </a:defRPr>
              </a:lvl1pPr>
            </a:lstStyle>
            <a:p>
              <a:pPr/>
              <a:r>
                <a:t>cleaner</a:t>
              </a:r>
            </a:p>
          </p:txBody>
        </p:sp>
        <p:sp>
          <p:nvSpPr>
            <p:cNvPr id="369" name="Shape 369"/>
            <p:cNvSpPr/>
            <p:nvPr/>
          </p:nvSpPr>
          <p:spPr>
            <a:xfrm>
              <a:off x="547067" y="4965200"/>
              <a:ext cx="2691464" cy="6504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r>
                <a:t>bow </a:t>
              </a:r>
              <a:r>
                <a:rPr b="1">
                  <a:latin typeface="Helvetica"/>
                  <a:ea typeface="Helvetica"/>
                  <a:cs typeface="Helvetica"/>
                  <a:sym typeface="Helvetica"/>
                </a:rPr>
                <a:t>quarter</a:t>
              </a:r>
            </a:p>
          </p:txBody>
        </p:sp>
        <p:sp>
          <p:nvSpPr>
            <p:cNvPr id="370" name="Shape 370"/>
            <p:cNvSpPr/>
            <p:nvPr/>
          </p:nvSpPr>
          <p:spPr>
            <a:xfrm>
              <a:off x="4796037" y="4964320"/>
              <a:ext cx="2794071" cy="6504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r>
                <a:t>the</a:t>
              </a:r>
              <a:r>
                <a:rPr b="1">
                  <a:latin typeface="Helvetica"/>
                  <a:ea typeface="Helvetica"/>
                  <a:cs typeface="Helvetica"/>
                  <a:sym typeface="Helvetica"/>
                </a:rPr>
                <a:t> barbican</a:t>
              </a:r>
            </a:p>
          </p:txBody>
        </p:sp>
        <p:sp>
          <p:nvSpPr>
            <p:cNvPr id="371" name="Shape 371"/>
            <p:cNvSpPr/>
            <p:nvPr/>
          </p:nvSpPr>
          <p:spPr>
            <a:xfrm>
              <a:off x="8950259" y="4964320"/>
              <a:ext cx="2615104" cy="6504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r>
                <a:rPr b="1">
                  <a:latin typeface="Helvetica"/>
                  <a:ea typeface="Helvetica"/>
                  <a:cs typeface="Helvetica"/>
                  <a:sym typeface="Helvetica"/>
                </a:rPr>
                <a:t>wharf</a:t>
              </a:r>
              <a:r>
                <a:t> place</a:t>
              </a:r>
            </a:p>
          </p:txBody>
        </p:sp>
        <p:sp>
          <p:nvSpPr>
            <p:cNvPr id="372" name="Shape 372"/>
            <p:cNvSpPr/>
            <p:nvPr/>
          </p:nvSpPr>
          <p:spPr>
            <a:xfrm>
              <a:off x="11484478" y="1050682"/>
              <a:ext cx="582884" cy="2109875"/>
            </a:xfrm>
            <a:prstGeom prst="rect">
              <a:avLst/>
            </a:prstGeom>
            <a:solidFill>
              <a:srgbClr val="FFFFFF"/>
            </a:solidFill>
            <a:ln w="12700" cap="flat">
              <a:solidFill>
                <a:srgbClr val="B6B7B9"/>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373" name="Shape 373"/>
            <p:cNvSpPr/>
            <p:nvPr/>
          </p:nvSpPr>
          <p:spPr>
            <a:xfrm rot="16200000">
              <a:off x="10867421" y="1855765"/>
              <a:ext cx="1754450" cy="4973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600">
                  <a:solidFill>
                    <a:srgbClr val="4E5351"/>
                  </a:solidFill>
                </a:defRPr>
              </a:lvl1pPr>
            </a:lstStyle>
            <a:p>
              <a:pPr/>
              <a:r>
                <a:t>dog walker</a:t>
              </a:r>
            </a:p>
          </p:txBody>
        </p:sp>
        <p:sp>
          <p:nvSpPr>
            <p:cNvPr id="374" name="Shape 374"/>
            <p:cNvSpPr/>
            <p:nvPr/>
          </p:nvSpPr>
          <p:spPr>
            <a:xfrm flipV="1">
              <a:off x="11750058" y="3154262"/>
              <a:ext cx="1" cy="66937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375" name="Shape 375"/>
            <p:cNvSpPr/>
            <p:nvPr/>
          </p:nvSpPr>
          <p:spPr>
            <a:xfrm>
              <a:off x="11678695" y="3080064"/>
              <a:ext cx="168233" cy="180239"/>
            </a:xfrm>
            <a:prstGeom prst="ellipse">
              <a:avLst/>
            </a:prstGeom>
            <a:solidFill>
              <a:srgbClr val="FFFFFF"/>
            </a:solid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376" name="Shape 376"/>
            <p:cNvSpPr/>
            <p:nvPr/>
          </p:nvSpPr>
          <p:spPr>
            <a:xfrm>
              <a:off x="11665942" y="3763598"/>
              <a:ext cx="168233" cy="180239"/>
            </a:xfrm>
            <a:prstGeom prst="ellipse">
              <a:avLst/>
            </a:prstGeom>
            <a:solidFill>
              <a:srgbClr val="FFFFFF"/>
            </a:solid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grpSp>
      <p:pic>
        <p:nvPicPr>
          <p:cNvPr id="378" name="image10.png"/>
          <p:cNvPicPr>
            <a:picLocks noChangeAspect="1"/>
          </p:cNvPicPr>
          <p:nvPr/>
        </p:nvPicPr>
        <p:blipFill>
          <a:blip r:embed="rId4">
            <a:extLst/>
          </a:blip>
          <a:stretch>
            <a:fillRect/>
          </a:stretch>
        </p:blipFill>
        <p:spPr>
          <a:xfrm>
            <a:off x="1429700" y="383316"/>
            <a:ext cx="1168401" cy="812801"/>
          </a:xfrm>
          <a:prstGeom prst="rect">
            <a:avLst/>
          </a:prstGeom>
          <a:ln w="12700">
            <a:miter lim="400000"/>
          </a:ln>
        </p:spPr>
      </p:pic>
      <p:sp>
        <p:nvSpPr>
          <p:cNvPr id="379" name="Shape 379"/>
          <p:cNvSpPr/>
          <p:nvPr/>
        </p:nvSpPr>
        <p:spPr>
          <a:xfrm>
            <a:off x="5189302" y="1899330"/>
            <a:ext cx="635001" cy="635001"/>
          </a:xfrm>
          <a:prstGeom prst="ellipse">
            <a:avLst/>
          </a:prstGeom>
          <a:blipFill>
            <a:blip r:embed="rId3"/>
          </a:blipFill>
          <a:ln w="12700">
            <a:miter lim="400000"/>
          </a:ln>
        </p:spPr>
        <p:txBody>
          <a:bodyPr lIns="50800" tIns="50800" rIns="50800" bIns="50800" anchor="ctr"/>
          <a:lstStyle/>
          <a:p>
            <a:pPr>
              <a:defRPr sz="2400">
                <a:solidFill>
                  <a:srgbClr val="FFFFFF"/>
                </a:solidFill>
              </a:defRPr>
            </a:pPr>
          </a:p>
        </p:txBody>
      </p:sp>
      <p:sp>
        <p:nvSpPr>
          <p:cNvPr id="380" name="Shape 380"/>
          <p:cNvSpPr/>
          <p:nvPr/>
        </p:nvSpPr>
        <p:spPr>
          <a:xfrm>
            <a:off x="5291370" y="1829480"/>
            <a:ext cx="425079"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400">
                <a:solidFill>
                  <a:srgbClr val="FFFFFF"/>
                </a:solidFill>
                <a:latin typeface="Helvetica"/>
                <a:ea typeface="Helvetica"/>
                <a:cs typeface="Helvetica"/>
                <a:sym typeface="Helvetica"/>
              </a:defRPr>
            </a:lvl1pPr>
          </a:lstStyle>
          <a:p>
            <a:pPr/>
            <a:r>
              <a:t>2</a:t>
            </a:r>
          </a:p>
        </p:txBody>
      </p:sp>
      <p:sp>
        <p:nvSpPr>
          <p:cNvPr id="381" name="Shape 381"/>
          <p:cNvSpPr/>
          <p:nvPr/>
        </p:nvSpPr>
        <p:spPr>
          <a:xfrm>
            <a:off x="8923102" y="1899330"/>
            <a:ext cx="635001" cy="635001"/>
          </a:xfrm>
          <a:prstGeom prst="ellipse">
            <a:avLst/>
          </a:prstGeom>
          <a:blipFill>
            <a:blip r:embed="rId3"/>
          </a:blipFill>
          <a:ln w="12700">
            <a:miter lim="400000"/>
          </a:ln>
        </p:spPr>
        <p:txBody>
          <a:bodyPr lIns="50800" tIns="50800" rIns="50800" bIns="50800" anchor="ctr"/>
          <a:lstStyle/>
          <a:p>
            <a:pPr>
              <a:defRPr sz="2400">
                <a:solidFill>
                  <a:srgbClr val="FFFFFF"/>
                </a:solidFill>
              </a:defRPr>
            </a:pPr>
          </a:p>
        </p:txBody>
      </p:sp>
      <p:sp>
        <p:nvSpPr>
          <p:cNvPr id="382" name="Shape 382"/>
          <p:cNvSpPr/>
          <p:nvPr/>
        </p:nvSpPr>
        <p:spPr>
          <a:xfrm>
            <a:off x="9025170" y="1829480"/>
            <a:ext cx="42507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400">
                <a:solidFill>
                  <a:srgbClr val="FFFFFF"/>
                </a:solidFill>
                <a:latin typeface="Helvetica"/>
                <a:ea typeface="Helvetica"/>
                <a:cs typeface="Helvetica"/>
                <a:sym typeface="Helvetica"/>
              </a:defRPr>
            </a:lvl1pPr>
          </a:lstStyle>
          <a:p>
            <a:pPr/>
            <a:r>
              <a:t>3</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6" name="Shape 386"/>
          <p:cNvSpPr/>
          <p:nvPr/>
        </p:nvSpPr>
        <p:spPr>
          <a:xfrm>
            <a:off x="3164271" y="590546"/>
            <a:ext cx="6746108" cy="6477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rgbClr val="4E5351"/>
                </a:solidFill>
              </a:defRPr>
            </a:pPr>
            <a:r>
              <a:t>most </a:t>
            </a:r>
            <a:r>
              <a:rPr b="1">
                <a:latin typeface="Helvetica"/>
                <a:ea typeface="Helvetica"/>
                <a:cs typeface="Helvetica"/>
                <a:sym typeface="Helvetica"/>
              </a:rPr>
              <a:t>frequently</a:t>
            </a:r>
            <a:r>
              <a:t> sought </a:t>
            </a:r>
            <a:r>
              <a:rPr b="1">
                <a:latin typeface="Helvetica"/>
                <a:ea typeface="Helvetica"/>
                <a:cs typeface="Helvetica"/>
                <a:sym typeface="Helvetica"/>
              </a:rPr>
              <a:t>advice</a:t>
            </a:r>
            <a:r>
              <a:t>?</a:t>
            </a:r>
          </a:p>
        </p:txBody>
      </p:sp>
      <p:pic>
        <p:nvPicPr>
          <p:cNvPr id="387" name="image10.png"/>
          <p:cNvPicPr>
            <a:picLocks noChangeAspect="1"/>
          </p:cNvPicPr>
          <p:nvPr/>
        </p:nvPicPr>
        <p:blipFill>
          <a:blip r:embed="rId3">
            <a:extLst/>
          </a:blip>
          <a:stretch>
            <a:fillRect/>
          </a:stretch>
        </p:blipFill>
        <p:spPr>
          <a:xfrm>
            <a:off x="1746459" y="588364"/>
            <a:ext cx="1168401" cy="812801"/>
          </a:xfrm>
          <a:prstGeom prst="rect">
            <a:avLst/>
          </a:prstGeom>
          <a:ln w="12700">
            <a:miter lim="400000"/>
          </a:ln>
        </p:spPr>
      </p:pic>
      <p:pic>
        <p:nvPicPr>
          <p:cNvPr id="388" name="image12.png"/>
          <p:cNvPicPr>
            <a:picLocks noChangeAspect="1"/>
          </p:cNvPicPr>
          <p:nvPr/>
        </p:nvPicPr>
        <p:blipFill>
          <a:blip r:embed="rId4">
            <a:extLst/>
          </a:blip>
          <a:stretch>
            <a:fillRect/>
          </a:stretch>
        </p:blipFill>
        <p:spPr>
          <a:xfrm>
            <a:off x="0" y="8667750"/>
            <a:ext cx="13074650" cy="1104900"/>
          </a:xfrm>
          <a:prstGeom prst="rect">
            <a:avLst/>
          </a:prstGeom>
          <a:ln w="12700">
            <a:miter lim="400000"/>
          </a:ln>
        </p:spPr>
      </p:pic>
      <p:sp>
        <p:nvSpPr>
          <p:cNvPr id="389" name="Shape 389"/>
          <p:cNvSpPr/>
          <p:nvPr/>
        </p:nvSpPr>
        <p:spPr>
          <a:xfrm>
            <a:off x="356506" y="1346163"/>
            <a:ext cx="12020855" cy="72136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sz="3300">
                <a:solidFill>
                  <a:srgbClr val="4E5351"/>
                </a:solidFill>
              </a:defRPr>
            </a:pPr>
          </a:p>
          <a:p>
            <a:pPr algn="just">
              <a:defRPr sz="3300">
                <a:solidFill>
                  <a:srgbClr val="4E5351"/>
                </a:solidFill>
              </a:defRPr>
            </a:pPr>
            <a:r>
              <a:rPr b="1">
                <a:latin typeface="Helvetica"/>
                <a:ea typeface="Helvetica"/>
                <a:cs typeface="Helvetica"/>
                <a:sym typeface="Helvetica"/>
              </a:rPr>
              <a:t>DIY</a:t>
            </a:r>
            <a:r>
              <a:t> IT </a:t>
            </a:r>
            <a:r>
              <a:rPr b="1">
                <a:latin typeface="Helvetica"/>
                <a:ea typeface="Helvetica"/>
                <a:cs typeface="Helvetica"/>
                <a:sym typeface="Helvetica"/>
              </a:rPr>
              <a:t>aircon</a:t>
            </a:r>
            <a:r>
              <a:t> alarms </a:t>
            </a:r>
            <a:r>
              <a:rPr b="1">
                <a:latin typeface="Helvetica"/>
                <a:ea typeface="Helvetica"/>
                <a:cs typeface="Helvetica"/>
                <a:sym typeface="Helvetica"/>
              </a:rPr>
              <a:t>appliances</a:t>
            </a:r>
            <a:r>
              <a:t> area/living </a:t>
            </a:r>
            <a:r>
              <a:rPr b="1">
                <a:latin typeface="Helvetica"/>
                <a:ea typeface="Helvetica"/>
                <a:cs typeface="Helvetica"/>
                <a:sym typeface="Helvetica"/>
              </a:rPr>
              <a:t>balcony</a:t>
            </a:r>
            <a:r>
              <a:t> doors </a:t>
            </a:r>
            <a:r>
              <a:rPr b="1">
                <a:latin typeface="Helvetica"/>
                <a:ea typeface="Helvetica"/>
                <a:cs typeface="Helvetica"/>
                <a:sym typeface="Helvetica"/>
              </a:rPr>
              <a:t>boiler</a:t>
            </a:r>
            <a:r>
              <a:t> broadband </a:t>
            </a:r>
            <a:r>
              <a:rPr b="1">
                <a:latin typeface="Helvetica"/>
                <a:ea typeface="Helvetica"/>
                <a:cs typeface="Helvetica"/>
                <a:sym typeface="Helvetica"/>
              </a:rPr>
              <a:t>business</a:t>
            </a:r>
            <a:r>
              <a:t> buzzer </a:t>
            </a:r>
            <a:r>
              <a:rPr b="1">
                <a:latin typeface="Helvetica"/>
                <a:ea typeface="Helvetica"/>
                <a:cs typeface="Helvetica"/>
                <a:sym typeface="Helvetica"/>
              </a:rPr>
              <a:t>carpets</a:t>
            </a:r>
            <a:r>
              <a:t> cleaner </a:t>
            </a:r>
            <a:r>
              <a:rPr b="1">
                <a:latin typeface="Helvetica"/>
                <a:ea typeface="Helvetica"/>
                <a:cs typeface="Helvetica"/>
                <a:sym typeface="Helvetica"/>
              </a:rPr>
              <a:t>cleaning</a:t>
            </a:r>
            <a:r>
              <a:t> communication </a:t>
            </a:r>
            <a:r>
              <a:rPr b="1">
                <a:latin typeface="Helvetica"/>
                <a:ea typeface="Helvetica"/>
                <a:cs typeface="Helvetica"/>
                <a:sym typeface="Helvetica"/>
              </a:rPr>
              <a:t>concessions/discounts</a:t>
            </a:r>
            <a:r>
              <a:t> condensation </a:t>
            </a:r>
            <a:r>
              <a:rPr b="1">
                <a:latin typeface="Helvetica"/>
                <a:ea typeface="Helvetica"/>
                <a:cs typeface="Helvetica"/>
                <a:sym typeface="Helvetica"/>
              </a:rPr>
              <a:t>decoration</a:t>
            </a:r>
            <a:r>
              <a:t> deliveries </a:t>
            </a:r>
            <a:r>
              <a:rPr b="1">
                <a:latin typeface="Helvetica"/>
                <a:ea typeface="Helvetica"/>
                <a:cs typeface="Helvetica"/>
                <a:sym typeface="Helvetica"/>
              </a:rPr>
              <a:t>dimensions</a:t>
            </a:r>
            <a:r>
              <a:t> directions </a:t>
            </a:r>
            <a:r>
              <a:rPr b="1">
                <a:latin typeface="Helvetica"/>
                <a:ea typeface="Helvetica"/>
                <a:cs typeface="Helvetica"/>
                <a:sym typeface="Helvetica"/>
              </a:rPr>
              <a:t>disposal</a:t>
            </a:r>
            <a:r>
              <a:t> electrics </a:t>
            </a:r>
            <a:r>
              <a:rPr b="1">
                <a:latin typeface="Helvetica"/>
                <a:ea typeface="Helvetica"/>
                <a:cs typeface="Helvetica"/>
                <a:sym typeface="Helvetica"/>
              </a:rPr>
              <a:t>energy</a:t>
            </a:r>
            <a:r>
              <a:t> energy meter</a:t>
            </a:r>
            <a:r>
              <a:rPr b="1">
                <a:latin typeface="Helvetica"/>
                <a:ea typeface="Helvetica"/>
                <a:cs typeface="Helvetica"/>
                <a:sym typeface="Helvetica"/>
              </a:rPr>
              <a:t> energy prices</a:t>
            </a:r>
            <a:r>
              <a:t> facility </a:t>
            </a:r>
            <a:r>
              <a:rPr b="1">
                <a:latin typeface="Helvetica"/>
                <a:ea typeface="Helvetica"/>
                <a:cs typeface="Helvetica"/>
                <a:sym typeface="Helvetica"/>
              </a:rPr>
              <a:t>fire safety</a:t>
            </a:r>
            <a:r>
              <a:t> flood </a:t>
            </a:r>
            <a:r>
              <a:rPr b="1">
                <a:latin typeface="Helvetica"/>
                <a:ea typeface="Helvetica"/>
                <a:cs typeface="Helvetica"/>
                <a:sym typeface="Helvetica"/>
              </a:rPr>
              <a:t>flooring</a:t>
            </a:r>
            <a:r>
              <a:t> heating </a:t>
            </a:r>
            <a:r>
              <a:rPr b="1">
                <a:latin typeface="Helvetica"/>
                <a:ea typeface="Helvetica"/>
                <a:cs typeface="Helvetica"/>
                <a:sym typeface="Helvetica"/>
              </a:rPr>
              <a:t>insulation</a:t>
            </a:r>
            <a:r>
              <a:t> insurance </a:t>
            </a:r>
            <a:r>
              <a:rPr b="1">
                <a:latin typeface="Helvetica"/>
                <a:ea typeface="Helvetica"/>
                <a:cs typeface="Helvetica"/>
                <a:sym typeface="Helvetica"/>
              </a:rPr>
              <a:t>interior</a:t>
            </a:r>
            <a:r>
              <a:t> jury service </a:t>
            </a:r>
            <a:r>
              <a:rPr b="1">
                <a:latin typeface="Helvetica"/>
                <a:ea typeface="Helvetica"/>
                <a:cs typeface="Helvetica"/>
                <a:sym typeface="Helvetica"/>
              </a:rPr>
              <a:t>lease</a:t>
            </a:r>
            <a:r>
              <a:t> legal </a:t>
            </a:r>
            <a:r>
              <a:rPr b="1">
                <a:latin typeface="Helvetica"/>
                <a:ea typeface="Helvetica"/>
                <a:cs typeface="Helvetica"/>
                <a:sym typeface="Helvetica"/>
              </a:rPr>
              <a:t>limescale</a:t>
            </a:r>
            <a:r>
              <a:t> locks mail </a:t>
            </a:r>
            <a:r>
              <a:rPr b="1">
                <a:latin typeface="Helvetica"/>
                <a:ea typeface="Helvetica"/>
                <a:cs typeface="Helvetica"/>
                <a:sym typeface="Helvetica"/>
              </a:rPr>
              <a:t>mobile</a:t>
            </a:r>
            <a:r>
              <a:t> neighbour etiquette </a:t>
            </a:r>
            <a:r>
              <a:rPr b="1">
                <a:latin typeface="Helvetica"/>
                <a:ea typeface="Helvetica"/>
                <a:cs typeface="Helvetica"/>
                <a:sym typeface="Helvetica"/>
              </a:rPr>
              <a:t>noise</a:t>
            </a:r>
            <a:r>
              <a:t> orientation </a:t>
            </a:r>
            <a:r>
              <a:rPr b="1">
                <a:latin typeface="Helvetica"/>
                <a:ea typeface="Helvetica"/>
                <a:cs typeface="Helvetica"/>
                <a:sym typeface="Helvetica"/>
              </a:rPr>
              <a:t>parking</a:t>
            </a:r>
            <a:r>
              <a:t> phone pigeons </a:t>
            </a:r>
            <a:r>
              <a:rPr b="1">
                <a:latin typeface="Helvetica"/>
                <a:ea typeface="Helvetica"/>
                <a:cs typeface="Helvetica"/>
                <a:sym typeface="Helvetica"/>
              </a:rPr>
              <a:t>procedure</a:t>
            </a:r>
            <a:r>
              <a:t> </a:t>
            </a:r>
            <a:r>
              <a:rPr b="1">
                <a:latin typeface="Helvetica"/>
                <a:ea typeface="Helvetica"/>
                <a:cs typeface="Helvetica"/>
                <a:sym typeface="Helvetica"/>
              </a:rPr>
              <a:t>product</a:t>
            </a:r>
            <a:r>
              <a:t> property plans</a:t>
            </a:r>
            <a:r>
              <a:rPr b="1">
                <a:latin typeface="Helvetica"/>
                <a:ea typeface="Helvetica"/>
                <a:cs typeface="Helvetica"/>
                <a:sym typeface="Helvetica"/>
              </a:rPr>
              <a:t> radio </a:t>
            </a:r>
            <a:r>
              <a:t>renovation </a:t>
            </a:r>
            <a:r>
              <a:rPr b="1">
                <a:latin typeface="Helvetica"/>
                <a:ea typeface="Helvetica"/>
                <a:cs typeface="Helvetica"/>
                <a:sym typeface="Helvetica"/>
              </a:rPr>
              <a:t>security</a:t>
            </a:r>
            <a:r>
              <a:t> service charge </a:t>
            </a:r>
            <a:r>
              <a:rPr b="1">
                <a:latin typeface="Helvetica"/>
                <a:ea typeface="Helvetica"/>
                <a:cs typeface="Helvetica"/>
                <a:sym typeface="Helvetica"/>
              </a:rPr>
              <a:t>source product</a:t>
            </a:r>
            <a:r>
              <a:t> splash boards </a:t>
            </a:r>
            <a:r>
              <a:rPr b="1">
                <a:latin typeface="Helvetica"/>
                <a:ea typeface="Helvetica"/>
                <a:cs typeface="Helvetica"/>
                <a:sym typeface="Helvetica"/>
              </a:rPr>
              <a:t>storage </a:t>
            </a:r>
            <a:r>
              <a:t>switches </a:t>
            </a:r>
            <a:r>
              <a:rPr b="1">
                <a:latin typeface="Helvetica"/>
                <a:ea typeface="Helvetica"/>
                <a:cs typeface="Helvetica"/>
                <a:sym typeface="Helvetica"/>
              </a:rPr>
              <a:t>taps</a:t>
            </a:r>
            <a:r>
              <a:t> </a:t>
            </a:r>
            <a:r>
              <a:rPr b="1">
                <a:latin typeface="Helvetica"/>
                <a:ea typeface="Helvetica"/>
                <a:cs typeface="Helvetica"/>
                <a:sym typeface="Helvetica"/>
              </a:rPr>
              <a:t>thermostat</a:t>
            </a:r>
            <a:r>
              <a:t> toilet </a:t>
            </a:r>
            <a:r>
              <a:rPr b="1">
                <a:latin typeface="Helvetica"/>
                <a:ea typeface="Helvetica"/>
                <a:cs typeface="Helvetica"/>
                <a:sym typeface="Helvetica"/>
              </a:rPr>
              <a:t>transport</a:t>
            </a:r>
            <a:r>
              <a:t> tv </a:t>
            </a:r>
            <a:r>
              <a:rPr b="1">
                <a:latin typeface="Helvetica"/>
                <a:ea typeface="Helvetica"/>
                <a:cs typeface="Helvetica"/>
                <a:sym typeface="Helvetica"/>
              </a:rPr>
              <a:t>upholstery</a:t>
            </a:r>
            <a:r>
              <a:t> water pump water softener </a:t>
            </a:r>
            <a:r>
              <a:rPr b="1">
                <a:latin typeface="Helvetica"/>
                <a:ea typeface="Helvetica"/>
                <a:cs typeface="Helvetica"/>
                <a:sym typeface="Helvetica"/>
              </a:rPr>
              <a:t>window boxes</a:t>
            </a:r>
            <a:r>
              <a:t> windows</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3" name="Shape 393"/>
          <p:cNvSpPr/>
          <p:nvPr/>
        </p:nvSpPr>
        <p:spPr>
          <a:xfrm>
            <a:off x="3243646" y="548409"/>
            <a:ext cx="6517508" cy="6477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rgbClr val="4E5351"/>
                </a:solidFill>
              </a:defRPr>
            </a:pPr>
            <a:r>
              <a:t>most </a:t>
            </a:r>
            <a:r>
              <a:rPr b="1">
                <a:latin typeface="Helvetica"/>
                <a:ea typeface="Helvetica"/>
                <a:cs typeface="Helvetica"/>
                <a:sym typeface="Helvetica"/>
              </a:rPr>
              <a:t>frequently</a:t>
            </a:r>
            <a:r>
              <a:t> sought </a:t>
            </a:r>
            <a:r>
              <a:rPr b="1">
                <a:latin typeface="Helvetica"/>
                <a:ea typeface="Helvetica"/>
                <a:cs typeface="Helvetica"/>
                <a:sym typeface="Helvetica"/>
              </a:rPr>
              <a:t>advice</a:t>
            </a:r>
          </a:p>
        </p:txBody>
      </p:sp>
      <p:grpSp>
        <p:nvGrpSpPr>
          <p:cNvPr id="429" name="Group 429"/>
          <p:cNvGrpSpPr/>
          <p:nvPr/>
        </p:nvGrpSpPr>
        <p:grpSpPr>
          <a:xfrm>
            <a:off x="478863" y="3494218"/>
            <a:ext cx="12374047" cy="5609254"/>
            <a:chOff x="0" y="0"/>
            <a:chExt cx="12374046" cy="5609253"/>
          </a:xfrm>
        </p:grpSpPr>
        <p:sp>
          <p:nvSpPr>
            <p:cNvPr id="394" name="Shape 394"/>
            <p:cNvSpPr/>
            <p:nvPr/>
          </p:nvSpPr>
          <p:spPr>
            <a:xfrm>
              <a:off x="89184" y="330203"/>
              <a:ext cx="1225763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395" name="Shape 395"/>
            <p:cNvSpPr/>
            <p:nvPr/>
          </p:nvSpPr>
          <p:spPr>
            <a:xfrm>
              <a:off x="76444" y="1852136"/>
              <a:ext cx="12257631"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396" name="Shape 396"/>
            <p:cNvSpPr/>
            <p:nvPr/>
          </p:nvSpPr>
          <p:spPr>
            <a:xfrm>
              <a:off x="58207" y="3362972"/>
              <a:ext cx="1225763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397" name="Shape 397"/>
            <p:cNvSpPr/>
            <p:nvPr/>
          </p:nvSpPr>
          <p:spPr>
            <a:xfrm>
              <a:off x="0" y="4863520"/>
              <a:ext cx="12374046"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398" name="Shape 398"/>
            <p:cNvSpPr/>
            <p:nvPr/>
          </p:nvSpPr>
          <p:spPr>
            <a:xfrm>
              <a:off x="81797" y="0"/>
              <a:ext cx="535109" cy="4841459"/>
            </a:xfrm>
            <a:prstGeom prst="roundRect">
              <a:avLst>
                <a:gd name="adj" fmla="val 19328"/>
              </a:avLst>
            </a:prstGeom>
            <a:solidFill>
              <a:srgbClr val="E6763C"/>
            </a:solidFill>
            <a:ln w="38100" cap="flat">
              <a:solidFill>
                <a:srgbClr val="C2663D"/>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399" name="Shape 399"/>
            <p:cNvSpPr/>
            <p:nvPr/>
          </p:nvSpPr>
          <p:spPr>
            <a:xfrm>
              <a:off x="726829" y="449617"/>
              <a:ext cx="535110" cy="4395536"/>
            </a:xfrm>
            <a:prstGeom prst="roundRect">
              <a:avLst>
                <a:gd name="adj" fmla="val 19328"/>
              </a:avLst>
            </a:prstGeom>
            <a:solidFill>
              <a:srgbClr val="E6763C"/>
            </a:solidFill>
            <a:ln w="38100" cap="flat">
              <a:solidFill>
                <a:srgbClr val="C2663D"/>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400" name="Shape 400"/>
            <p:cNvSpPr/>
            <p:nvPr/>
          </p:nvSpPr>
          <p:spPr>
            <a:xfrm>
              <a:off x="1367524" y="1146306"/>
              <a:ext cx="535110" cy="3694798"/>
            </a:xfrm>
            <a:prstGeom prst="roundRect">
              <a:avLst>
                <a:gd name="adj" fmla="val 19328"/>
              </a:avLst>
            </a:prstGeom>
            <a:solidFill>
              <a:srgbClr val="E6763C"/>
            </a:solidFill>
            <a:ln w="38100" cap="flat">
              <a:solidFill>
                <a:srgbClr val="C2663D"/>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401" name="Shape 401"/>
            <p:cNvSpPr/>
            <p:nvPr/>
          </p:nvSpPr>
          <p:spPr>
            <a:xfrm>
              <a:off x="2005708" y="1546567"/>
              <a:ext cx="535110" cy="3312578"/>
            </a:xfrm>
            <a:prstGeom prst="roundRect">
              <a:avLst>
                <a:gd name="adj" fmla="val 19328"/>
              </a:avLst>
            </a:prstGeom>
            <a:solidFill>
              <a:srgbClr val="E6763C"/>
            </a:solidFill>
            <a:ln w="38100" cap="flat">
              <a:solidFill>
                <a:srgbClr val="C2663D"/>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402" name="Shape 402"/>
            <p:cNvSpPr/>
            <p:nvPr/>
          </p:nvSpPr>
          <p:spPr>
            <a:xfrm rot="16200000">
              <a:off x="-443338" y="3745284"/>
              <a:ext cx="1550656" cy="4968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solidFill>
                    <a:srgbClr val="FFFFFF"/>
                  </a:solidFill>
                  <a:latin typeface="Helvetica"/>
                  <a:ea typeface="Helvetica"/>
                  <a:cs typeface="Helvetica"/>
                  <a:sym typeface="Helvetica"/>
                </a:defRPr>
              </a:lvl1pPr>
            </a:lstStyle>
            <a:p>
              <a:pPr/>
              <a:r>
                <a:t>business</a:t>
              </a:r>
            </a:p>
          </p:txBody>
        </p:sp>
        <p:sp>
          <p:nvSpPr>
            <p:cNvPr id="403" name="Shape 403"/>
            <p:cNvSpPr/>
            <p:nvPr/>
          </p:nvSpPr>
          <p:spPr>
            <a:xfrm rot="16200000">
              <a:off x="634318" y="4175267"/>
              <a:ext cx="666871" cy="4968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solidFill>
                    <a:srgbClr val="FFFFFF"/>
                  </a:solidFill>
                  <a:latin typeface="Helvetica"/>
                  <a:ea typeface="Helvetica"/>
                  <a:cs typeface="Helvetica"/>
                  <a:sym typeface="Helvetica"/>
                </a:defRPr>
              </a:lvl1pPr>
            </a:lstStyle>
            <a:p>
              <a:pPr/>
              <a:r>
                <a:t>DIY</a:t>
              </a:r>
            </a:p>
          </p:txBody>
        </p:sp>
        <p:sp>
          <p:nvSpPr>
            <p:cNvPr id="404" name="Shape 404"/>
            <p:cNvSpPr/>
            <p:nvPr/>
          </p:nvSpPr>
          <p:spPr>
            <a:xfrm rot="16200000">
              <a:off x="1086062" y="4040312"/>
              <a:ext cx="1016568" cy="4968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solidFill>
                    <a:srgbClr val="FFFFFF"/>
                  </a:solidFill>
                  <a:latin typeface="Helvetica"/>
                  <a:ea typeface="Helvetica"/>
                  <a:cs typeface="Helvetica"/>
                  <a:sym typeface="Helvetica"/>
                </a:defRPr>
              </a:lvl1pPr>
            </a:lstStyle>
            <a:p>
              <a:pPr/>
              <a:r>
                <a:t>bolier</a:t>
              </a:r>
            </a:p>
          </p:txBody>
        </p:sp>
        <p:sp>
          <p:nvSpPr>
            <p:cNvPr id="405" name="Shape 405"/>
            <p:cNvSpPr/>
            <p:nvPr/>
          </p:nvSpPr>
          <p:spPr>
            <a:xfrm rot="16200000">
              <a:off x="1039598" y="3325105"/>
              <a:ext cx="2367220" cy="4968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600">
                  <a:solidFill>
                    <a:srgbClr val="FFFFFF"/>
                  </a:solidFill>
                </a:defRPr>
              </a:lvl1pPr>
            </a:lstStyle>
            <a:p>
              <a:pPr/>
              <a:r>
                <a:t>source product</a:t>
              </a:r>
            </a:p>
          </p:txBody>
        </p:sp>
        <p:sp>
          <p:nvSpPr>
            <p:cNvPr id="406" name="Shape 406"/>
            <p:cNvSpPr/>
            <p:nvPr/>
          </p:nvSpPr>
          <p:spPr>
            <a:xfrm>
              <a:off x="4674097" y="15755"/>
              <a:ext cx="535109" cy="4841460"/>
            </a:xfrm>
            <a:prstGeom prst="roundRect">
              <a:avLst>
                <a:gd name="adj" fmla="val 19328"/>
              </a:avLst>
            </a:prstGeom>
            <a:solidFill>
              <a:srgbClr val="D5EBEF"/>
            </a:solidFill>
            <a:ln w="38100" cap="flat">
              <a:solidFill>
                <a:srgbClr val="67A3AF"/>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407" name="Shape 407"/>
            <p:cNvSpPr/>
            <p:nvPr/>
          </p:nvSpPr>
          <p:spPr>
            <a:xfrm>
              <a:off x="5317303" y="699223"/>
              <a:ext cx="535109" cy="4153462"/>
            </a:xfrm>
            <a:prstGeom prst="roundRect">
              <a:avLst>
                <a:gd name="adj" fmla="val 19328"/>
              </a:avLst>
            </a:prstGeom>
            <a:solidFill>
              <a:srgbClr val="D5EBEF"/>
            </a:solidFill>
            <a:ln w="38100" cap="flat">
              <a:solidFill>
                <a:srgbClr val="67A3AF"/>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408" name="Shape 408"/>
            <p:cNvSpPr/>
            <p:nvPr/>
          </p:nvSpPr>
          <p:spPr>
            <a:xfrm>
              <a:off x="5955487" y="1291753"/>
              <a:ext cx="535109" cy="3567392"/>
            </a:xfrm>
            <a:prstGeom prst="roundRect">
              <a:avLst>
                <a:gd name="adj" fmla="val 19328"/>
              </a:avLst>
            </a:prstGeom>
            <a:solidFill>
              <a:srgbClr val="D5EBEF"/>
            </a:solidFill>
            <a:ln w="38100" cap="flat">
              <a:solidFill>
                <a:srgbClr val="67A3AF"/>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409" name="Shape 409"/>
            <p:cNvSpPr/>
            <p:nvPr/>
          </p:nvSpPr>
          <p:spPr>
            <a:xfrm>
              <a:off x="6611204" y="1535709"/>
              <a:ext cx="535109" cy="3312578"/>
            </a:xfrm>
            <a:prstGeom prst="roundRect">
              <a:avLst>
                <a:gd name="adj" fmla="val 19328"/>
              </a:avLst>
            </a:prstGeom>
            <a:solidFill>
              <a:srgbClr val="D5EBEF"/>
            </a:solidFill>
            <a:ln w="38100" cap="flat">
              <a:solidFill>
                <a:srgbClr val="67A3AF"/>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410" name="Shape 410"/>
            <p:cNvSpPr/>
            <p:nvPr/>
          </p:nvSpPr>
          <p:spPr>
            <a:xfrm rot="16200000">
              <a:off x="4725514" y="4304098"/>
              <a:ext cx="409208" cy="4968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solidFill>
                    <a:srgbClr val="67A3AF"/>
                  </a:solidFill>
                  <a:latin typeface="Helvetica"/>
                  <a:ea typeface="Helvetica"/>
                  <a:cs typeface="Helvetica"/>
                  <a:sym typeface="Helvetica"/>
                </a:defRPr>
              </a:lvl1pPr>
            </a:lstStyle>
            <a:p>
              <a:pPr/>
              <a:r>
                <a:t>tv</a:t>
              </a:r>
            </a:p>
          </p:txBody>
        </p:sp>
        <p:sp>
          <p:nvSpPr>
            <p:cNvPr id="411" name="Shape 411"/>
            <p:cNvSpPr/>
            <p:nvPr/>
          </p:nvSpPr>
          <p:spPr>
            <a:xfrm rot="16200000">
              <a:off x="4303951" y="3283510"/>
              <a:ext cx="2525828" cy="4968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solidFill>
                    <a:srgbClr val="67A3AF"/>
                  </a:solidFill>
                  <a:latin typeface="Helvetica"/>
                  <a:ea typeface="Helvetica"/>
                  <a:cs typeface="Helvetica"/>
                  <a:sym typeface="Helvetica"/>
                </a:defRPr>
              </a:lvl1pPr>
            </a:lstStyle>
            <a:p>
              <a:pPr/>
              <a:r>
                <a:t>source product</a:t>
              </a:r>
            </a:p>
          </p:txBody>
        </p:sp>
        <p:sp>
          <p:nvSpPr>
            <p:cNvPr id="412" name="Shape 412"/>
            <p:cNvSpPr/>
            <p:nvPr/>
          </p:nvSpPr>
          <p:spPr>
            <a:xfrm rot="16200000">
              <a:off x="5434743" y="3735559"/>
              <a:ext cx="1550656" cy="4968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solidFill>
                    <a:srgbClr val="67A3AF"/>
                  </a:solidFill>
                  <a:latin typeface="Helvetica"/>
                  <a:ea typeface="Helvetica"/>
                  <a:cs typeface="Helvetica"/>
                  <a:sym typeface="Helvetica"/>
                </a:defRPr>
              </a:lvl1pPr>
            </a:lstStyle>
            <a:p>
              <a:pPr/>
              <a:r>
                <a:t>business</a:t>
              </a:r>
            </a:p>
          </p:txBody>
        </p:sp>
        <p:sp>
          <p:nvSpPr>
            <p:cNvPr id="413" name="Shape 413"/>
            <p:cNvSpPr/>
            <p:nvPr/>
          </p:nvSpPr>
          <p:spPr>
            <a:xfrm rot="16200000">
              <a:off x="6522656" y="4175267"/>
              <a:ext cx="648324" cy="4968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600">
                  <a:solidFill>
                    <a:srgbClr val="67A3AF"/>
                  </a:solidFill>
                </a:defRPr>
              </a:lvl1pPr>
            </a:lstStyle>
            <a:p>
              <a:pPr/>
              <a:r>
                <a:t>DIY</a:t>
              </a:r>
            </a:p>
          </p:txBody>
        </p:sp>
        <p:sp>
          <p:nvSpPr>
            <p:cNvPr id="414" name="Shape 414"/>
            <p:cNvSpPr/>
            <p:nvPr/>
          </p:nvSpPr>
          <p:spPr>
            <a:xfrm>
              <a:off x="8904027" y="15755"/>
              <a:ext cx="535110" cy="4841460"/>
            </a:xfrm>
            <a:prstGeom prst="roundRect">
              <a:avLst>
                <a:gd name="adj" fmla="val 19328"/>
              </a:avLst>
            </a:prstGeom>
            <a:solidFill>
              <a:srgbClr val="DBDFE2"/>
            </a:solidFill>
            <a:ln w="38100" cap="flat">
              <a:solidFill>
                <a:srgbClr val="B6B7B9"/>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415" name="Shape 415"/>
            <p:cNvSpPr/>
            <p:nvPr/>
          </p:nvSpPr>
          <p:spPr>
            <a:xfrm>
              <a:off x="9550220" y="1878439"/>
              <a:ext cx="535110" cy="2955839"/>
            </a:xfrm>
            <a:prstGeom prst="roundRect">
              <a:avLst>
                <a:gd name="adj" fmla="val 19328"/>
              </a:avLst>
            </a:prstGeom>
            <a:solidFill>
              <a:srgbClr val="DBDFE2"/>
            </a:solidFill>
            <a:ln w="38100" cap="flat">
              <a:solidFill>
                <a:srgbClr val="B6B7B9"/>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416" name="Shape 416"/>
            <p:cNvSpPr/>
            <p:nvPr/>
          </p:nvSpPr>
          <p:spPr>
            <a:xfrm>
              <a:off x="10203181" y="3543298"/>
              <a:ext cx="535109" cy="1299551"/>
            </a:xfrm>
            <a:prstGeom prst="roundRect">
              <a:avLst>
                <a:gd name="adj" fmla="val 19328"/>
              </a:avLst>
            </a:prstGeom>
            <a:solidFill>
              <a:srgbClr val="DBDFE2"/>
            </a:solidFill>
            <a:ln w="38100" cap="flat">
              <a:solidFill>
                <a:srgbClr val="B6B7B9"/>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417" name="Shape 417"/>
            <p:cNvSpPr/>
            <p:nvPr/>
          </p:nvSpPr>
          <p:spPr>
            <a:xfrm>
              <a:off x="10836534" y="3966045"/>
              <a:ext cx="535110" cy="866367"/>
            </a:xfrm>
            <a:prstGeom prst="roundRect">
              <a:avLst>
                <a:gd name="adj" fmla="val 19328"/>
              </a:avLst>
            </a:prstGeom>
            <a:solidFill>
              <a:srgbClr val="DBDFE2"/>
            </a:solidFill>
            <a:ln w="38100" cap="flat">
              <a:solidFill>
                <a:srgbClr val="B6B7B9"/>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418" name="Shape 418"/>
            <p:cNvSpPr/>
            <p:nvPr/>
          </p:nvSpPr>
          <p:spPr>
            <a:xfrm rot="16200000">
              <a:off x="8954237" y="4304098"/>
              <a:ext cx="409209" cy="4968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solidFill>
                    <a:srgbClr val="4E5351"/>
                  </a:solidFill>
                  <a:latin typeface="Helvetica"/>
                  <a:ea typeface="Helvetica"/>
                  <a:cs typeface="Helvetica"/>
                  <a:sym typeface="Helvetica"/>
                </a:defRPr>
              </a:lvl1pPr>
            </a:lstStyle>
            <a:p>
              <a:pPr/>
              <a:r>
                <a:t>tv</a:t>
              </a:r>
            </a:p>
          </p:txBody>
        </p:sp>
        <p:sp>
          <p:nvSpPr>
            <p:cNvPr id="419" name="Shape 419"/>
            <p:cNvSpPr/>
            <p:nvPr/>
          </p:nvSpPr>
          <p:spPr>
            <a:xfrm rot="16200000">
              <a:off x="9042448" y="3753377"/>
              <a:ext cx="1550656" cy="4968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solidFill>
                    <a:srgbClr val="4E5351"/>
                  </a:solidFill>
                  <a:latin typeface="Helvetica"/>
                  <a:ea typeface="Helvetica"/>
                  <a:cs typeface="Helvetica"/>
                  <a:sym typeface="Helvetica"/>
                </a:defRPr>
              </a:lvl1pPr>
            </a:lstStyle>
            <a:p>
              <a:pPr/>
              <a:r>
                <a:t>business</a:t>
              </a:r>
            </a:p>
          </p:txBody>
        </p:sp>
        <p:sp>
          <p:nvSpPr>
            <p:cNvPr id="420" name="Shape 420"/>
            <p:cNvSpPr/>
            <p:nvPr/>
          </p:nvSpPr>
          <p:spPr>
            <a:xfrm rot="16200000">
              <a:off x="9822808" y="3947527"/>
              <a:ext cx="1219411" cy="4968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600">
                  <a:solidFill>
                    <a:srgbClr val="4E5351"/>
                  </a:solidFill>
                </a:defRPr>
              </a:lvl1pPr>
            </a:lstStyle>
            <a:p>
              <a:pPr/>
              <a:r>
                <a:t>cleaner</a:t>
              </a:r>
            </a:p>
          </p:txBody>
        </p:sp>
        <p:sp>
          <p:nvSpPr>
            <p:cNvPr id="421" name="Shape 421"/>
            <p:cNvSpPr/>
            <p:nvPr/>
          </p:nvSpPr>
          <p:spPr>
            <a:xfrm>
              <a:off x="56122" y="4959471"/>
              <a:ext cx="2688836" cy="6497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r>
                <a:t>bow </a:t>
              </a:r>
              <a:r>
                <a:rPr b="1">
                  <a:latin typeface="Helvetica"/>
                  <a:ea typeface="Helvetica"/>
                  <a:cs typeface="Helvetica"/>
                  <a:sym typeface="Helvetica"/>
                </a:rPr>
                <a:t>quarter</a:t>
              </a:r>
            </a:p>
          </p:txBody>
        </p:sp>
        <p:sp>
          <p:nvSpPr>
            <p:cNvPr id="422" name="Shape 422"/>
            <p:cNvSpPr/>
            <p:nvPr/>
          </p:nvSpPr>
          <p:spPr>
            <a:xfrm>
              <a:off x="4791352" y="4959471"/>
              <a:ext cx="2791342" cy="6497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r>
                <a:t>the</a:t>
              </a:r>
              <a:r>
                <a:rPr b="1">
                  <a:latin typeface="Helvetica"/>
                  <a:ea typeface="Helvetica"/>
                  <a:cs typeface="Helvetica"/>
                  <a:sym typeface="Helvetica"/>
                </a:rPr>
                <a:t> barbican</a:t>
              </a:r>
            </a:p>
          </p:txBody>
        </p:sp>
        <p:sp>
          <p:nvSpPr>
            <p:cNvPr id="423" name="Shape 423"/>
            <p:cNvSpPr/>
            <p:nvPr/>
          </p:nvSpPr>
          <p:spPr>
            <a:xfrm>
              <a:off x="8941516" y="4959471"/>
              <a:ext cx="2612550" cy="6497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r>
                <a:rPr b="1">
                  <a:latin typeface="Helvetica"/>
                  <a:ea typeface="Helvetica"/>
                  <a:cs typeface="Helvetica"/>
                  <a:sym typeface="Helvetica"/>
                </a:rPr>
                <a:t>wharf</a:t>
              </a:r>
              <a:r>
                <a:t> place</a:t>
              </a:r>
            </a:p>
          </p:txBody>
        </p:sp>
        <p:sp>
          <p:nvSpPr>
            <p:cNvPr id="424" name="Shape 424"/>
            <p:cNvSpPr/>
            <p:nvPr/>
          </p:nvSpPr>
          <p:spPr>
            <a:xfrm>
              <a:off x="10842904" y="862117"/>
              <a:ext cx="582315" cy="2426125"/>
            </a:xfrm>
            <a:prstGeom prst="rect">
              <a:avLst/>
            </a:prstGeom>
            <a:solidFill>
              <a:srgbClr val="FFFFFF"/>
            </a:solidFill>
            <a:ln w="12700" cap="flat">
              <a:solidFill>
                <a:srgbClr val="B6B7B9"/>
              </a:solidFill>
              <a:prstDash val="solid"/>
              <a:miter lim="400000"/>
            </a:ln>
            <a:effectLst/>
          </p:spPr>
          <p:txBody>
            <a:bodyPr wrap="square" lIns="50800" tIns="50800" rIns="50800" bIns="50800" numCol="1" anchor="ctr">
              <a:noAutofit/>
            </a:bodyPr>
            <a:lstStyle/>
            <a:p>
              <a:pPr>
                <a:defRPr sz="2400">
                  <a:solidFill>
                    <a:srgbClr val="FFFFFF"/>
                  </a:solidFill>
                </a:defRPr>
              </a:pPr>
            </a:p>
          </p:txBody>
        </p:sp>
        <p:sp>
          <p:nvSpPr>
            <p:cNvPr id="425" name="Shape 425"/>
            <p:cNvSpPr/>
            <p:nvPr/>
          </p:nvSpPr>
          <p:spPr>
            <a:xfrm rot="16200000">
              <a:off x="9988222" y="1826736"/>
              <a:ext cx="2231735" cy="4968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600">
                  <a:solidFill>
                    <a:srgbClr val="4E5351"/>
                  </a:solidFill>
                </a:defRPr>
              </a:lvl1pPr>
            </a:lstStyle>
            <a:p>
              <a:pPr/>
              <a:r>
                <a:t>balcony doors</a:t>
              </a:r>
            </a:p>
          </p:txBody>
        </p:sp>
        <p:sp>
          <p:nvSpPr>
            <p:cNvPr id="426" name="Shape 426"/>
            <p:cNvSpPr/>
            <p:nvPr/>
          </p:nvSpPr>
          <p:spPr>
            <a:xfrm flipV="1">
              <a:off x="11108225" y="3281953"/>
              <a:ext cx="1" cy="668724"/>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p>
          </p:txBody>
        </p:sp>
        <p:sp>
          <p:nvSpPr>
            <p:cNvPr id="427" name="Shape 427"/>
            <p:cNvSpPr/>
            <p:nvPr/>
          </p:nvSpPr>
          <p:spPr>
            <a:xfrm>
              <a:off x="11036932" y="3207828"/>
              <a:ext cx="168069" cy="180063"/>
            </a:xfrm>
            <a:prstGeom prst="ellipse">
              <a:avLst/>
            </a:prstGeom>
            <a:solidFill>
              <a:srgbClr val="FFFFFF"/>
            </a:solid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sp>
          <p:nvSpPr>
            <p:cNvPr id="428" name="Shape 428"/>
            <p:cNvSpPr/>
            <p:nvPr/>
          </p:nvSpPr>
          <p:spPr>
            <a:xfrm>
              <a:off x="11024192" y="3890695"/>
              <a:ext cx="168068" cy="180063"/>
            </a:xfrm>
            <a:prstGeom prst="ellipse">
              <a:avLst/>
            </a:prstGeom>
            <a:solidFill>
              <a:srgbClr val="FFFFFF"/>
            </a:solidFill>
            <a:ln w="25400" cap="flat">
              <a:solidFill>
                <a:srgbClr val="85888D"/>
              </a:solidFill>
              <a:prstDash val="solid"/>
              <a:miter lim="400000"/>
            </a:ln>
            <a:effectLst/>
          </p:spPr>
          <p:txBody>
            <a:bodyPr wrap="square" lIns="50800" tIns="50800" rIns="50800" bIns="50800" numCol="1" anchor="ctr">
              <a:noAutofit/>
            </a:bodyPr>
            <a:lstStyle/>
            <a:p>
              <a:pPr>
                <a:defRPr sz="2400"/>
              </a:pPr>
            </a:p>
          </p:txBody>
        </p:sp>
      </p:grpSp>
      <p:pic>
        <p:nvPicPr>
          <p:cNvPr id="430" name="image10.png"/>
          <p:cNvPicPr>
            <a:picLocks noChangeAspect="1"/>
          </p:cNvPicPr>
          <p:nvPr/>
        </p:nvPicPr>
        <p:blipFill>
          <a:blip r:embed="rId3">
            <a:extLst/>
          </a:blip>
          <a:stretch>
            <a:fillRect/>
          </a:stretch>
        </p:blipFill>
        <p:spPr>
          <a:xfrm>
            <a:off x="1892620" y="474641"/>
            <a:ext cx="1168401" cy="812801"/>
          </a:xfrm>
          <a:prstGeom prst="rect">
            <a:avLst/>
          </a:prstGeom>
          <a:ln w="12700">
            <a:miter lim="400000"/>
          </a:ln>
        </p:spPr>
      </p:pic>
      <p:sp>
        <p:nvSpPr>
          <p:cNvPr id="431" name="Shape 431"/>
          <p:cNvSpPr/>
          <p:nvPr/>
        </p:nvSpPr>
        <p:spPr>
          <a:xfrm>
            <a:off x="1803114" y="1892980"/>
            <a:ext cx="47000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4E5351"/>
                </a:solidFill>
              </a:defRPr>
            </a:lvl1pPr>
          </a:lstStyle>
          <a:p>
            <a:pPr/>
            <a:r>
              <a:t>tv</a:t>
            </a:r>
          </a:p>
        </p:txBody>
      </p:sp>
      <p:sp>
        <p:nvSpPr>
          <p:cNvPr id="432" name="Shape 432"/>
          <p:cNvSpPr/>
          <p:nvPr/>
        </p:nvSpPr>
        <p:spPr>
          <a:xfrm>
            <a:off x="4744941" y="1892980"/>
            <a:ext cx="194355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4E5351"/>
                </a:solidFill>
              </a:defRPr>
            </a:lvl1pPr>
          </a:lstStyle>
          <a:p>
            <a:pPr/>
            <a:r>
              <a:t>business</a:t>
            </a:r>
          </a:p>
        </p:txBody>
      </p:sp>
      <p:sp>
        <p:nvSpPr>
          <p:cNvPr id="433" name="Shape 433"/>
          <p:cNvSpPr/>
          <p:nvPr/>
        </p:nvSpPr>
        <p:spPr>
          <a:xfrm>
            <a:off x="8529805" y="1892980"/>
            <a:ext cx="32232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4E5351"/>
                </a:solidFill>
              </a:defRPr>
            </a:lvl1pPr>
          </a:lstStyle>
          <a:p>
            <a:pPr/>
            <a:r>
              <a:t>source product</a:t>
            </a:r>
          </a:p>
        </p:txBody>
      </p:sp>
      <p:sp>
        <p:nvSpPr>
          <p:cNvPr id="434" name="Shape 434"/>
          <p:cNvSpPr/>
          <p:nvPr/>
        </p:nvSpPr>
        <p:spPr>
          <a:xfrm>
            <a:off x="1006615" y="1899330"/>
            <a:ext cx="635001" cy="635001"/>
          </a:xfrm>
          <a:prstGeom prst="ellipse">
            <a:avLst/>
          </a:prstGeom>
          <a:blipFill>
            <a:blip r:embed="rId4"/>
          </a:blipFill>
          <a:ln w="12700">
            <a:miter lim="400000"/>
          </a:ln>
        </p:spPr>
        <p:txBody>
          <a:bodyPr lIns="50800" tIns="50800" rIns="50800" bIns="50800" anchor="ctr"/>
          <a:lstStyle/>
          <a:p>
            <a:pPr>
              <a:defRPr sz="2400">
                <a:solidFill>
                  <a:srgbClr val="FFFFFF"/>
                </a:solidFill>
              </a:defRPr>
            </a:pPr>
          </a:p>
        </p:txBody>
      </p:sp>
      <p:sp>
        <p:nvSpPr>
          <p:cNvPr id="435" name="Shape 435"/>
          <p:cNvSpPr/>
          <p:nvPr/>
        </p:nvSpPr>
        <p:spPr>
          <a:xfrm>
            <a:off x="1108683" y="1829480"/>
            <a:ext cx="425079"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400">
                <a:solidFill>
                  <a:srgbClr val="FFFFFF"/>
                </a:solidFill>
                <a:latin typeface="Helvetica"/>
                <a:ea typeface="Helvetica"/>
                <a:cs typeface="Helvetica"/>
                <a:sym typeface="Helvetica"/>
              </a:defRPr>
            </a:lvl1pPr>
          </a:lstStyle>
          <a:p>
            <a:pPr/>
            <a:r>
              <a:t>1</a:t>
            </a:r>
          </a:p>
        </p:txBody>
      </p:sp>
      <p:sp>
        <p:nvSpPr>
          <p:cNvPr id="436" name="Shape 436"/>
          <p:cNvSpPr/>
          <p:nvPr/>
        </p:nvSpPr>
        <p:spPr>
          <a:xfrm>
            <a:off x="4012153" y="1899330"/>
            <a:ext cx="635001" cy="635001"/>
          </a:xfrm>
          <a:prstGeom prst="ellipse">
            <a:avLst/>
          </a:prstGeom>
          <a:blipFill>
            <a:blip r:embed="rId4"/>
          </a:blipFill>
          <a:ln w="12700">
            <a:miter lim="400000"/>
          </a:ln>
        </p:spPr>
        <p:txBody>
          <a:bodyPr lIns="50800" tIns="50800" rIns="50800" bIns="50800" anchor="ctr"/>
          <a:lstStyle/>
          <a:p>
            <a:pPr>
              <a:defRPr sz="2400">
                <a:solidFill>
                  <a:srgbClr val="FFFFFF"/>
                </a:solidFill>
              </a:defRPr>
            </a:pPr>
          </a:p>
        </p:txBody>
      </p:sp>
      <p:sp>
        <p:nvSpPr>
          <p:cNvPr id="437" name="Shape 437"/>
          <p:cNvSpPr/>
          <p:nvPr/>
        </p:nvSpPr>
        <p:spPr>
          <a:xfrm>
            <a:off x="4114221" y="1829480"/>
            <a:ext cx="425079"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400">
                <a:solidFill>
                  <a:srgbClr val="FFFFFF"/>
                </a:solidFill>
                <a:latin typeface="Helvetica"/>
                <a:ea typeface="Helvetica"/>
                <a:cs typeface="Helvetica"/>
                <a:sym typeface="Helvetica"/>
              </a:defRPr>
            </a:lvl1pPr>
          </a:lstStyle>
          <a:p>
            <a:pPr/>
            <a:r>
              <a:t>2</a:t>
            </a:r>
          </a:p>
        </p:txBody>
      </p:sp>
      <p:sp>
        <p:nvSpPr>
          <p:cNvPr id="438" name="Shape 438"/>
          <p:cNvSpPr/>
          <p:nvPr/>
        </p:nvSpPr>
        <p:spPr>
          <a:xfrm>
            <a:off x="7822435" y="1899330"/>
            <a:ext cx="635001" cy="635001"/>
          </a:xfrm>
          <a:prstGeom prst="ellipse">
            <a:avLst/>
          </a:prstGeom>
          <a:blipFill>
            <a:blip r:embed="rId4"/>
          </a:blipFill>
          <a:ln w="12700">
            <a:miter lim="400000"/>
          </a:ln>
        </p:spPr>
        <p:txBody>
          <a:bodyPr lIns="50800" tIns="50800" rIns="50800" bIns="50800" anchor="ctr"/>
          <a:lstStyle/>
          <a:p>
            <a:pPr>
              <a:defRPr sz="2400">
                <a:solidFill>
                  <a:srgbClr val="FFFFFF"/>
                </a:solidFill>
              </a:defRPr>
            </a:pPr>
          </a:p>
        </p:txBody>
      </p:sp>
      <p:sp>
        <p:nvSpPr>
          <p:cNvPr id="439" name="Shape 439"/>
          <p:cNvSpPr/>
          <p:nvPr/>
        </p:nvSpPr>
        <p:spPr>
          <a:xfrm>
            <a:off x="7924503" y="1829480"/>
            <a:ext cx="425079"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400">
                <a:solidFill>
                  <a:srgbClr val="FFFFFF"/>
                </a:solidFill>
                <a:latin typeface="Helvetica"/>
                <a:ea typeface="Helvetica"/>
                <a:cs typeface="Helvetica"/>
                <a:sym typeface="Helvetica"/>
              </a:defRPr>
            </a:lvl1pPr>
          </a:lstStyle>
          <a:p>
            <a:pPr/>
            <a:r>
              <a:t>3</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3" name="Shape 443"/>
          <p:cNvSpPr/>
          <p:nvPr/>
        </p:nvSpPr>
        <p:spPr>
          <a:xfrm>
            <a:off x="1477574" y="675213"/>
            <a:ext cx="10930186" cy="6477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most common posts related to </a:t>
            </a:r>
            <a:r>
              <a:rPr b="1">
                <a:latin typeface="Helvetica"/>
                <a:ea typeface="Helvetica"/>
                <a:cs typeface="Helvetica"/>
                <a:sym typeface="Helvetica"/>
              </a:rPr>
              <a:t>antisocial</a:t>
            </a:r>
            <a:r>
              <a:t> behaviour?</a:t>
            </a:r>
          </a:p>
        </p:txBody>
      </p:sp>
      <p:pic>
        <p:nvPicPr>
          <p:cNvPr id="444" name="image10.png"/>
          <p:cNvPicPr>
            <a:picLocks noChangeAspect="1"/>
          </p:cNvPicPr>
          <p:nvPr/>
        </p:nvPicPr>
        <p:blipFill>
          <a:blip r:embed="rId3">
            <a:extLst/>
          </a:blip>
          <a:stretch>
            <a:fillRect/>
          </a:stretch>
        </p:blipFill>
        <p:spPr>
          <a:xfrm>
            <a:off x="245793" y="592666"/>
            <a:ext cx="1168401" cy="812801"/>
          </a:xfrm>
          <a:prstGeom prst="rect">
            <a:avLst/>
          </a:prstGeom>
          <a:ln w="12700">
            <a:miter lim="400000"/>
          </a:ln>
        </p:spPr>
      </p:pic>
      <p:pic>
        <p:nvPicPr>
          <p:cNvPr id="445" name="image12.png"/>
          <p:cNvPicPr>
            <a:picLocks noChangeAspect="1"/>
          </p:cNvPicPr>
          <p:nvPr/>
        </p:nvPicPr>
        <p:blipFill>
          <a:blip r:embed="rId4">
            <a:extLst/>
          </a:blip>
          <a:stretch>
            <a:fillRect/>
          </a:stretch>
        </p:blipFill>
        <p:spPr>
          <a:xfrm>
            <a:off x="0" y="8667750"/>
            <a:ext cx="13074650" cy="1104900"/>
          </a:xfrm>
          <a:prstGeom prst="rect">
            <a:avLst/>
          </a:prstGeom>
          <a:ln w="12700">
            <a:miter lim="400000"/>
          </a:ln>
        </p:spPr>
      </p:pic>
      <p:sp>
        <p:nvSpPr>
          <p:cNvPr id="446" name="Shape 446"/>
          <p:cNvSpPr/>
          <p:nvPr/>
        </p:nvSpPr>
        <p:spPr>
          <a:xfrm>
            <a:off x="339572" y="546067"/>
            <a:ext cx="12020856" cy="82042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sz="4800">
                <a:solidFill>
                  <a:srgbClr val="4E5351"/>
                </a:solidFill>
              </a:defRPr>
            </a:pPr>
          </a:p>
          <a:p>
            <a:pPr algn="just">
              <a:defRPr sz="4800">
                <a:solidFill>
                  <a:srgbClr val="4E5351"/>
                </a:solidFill>
              </a:defRPr>
            </a:pPr>
            <a:endParaRPr b="1">
              <a:latin typeface="Helvetica"/>
              <a:ea typeface="Helvetica"/>
              <a:cs typeface="Helvetica"/>
              <a:sym typeface="Helvetica"/>
            </a:endParaRPr>
          </a:p>
          <a:p>
            <a:pPr algn="just">
              <a:defRPr sz="4800">
                <a:solidFill>
                  <a:srgbClr val="4E5351"/>
                </a:solidFill>
              </a:defRPr>
            </a:pPr>
            <a:r>
              <a:t>arson </a:t>
            </a:r>
            <a:r>
              <a:rPr b="1">
                <a:latin typeface="Helvetica"/>
                <a:ea typeface="Helvetica"/>
                <a:cs typeface="Helvetica"/>
                <a:sym typeface="Helvetica"/>
              </a:rPr>
              <a:t>assault</a:t>
            </a:r>
            <a:r>
              <a:t> bins </a:t>
            </a:r>
            <a:r>
              <a:rPr b="1">
                <a:latin typeface="Helvetica"/>
                <a:ea typeface="Helvetica"/>
                <a:cs typeface="Helvetica"/>
                <a:sym typeface="Helvetica"/>
              </a:rPr>
              <a:t>break in</a:t>
            </a:r>
            <a:r>
              <a:t> cars </a:t>
            </a:r>
            <a:r>
              <a:rPr b="1">
                <a:latin typeface="Helvetica"/>
                <a:ea typeface="Helvetica"/>
                <a:cs typeface="Helvetica"/>
                <a:sym typeface="Helvetica"/>
              </a:rPr>
              <a:t>crime</a:t>
            </a:r>
            <a:r>
              <a:t> dogging </a:t>
            </a:r>
            <a:r>
              <a:rPr b="1">
                <a:latin typeface="Helvetica"/>
                <a:ea typeface="Helvetica"/>
                <a:cs typeface="Helvetica"/>
                <a:sym typeface="Helvetica"/>
              </a:rPr>
              <a:t>dogs</a:t>
            </a:r>
            <a:r>
              <a:t> drink </a:t>
            </a:r>
            <a:r>
              <a:rPr b="1">
                <a:latin typeface="Helvetica"/>
                <a:ea typeface="Helvetica"/>
                <a:cs typeface="Helvetica"/>
                <a:sym typeface="Helvetica"/>
              </a:rPr>
              <a:t>drugs</a:t>
            </a:r>
            <a:r>
              <a:t> faeces </a:t>
            </a:r>
            <a:r>
              <a:rPr b="1">
                <a:latin typeface="Helvetica"/>
                <a:ea typeface="Helvetica"/>
                <a:cs typeface="Helvetica"/>
                <a:sym typeface="Helvetica"/>
              </a:rPr>
              <a:t>fellow residents</a:t>
            </a:r>
            <a:r>
              <a:t> fight </a:t>
            </a:r>
            <a:r>
              <a:rPr b="1">
                <a:latin typeface="Helvetica"/>
                <a:ea typeface="Helvetica"/>
                <a:cs typeface="Helvetica"/>
                <a:sym typeface="Helvetica"/>
              </a:rPr>
              <a:t>fireworks</a:t>
            </a:r>
            <a:r>
              <a:t> fly tipping </a:t>
            </a:r>
            <a:r>
              <a:rPr b="1">
                <a:latin typeface="Helvetica"/>
                <a:ea typeface="Helvetica"/>
                <a:cs typeface="Helvetica"/>
                <a:sym typeface="Helvetica"/>
              </a:rPr>
              <a:t>graffiti</a:t>
            </a:r>
            <a:r>
              <a:t> homeless </a:t>
            </a:r>
            <a:r>
              <a:rPr b="1">
                <a:latin typeface="Helvetica"/>
                <a:ea typeface="Helvetica"/>
                <a:cs typeface="Helvetica"/>
                <a:sym typeface="Helvetica"/>
              </a:rPr>
              <a:t>homophobia</a:t>
            </a:r>
            <a:r>
              <a:t> intimidation </a:t>
            </a:r>
            <a:r>
              <a:rPr b="1">
                <a:latin typeface="Helvetica"/>
                <a:ea typeface="Helvetica"/>
                <a:cs typeface="Helvetica"/>
                <a:sym typeface="Helvetica"/>
              </a:rPr>
              <a:t>litter</a:t>
            </a:r>
            <a:r>
              <a:t> noise </a:t>
            </a:r>
            <a:r>
              <a:rPr b="1">
                <a:latin typeface="Helvetica"/>
                <a:ea typeface="Helvetica"/>
                <a:cs typeface="Helvetica"/>
                <a:sym typeface="Helvetica"/>
              </a:rPr>
              <a:t>pet poo</a:t>
            </a:r>
            <a:r>
              <a:t> prostitution </a:t>
            </a:r>
            <a:r>
              <a:rPr b="1">
                <a:latin typeface="Helvetica"/>
                <a:ea typeface="Helvetica"/>
                <a:cs typeface="Helvetica"/>
                <a:sym typeface="Helvetica"/>
              </a:rPr>
              <a:t>resource misuse</a:t>
            </a:r>
            <a:r>
              <a:t> shopping trolleys </a:t>
            </a:r>
            <a:r>
              <a:rPr b="1">
                <a:latin typeface="Helvetica"/>
                <a:ea typeface="Helvetica"/>
                <a:cs typeface="Helvetica"/>
                <a:sym typeface="Helvetica"/>
              </a:rPr>
              <a:t>squatters</a:t>
            </a:r>
            <a:r>
              <a:t> swearing </a:t>
            </a:r>
            <a:r>
              <a:rPr b="1">
                <a:latin typeface="Helvetica"/>
                <a:ea typeface="Helvetica"/>
                <a:cs typeface="Helvetica"/>
                <a:sym typeface="Helvetica"/>
              </a:rPr>
              <a:t>theft</a:t>
            </a:r>
            <a:r>
              <a:t> trespassing </a:t>
            </a:r>
            <a:r>
              <a:rPr b="1">
                <a:latin typeface="Helvetica"/>
                <a:ea typeface="Helvetica"/>
                <a:cs typeface="Helvetica"/>
                <a:sym typeface="Helvetica"/>
              </a:rPr>
              <a:t>vandalism</a:t>
            </a:r>
            <a:r>
              <a:t> youths</a:t>
            </a:r>
            <a:endParaRPr b="1">
              <a:latin typeface="Helvetica"/>
              <a:ea typeface="Helvetica"/>
              <a:cs typeface="Helvetica"/>
              <a:sym typeface="Helvetica"/>
            </a:endParaRP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0" name="Shape 450"/>
          <p:cNvSpPr/>
          <p:nvPr/>
        </p:nvSpPr>
        <p:spPr>
          <a:xfrm>
            <a:off x="567763" y="3823367"/>
            <a:ext cx="12218494" cy="1"/>
          </a:xfrm>
          <a:prstGeom prst="line">
            <a:avLst/>
          </a:prstGeom>
          <a:ln w="25400">
            <a:solidFill>
              <a:srgbClr val="000000"/>
            </a:solidFill>
            <a:miter lim="400000"/>
          </a:ln>
        </p:spPr>
        <p:txBody>
          <a:bodyPr lIns="50800" tIns="50800" rIns="50800" bIns="50800" anchor="ctr"/>
          <a:lstStyle/>
          <a:p>
            <a:pPr>
              <a:defRPr sz="2400"/>
            </a:pPr>
          </a:p>
        </p:txBody>
      </p:sp>
      <p:sp>
        <p:nvSpPr>
          <p:cNvPr id="451" name="Shape 451"/>
          <p:cNvSpPr/>
          <p:nvPr/>
        </p:nvSpPr>
        <p:spPr>
          <a:xfrm>
            <a:off x="555063" y="5340441"/>
            <a:ext cx="12218494" cy="1"/>
          </a:xfrm>
          <a:prstGeom prst="line">
            <a:avLst/>
          </a:prstGeom>
          <a:ln w="25400">
            <a:solidFill>
              <a:srgbClr val="000000"/>
            </a:solidFill>
            <a:miter lim="400000"/>
          </a:ln>
        </p:spPr>
        <p:txBody>
          <a:bodyPr lIns="50800" tIns="50800" rIns="50800" bIns="50800" anchor="ctr"/>
          <a:lstStyle/>
          <a:p>
            <a:pPr>
              <a:defRPr sz="2400"/>
            </a:pPr>
          </a:p>
        </p:txBody>
      </p:sp>
      <p:sp>
        <p:nvSpPr>
          <p:cNvPr id="452" name="Shape 452"/>
          <p:cNvSpPr/>
          <p:nvPr/>
        </p:nvSpPr>
        <p:spPr>
          <a:xfrm>
            <a:off x="536885" y="6846453"/>
            <a:ext cx="12218493" cy="1"/>
          </a:xfrm>
          <a:prstGeom prst="line">
            <a:avLst/>
          </a:prstGeom>
          <a:ln w="25400">
            <a:solidFill>
              <a:srgbClr val="000000"/>
            </a:solidFill>
            <a:miter lim="400000"/>
          </a:ln>
        </p:spPr>
        <p:txBody>
          <a:bodyPr lIns="50800" tIns="50800" rIns="50800" bIns="50800" anchor="ctr"/>
          <a:lstStyle/>
          <a:p>
            <a:pPr>
              <a:defRPr sz="2400"/>
            </a:pPr>
          </a:p>
        </p:txBody>
      </p:sp>
      <p:sp>
        <p:nvSpPr>
          <p:cNvPr id="453" name="Shape 453"/>
          <p:cNvSpPr/>
          <p:nvPr/>
        </p:nvSpPr>
        <p:spPr>
          <a:xfrm>
            <a:off x="478863" y="8342210"/>
            <a:ext cx="12334537" cy="1"/>
          </a:xfrm>
          <a:prstGeom prst="line">
            <a:avLst/>
          </a:prstGeom>
          <a:ln w="25400">
            <a:solidFill>
              <a:srgbClr val="000000"/>
            </a:solidFill>
            <a:miter lim="400000"/>
          </a:ln>
        </p:spPr>
        <p:txBody>
          <a:bodyPr lIns="50800" tIns="50800" rIns="50800" bIns="50800" anchor="ctr"/>
          <a:lstStyle/>
          <a:p>
            <a:pPr>
              <a:defRPr sz="2400"/>
            </a:pPr>
          </a:p>
        </p:txBody>
      </p:sp>
      <p:sp>
        <p:nvSpPr>
          <p:cNvPr id="454" name="Shape 454"/>
          <p:cNvSpPr/>
          <p:nvPr/>
        </p:nvSpPr>
        <p:spPr>
          <a:xfrm>
            <a:off x="560399" y="3494218"/>
            <a:ext cx="533401" cy="4826001"/>
          </a:xfrm>
          <a:prstGeom prst="roundRect">
            <a:avLst>
              <a:gd name="adj" fmla="val 19328"/>
            </a:avLst>
          </a:prstGeom>
          <a:solidFill>
            <a:srgbClr val="E6763C"/>
          </a:solidFill>
          <a:ln w="38100">
            <a:solidFill>
              <a:srgbClr val="C2663D"/>
            </a:solidFill>
            <a:miter lim="400000"/>
          </a:ln>
        </p:spPr>
        <p:txBody>
          <a:bodyPr lIns="50800" tIns="50800" rIns="50800" bIns="50800" anchor="ctr"/>
          <a:lstStyle/>
          <a:p>
            <a:pPr>
              <a:defRPr sz="2400">
                <a:solidFill>
                  <a:srgbClr val="FFFFFF"/>
                </a:solidFill>
              </a:defRPr>
            </a:pPr>
          </a:p>
        </p:txBody>
      </p:sp>
      <p:sp>
        <p:nvSpPr>
          <p:cNvPr id="455" name="Shape 455"/>
          <p:cNvSpPr/>
          <p:nvPr/>
        </p:nvSpPr>
        <p:spPr>
          <a:xfrm>
            <a:off x="1203372" y="3942400"/>
            <a:ext cx="533401" cy="4381501"/>
          </a:xfrm>
          <a:prstGeom prst="roundRect">
            <a:avLst>
              <a:gd name="adj" fmla="val 19328"/>
            </a:avLst>
          </a:prstGeom>
          <a:solidFill>
            <a:srgbClr val="E6763C"/>
          </a:solidFill>
          <a:ln w="38100">
            <a:solidFill>
              <a:srgbClr val="C2663D"/>
            </a:solidFill>
            <a:miter lim="400000"/>
          </a:ln>
        </p:spPr>
        <p:txBody>
          <a:bodyPr lIns="50800" tIns="50800" rIns="50800" bIns="50800" anchor="ctr"/>
          <a:lstStyle/>
          <a:p>
            <a:pPr>
              <a:defRPr sz="2400">
                <a:solidFill>
                  <a:srgbClr val="FFFFFF"/>
                </a:solidFill>
              </a:defRPr>
            </a:pPr>
          </a:p>
        </p:txBody>
      </p:sp>
      <p:sp>
        <p:nvSpPr>
          <p:cNvPr id="456" name="Shape 456"/>
          <p:cNvSpPr/>
          <p:nvPr/>
        </p:nvSpPr>
        <p:spPr>
          <a:xfrm>
            <a:off x="1842021" y="4636864"/>
            <a:ext cx="533401" cy="3683001"/>
          </a:xfrm>
          <a:prstGeom prst="roundRect">
            <a:avLst>
              <a:gd name="adj" fmla="val 19328"/>
            </a:avLst>
          </a:prstGeom>
          <a:solidFill>
            <a:srgbClr val="E6763C"/>
          </a:solidFill>
          <a:ln w="38100">
            <a:solidFill>
              <a:srgbClr val="C2663D"/>
            </a:solidFill>
            <a:miter lim="400000"/>
          </a:ln>
        </p:spPr>
        <p:txBody>
          <a:bodyPr lIns="50800" tIns="50800" rIns="50800" bIns="50800" anchor="ctr"/>
          <a:lstStyle/>
          <a:p>
            <a:pPr>
              <a:defRPr sz="2400">
                <a:solidFill>
                  <a:srgbClr val="FFFFFF"/>
                </a:solidFill>
              </a:defRPr>
            </a:pPr>
          </a:p>
        </p:txBody>
      </p:sp>
      <p:sp>
        <p:nvSpPr>
          <p:cNvPr id="457" name="Shape 457"/>
          <p:cNvSpPr/>
          <p:nvPr/>
        </p:nvSpPr>
        <p:spPr>
          <a:xfrm>
            <a:off x="2478167" y="5035847"/>
            <a:ext cx="533401" cy="3302001"/>
          </a:xfrm>
          <a:prstGeom prst="roundRect">
            <a:avLst>
              <a:gd name="adj" fmla="val 19328"/>
            </a:avLst>
          </a:prstGeom>
          <a:solidFill>
            <a:srgbClr val="E6763C"/>
          </a:solidFill>
          <a:ln w="38100">
            <a:solidFill>
              <a:srgbClr val="C2663D"/>
            </a:solidFill>
            <a:miter lim="400000"/>
          </a:ln>
        </p:spPr>
        <p:txBody>
          <a:bodyPr lIns="50800" tIns="50800" rIns="50800" bIns="50800" anchor="ctr"/>
          <a:lstStyle/>
          <a:p>
            <a:pPr>
              <a:defRPr sz="2400">
                <a:solidFill>
                  <a:srgbClr val="FFFFFF"/>
                </a:solidFill>
              </a:defRPr>
            </a:pPr>
          </a:p>
        </p:txBody>
      </p:sp>
      <p:sp>
        <p:nvSpPr>
          <p:cNvPr id="458" name="Shape 458"/>
          <p:cNvSpPr/>
          <p:nvPr/>
        </p:nvSpPr>
        <p:spPr>
          <a:xfrm rot="16200000">
            <a:off x="-480117" y="6682575"/>
            <a:ext cx="2609826"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600">
                <a:solidFill>
                  <a:srgbClr val="FFFFFF"/>
                </a:solidFill>
                <a:latin typeface="Helvetica"/>
                <a:ea typeface="Helvetica"/>
                <a:cs typeface="Helvetica"/>
                <a:sym typeface="Helvetica"/>
              </a:defRPr>
            </a:lvl1pPr>
          </a:lstStyle>
          <a:p>
            <a:pPr/>
            <a:r>
              <a:t>fellow residents</a:t>
            </a:r>
          </a:p>
        </p:txBody>
      </p:sp>
      <p:sp>
        <p:nvSpPr>
          <p:cNvPr id="459" name="Shape 459"/>
          <p:cNvSpPr/>
          <p:nvPr/>
        </p:nvSpPr>
        <p:spPr>
          <a:xfrm rot="16200000">
            <a:off x="955165" y="7516454"/>
            <a:ext cx="976723"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600">
                <a:solidFill>
                  <a:srgbClr val="FFFFFF"/>
                </a:solidFill>
                <a:latin typeface="Helvetica"/>
                <a:ea typeface="Helvetica"/>
                <a:cs typeface="Helvetica"/>
                <a:sym typeface="Helvetica"/>
              </a:defRPr>
            </a:lvl1pPr>
          </a:lstStyle>
          <a:p>
            <a:pPr/>
            <a:r>
              <a:t>noise</a:t>
            </a:r>
          </a:p>
        </p:txBody>
      </p:sp>
      <p:sp>
        <p:nvSpPr>
          <p:cNvPr id="460" name="Shape 460"/>
          <p:cNvSpPr/>
          <p:nvPr/>
        </p:nvSpPr>
        <p:spPr>
          <a:xfrm rot="16200000">
            <a:off x="1711794" y="7623230"/>
            <a:ext cx="738049"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FFFFFF"/>
                </a:solidFill>
              </a:defRPr>
            </a:lvl1pPr>
          </a:lstStyle>
          <a:p>
            <a:pPr/>
            <a:r>
              <a:t>bins</a:t>
            </a:r>
          </a:p>
        </p:txBody>
      </p:sp>
      <p:sp>
        <p:nvSpPr>
          <p:cNvPr id="461" name="Shape 461"/>
          <p:cNvSpPr/>
          <p:nvPr/>
        </p:nvSpPr>
        <p:spPr>
          <a:xfrm rot="16200000">
            <a:off x="2309436" y="7597830"/>
            <a:ext cx="829519"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600">
                <a:solidFill>
                  <a:srgbClr val="FFFFFF"/>
                </a:solidFill>
                <a:latin typeface="Helvetica"/>
                <a:ea typeface="Helvetica"/>
                <a:cs typeface="Helvetica"/>
                <a:sym typeface="Helvetica"/>
              </a:defRPr>
            </a:lvl1pPr>
          </a:lstStyle>
          <a:p>
            <a:pPr/>
            <a:r>
              <a:t>theft</a:t>
            </a:r>
          </a:p>
        </p:txBody>
      </p:sp>
      <p:sp>
        <p:nvSpPr>
          <p:cNvPr id="462" name="Shape 462"/>
          <p:cNvSpPr/>
          <p:nvPr/>
        </p:nvSpPr>
        <p:spPr>
          <a:xfrm>
            <a:off x="5138036" y="3509924"/>
            <a:ext cx="533401" cy="4826001"/>
          </a:xfrm>
          <a:prstGeom prst="roundRect">
            <a:avLst>
              <a:gd name="adj" fmla="val 19328"/>
            </a:avLst>
          </a:prstGeom>
          <a:solidFill>
            <a:srgbClr val="D5EBEF"/>
          </a:solidFill>
          <a:ln w="38100">
            <a:solidFill>
              <a:srgbClr val="67A3AF"/>
            </a:solidFill>
            <a:miter lim="400000"/>
          </a:ln>
        </p:spPr>
        <p:txBody>
          <a:bodyPr lIns="50800" tIns="50800" rIns="50800" bIns="50800" anchor="ctr"/>
          <a:lstStyle/>
          <a:p>
            <a:pPr>
              <a:defRPr sz="2400">
                <a:solidFill>
                  <a:srgbClr val="FFFFFF"/>
                </a:solidFill>
              </a:defRPr>
            </a:pPr>
          </a:p>
        </p:txBody>
      </p:sp>
      <p:sp>
        <p:nvSpPr>
          <p:cNvPr id="463" name="Shape 463"/>
          <p:cNvSpPr/>
          <p:nvPr/>
        </p:nvSpPr>
        <p:spPr>
          <a:xfrm>
            <a:off x="5779188" y="4191208"/>
            <a:ext cx="533401" cy="4140201"/>
          </a:xfrm>
          <a:prstGeom prst="roundRect">
            <a:avLst>
              <a:gd name="adj" fmla="val 19328"/>
            </a:avLst>
          </a:prstGeom>
          <a:solidFill>
            <a:srgbClr val="D5EBEF"/>
          </a:solidFill>
          <a:ln w="38100">
            <a:solidFill>
              <a:srgbClr val="67A3AF"/>
            </a:solidFill>
            <a:miter lim="400000"/>
          </a:ln>
        </p:spPr>
        <p:txBody>
          <a:bodyPr lIns="50800" tIns="50800" rIns="50800" bIns="50800" anchor="ctr"/>
          <a:lstStyle/>
          <a:p>
            <a:pPr>
              <a:defRPr sz="2400">
                <a:solidFill>
                  <a:srgbClr val="FFFFFF"/>
                </a:solidFill>
              </a:defRPr>
            </a:pPr>
          </a:p>
        </p:txBody>
      </p:sp>
      <p:sp>
        <p:nvSpPr>
          <p:cNvPr id="464" name="Shape 464"/>
          <p:cNvSpPr/>
          <p:nvPr/>
        </p:nvSpPr>
        <p:spPr>
          <a:xfrm>
            <a:off x="6415334" y="4781847"/>
            <a:ext cx="533401" cy="3556001"/>
          </a:xfrm>
          <a:prstGeom prst="roundRect">
            <a:avLst>
              <a:gd name="adj" fmla="val 19328"/>
            </a:avLst>
          </a:prstGeom>
          <a:solidFill>
            <a:srgbClr val="D5EBEF"/>
          </a:solidFill>
          <a:ln w="38100">
            <a:solidFill>
              <a:srgbClr val="67A3AF"/>
            </a:solidFill>
            <a:miter lim="400000"/>
          </a:ln>
        </p:spPr>
        <p:txBody>
          <a:bodyPr lIns="50800" tIns="50800" rIns="50800" bIns="50800" anchor="ctr"/>
          <a:lstStyle/>
          <a:p>
            <a:pPr>
              <a:defRPr sz="2400">
                <a:solidFill>
                  <a:srgbClr val="FFFFFF"/>
                </a:solidFill>
              </a:defRPr>
            </a:pPr>
          </a:p>
        </p:txBody>
      </p:sp>
      <p:sp>
        <p:nvSpPr>
          <p:cNvPr id="465" name="Shape 465"/>
          <p:cNvSpPr/>
          <p:nvPr/>
        </p:nvSpPr>
        <p:spPr>
          <a:xfrm>
            <a:off x="7068958" y="5025024"/>
            <a:ext cx="533401" cy="3302001"/>
          </a:xfrm>
          <a:prstGeom prst="roundRect">
            <a:avLst>
              <a:gd name="adj" fmla="val 19328"/>
            </a:avLst>
          </a:prstGeom>
          <a:solidFill>
            <a:srgbClr val="D5EBEF"/>
          </a:solidFill>
          <a:ln w="38100">
            <a:solidFill>
              <a:srgbClr val="67A3AF"/>
            </a:solidFill>
            <a:miter lim="400000"/>
          </a:ln>
        </p:spPr>
        <p:txBody>
          <a:bodyPr lIns="50800" tIns="50800" rIns="50800" bIns="50800" anchor="ctr"/>
          <a:lstStyle/>
          <a:p>
            <a:pPr>
              <a:defRPr sz="2400">
                <a:solidFill>
                  <a:srgbClr val="FFFFFF"/>
                </a:solidFill>
              </a:defRPr>
            </a:pPr>
          </a:p>
        </p:txBody>
      </p:sp>
      <p:sp>
        <p:nvSpPr>
          <p:cNvPr id="466" name="Shape 466"/>
          <p:cNvSpPr/>
          <p:nvPr/>
        </p:nvSpPr>
        <p:spPr>
          <a:xfrm rot="16200000">
            <a:off x="4891812" y="7521630"/>
            <a:ext cx="976723"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600">
                <a:solidFill>
                  <a:srgbClr val="67A3AF"/>
                </a:solidFill>
                <a:latin typeface="Helvetica"/>
                <a:ea typeface="Helvetica"/>
                <a:cs typeface="Helvetica"/>
                <a:sym typeface="Helvetica"/>
              </a:defRPr>
            </a:lvl1pPr>
          </a:lstStyle>
          <a:p>
            <a:pPr/>
            <a:r>
              <a:t>noise</a:t>
            </a:r>
          </a:p>
        </p:txBody>
      </p:sp>
      <p:sp>
        <p:nvSpPr>
          <p:cNvPr id="467" name="Shape 467"/>
          <p:cNvSpPr/>
          <p:nvPr/>
        </p:nvSpPr>
        <p:spPr>
          <a:xfrm rot="16200000">
            <a:off x="4723040" y="6703744"/>
            <a:ext cx="2609826"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600">
                <a:solidFill>
                  <a:srgbClr val="67A3AF"/>
                </a:solidFill>
                <a:latin typeface="Helvetica"/>
                <a:ea typeface="Helvetica"/>
                <a:cs typeface="Helvetica"/>
                <a:sym typeface="Helvetica"/>
              </a:defRPr>
            </a:lvl1pPr>
          </a:lstStyle>
          <a:p>
            <a:pPr/>
            <a:r>
              <a:t>fellow residents</a:t>
            </a:r>
          </a:p>
        </p:txBody>
      </p:sp>
      <p:sp>
        <p:nvSpPr>
          <p:cNvPr id="468" name="Shape 468"/>
          <p:cNvSpPr/>
          <p:nvPr/>
        </p:nvSpPr>
        <p:spPr>
          <a:xfrm rot="16200000">
            <a:off x="6058086" y="7344850"/>
            <a:ext cx="1196641"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600">
                <a:solidFill>
                  <a:srgbClr val="67A3AF"/>
                </a:solidFill>
                <a:latin typeface="Helvetica"/>
                <a:ea typeface="Helvetica"/>
                <a:cs typeface="Helvetica"/>
                <a:sym typeface="Helvetica"/>
              </a:defRPr>
            </a:lvl1pPr>
          </a:lstStyle>
          <a:p>
            <a:pPr/>
            <a:r>
              <a:t>youths</a:t>
            </a:r>
          </a:p>
        </p:txBody>
      </p:sp>
      <p:sp>
        <p:nvSpPr>
          <p:cNvPr id="469" name="Shape 469"/>
          <p:cNvSpPr/>
          <p:nvPr/>
        </p:nvSpPr>
        <p:spPr>
          <a:xfrm rot="16200000">
            <a:off x="6494473" y="7186254"/>
            <a:ext cx="1618692"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67A3AF"/>
                </a:solidFill>
              </a:defRPr>
            </a:lvl1pPr>
          </a:lstStyle>
          <a:p>
            <a:pPr/>
            <a:r>
              <a:t>vandalism</a:t>
            </a:r>
          </a:p>
        </p:txBody>
      </p:sp>
      <p:sp>
        <p:nvSpPr>
          <p:cNvPr id="470" name="Shape 470"/>
          <p:cNvSpPr/>
          <p:nvPr/>
        </p:nvSpPr>
        <p:spPr>
          <a:xfrm>
            <a:off x="9354460" y="3509924"/>
            <a:ext cx="533401" cy="4826001"/>
          </a:xfrm>
          <a:prstGeom prst="roundRect">
            <a:avLst>
              <a:gd name="adj" fmla="val 19328"/>
            </a:avLst>
          </a:prstGeom>
          <a:solidFill>
            <a:srgbClr val="DBDFE2"/>
          </a:solidFill>
          <a:ln w="38100">
            <a:solidFill>
              <a:srgbClr val="B6B7B9"/>
            </a:solidFill>
            <a:miter lim="400000"/>
          </a:ln>
        </p:spPr>
        <p:txBody>
          <a:bodyPr lIns="50800" tIns="50800" rIns="50800" bIns="50800" anchor="ctr"/>
          <a:lstStyle/>
          <a:p>
            <a:pPr>
              <a:defRPr sz="2400">
                <a:solidFill>
                  <a:srgbClr val="FFFFFF"/>
                </a:solidFill>
              </a:defRPr>
            </a:pPr>
          </a:p>
        </p:txBody>
      </p:sp>
      <p:sp>
        <p:nvSpPr>
          <p:cNvPr id="471" name="Shape 471"/>
          <p:cNvSpPr/>
          <p:nvPr/>
        </p:nvSpPr>
        <p:spPr>
          <a:xfrm>
            <a:off x="9998591" y="5366660"/>
            <a:ext cx="533401" cy="2946401"/>
          </a:xfrm>
          <a:prstGeom prst="roundRect">
            <a:avLst>
              <a:gd name="adj" fmla="val 19328"/>
            </a:avLst>
          </a:prstGeom>
          <a:solidFill>
            <a:srgbClr val="DBDFE2"/>
          </a:solidFill>
          <a:ln w="38100">
            <a:solidFill>
              <a:srgbClr val="B6B7B9"/>
            </a:solidFill>
            <a:miter lim="400000"/>
          </a:ln>
        </p:spPr>
        <p:txBody>
          <a:bodyPr lIns="50800" tIns="50800" rIns="50800" bIns="50800" anchor="ctr"/>
          <a:lstStyle/>
          <a:p>
            <a:pPr>
              <a:defRPr sz="2400">
                <a:solidFill>
                  <a:srgbClr val="FFFFFF"/>
                </a:solidFill>
              </a:defRPr>
            </a:pPr>
          </a:p>
        </p:txBody>
      </p:sp>
      <p:sp>
        <p:nvSpPr>
          <p:cNvPr id="472" name="Shape 472"/>
          <p:cNvSpPr/>
          <p:nvPr/>
        </p:nvSpPr>
        <p:spPr>
          <a:xfrm>
            <a:off x="10649465" y="7026203"/>
            <a:ext cx="533401" cy="1295401"/>
          </a:xfrm>
          <a:prstGeom prst="roundRect">
            <a:avLst>
              <a:gd name="adj" fmla="val 19328"/>
            </a:avLst>
          </a:prstGeom>
          <a:solidFill>
            <a:srgbClr val="DBDFE2"/>
          </a:solidFill>
          <a:ln w="38100">
            <a:solidFill>
              <a:srgbClr val="B6B7B9"/>
            </a:solidFill>
            <a:miter lim="400000"/>
          </a:ln>
        </p:spPr>
        <p:txBody>
          <a:bodyPr lIns="50800" tIns="50800" rIns="50800" bIns="50800" anchor="ctr"/>
          <a:lstStyle/>
          <a:p>
            <a:pPr>
              <a:defRPr sz="2400">
                <a:solidFill>
                  <a:srgbClr val="FFFFFF"/>
                </a:solidFill>
              </a:defRPr>
            </a:pPr>
          </a:p>
        </p:txBody>
      </p:sp>
      <p:sp>
        <p:nvSpPr>
          <p:cNvPr id="473" name="Shape 473"/>
          <p:cNvSpPr/>
          <p:nvPr/>
        </p:nvSpPr>
        <p:spPr>
          <a:xfrm>
            <a:off x="11280797" y="7447600"/>
            <a:ext cx="533401" cy="863601"/>
          </a:xfrm>
          <a:prstGeom prst="roundRect">
            <a:avLst>
              <a:gd name="adj" fmla="val 19328"/>
            </a:avLst>
          </a:prstGeom>
          <a:solidFill>
            <a:srgbClr val="DBDFE2"/>
          </a:solidFill>
          <a:ln w="38100">
            <a:solidFill>
              <a:srgbClr val="B6B7B9"/>
            </a:solidFill>
            <a:miter lim="400000"/>
          </a:ln>
        </p:spPr>
        <p:txBody>
          <a:bodyPr lIns="50800" tIns="50800" rIns="50800" bIns="50800" anchor="ctr"/>
          <a:lstStyle/>
          <a:p>
            <a:pPr>
              <a:defRPr sz="2400">
                <a:solidFill>
                  <a:srgbClr val="FFFFFF"/>
                </a:solidFill>
              </a:defRPr>
            </a:pPr>
          </a:p>
        </p:txBody>
      </p:sp>
      <p:sp>
        <p:nvSpPr>
          <p:cNvPr id="474" name="Shape 474"/>
          <p:cNvSpPr/>
          <p:nvPr/>
        </p:nvSpPr>
        <p:spPr>
          <a:xfrm rot="16200000">
            <a:off x="9193701" y="7581374"/>
            <a:ext cx="829519"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600">
                <a:solidFill>
                  <a:srgbClr val="4E5351"/>
                </a:solidFill>
                <a:latin typeface="Helvetica"/>
                <a:ea typeface="Helvetica"/>
                <a:cs typeface="Helvetica"/>
                <a:sym typeface="Helvetica"/>
              </a:defRPr>
            </a:lvl1pPr>
          </a:lstStyle>
          <a:p>
            <a:pPr/>
            <a:r>
              <a:t>theft</a:t>
            </a:r>
          </a:p>
        </p:txBody>
      </p:sp>
      <p:sp>
        <p:nvSpPr>
          <p:cNvPr id="475" name="Shape 475"/>
          <p:cNvSpPr/>
          <p:nvPr/>
        </p:nvSpPr>
        <p:spPr>
          <a:xfrm rot="16200000">
            <a:off x="8960378" y="6685503"/>
            <a:ext cx="2609826"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600">
                <a:solidFill>
                  <a:srgbClr val="4E5351"/>
                </a:solidFill>
                <a:latin typeface="Helvetica"/>
                <a:ea typeface="Helvetica"/>
                <a:cs typeface="Helvetica"/>
                <a:sym typeface="Helvetica"/>
              </a:defRPr>
            </a:lvl1pPr>
          </a:lstStyle>
          <a:p>
            <a:pPr/>
            <a:r>
              <a:t>fellow residents</a:t>
            </a:r>
          </a:p>
        </p:txBody>
      </p:sp>
      <p:sp>
        <p:nvSpPr>
          <p:cNvPr id="476" name="Shape 476"/>
          <p:cNvSpPr/>
          <p:nvPr/>
        </p:nvSpPr>
        <p:spPr>
          <a:xfrm rot="16200000">
            <a:off x="10426326" y="7505341"/>
            <a:ext cx="903479"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4E5351"/>
                </a:solidFill>
              </a:defRPr>
            </a:lvl1pPr>
          </a:lstStyle>
          <a:p>
            <a:pPr/>
            <a:r>
              <a:t>noise</a:t>
            </a:r>
          </a:p>
        </p:txBody>
      </p:sp>
      <p:sp>
        <p:nvSpPr>
          <p:cNvPr id="477" name="Shape 477"/>
          <p:cNvSpPr/>
          <p:nvPr/>
        </p:nvSpPr>
        <p:spPr>
          <a:xfrm>
            <a:off x="534807" y="8437854"/>
            <a:ext cx="2680250" cy="6477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bow </a:t>
            </a:r>
            <a:r>
              <a:rPr b="1">
                <a:latin typeface="Helvetica"/>
                <a:ea typeface="Helvetica"/>
                <a:cs typeface="Helvetica"/>
                <a:sym typeface="Helvetica"/>
              </a:rPr>
              <a:t>quarter</a:t>
            </a:r>
          </a:p>
        </p:txBody>
      </p:sp>
      <p:sp>
        <p:nvSpPr>
          <p:cNvPr id="478" name="Shape 478"/>
          <p:cNvSpPr/>
          <p:nvPr/>
        </p:nvSpPr>
        <p:spPr>
          <a:xfrm>
            <a:off x="5254917" y="8437854"/>
            <a:ext cx="2782429" cy="6477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the</a:t>
            </a:r>
            <a:r>
              <a:rPr b="1">
                <a:latin typeface="Helvetica"/>
                <a:ea typeface="Helvetica"/>
                <a:cs typeface="Helvetica"/>
                <a:sym typeface="Helvetica"/>
              </a:rPr>
              <a:t> barbican</a:t>
            </a:r>
          </a:p>
        </p:txBody>
      </p:sp>
      <p:sp>
        <p:nvSpPr>
          <p:cNvPr id="479" name="Shape 479"/>
          <p:cNvSpPr/>
          <p:nvPr/>
        </p:nvSpPr>
        <p:spPr>
          <a:xfrm>
            <a:off x="9391829" y="8437854"/>
            <a:ext cx="2604209" cy="6477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latin typeface="Helvetica"/>
                <a:ea typeface="Helvetica"/>
                <a:cs typeface="Helvetica"/>
                <a:sym typeface="Helvetica"/>
              </a:rPr>
              <a:t>wharf</a:t>
            </a:r>
            <a:r>
              <a:t> place</a:t>
            </a:r>
          </a:p>
        </p:txBody>
      </p:sp>
      <p:sp>
        <p:nvSpPr>
          <p:cNvPr id="480" name="Shape 480"/>
          <p:cNvSpPr/>
          <p:nvPr/>
        </p:nvSpPr>
        <p:spPr>
          <a:xfrm>
            <a:off x="11287147" y="4353583"/>
            <a:ext cx="580455" cy="2418378"/>
          </a:xfrm>
          <a:prstGeom prst="rect">
            <a:avLst/>
          </a:prstGeom>
          <a:solidFill>
            <a:srgbClr val="FFFFFF"/>
          </a:solidFill>
          <a:ln w="12700">
            <a:solidFill>
              <a:srgbClr val="B6B7B9"/>
            </a:solidFill>
            <a:miter lim="400000"/>
          </a:ln>
        </p:spPr>
        <p:txBody>
          <a:bodyPr lIns="50800" tIns="50800" rIns="50800" bIns="50800" anchor="ctr"/>
          <a:lstStyle/>
          <a:p>
            <a:pPr>
              <a:defRPr sz="2400">
                <a:solidFill>
                  <a:srgbClr val="FFFFFF"/>
                </a:solidFill>
              </a:defRPr>
            </a:pPr>
          </a:p>
        </p:txBody>
      </p:sp>
      <p:sp>
        <p:nvSpPr>
          <p:cNvPr id="481" name="Shape 481"/>
          <p:cNvSpPr/>
          <p:nvPr/>
        </p:nvSpPr>
        <p:spPr>
          <a:xfrm rot="16200000">
            <a:off x="11178473" y="5315122"/>
            <a:ext cx="738049"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4E5351"/>
                </a:solidFill>
              </a:defRPr>
            </a:lvl1pPr>
          </a:lstStyle>
          <a:p>
            <a:pPr/>
            <a:r>
              <a:t>litter</a:t>
            </a:r>
          </a:p>
        </p:txBody>
      </p:sp>
      <p:sp>
        <p:nvSpPr>
          <p:cNvPr id="482" name="Shape 482"/>
          <p:cNvSpPr/>
          <p:nvPr/>
        </p:nvSpPr>
        <p:spPr>
          <a:xfrm flipV="1">
            <a:off x="11551621" y="6765693"/>
            <a:ext cx="1" cy="666588"/>
          </a:xfrm>
          <a:prstGeom prst="line">
            <a:avLst/>
          </a:prstGeom>
          <a:ln w="25400">
            <a:solidFill>
              <a:srgbClr val="000000"/>
            </a:solidFill>
            <a:miter lim="400000"/>
          </a:ln>
        </p:spPr>
        <p:txBody>
          <a:bodyPr lIns="50800" tIns="50800" rIns="50800" bIns="50800" anchor="ctr"/>
          <a:lstStyle/>
          <a:p>
            <a:pPr>
              <a:defRPr sz="2400"/>
            </a:pPr>
          </a:p>
        </p:txBody>
      </p:sp>
      <p:sp>
        <p:nvSpPr>
          <p:cNvPr id="483" name="Shape 483"/>
          <p:cNvSpPr/>
          <p:nvPr/>
        </p:nvSpPr>
        <p:spPr>
          <a:xfrm>
            <a:off x="11480555" y="6691804"/>
            <a:ext cx="167532" cy="179488"/>
          </a:xfrm>
          <a:prstGeom prst="ellipse">
            <a:avLst/>
          </a:prstGeom>
          <a:solidFill>
            <a:srgbClr val="FFFFFF"/>
          </a:solidFill>
          <a:ln w="25400">
            <a:solidFill>
              <a:srgbClr val="85888D"/>
            </a:solidFill>
            <a:miter lim="400000"/>
          </a:ln>
        </p:spPr>
        <p:txBody>
          <a:bodyPr lIns="50800" tIns="50800" rIns="50800" bIns="50800" anchor="ctr"/>
          <a:lstStyle/>
          <a:p>
            <a:pPr>
              <a:defRPr sz="2400"/>
            </a:pPr>
          </a:p>
        </p:txBody>
      </p:sp>
      <p:sp>
        <p:nvSpPr>
          <p:cNvPr id="484" name="Shape 484"/>
          <p:cNvSpPr/>
          <p:nvPr/>
        </p:nvSpPr>
        <p:spPr>
          <a:xfrm>
            <a:off x="11467855" y="7372491"/>
            <a:ext cx="167532" cy="179487"/>
          </a:xfrm>
          <a:prstGeom prst="ellipse">
            <a:avLst/>
          </a:prstGeom>
          <a:solidFill>
            <a:srgbClr val="FFFFFF"/>
          </a:solidFill>
          <a:ln w="25400">
            <a:solidFill>
              <a:srgbClr val="85888D"/>
            </a:solidFill>
            <a:miter lim="400000"/>
          </a:ln>
        </p:spPr>
        <p:txBody>
          <a:bodyPr lIns="50800" tIns="50800" rIns="50800" bIns="50800" anchor="ctr"/>
          <a:lstStyle/>
          <a:p>
            <a:pPr>
              <a:defRPr sz="2400"/>
            </a:pPr>
          </a:p>
        </p:txBody>
      </p:sp>
      <p:pic>
        <p:nvPicPr>
          <p:cNvPr id="485" name="image10.png"/>
          <p:cNvPicPr>
            <a:picLocks noChangeAspect="1"/>
          </p:cNvPicPr>
          <p:nvPr/>
        </p:nvPicPr>
        <p:blipFill>
          <a:blip r:embed="rId3">
            <a:extLst/>
          </a:blip>
          <a:stretch>
            <a:fillRect/>
          </a:stretch>
        </p:blipFill>
        <p:spPr>
          <a:xfrm>
            <a:off x="588412" y="474641"/>
            <a:ext cx="1168401" cy="812801"/>
          </a:xfrm>
          <a:prstGeom prst="rect">
            <a:avLst/>
          </a:prstGeom>
          <a:ln w="12700">
            <a:miter lim="400000"/>
          </a:ln>
        </p:spPr>
      </p:pic>
      <p:sp>
        <p:nvSpPr>
          <p:cNvPr id="486" name="Shape 486"/>
          <p:cNvSpPr/>
          <p:nvPr/>
        </p:nvSpPr>
        <p:spPr>
          <a:xfrm>
            <a:off x="1720641" y="1892980"/>
            <a:ext cx="328178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4E5351"/>
                </a:solidFill>
              </a:defRPr>
            </a:lvl1pPr>
          </a:lstStyle>
          <a:p>
            <a:pPr/>
            <a:r>
              <a:t>fellow residents</a:t>
            </a:r>
          </a:p>
        </p:txBody>
      </p:sp>
      <p:sp>
        <p:nvSpPr>
          <p:cNvPr id="487" name="Shape 487"/>
          <p:cNvSpPr/>
          <p:nvPr/>
        </p:nvSpPr>
        <p:spPr>
          <a:xfrm>
            <a:off x="6429641" y="1892980"/>
            <a:ext cx="120700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4E5351"/>
                </a:solidFill>
              </a:defRPr>
            </a:lvl1pPr>
          </a:lstStyle>
          <a:p>
            <a:pPr/>
            <a:r>
              <a:t>noise</a:t>
            </a:r>
          </a:p>
        </p:txBody>
      </p:sp>
      <p:sp>
        <p:nvSpPr>
          <p:cNvPr id="488" name="Shape 488"/>
          <p:cNvSpPr/>
          <p:nvPr/>
        </p:nvSpPr>
        <p:spPr>
          <a:xfrm>
            <a:off x="9639430" y="1892980"/>
            <a:ext cx="10040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4E5351"/>
                </a:solidFill>
              </a:defRPr>
            </a:lvl1pPr>
          </a:lstStyle>
          <a:p>
            <a:pPr/>
            <a:r>
              <a:t>theft</a:t>
            </a:r>
          </a:p>
        </p:txBody>
      </p:sp>
      <p:sp>
        <p:nvSpPr>
          <p:cNvPr id="489" name="Shape 489"/>
          <p:cNvSpPr/>
          <p:nvPr/>
        </p:nvSpPr>
        <p:spPr>
          <a:xfrm>
            <a:off x="1006615" y="1899330"/>
            <a:ext cx="635001" cy="635001"/>
          </a:xfrm>
          <a:prstGeom prst="ellipse">
            <a:avLst/>
          </a:prstGeom>
          <a:blipFill>
            <a:blip r:embed="rId4"/>
          </a:blipFill>
          <a:ln w="12700">
            <a:miter lim="400000"/>
          </a:ln>
        </p:spPr>
        <p:txBody>
          <a:bodyPr lIns="50800" tIns="50800" rIns="50800" bIns="50800" anchor="ctr"/>
          <a:lstStyle/>
          <a:p>
            <a:pPr>
              <a:defRPr sz="2400">
                <a:solidFill>
                  <a:srgbClr val="FFFFFF"/>
                </a:solidFill>
              </a:defRPr>
            </a:pPr>
          </a:p>
        </p:txBody>
      </p:sp>
      <p:sp>
        <p:nvSpPr>
          <p:cNvPr id="490" name="Shape 490"/>
          <p:cNvSpPr/>
          <p:nvPr/>
        </p:nvSpPr>
        <p:spPr>
          <a:xfrm>
            <a:off x="1108683" y="1829480"/>
            <a:ext cx="425079"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400">
                <a:solidFill>
                  <a:srgbClr val="FFFFFF"/>
                </a:solidFill>
                <a:latin typeface="Helvetica"/>
                <a:ea typeface="Helvetica"/>
                <a:cs typeface="Helvetica"/>
                <a:sym typeface="Helvetica"/>
              </a:defRPr>
            </a:lvl1pPr>
          </a:lstStyle>
          <a:p>
            <a:pPr/>
            <a:r>
              <a:t>1</a:t>
            </a:r>
          </a:p>
        </p:txBody>
      </p:sp>
      <p:sp>
        <p:nvSpPr>
          <p:cNvPr id="491" name="Shape 491"/>
          <p:cNvSpPr/>
          <p:nvPr/>
        </p:nvSpPr>
        <p:spPr>
          <a:xfrm>
            <a:off x="5717369" y="1899330"/>
            <a:ext cx="635001" cy="635001"/>
          </a:xfrm>
          <a:prstGeom prst="ellipse">
            <a:avLst/>
          </a:prstGeom>
          <a:blipFill>
            <a:blip r:embed="rId4"/>
          </a:blipFill>
          <a:ln w="12700">
            <a:miter lim="400000"/>
          </a:ln>
        </p:spPr>
        <p:txBody>
          <a:bodyPr lIns="50800" tIns="50800" rIns="50800" bIns="50800" anchor="ctr"/>
          <a:lstStyle/>
          <a:p>
            <a:pPr>
              <a:defRPr sz="2400">
                <a:solidFill>
                  <a:srgbClr val="FFFFFF"/>
                </a:solidFill>
              </a:defRPr>
            </a:pPr>
          </a:p>
        </p:txBody>
      </p:sp>
      <p:sp>
        <p:nvSpPr>
          <p:cNvPr id="492" name="Shape 492"/>
          <p:cNvSpPr/>
          <p:nvPr/>
        </p:nvSpPr>
        <p:spPr>
          <a:xfrm>
            <a:off x="5819437" y="1829480"/>
            <a:ext cx="42507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400">
                <a:solidFill>
                  <a:srgbClr val="FFFFFF"/>
                </a:solidFill>
                <a:latin typeface="Helvetica"/>
                <a:ea typeface="Helvetica"/>
                <a:cs typeface="Helvetica"/>
                <a:sym typeface="Helvetica"/>
              </a:defRPr>
            </a:lvl1pPr>
          </a:lstStyle>
          <a:p>
            <a:pPr/>
            <a:r>
              <a:t>2</a:t>
            </a:r>
          </a:p>
        </p:txBody>
      </p:sp>
      <p:sp>
        <p:nvSpPr>
          <p:cNvPr id="493" name="Shape 493"/>
          <p:cNvSpPr/>
          <p:nvPr/>
        </p:nvSpPr>
        <p:spPr>
          <a:xfrm>
            <a:off x="8923102" y="1899330"/>
            <a:ext cx="635001" cy="635001"/>
          </a:xfrm>
          <a:prstGeom prst="ellipse">
            <a:avLst/>
          </a:prstGeom>
          <a:blipFill>
            <a:blip r:embed="rId4"/>
          </a:blipFill>
          <a:ln w="12700">
            <a:miter lim="400000"/>
          </a:ln>
        </p:spPr>
        <p:txBody>
          <a:bodyPr lIns="50800" tIns="50800" rIns="50800" bIns="50800" anchor="ctr"/>
          <a:lstStyle/>
          <a:p>
            <a:pPr>
              <a:defRPr sz="2400">
                <a:solidFill>
                  <a:srgbClr val="FFFFFF"/>
                </a:solidFill>
              </a:defRPr>
            </a:pPr>
          </a:p>
        </p:txBody>
      </p:sp>
      <p:sp>
        <p:nvSpPr>
          <p:cNvPr id="494" name="Shape 494"/>
          <p:cNvSpPr/>
          <p:nvPr/>
        </p:nvSpPr>
        <p:spPr>
          <a:xfrm>
            <a:off x="9025170" y="1829480"/>
            <a:ext cx="42507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400">
                <a:solidFill>
                  <a:srgbClr val="FFFFFF"/>
                </a:solidFill>
                <a:latin typeface="Helvetica"/>
                <a:ea typeface="Helvetica"/>
                <a:cs typeface="Helvetica"/>
                <a:sym typeface="Helvetica"/>
              </a:defRPr>
            </a:lvl1pPr>
          </a:lstStyle>
          <a:p>
            <a:pPr/>
            <a:r>
              <a:t>3</a:t>
            </a:r>
          </a:p>
        </p:txBody>
      </p:sp>
      <p:sp>
        <p:nvSpPr>
          <p:cNvPr id="495" name="Shape 495"/>
          <p:cNvSpPr/>
          <p:nvPr/>
        </p:nvSpPr>
        <p:spPr>
          <a:xfrm>
            <a:off x="1982749" y="557187"/>
            <a:ext cx="9515610" cy="6477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most common posts on </a:t>
            </a:r>
            <a:r>
              <a:rPr b="1">
                <a:latin typeface="Helvetica"/>
                <a:ea typeface="Helvetica"/>
                <a:cs typeface="Helvetica"/>
                <a:sym typeface="Helvetica"/>
              </a:rPr>
              <a:t>antisocial</a:t>
            </a:r>
            <a:r>
              <a:t> behaviour?</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