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Title Text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 txBox="1"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 txBox="1"/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cs.rit.edu/~mtf/teaching/20165/mmt/sf/Basics.html#nat" TargetMode="External"/><Relationship Id="rId3" Type="http://schemas.openxmlformats.org/officeDocument/2006/relationships/hyperlink" Target="http://coq.inria.fr/library/Coq.Init.Datatypes.html#nat" TargetMode="External"/><Relationship Id="rId4" Type="http://schemas.openxmlformats.org/officeDocument/2006/relationships/hyperlink" Target="https://www.cs.rit.edu/~mtf/teaching/20165/mmt/sf/IndProp.html#ev" TargetMode="External"/><Relationship Id="rId5" Type="http://schemas.openxmlformats.org/officeDocument/2006/relationships/hyperlink" Target="https://www.cs.rit.edu/~mtf/teaching/20165/mmt/sf/IndProp.html#n" TargetMode="External"/><Relationship Id="rId6" Type="http://schemas.openxmlformats.org/officeDocument/2006/relationships/hyperlink" Target="https://www.cs.rit.edu/~mtf/teaching/20165/mmt/sf/Basics.html#n" TargetMode="External"/><Relationship Id="rId7" Type="http://schemas.openxmlformats.org/officeDocument/2006/relationships/hyperlink" Target="http://coq.inria.fr/library/Coq.Init.Datatypes.html#O" TargetMode="External"/><Relationship Id="rId8" Type="http://schemas.openxmlformats.org/officeDocument/2006/relationships/hyperlink" Target="https://www.cs.rit.edu/~mtf/teaching/20165/mmt/sf/Basics.html#true" TargetMode="External"/><Relationship Id="rId9" Type="http://schemas.openxmlformats.org/officeDocument/2006/relationships/hyperlink" Target="http://coq.inria.fr/library/Coq.Init.Datatypes.html#S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cs.rit.edu/~mtf/teaching/20165/mmt/sf/Smallstep.html#x" TargetMode="External"/><Relationship Id="rId3" Type="http://schemas.openxmlformats.org/officeDocument/2006/relationships/hyperlink" Target="https://www.cs.rit.edu/~mtf/teaching/20165/mmt/sf/Smallstep.html#y" TargetMode="External"/><Relationship Id="rId4" Type="http://schemas.openxmlformats.org/officeDocument/2006/relationships/hyperlink" Target="https://www.cs.rit.edu/~mtf/teaching/20165/mmt/sf/Smallstep.html#z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 txBox="1"/>
          <p:nvPr>
            <p:ph type="subTitle" idx="1"/>
          </p:nvPr>
        </p:nvSpPr>
        <p:spPr>
          <a:xfrm>
            <a:off x="0" y="427024"/>
            <a:ext cx="9144000" cy="3195302"/>
          </a:xfrm>
          <a:prstGeom prst="rect">
            <a:avLst/>
          </a:prstGeom>
        </p:spPr>
        <p:txBody>
          <a:bodyPr/>
          <a:lstStyle/>
          <a:p>
            <a:pPr marL="0" indent="0" defTabSz="868680">
              <a:defRPr sz="2660">
                <a:solidFill>
                  <a:srgbClr val="000000"/>
                </a:solidFill>
              </a:defRPr>
            </a:pPr>
            <a:endParaRPr sz="1710"/>
          </a:p>
          <a:p>
            <a:pPr marL="0" indent="0" defTabSz="868680">
              <a:defRPr sz="2660">
                <a:solidFill>
                  <a:srgbClr val="000000"/>
                </a:solidFill>
              </a:defRPr>
            </a:pPr>
            <a:endParaRPr sz="1710"/>
          </a:p>
          <a:p>
            <a:pPr marL="0" indent="0" defTabSz="868680">
              <a:defRPr sz="2660">
                <a:solidFill>
                  <a:srgbClr val="000000"/>
                </a:solidFill>
              </a:defRPr>
            </a:pPr>
            <a:endParaRPr sz="1710"/>
          </a:p>
          <a:p>
            <a:pPr marL="0" indent="0" defTabSz="868680">
              <a:defRPr sz="2660">
                <a:solidFill>
                  <a:srgbClr val="000000"/>
                </a:solidFill>
              </a:defRPr>
            </a:pPr>
            <a:endParaRPr sz="1710"/>
          </a:p>
          <a:p>
            <a:pPr marL="0" indent="0" defTabSz="868680">
              <a:defRPr sz="1710">
                <a:solidFill>
                  <a:srgbClr val="000000"/>
                </a:solidFill>
              </a:defRPr>
            </a:pPr>
          </a:p>
          <a:p>
            <a:pPr marL="0" indent="0" defTabSz="868680">
              <a:defRPr sz="1710">
                <a:solidFill>
                  <a:srgbClr val="000000"/>
                </a:solidFill>
              </a:defRPr>
            </a:pPr>
          </a:p>
          <a:p>
            <a:pPr marL="0" indent="0" defTabSz="868680">
              <a:defRPr sz="1710">
                <a:solidFill>
                  <a:srgbClr val="000000"/>
                </a:solidFill>
              </a:defRPr>
            </a:pPr>
            <a:r>
              <a:t>Formal Theory of Communication in CML</a:t>
            </a:r>
          </a:p>
          <a:p>
            <a:pPr marL="0" indent="0" defTabSz="868680">
              <a:defRPr sz="2660">
                <a:solidFill>
                  <a:srgbClr val="000000"/>
                </a:solidFill>
              </a:defRPr>
            </a:pPr>
            <a:endParaRPr sz="1710"/>
          </a:p>
          <a:p>
            <a:pPr marL="0" indent="0" defTabSz="868680">
              <a:defRPr sz="2660">
                <a:solidFill>
                  <a:srgbClr val="000000"/>
                </a:solidFill>
              </a:defRPr>
            </a:pPr>
            <a:endParaRPr sz="1710"/>
          </a:p>
          <a:p>
            <a:pPr marL="0" indent="0" algn="l" defTabSz="868680">
              <a:defRPr sz="2660">
                <a:solidFill>
                  <a:srgbClr val="000000"/>
                </a:solidFill>
              </a:defRPr>
            </a:pPr>
            <a:endParaRPr sz="1710"/>
          </a:p>
          <a:p>
            <a:pPr marL="0" indent="0" defTabSz="868680">
              <a:defRPr sz="2660">
                <a:solidFill>
                  <a:srgbClr val="000000"/>
                </a:solidFill>
              </a:defRPr>
            </a:pPr>
            <a:endParaRPr sz="1710"/>
          </a:p>
          <a:p>
            <a:pPr marL="0" indent="0" defTabSz="868680">
              <a:defRPr sz="1140">
                <a:solidFill>
                  <a:srgbClr val="000000"/>
                </a:solidFill>
              </a:defRPr>
            </a:pPr>
            <a:r>
              <a:t>Thomas Logan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65"/>
          <p:cNvSpPr txBox="1"/>
          <p:nvPr/>
        </p:nvSpPr>
        <p:spPr>
          <a:xfrm>
            <a:off x="1963124" y="-1"/>
            <a:ext cx="6571500" cy="533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endParaRPr sz="1200"/>
          </a:p>
          <a:p>
            <a:pPr>
              <a:defRPr sz="1200"/>
            </a:pPr>
            <a:r>
              <a:t>Formal Reasoning with Proof Assistants and Theorem Provers</a:t>
            </a:r>
          </a:p>
        </p:txBody>
      </p:sp>
      <p:sp>
        <p:nvSpPr>
          <p:cNvPr id="137" name="Shape 66"/>
          <p:cNvSpPr txBox="1"/>
          <p:nvPr/>
        </p:nvSpPr>
        <p:spPr>
          <a:xfrm>
            <a:off x="1441810" y="530673"/>
            <a:ext cx="4376827" cy="3651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Coq:</a:t>
            </a: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Inductive nat : Type :=</a:t>
            </a: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| O : </a:t>
            </a:r>
            <a:r>
              <a:rPr>
                <a:hlinkClick r:id="rId2" invalidUrl="" action="" tgtFrame="" tooltip="" history="1" highlightClick="0" endSnd="0"/>
              </a:rPr>
              <a:t>nat</a:t>
            </a: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| S : </a:t>
            </a:r>
            <a:r>
              <a:rPr>
                <a:hlinkClick r:id="rId2" invalidUrl="" action="" tgtFrame="" tooltip="" history="1" highlightClick="0" endSnd="0"/>
              </a:rPr>
              <a:t>nat</a:t>
            </a:r>
            <a:r>
              <a:t> → </a:t>
            </a:r>
            <a:r>
              <a:rPr>
                <a:hlinkClick r:id="rId2" invalidUrl="" action="" tgtFrame="" tooltip="" history="1" highlightClick="0" endSnd="0"/>
              </a:rPr>
              <a:t>nat</a:t>
            </a:r>
            <a:r>
              <a:t>.</a:t>
            </a: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Inductive ev : </a:t>
            </a:r>
            <a:r>
              <a:rPr>
                <a:hlinkClick r:id="rId3" invalidUrl="" action="" tgtFrame="" tooltip="" history="1" highlightClick="0" endSnd="0"/>
              </a:rPr>
              <a:t>nat</a:t>
            </a:r>
            <a:r>
              <a:t> → Prop :=</a:t>
            </a: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| ev_0 : </a:t>
            </a:r>
            <a:r>
              <a:rPr>
                <a:hlinkClick r:id="rId4" invalidUrl="" action="" tgtFrame="" tooltip="" history="1" highlightClick="0" endSnd="0"/>
              </a:rPr>
              <a:t>ev</a:t>
            </a:r>
            <a:r>
              <a:t> 0</a:t>
            </a: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| ev_SS : ∀n : nat, ev </a:t>
            </a:r>
            <a:r>
              <a:rPr>
                <a:hlinkClick r:id="rId5" invalidUrl="" action="" tgtFrame="" tooltip="" history="1" highlightClick="0" endSnd="0"/>
              </a:rPr>
              <a:t>n</a:t>
            </a:r>
            <a:r>
              <a:t> → ev (S (S </a:t>
            </a:r>
            <a:r>
              <a:rPr>
                <a:hlinkClick r:id="rId5" invalidUrl="" action="" tgtFrame="" tooltip="" history="1" highlightClick="0" endSnd="0"/>
              </a:rPr>
              <a:t>n</a:t>
            </a:r>
            <a:r>
              <a:t>)).</a:t>
            </a: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Fixpoint evn (n:nat) : bool :=</a:t>
            </a:r>
            <a:br/>
            <a:r>
              <a:t>  match </a:t>
            </a:r>
            <a:r>
              <a:rPr>
                <a:hlinkClick r:id="rId6" invalidUrl="" action="" tgtFrame="" tooltip="" history="1" highlightClick="0" endSnd="0"/>
              </a:rPr>
              <a:t>n</a:t>
            </a:r>
            <a:r>
              <a:t> with </a:t>
            </a: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    | </a:t>
            </a:r>
            <a:r>
              <a:rPr>
                <a:hlinkClick r:id="rId7" invalidUrl="" action="" tgtFrame="" tooltip="" history="1" highlightClick="0" endSnd="0"/>
              </a:rPr>
              <a:t>O</a:t>
            </a:r>
            <a:r>
              <a:t> ⇒ </a:t>
            </a:r>
            <a:r>
              <a:rPr>
                <a:hlinkClick r:id="rId8" invalidUrl="" action="" tgtFrame="" tooltip="" history="1" highlightClick="0" endSnd="0"/>
              </a:rPr>
              <a:t>true</a:t>
            </a: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    | S O ⇒ false</a:t>
            </a: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    | </a:t>
            </a:r>
            <a:r>
              <a:rPr>
                <a:hlinkClick r:id="rId9" invalidUrl="" action="" tgtFrame="" tooltip="" history="1" highlightClick="0" endSnd="0"/>
              </a:rPr>
              <a:t>S</a:t>
            </a:r>
            <a:r>
              <a:t> (</a:t>
            </a:r>
            <a:r>
              <a:rPr>
                <a:hlinkClick r:id="rId9" invalidUrl="" action="" tgtFrame="" tooltip="" history="1" highlightClick="0" endSnd="0"/>
              </a:rPr>
              <a:t>S</a:t>
            </a:r>
            <a:r>
              <a:t> n') ⇒ evn n'</a:t>
            </a:r>
            <a:br/>
            <a:r>
              <a:t>  end.</a:t>
            </a: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Theorem ev_evn : </a:t>
            </a: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  ∀(n : nat), ev n → (evn n = true)</a:t>
            </a:r>
          </a:p>
        </p:txBody>
      </p:sp>
      <p:sp>
        <p:nvSpPr>
          <p:cNvPr id="138" name="Shape 66"/>
          <p:cNvSpPr txBox="1"/>
          <p:nvPr/>
        </p:nvSpPr>
        <p:spPr>
          <a:xfrm>
            <a:off x="5002404" y="530946"/>
            <a:ext cx="3872601" cy="3651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Isabelle/HOL:</a:t>
            </a: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datatype nat = O | S nat</a:t>
            </a: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inductive ev :: “nat ⇒ bool" where </a:t>
            </a: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  ev0:  “ev 0” | </a:t>
            </a: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  evSS: “ev n ⟹ ev (S (S n))”</a:t>
            </a: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fun evn :: "nat ⇒ bool" where </a:t>
            </a: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  “evn O = True” | </a:t>
            </a: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  “evn (S O) = False” | </a:t>
            </a: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  “evn (S(S n)) = evn n”</a:t>
            </a: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lemma “ev m ⟹ evn m”</a:t>
            </a: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65"/>
          <p:cNvSpPr txBox="1"/>
          <p:nvPr/>
        </p:nvSpPr>
        <p:spPr>
          <a:xfrm>
            <a:off x="1963124" y="-1"/>
            <a:ext cx="6571500" cy="533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endParaRPr sz="1200"/>
          </a:p>
          <a:p>
            <a:pPr>
              <a:defRPr sz="1200"/>
            </a:pPr>
            <a:r>
              <a:t>Formal Reasoning with Proof Assistants and Theorem Provers</a:t>
            </a:r>
          </a:p>
        </p:txBody>
      </p:sp>
      <p:sp>
        <p:nvSpPr>
          <p:cNvPr id="141" name="Shape 66"/>
          <p:cNvSpPr txBox="1"/>
          <p:nvPr/>
        </p:nvSpPr>
        <p:spPr>
          <a:xfrm>
            <a:off x="1060810" y="530673"/>
            <a:ext cx="4368332" cy="3816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Coq:</a:t>
            </a: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Inductive star </a:t>
            </a: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  {X:Type}(R: X→X→Prop) : (X→X→Prop) :=</a:t>
            </a: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| refl : </a:t>
            </a: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  ∀(x : X), star R </a:t>
            </a:r>
            <a:r>
              <a:rPr>
                <a:hlinkClick r:id="rId2" invalidUrl="" action="" tgtFrame="" tooltip="" history="1" highlightClick="0" endSnd="0"/>
              </a:rPr>
              <a:t>x</a:t>
            </a:r>
            <a:r>
              <a:t> </a:t>
            </a:r>
            <a:r>
              <a:rPr>
                <a:hlinkClick r:id="rId2" invalidUrl="" action="" tgtFrame="" tooltip="" history="1" highlightClick="0" endSnd="0"/>
              </a:rPr>
              <a:t>x</a:t>
            </a: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| step : </a:t>
            </a: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  ∀(x y z : X), R </a:t>
            </a:r>
            <a:r>
              <a:rPr>
                <a:hlinkClick r:id="rId2" invalidUrl="" action="" tgtFrame="" tooltip="" history="1" highlightClick="0" endSnd="0"/>
              </a:rPr>
              <a:t>x</a:t>
            </a:r>
            <a:r>
              <a:t> </a:t>
            </a:r>
            <a:r>
              <a:rPr>
                <a:hlinkClick r:id="rId3" invalidUrl="" action="" tgtFrame="" tooltip="" history="1" highlightClick="0" endSnd="0"/>
              </a:rPr>
              <a:t>y</a:t>
            </a:r>
            <a:r>
              <a:t> → star R </a:t>
            </a:r>
            <a:r>
              <a:rPr>
                <a:hlinkClick r:id="rId3" invalidUrl="" action="" tgtFrame="" tooltip="" history="1" highlightClick="0" endSnd="0"/>
              </a:rPr>
              <a:t>y</a:t>
            </a:r>
            <a:r>
              <a:t> z → star R </a:t>
            </a:r>
            <a:r>
              <a:rPr>
                <a:hlinkClick r:id="rId2" invalidUrl="" action="" tgtFrame="" tooltip="" history="1" highlightClick="0" endSnd="0"/>
              </a:rPr>
              <a:t>x</a:t>
            </a:r>
            <a:r>
              <a:t> </a:t>
            </a:r>
            <a:r>
              <a:rPr>
                <a:hlinkClick r:id="rId4" invalidUrl="" action="" tgtFrame="" tooltip="" history="1" highlightClick="0" endSnd="0"/>
              </a:rPr>
              <a:t>z</a:t>
            </a:r>
            <a:r>
              <a:t>.</a:t>
            </a: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Inductive abc (P: Prop): (Prop) :=</a:t>
            </a: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  | A : P → abc P.</a:t>
            </a: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Inductive ghi (Prop → Prop) :=</a:t>
            </a: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  | G : ghi True.</a:t>
            </a: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Inductive xyz : (Type → Type) :=</a:t>
            </a: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  | X : xyz nat.</a:t>
            </a: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X : xyz nat</a:t>
            </a:r>
          </a:p>
        </p:txBody>
      </p:sp>
      <p:sp>
        <p:nvSpPr>
          <p:cNvPr id="142" name="Shape 66"/>
          <p:cNvSpPr txBox="1"/>
          <p:nvPr/>
        </p:nvSpPr>
        <p:spPr>
          <a:xfrm>
            <a:off x="5183833" y="589592"/>
            <a:ext cx="4012238" cy="3816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Isabelle/HOL:</a:t>
            </a: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inductive star :: </a:t>
            </a: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  “('a ⇒ 'a ⇒ bool) ⇒ 'a ⇒ 'a ⇒ bool”</a:t>
            </a: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where</a:t>
            </a: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  refl:  “star R x x” |</a:t>
            </a: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  step:  “R x y ⟹ star R y z ⟹ star R x z”</a:t>
            </a: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inductive abc :: “bool ⇒ bool” where</a:t>
            </a: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  A : “P ⟹ abc P”</a:t>
            </a: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inductive ghi :: “bool ⇒ bool” where</a:t>
            </a: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  G : “ghi True”</a:t>
            </a: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datatype ‘a xyz = X ‘a</a:t>
            </a: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X (S (S O)) : nat xyz</a:t>
            </a:r>
          </a:p>
          <a:p>
            <a:pPr defTabSz="457200"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X ‘’hello’’ : string xyz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71"/>
          <p:cNvSpPr txBox="1"/>
          <p:nvPr/>
        </p:nvSpPr>
        <p:spPr>
          <a:xfrm>
            <a:off x="1963124" y="597599"/>
            <a:ext cx="6571500" cy="235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variables     x, y, z, f</a:t>
            </a:r>
          </a:p>
          <a:p>
            <a:pPr>
              <a:lnSpc>
                <a:spcPts val="1300"/>
              </a:lnSpc>
              <a:defRPr sz="1100"/>
            </a:pPr>
            <a:endParaRPr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expressions   e ::= </a:t>
            </a:r>
            <a:r>
              <a:rPr b="1"/>
              <a:t>let</a:t>
            </a:r>
            <a:r>
              <a:t> x </a:t>
            </a:r>
            <a:r>
              <a:rPr b="1"/>
              <a:t>=</a:t>
            </a:r>
            <a:r>
              <a:t> b </a:t>
            </a:r>
            <a:r>
              <a:rPr b="1"/>
              <a:t>in</a:t>
            </a:r>
            <a:r>
              <a:t> e | </a:t>
            </a:r>
            <a:r>
              <a:rPr b="1"/>
              <a:t>result</a:t>
            </a:r>
            <a:r>
              <a:t> x</a:t>
            </a:r>
          </a:p>
          <a:p>
            <a:pPr>
              <a:lnSpc>
                <a:spcPts val="1300"/>
              </a:lnSpc>
              <a:defRPr sz="1100"/>
            </a:pPr>
            <a:endParaRPr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prims         p ::= </a:t>
            </a:r>
            <a:r>
              <a:rPr b="1"/>
              <a:t>send_evt</a:t>
            </a:r>
            <a:r>
              <a:t> x</a:t>
            </a:r>
            <a:r>
              <a:rPr baseline="-23272"/>
              <a:t>c</a:t>
            </a:r>
            <a:r>
              <a:t> x</a:t>
            </a:r>
            <a:r>
              <a:rPr baseline="-23272"/>
              <a:t>m</a:t>
            </a:r>
            <a:r>
              <a:t> | </a:t>
            </a:r>
            <a:r>
              <a:rPr b="1"/>
              <a:t>recv_evt</a:t>
            </a:r>
            <a:r>
              <a:t> x</a:t>
            </a:r>
            <a:r>
              <a:rPr baseline="-23272"/>
              <a:t>c</a:t>
            </a:r>
            <a:r>
              <a:t> |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</a:t>
            </a:r>
            <a:r>
              <a:rPr b="1"/>
              <a:t>fun</a:t>
            </a:r>
            <a:r>
              <a:t> f x ⇒ e |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</a:t>
            </a:r>
            <a:r>
              <a:rPr b="1"/>
              <a:t>left</a:t>
            </a:r>
            <a:r>
              <a:t> x | </a:t>
            </a:r>
            <a:r>
              <a:rPr b="1"/>
              <a:t>right</a:t>
            </a:r>
            <a:r>
              <a:t> x |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</a:t>
            </a:r>
            <a:r>
              <a:rPr b="1"/>
              <a:t>pair</a:t>
            </a:r>
            <a:r>
              <a:t> x</a:t>
            </a:r>
            <a:r>
              <a:rPr baseline="-23272"/>
              <a:t>1</a:t>
            </a:r>
            <a:r>
              <a:t> x</a:t>
            </a:r>
            <a:r>
              <a:rPr baseline="-23272"/>
              <a:t>2</a:t>
            </a:r>
            <a:endParaRPr baseline="-23272"/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bindees       b ::= () | p | </a:t>
            </a:r>
            <a:r>
              <a:rPr b="1"/>
              <a:t>chan</a:t>
            </a:r>
            <a:r>
              <a:t> () | </a:t>
            </a:r>
            <a:r>
              <a:rPr b="1"/>
              <a:t>spawn</a:t>
            </a:r>
            <a:r>
              <a:t> e |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</a:t>
            </a:r>
            <a:r>
              <a:rPr b="1"/>
              <a:t>sync</a:t>
            </a:r>
            <a:r>
              <a:t> x</a:t>
            </a:r>
            <a:r>
              <a:rPr baseline="-23272"/>
              <a:t>e</a:t>
            </a:r>
            <a:r>
              <a:t> | </a:t>
            </a:r>
            <a:r>
              <a:rPr b="1"/>
              <a:t>app</a:t>
            </a:r>
            <a:r>
              <a:t> f x |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</a:t>
            </a:r>
            <a:r>
              <a:rPr b="1"/>
              <a:t>case</a:t>
            </a:r>
            <a:r>
              <a:t> x</a:t>
            </a:r>
            <a:r>
              <a:rPr baseline="-23272"/>
              <a:t>s</a:t>
            </a:r>
            <a:r>
              <a:t> </a:t>
            </a:r>
            <a:r>
              <a:rPr b="1"/>
              <a:t>of</a:t>
            </a:r>
            <a:r>
              <a:t> x</a:t>
            </a:r>
            <a:r>
              <a:rPr baseline="-23272"/>
              <a:t>l</a:t>
            </a:r>
            <a:r>
              <a:t> ⇒ e</a:t>
            </a:r>
            <a:r>
              <a:rPr baseline="-23272"/>
              <a:t>l</a:t>
            </a:r>
            <a:r>
              <a:t> </a:t>
            </a:r>
            <a:r>
              <a:rPr b="1"/>
              <a:t>¦</a:t>
            </a:r>
            <a:r>
              <a:t> x</a:t>
            </a:r>
            <a:r>
              <a:rPr baseline="-23272"/>
              <a:t>r</a:t>
            </a:r>
            <a:r>
              <a:t> ⇒ e</a:t>
            </a:r>
            <a:r>
              <a:rPr baseline="-23272"/>
              <a:t>r</a:t>
            </a:r>
            <a:r>
              <a:t> |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</a:t>
            </a:r>
            <a:r>
              <a:rPr b="1"/>
              <a:t>fst</a:t>
            </a:r>
            <a:r>
              <a:t> x</a:t>
            </a:r>
            <a:r>
              <a:rPr baseline="-23272"/>
              <a:t>p</a:t>
            </a:r>
            <a:r>
              <a:t> | </a:t>
            </a:r>
            <a:r>
              <a:rPr b="1"/>
              <a:t>snd</a:t>
            </a:r>
            <a:r>
              <a:t> x</a:t>
            </a:r>
            <a:r>
              <a:rPr baseline="-23272"/>
              <a:t>p</a:t>
            </a:r>
          </a:p>
        </p:txBody>
      </p:sp>
      <p:sp>
        <p:nvSpPr>
          <p:cNvPr id="145" name="Shape 72"/>
          <p:cNvSpPr txBox="1"/>
          <p:nvPr/>
        </p:nvSpPr>
        <p:spPr>
          <a:xfrm>
            <a:off x="1963124" y="-1"/>
            <a:ext cx="6571500" cy="533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endParaRPr sz="1200"/>
          </a:p>
          <a:p>
            <a:pPr>
              <a:defRPr sz="1200"/>
            </a:pPr>
            <a:r>
              <a:t>Syntax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77"/>
          <p:cNvSpPr txBox="1"/>
          <p:nvPr/>
        </p:nvSpPr>
        <p:spPr>
          <a:xfrm>
            <a:off x="1964331" y="591811"/>
            <a:ext cx="4434900" cy="3156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labels  	        l ::= `x | .x | ㅓx | ㅏx | ↿x | ⇃x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paths 	        π ::= l # π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channels            c ::= </a:t>
            </a:r>
            <a:r>
              <a:rPr b="1"/>
              <a:t>ch</a:t>
            </a:r>
            <a:r>
              <a:t> π l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values              ω ::= () | c | </a:t>
            </a:r>
            <a:r>
              <a:rPr b="1"/>
              <a:t>clos </a:t>
            </a:r>
            <a:r>
              <a:t>p ρ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contexts            ρ ::= [] | ρ(x ↦ ω)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continuation stack  κ ::= [] | ⟨x,e,ρ⟩ # κ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state               σ ::= ⟨e,ρ,κ⟩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thread pool         T ::= [] | T(π ↦ σ)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ts val="13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</a:t>
            </a:r>
          </a:p>
        </p:txBody>
      </p:sp>
      <p:sp>
        <p:nvSpPr>
          <p:cNvPr id="148" name="Shape 78"/>
          <p:cNvSpPr txBox="1"/>
          <p:nvPr/>
        </p:nvSpPr>
        <p:spPr>
          <a:xfrm>
            <a:off x="1963124" y="-1"/>
            <a:ext cx="6571500" cy="533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endParaRPr sz="1200"/>
          </a:p>
          <a:p>
            <a:pPr>
              <a:defRPr sz="1200"/>
            </a:pPr>
            <a:r>
              <a:t>Runtime Data Structures and Properties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84"/>
          <p:cNvSpPr txBox="1"/>
          <p:nvPr/>
        </p:nvSpPr>
        <p:spPr>
          <a:xfrm>
            <a:off x="1963124" y="-1"/>
            <a:ext cx="6571500" cy="533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endParaRPr sz="1200"/>
          </a:p>
          <a:p>
            <a:pPr>
              <a:defRPr sz="1200"/>
            </a:pPr>
            <a:r>
              <a:t>Runtime Semantics, part 1</a:t>
            </a:r>
          </a:p>
        </p:txBody>
      </p:sp>
      <p:sp>
        <p:nvSpPr>
          <p:cNvPr id="151" name="Shape 85"/>
          <p:cNvSpPr txBox="1"/>
          <p:nvPr>
            <p:ph type="body" idx="1"/>
          </p:nvPr>
        </p:nvSpPr>
        <p:spPr>
          <a:xfrm>
            <a:off x="311700" y="597600"/>
            <a:ext cx="4225200" cy="44643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1300"/>
              </a:lnSpc>
              <a:buSzTx/>
              <a:buNone/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 → T’ :</a:t>
            </a:r>
          </a:p>
          <a:p>
            <a:pPr marL="0" indent="0">
              <a:lnSpc>
                <a:spcPts val="1300"/>
              </a:lnSpc>
              <a:buSzTx/>
              <a:buNone/>
              <a:defRPr sz="1000"/>
            </a:pP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300"/>
              </a:lnSpc>
              <a:buSzTx/>
              <a:buNone/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leaf</a:t>
            </a:r>
            <a:r>
              <a:t> T π    T π = ⟨</a:t>
            </a:r>
            <a:r>
              <a:rPr b="1"/>
              <a:t>let</a:t>
            </a:r>
            <a:r>
              <a:t> x </a:t>
            </a:r>
            <a:r>
              <a:rPr b="1"/>
              <a:t>=</a:t>
            </a:r>
            <a:r>
              <a:t> () </a:t>
            </a:r>
            <a:r>
              <a:rPr b="1"/>
              <a:t>in</a:t>
            </a:r>
            <a:r>
              <a:t> ———————————————————————————————————————— unit</a:t>
            </a:r>
          </a:p>
          <a:p>
            <a:pPr marL="0" indent="0">
              <a:lnSpc>
                <a:spcPts val="1300"/>
              </a:lnSpc>
              <a:buSzTx/>
              <a:buNone/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 → T(π;;`x ↦ ⟨e,ρ(x ↦ ()),κ⟩)</a:t>
            </a:r>
          </a:p>
          <a:p>
            <a:pPr marL="0" indent="0">
              <a:lnSpc>
                <a:spcPts val="1300"/>
              </a:lnSpc>
              <a:buSzTx/>
              <a:buNone/>
              <a:defRPr sz="1000"/>
            </a:pP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300"/>
              </a:lnSpc>
              <a:buSzTx/>
              <a:buNone/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>
              <a:lnSpc>
                <a:spcPts val="1300"/>
              </a:lnSpc>
              <a:buSzTx/>
              <a:buNone/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leaf</a:t>
            </a:r>
            <a:r>
              <a:t> T π    T π = ⟨</a:t>
            </a:r>
            <a:r>
              <a:rPr b="1"/>
              <a:t>let</a:t>
            </a:r>
            <a:r>
              <a:t> x </a:t>
            </a:r>
            <a:r>
              <a:rPr b="1"/>
              <a:t>=</a:t>
            </a:r>
            <a:r>
              <a:t> p </a:t>
            </a:r>
            <a:r>
              <a:rPr b="1"/>
              <a:t>in</a:t>
            </a:r>
            <a:r>
              <a:t> e,ρ,κ⟩</a:t>
            </a:r>
          </a:p>
          <a:p>
            <a:pPr marL="0" indent="0">
              <a:lnSpc>
                <a:spcPts val="1300"/>
              </a:lnSpc>
              <a:buSzTx/>
              <a:buNone/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——————————————————————————————————————— prim</a:t>
            </a:r>
          </a:p>
          <a:p>
            <a:pPr marL="0" indent="0">
              <a:lnSpc>
                <a:spcPts val="1300"/>
              </a:lnSpc>
              <a:buSzTx/>
              <a:buNone/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 → T(π;;`x ↦ ⟨e,ρ(x ↦ clos p ρ),κ⟩)</a:t>
            </a:r>
          </a:p>
          <a:p>
            <a:pPr marL="0" indent="0">
              <a:lnSpc>
                <a:spcPts val="1300"/>
              </a:lnSpc>
              <a:buSzTx/>
              <a:buNone/>
              <a:defRPr sz="1000"/>
            </a:pP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300"/>
              </a:lnSpc>
              <a:buSzTx/>
              <a:buNone/>
              <a:defRPr sz="1000"/>
            </a:pP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300"/>
              </a:lnSpc>
              <a:buSzTx/>
              <a:buNone/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leaf</a:t>
            </a:r>
            <a:r>
              <a:t> T π    T π = ⟨</a:t>
            </a:r>
            <a:r>
              <a:rPr b="1"/>
              <a:t>let</a:t>
            </a:r>
            <a:r>
              <a:t> x </a:t>
            </a:r>
            <a:r>
              <a:rPr b="1"/>
              <a:t>=</a:t>
            </a:r>
            <a:r>
              <a:t> </a:t>
            </a:r>
            <a:r>
              <a:rPr b="1"/>
              <a:t>chan</a:t>
            </a:r>
            <a:r>
              <a:t> () </a:t>
            </a:r>
            <a:r>
              <a:rPr b="1"/>
              <a:t>in</a:t>
            </a:r>
            <a:r>
              <a:t> e,ρ,κ⟩)</a:t>
            </a:r>
          </a:p>
          <a:p>
            <a:pPr marL="0" indent="0">
              <a:lnSpc>
                <a:spcPts val="1300"/>
              </a:lnSpc>
              <a:buSzTx/>
              <a:buNone/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—————————————————————————————————————————————— chan</a:t>
            </a:r>
          </a:p>
          <a:p>
            <a:pPr marL="0" indent="0">
              <a:lnSpc>
                <a:spcPts val="1300"/>
              </a:lnSpc>
              <a:buSzTx/>
              <a:buNone/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 → T(π;;`x ↦ ⟨e,ρ(x ↦ </a:t>
            </a:r>
            <a:r>
              <a:rPr b="1"/>
              <a:t>ch</a:t>
            </a:r>
            <a:r>
              <a:t> π x),κ⟩)</a:t>
            </a:r>
          </a:p>
          <a:p>
            <a:pPr marL="0" indent="0">
              <a:lnSpc>
                <a:spcPts val="1300"/>
              </a:lnSpc>
              <a:buSzTx/>
              <a:buNone/>
              <a:defRPr sz="1000"/>
            </a:pP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300"/>
              </a:lnSpc>
              <a:buSzTx/>
              <a:buNone/>
              <a:defRPr sz="1000"/>
            </a:pP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300"/>
              </a:lnSpc>
              <a:buSzTx/>
              <a:buNone/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/>
              <a:t>leaf</a:t>
            </a:r>
            <a:r>
              <a:t> T π    T π = ⟨</a:t>
            </a:r>
            <a:r>
              <a:rPr b="1"/>
              <a:t>let</a:t>
            </a:r>
            <a:r>
              <a:t> x </a:t>
            </a:r>
            <a:r>
              <a:rPr b="1"/>
              <a:t>=</a:t>
            </a:r>
            <a:r>
              <a:t> </a:t>
            </a:r>
            <a:r>
              <a:rPr b="1"/>
              <a:t>spawn</a:t>
            </a:r>
            <a:r>
              <a:t> e</a:t>
            </a:r>
            <a:r>
              <a:rPr baseline="-25000"/>
              <a:t>c</a:t>
            </a:r>
            <a:r>
              <a:t> </a:t>
            </a:r>
            <a:r>
              <a:rPr b="1"/>
              <a:t>in</a:t>
            </a:r>
            <a:r>
              <a:t> e,ρ,κ⟩</a:t>
            </a:r>
          </a:p>
          <a:p>
            <a:pPr marL="0" indent="0">
              <a:lnSpc>
                <a:spcPts val="1300"/>
              </a:lnSpc>
              <a:buSzTx/>
              <a:buNone/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—————————————————————————————————————————————— spawn</a:t>
            </a:r>
          </a:p>
          <a:p>
            <a:pPr marL="0" indent="0">
              <a:lnSpc>
                <a:spcPts val="1300"/>
              </a:lnSpc>
              <a:buSzTx/>
              <a:buNone/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 → T(</a:t>
            </a:r>
          </a:p>
          <a:p>
            <a:pPr marL="0" indent="0">
              <a:lnSpc>
                <a:spcPts val="1300"/>
              </a:lnSpc>
              <a:buSzTx/>
              <a:buNone/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π;;`x ↦ ⟨e,ρ(x ↦ </a:t>
            </a:r>
            <a:r>
              <a:rPr b="1"/>
              <a:t>()</a:t>
            </a:r>
            <a:r>
              <a:t>),κ⟩, π;;.x ↦ ⟨e</a:t>
            </a:r>
            <a:r>
              <a:rPr baseline="-25000"/>
              <a:t>c</a:t>
            </a:r>
            <a:r>
              <a:t>,ρ,[]⟩</a:t>
            </a:r>
          </a:p>
          <a:p>
            <a:pPr marL="0" indent="0">
              <a:lnSpc>
                <a:spcPts val="1300"/>
              </a:lnSpc>
              <a:buSzTx/>
              <a:buNone/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)</a:t>
            </a:r>
          </a:p>
        </p:txBody>
      </p:sp>
      <p:sp>
        <p:nvSpPr>
          <p:cNvPr id="152" name="Shape 86"/>
          <p:cNvSpPr txBox="1"/>
          <p:nvPr/>
        </p:nvSpPr>
        <p:spPr>
          <a:xfrm>
            <a:off x="4536899" y="597325"/>
            <a:ext cx="4607101" cy="446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>
              <a:lnSpc>
                <a:spcPts val="1300"/>
              </a:lnSpc>
              <a:defRPr sz="10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leaf</a:t>
            </a:r>
            <a:r>
              <a:t> T π</a:t>
            </a:r>
            <a:r>
              <a:rPr baseline="-25000"/>
              <a:t>s</a:t>
            </a:r>
            <a:r>
              <a:t>    T π</a:t>
            </a:r>
            <a:r>
              <a:rPr baseline="-25000"/>
              <a:t>s</a:t>
            </a:r>
            <a:r>
              <a:t> = ⟨</a:t>
            </a:r>
            <a:r>
              <a:rPr b="1"/>
              <a:t>let</a:t>
            </a:r>
            <a:r>
              <a:t> x</a:t>
            </a:r>
            <a:r>
              <a:rPr baseline="-25000"/>
              <a:t>s</a:t>
            </a:r>
            <a:r>
              <a:t> </a:t>
            </a:r>
            <a:r>
              <a:rPr b="1"/>
              <a:t>=</a:t>
            </a:r>
            <a:r>
              <a:t> </a:t>
            </a:r>
            <a:r>
              <a:rPr b="1"/>
              <a:t>sync</a:t>
            </a:r>
            <a:r>
              <a:t> x</a:t>
            </a:r>
            <a:r>
              <a:rPr baseline="-25000"/>
              <a:t>se</a:t>
            </a:r>
            <a:r>
              <a:t> </a:t>
            </a:r>
            <a:r>
              <a:rPr b="1"/>
              <a:t>in</a:t>
            </a:r>
            <a:r>
              <a:t> e</a:t>
            </a:r>
            <a:r>
              <a:rPr baseline="-25000"/>
              <a:t>s</a:t>
            </a:r>
            <a:r>
              <a:t>,ρ</a:t>
            </a:r>
            <a:r>
              <a:rPr baseline="-25000"/>
              <a:t>s</a:t>
            </a:r>
            <a:r>
              <a:t>,κ</a:t>
            </a:r>
            <a:r>
              <a:rPr baseline="-25000"/>
              <a:t>s</a:t>
            </a:r>
            <a:r>
              <a:t>⟩</a:t>
            </a:r>
          </a:p>
          <a:p>
            <a:pPr>
              <a:lnSpc>
                <a:spcPts val="1300"/>
              </a:lnSpc>
              <a:defRPr sz="1000">
                <a:latin typeface="Courier"/>
                <a:ea typeface="Courier"/>
                <a:cs typeface="Courier"/>
                <a:sym typeface="Courier"/>
              </a:defRPr>
            </a:pPr>
            <a:r>
              <a:t>ρ</a:t>
            </a:r>
            <a:r>
              <a:rPr baseline="-25000"/>
              <a:t>s</a:t>
            </a:r>
            <a:r>
              <a:t> x</a:t>
            </a:r>
            <a:r>
              <a:rPr baseline="-25000"/>
              <a:t>se</a:t>
            </a:r>
            <a:r>
              <a:t> = </a:t>
            </a:r>
            <a:r>
              <a:rPr b="1"/>
              <a:t>clos</a:t>
            </a:r>
            <a:r>
              <a:t> (</a:t>
            </a:r>
            <a:r>
              <a:rPr b="1"/>
              <a:t>send_evt</a:t>
            </a:r>
            <a:r>
              <a:t> x</a:t>
            </a:r>
            <a:r>
              <a:rPr baseline="-25000"/>
              <a:t>sc</a:t>
            </a:r>
            <a:r>
              <a:t> x</a:t>
            </a:r>
            <a:r>
              <a:rPr baseline="-25000"/>
              <a:t>m</a:t>
            </a:r>
            <a:r>
              <a:t>) ρ</a:t>
            </a:r>
            <a:r>
              <a:rPr baseline="-25000"/>
              <a:t>se</a:t>
            </a:r>
            <a:r>
              <a:t>      </a:t>
            </a:r>
          </a:p>
          <a:p>
            <a:pPr>
              <a:lnSpc>
                <a:spcPts val="1300"/>
              </a:lnSpc>
              <a:defRPr sz="10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leaf</a:t>
            </a:r>
            <a:r>
              <a:t> T π</a:t>
            </a:r>
            <a:r>
              <a:rPr baseline="-25000"/>
              <a:t>r</a:t>
            </a:r>
            <a:r>
              <a:t>    T π</a:t>
            </a:r>
            <a:r>
              <a:rPr baseline="-25000"/>
              <a:t>r</a:t>
            </a:r>
            <a:r>
              <a:t> = ⟨</a:t>
            </a:r>
            <a:r>
              <a:rPr b="1"/>
              <a:t>let</a:t>
            </a:r>
            <a:r>
              <a:t> x</a:t>
            </a:r>
            <a:r>
              <a:rPr baseline="-25000"/>
              <a:t>r</a:t>
            </a:r>
            <a:r>
              <a:t> </a:t>
            </a:r>
            <a:r>
              <a:rPr b="1"/>
              <a:t>=</a:t>
            </a:r>
            <a:r>
              <a:t> </a:t>
            </a:r>
            <a:r>
              <a:rPr b="1"/>
              <a:t>sync</a:t>
            </a:r>
            <a:r>
              <a:t> x</a:t>
            </a:r>
            <a:r>
              <a:rPr baseline="-25000"/>
              <a:t>re</a:t>
            </a:r>
            <a:r>
              <a:t> </a:t>
            </a:r>
            <a:r>
              <a:rPr b="1"/>
              <a:t>in</a:t>
            </a:r>
            <a:r>
              <a:t> e</a:t>
            </a:r>
            <a:r>
              <a:rPr baseline="-25000"/>
              <a:t>r</a:t>
            </a:r>
            <a:r>
              <a:t>,ρ</a:t>
            </a:r>
            <a:r>
              <a:rPr baseline="-25000"/>
              <a:t>r</a:t>
            </a:r>
            <a:r>
              <a:t>,κ</a:t>
            </a:r>
            <a:r>
              <a:rPr baseline="-25000"/>
              <a:t>r</a:t>
            </a:r>
            <a:r>
              <a:t>⟩</a:t>
            </a:r>
          </a:p>
          <a:p>
            <a:pPr>
              <a:lnSpc>
                <a:spcPts val="1300"/>
              </a:lnSpc>
              <a:defRPr sz="1000">
                <a:latin typeface="Courier"/>
                <a:ea typeface="Courier"/>
                <a:cs typeface="Courier"/>
                <a:sym typeface="Courier"/>
              </a:defRPr>
            </a:pPr>
            <a:r>
              <a:t>ρ</a:t>
            </a:r>
            <a:r>
              <a:rPr baseline="-25000"/>
              <a:t>r</a:t>
            </a:r>
            <a:r>
              <a:t> x</a:t>
            </a:r>
            <a:r>
              <a:rPr baseline="-25000"/>
              <a:t>re</a:t>
            </a:r>
            <a:r>
              <a:t> = </a:t>
            </a:r>
            <a:r>
              <a:rPr b="1"/>
              <a:t>clos</a:t>
            </a:r>
            <a:r>
              <a:t> (</a:t>
            </a:r>
            <a:r>
              <a:rPr b="1"/>
              <a:t>recv_evt</a:t>
            </a:r>
            <a:r>
              <a:t> x</a:t>
            </a:r>
            <a:r>
              <a:rPr baseline="-25000"/>
              <a:t>rc</a:t>
            </a:r>
            <a:r>
              <a:t>) ρ</a:t>
            </a:r>
            <a:r>
              <a:rPr baseline="-25000"/>
              <a:t>re</a:t>
            </a:r>
          </a:p>
          <a:p>
            <a:pPr>
              <a:lnSpc>
                <a:spcPts val="1300"/>
              </a:lnSpc>
              <a:defRPr sz="1000">
                <a:latin typeface="Courier"/>
                <a:ea typeface="Courier"/>
                <a:cs typeface="Courier"/>
                <a:sym typeface="Courier"/>
              </a:defRPr>
            </a:pPr>
            <a:r>
              <a:t>ρ</a:t>
            </a:r>
            <a:r>
              <a:rPr baseline="-25000"/>
              <a:t>s</a:t>
            </a:r>
            <a:r>
              <a:t> x</a:t>
            </a:r>
            <a:r>
              <a:rPr baseline="-25000"/>
              <a:t>sc</a:t>
            </a:r>
            <a:r>
              <a:t> = c    ρ</a:t>
            </a:r>
            <a:r>
              <a:rPr baseline="-25000"/>
              <a:t>r</a:t>
            </a:r>
            <a:r>
              <a:t> x</a:t>
            </a:r>
            <a:r>
              <a:rPr baseline="-25000"/>
              <a:t>rc</a:t>
            </a:r>
            <a:r>
              <a:t> = c    ρ</a:t>
            </a:r>
            <a:r>
              <a:rPr baseline="-25000"/>
              <a:t>se</a:t>
            </a:r>
            <a:r>
              <a:t> x</a:t>
            </a:r>
            <a:r>
              <a:rPr baseline="-25000"/>
              <a:t>sc</a:t>
            </a:r>
            <a:r>
              <a:t> = ω</a:t>
            </a:r>
            <a:r>
              <a:rPr baseline="-25000"/>
              <a:t>m</a:t>
            </a:r>
            <a:r>
              <a:t>    </a:t>
            </a:r>
          </a:p>
          <a:p>
            <a:pPr>
              <a:lnSpc>
                <a:spcPts val="1300"/>
              </a:lnSpc>
              <a:defRPr sz="1000"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——————————————————————————————————————————————— sync</a:t>
            </a:r>
          </a:p>
          <a:p>
            <a:pPr>
              <a:lnSpc>
                <a:spcPts val="1300"/>
              </a:lnSpc>
              <a:defRPr sz="1000">
                <a:latin typeface="Courier"/>
                <a:ea typeface="Courier"/>
                <a:cs typeface="Courier"/>
                <a:sym typeface="Courier"/>
              </a:defRPr>
            </a:pPr>
            <a:r>
              <a:t>T → T(</a:t>
            </a:r>
          </a:p>
          <a:p>
            <a:pPr>
              <a:lnSpc>
                <a:spcPts val="1300"/>
              </a:lnSpc>
              <a:defRPr sz="1000">
                <a:latin typeface="Courier"/>
                <a:ea typeface="Courier"/>
                <a:cs typeface="Courier"/>
                <a:sym typeface="Courier"/>
              </a:defRPr>
            </a:pPr>
            <a:r>
              <a:t>  π</a:t>
            </a:r>
            <a:r>
              <a:rPr baseline="-25000"/>
              <a:t>s</a:t>
            </a:r>
            <a:r>
              <a:t>;;`x</a:t>
            </a:r>
            <a:r>
              <a:rPr baseline="-25000"/>
              <a:t>s</a:t>
            </a:r>
            <a:r>
              <a:t> ↦ ⟨e</a:t>
            </a:r>
            <a:r>
              <a:rPr baseline="-25000"/>
              <a:t>s</a:t>
            </a:r>
            <a:r>
              <a:t>,ρ</a:t>
            </a:r>
            <a:r>
              <a:rPr baseline="-25000"/>
              <a:t>s</a:t>
            </a:r>
            <a:r>
              <a:t>(x</a:t>
            </a:r>
            <a:r>
              <a:rPr baseline="-25000"/>
              <a:t>s</a:t>
            </a:r>
            <a:r>
              <a:t> ↦ ()),κ⟩,</a:t>
            </a:r>
          </a:p>
          <a:p>
            <a:pPr>
              <a:lnSpc>
                <a:spcPts val="1300"/>
              </a:lnSpc>
              <a:defRPr sz="1000">
                <a:latin typeface="Courier"/>
                <a:ea typeface="Courier"/>
                <a:cs typeface="Courier"/>
                <a:sym typeface="Courier"/>
              </a:defRPr>
            </a:pPr>
            <a:r>
              <a:t>  π</a:t>
            </a:r>
            <a:r>
              <a:rPr baseline="-25000"/>
              <a:t>r</a:t>
            </a:r>
            <a:r>
              <a:t>;;`x</a:t>
            </a:r>
            <a:r>
              <a:rPr baseline="-25000"/>
              <a:t>r</a:t>
            </a:r>
            <a:r>
              <a:t> ↦ ⟨e</a:t>
            </a:r>
            <a:r>
              <a:rPr baseline="-25000"/>
              <a:t>r</a:t>
            </a:r>
            <a:r>
              <a:t>,ρ</a:t>
            </a:r>
            <a:r>
              <a:rPr baseline="-25000"/>
              <a:t>r</a:t>
            </a:r>
            <a:r>
              <a:t>(x</a:t>
            </a:r>
            <a:r>
              <a:rPr baseline="-25000"/>
              <a:t>r</a:t>
            </a:r>
            <a:r>
              <a:t> ↦ ω</a:t>
            </a:r>
            <a:r>
              <a:rPr baseline="-25000"/>
              <a:t>m</a:t>
            </a:r>
            <a:r>
              <a:t>),κ⟩</a:t>
            </a:r>
          </a:p>
          <a:p>
            <a:pPr>
              <a:lnSpc>
                <a:spcPts val="1300"/>
              </a:lnSpc>
              <a:defRPr sz="1000">
                <a:latin typeface="Courier"/>
                <a:ea typeface="Courier"/>
                <a:cs typeface="Courier"/>
                <a:sym typeface="Courier"/>
              </a:defRPr>
            </a:pPr>
            <a:r>
              <a:t>)</a:t>
            </a:r>
          </a:p>
          <a:p>
            <a:pPr>
              <a:lnSpc>
                <a:spcPts val="1300"/>
              </a:lnSpc>
              <a:defRPr sz="1000">
                <a:solidFill>
                  <a:schemeClr val="accent2">
                    <a:lumOff val="21764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ts val="1300"/>
              </a:lnSpc>
              <a:defRPr sz="1000">
                <a:solidFill>
                  <a:schemeClr val="accent2">
                    <a:lumOff val="21764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ts val="1300"/>
              </a:lnSpc>
              <a:defRPr sz="10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leaf</a:t>
            </a:r>
            <a:r>
              <a:t> P π    P π = ⟨</a:t>
            </a:r>
            <a:r>
              <a:rPr b="1"/>
              <a:t>let</a:t>
            </a:r>
            <a:r>
              <a:t> x </a:t>
            </a:r>
            <a:r>
              <a:rPr b="1"/>
              <a:t>=</a:t>
            </a:r>
            <a:r>
              <a:t> </a:t>
            </a:r>
            <a:r>
              <a:rPr b="1"/>
              <a:t>app</a:t>
            </a:r>
            <a:r>
              <a:t> f x</a:t>
            </a:r>
            <a:r>
              <a:rPr baseline="-25000"/>
              <a:t>a</a:t>
            </a:r>
            <a:r>
              <a:t> </a:t>
            </a:r>
            <a:r>
              <a:rPr b="1"/>
              <a:t>in</a:t>
            </a:r>
            <a:r>
              <a:t> e,ρ,κ⟩</a:t>
            </a:r>
          </a:p>
          <a:p>
            <a:pPr>
              <a:lnSpc>
                <a:spcPts val="1300"/>
              </a:lnSpc>
              <a:defRPr sz="1000">
                <a:latin typeface="Courier"/>
                <a:ea typeface="Courier"/>
                <a:cs typeface="Courier"/>
                <a:sym typeface="Courier"/>
              </a:defRPr>
            </a:pPr>
            <a:r>
              <a:t>ρ f = </a:t>
            </a:r>
            <a:r>
              <a:rPr b="1"/>
              <a:t>clos</a:t>
            </a:r>
            <a:r>
              <a:t> (</a:t>
            </a:r>
            <a:r>
              <a:rPr b="1"/>
              <a:t>fun</a:t>
            </a:r>
            <a:r>
              <a:t> f’ x</a:t>
            </a:r>
            <a:r>
              <a:rPr baseline="-25000"/>
              <a:t>p</a:t>
            </a:r>
            <a:r>
              <a:t> ⇒ e</a:t>
            </a:r>
            <a:r>
              <a:rPr baseline="-25000"/>
              <a:t>b</a:t>
            </a:r>
            <a:r>
              <a:t>) ρ’    ρ x</a:t>
            </a:r>
            <a:r>
              <a:rPr baseline="-25000"/>
              <a:t>a</a:t>
            </a:r>
            <a:r>
              <a:t> = ω</a:t>
            </a:r>
          </a:p>
          <a:p>
            <a:pPr>
              <a:lnSpc>
                <a:spcPts val="1300"/>
              </a:lnSpc>
              <a:defRPr sz="1000"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—————————————————————————————————————————————— app</a:t>
            </a:r>
          </a:p>
          <a:p>
            <a:pPr>
              <a:lnSpc>
                <a:spcPts val="1300"/>
              </a:lnSpc>
              <a:defRPr sz="1000">
                <a:latin typeface="Courier"/>
                <a:ea typeface="Courier"/>
                <a:cs typeface="Courier"/>
                <a:sym typeface="Courier"/>
              </a:defRPr>
            </a:pPr>
            <a:r>
              <a:t>T → T(π;;↿x ↦ ⟨e</a:t>
            </a:r>
            <a:r>
              <a:rPr baseline="-25000"/>
              <a:t>b</a:t>
            </a:r>
            <a:r>
              <a:t>,ρ’(</a:t>
            </a:r>
          </a:p>
          <a:p>
            <a:pPr>
              <a:lnSpc>
                <a:spcPts val="1300"/>
              </a:lnSpc>
              <a:defRPr sz="1000">
                <a:latin typeface="Courier"/>
                <a:ea typeface="Courier"/>
                <a:cs typeface="Courier"/>
                <a:sym typeface="Courier"/>
              </a:defRPr>
            </a:pPr>
            <a:r>
              <a:t>  f’ ↦ </a:t>
            </a:r>
            <a:r>
              <a:rPr b="1"/>
              <a:t>clos</a:t>
            </a:r>
            <a:r>
              <a:t> (</a:t>
            </a:r>
            <a:r>
              <a:rPr b="1"/>
              <a:t>fun</a:t>
            </a:r>
            <a:r>
              <a:t> f’ x</a:t>
            </a:r>
            <a:r>
              <a:rPr baseline="-25000"/>
              <a:t>p</a:t>
            </a:r>
            <a:r>
              <a:t> ⇒ e</a:t>
            </a:r>
            <a:r>
              <a:rPr baseline="-25000"/>
              <a:t>b</a:t>
            </a:r>
            <a:r>
              <a:t>) ρ’,</a:t>
            </a:r>
          </a:p>
          <a:p>
            <a:pPr>
              <a:lnSpc>
                <a:spcPts val="1300"/>
              </a:lnSpc>
              <a:defRPr sz="1000">
                <a:latin typeface="Courier"/>
                <a:ea typeface="Courier"/>
                <a:cs typeface="Courier"/>
                <a:sym typeface="Courier"/>
              </a:defRPr>
            </a:pPr>
            <a:r>
              <a:t>  x</a:t>
            </a:r>
            <a:r>
              <a:rPr baseline="-25000"/>
              <a:t>p</a:t>
            </a:r>
            <a:r>
              <a:t> ↦ ω</a:t>
            </a:r>
          </a:p>
          <a:p>
            <a:pPr>
              <a:lnSpc>
                <a:spcPts val="1300"/>
              </a:lnSpc>
              <a:defRPr sz="1000">
                <a:latin typeface="Courier"/>
                <a:ea typeface="Courier"/>
                <a:cs typeface="Courier"/>
                <a:sym typeface="Courier"/>
              </a:defRPr>
            </a:pPr>
            <a:r>
              <a:t>), ⟨x,e,ρ⟩ # κ⟩)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91"/>
          <p:cNvSpPr txBox="1"/>
          <p:nvPr/>
        </p:nvSpPr>
        <p:spPr>
          <a:xfrm>
            <a:off x="1963124" y="-1"/>
            <a:ext cx="6571500" cy="533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endParaRPr sz="1200"/>
          </a:p>
          <a:p>
            <a:pPr>
              <a:defRPr sz="1200"/>
            </a:pPr>
            <a:r>
              <a:t>Runtime Semantics, part 2</a:t>
            </a:r>
          </a:p>
        </p:txBody>
      </p:sp>
      <p:sp>
        <p:nvSpPr>
          <p:cNvPr id="155" name="Shape 92"/>
          <p:cNvSpPr txBox="1"/>
          <p:nvPr>
            <p:ph type="body" idx="1"/>
          </p:nvPr>
        </p:nvSpPr>
        <p:spPr>
          <a:xfrm>
            <a:off x="311700" y="597600"/>
            <a:ext cx="4225200" cy="44643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1100"/>
              </a:lnSpc>
              <a:buSzTx/>
              <a:buNone/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 → T’ :</a:t>
            </a:r>
          </a:p>
          <a:p>
            <a:pPr marL="0" indent="0">
              <a:lnSpc>
                <a:spcPts val="1100"/>
              </a:lnSpc>
              <a:buSzTx/>
              <a:buNone/>
            </a:pPr>
            <a:endParaRPr sz="10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100"/>
              </a:lnSpc>
              <a:buSzTx/>
              <a:buNone/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leaf</a:t>
            </a:r>
            <a:r>
              <a:t> T π    </a:t>
            </a:r>
          </a:p>
          <a:p>
            <a:pPr marL="0" indent="0">
              <a:lnSpc>
                <a:spcPts val="1100"/>
              </a:lnSpc>
              <a:buSzTx/>
              <a:buNone/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 π = ⟨</a:t>
            </a:r>
            <a:r>
              <a:rPr b="1"/>
              <a:t>let</a:t>
            </a:r>
            <a:r>
              <a:t> x </a:t>
            </a:r>
            <a:r>
              <a:rPr b="1"/>
              <a:t>=</a:t>
            </a:r>
            <a:r>
              <a:t> </a:t>
            </a:r>
            <a:r>
              <a:rPr b="1"/>
              <a:t>case</a:t>
            </a:r>
            <a:r>
              <a:t> x</a:t>
            </a:r>
            <a:r>
              <a:rPr baseline="-25000"/>
              <a:t>s</a:t>
            </a:r>
            <a:r>
              <a:t> </a:t>
            </a:r>
            <a:r>
              <a:rPr b="1"/>
              <a:t>of</a:t>
            </a:r>
            <a:r>
              <a:t> x</a:t>
            </a:r>
            <a:r>
              <a:rPr baseline="-25000"/>
              <a:t>l</a:t>
            </a:r>
            <a:r>
              <a:t> ⇒ e</a:t>
            </a:r>
            <a:r>
              <a:rPr baseline="-25000"/>
              <a:t>l</a:t>
            </a:r>
            <a:r>
              <a:t> … </a:t>
            </a:r>
            <a:r>
              <a:rPr b="1"/>
              <a:t>in</a:t>
            </a:r>
            <a:r>
              <a:t> e,ρ,κ⟩</a:t>
            </a:r>
          </a:p>
          <a:p>
            <a:pPr marL="0" indent="0">
              <a:lnSpc>
                <a:spcPts val="1100"/>
              </a:lnSpc>
              <a:buSzTx/>
              <a:buNone/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ρ x</a:t>
            </a:r>
            <a:r>
              <a:rPr baseline="-25000"/>
              <a:t>s</a:t>
            </a:r>
            <a:r>
              <a:t> = </a:t>
            </a:r>
            <a:r>
              <a:rPr b="1"/>
              <a:t>clos</a:t>
            </a:r>
            <a:r>
              <a:t> (</a:t>
            </a:r>
            <a:r>
              <a:rPr b="1"/>
              <a:t>left </a:t>
            </a:r>
            <a:r>
              <a:t>x’) ρ’    ρ’ x’ = ω</a:t>
            </a:r>
          </a:p>
          <a:p>
            <a:pPr marL="0" indent="0">
              <a:lnSpc>
                <a:spcPts val="1100"/>
              </a:lnSpc>
              <a:buSzTx/>
              <a:buNone/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—————————————————————————————————————————————— case_l</a:t>
            </a:r>
          </a:p>
          <a:p>
            <a:pPr marL="0" indent="0">
              <a:lnSpc>
                <a:spcPts val="1100"/>
              </a:lnSpc>
              <a:buSzTx/>
              <a:buNone/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 → T(π;;ㅓx ↦ ⟨e</a:t>
            </a:r>
            <a:r>
              <a:rPr baseline="-25000"/>
              <a:t>l</a:t>
            </a:r>
            <a:r>
              <a:t>,ρ(x</a:t>
            </a:r>
            <a:r>
              <a:rPr baseline="-25000"/>
              <a:t>l</a:t>
            </a:r>
            <a:r>
              <a:t> ↦ ω),⟨x,e,ρ⟩#κ⟩)</a:t>
            </a:r>
          </a:p>
          <a:p>
            <a:pPr marL="0" indent="0">
              <a:lnSpc>
                <a:spcPts val="1100"/>
              </a:lnSpc>
              <a:buSzTx/>
              <a:buNone/>
            </a:pPr>
            <a:endParaRPr sz="10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100"/>
              </a:lnSpc>
              <a:buSzTx/>
              <a:buNone/>
            </a:pPr>
            <a:endParaRPr sz="10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100"/>
              </a:lnSpc>
              <a:buSzTx/>
              <a:buNone/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leaf</a:t>
            </a:r>
            <a:r>
              <a:t> T π    </a:t>
            </a:r>
          </a:p>
          <a:p>
            <a:pPr marL="0" indent="0">
              <a:lnSpc>
                <a:spcPts val="1100"/>
              </a:lnSpc>
              <a:buSzTx/>
              <a:buNone/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 π = ⟨</a:t>
            </a:r>
            <a:r>
              <a:rPr b="1"/>
              <a:t>let</a:t>
            </a:r>
            <a:r>
              <a:t> x </a:t>
            </a:r>
            <a:r>
              <a:rPr b="1"/>
              <a:t>=</a:t>
            </a:r>
            <a:r>
              <a:t> </a:t>
            </a:r>
            <a:r>
              <a:rPr b="1"/>
              <a:t>case</a:t>
            </a:r>
            <a:r>
              <a:t> x</a:t>
            </a:r>
            <a:r>
              <a:rPr baseline="-25000"/>
              <a:t>s</a:t>
            </a:r>
            <a:r>
              <a:t> </a:t>
            </a:r>
            <a:r>
              <a:rPr b="1"/>
              <a:t>… ¦</a:t>
            </a:r>
            <a:r>
              <a:t> x</a:t>
            </a:r>
            <a:r>
              <a:rPr baseline="-25000"/>
              <a:t>r</a:t>
            </a:r>
            <a:r>
              <a:t> ⇒ e</a:t>
            </a:r>
            <a:r>
              <a:rPr baseline="-25000"/>
              <a:t>r</a:t>
            </a:r>
            <a:r>
              <a:t> </a:t>
            </a:r>
            <a:r>
              <a:rPr b="1"/>
              <a:t>in</a:t>
            </a:r>
            <a:r>
              <a:t> e,ρ,κ⟩</a:t>
            </a:r>
          </a:p>
          <a:p>
            <a:pPr marL="0" indent="0">
              <a:lnSpc>
                <a:spcPts val="1100"/>
              </a:lnSpc>
              <a:buSzTx/>
              <a:buNone/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ρ x</a:t>
            </a:r>
            <a:r>
              <a:rPr baseline="-25000"/>
              <a:t>s</a:t>
            </a:r>
            <a:r>
              <a:t> = </a:t>
            </a:r>
            <a:r>
              <a:rPr b="1"/>
              <a:t>clos</a:t>
            </a:r>
            <a:r>
              <a:t> (</a:t>
            </a:r>
            <a:r>
              <a:rPr b="1"/>
              <a:t>right </a:t>
            </a:r>
            <a:r>
              <a:t>x’) ρ’    ρ’ x’ = ω</a:t>
            </a:r>
          </a:p>
          <a:p>
            <a:pPr marL="0" indent="0">
              <a:lnSpc>
                <a:spcPts val="1100"/>
              </a:lnSpc>
              <a:buSzTx/>
              <a:buNone/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—————————————————————————————————————————————— case_r</a:t>
            </a:r>
          </a:p>
          <a:p>
            <a:pPr marL="0" indent="0">
              <a:lnSpc>
                <a:spcPts val="1100"/>
              </a:lnSpc>
              <a:buSzTx/>
              <a:buNone/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 → T(π;;ㅏx ↦ ⟨e</a:t>
            </a:r>
            <a:r>
              <a:rPr baseline="-25000"/>
              <a:t>r</a:t>
            </a:r>
            <a:r>
              <a:t>,ρ(x</a:t>
            </a:r>
            <a:r>
              <a:rPr baseline="-25000"/>
              <a:t>r</a:t>
            </a:r>
            <a:r>
              <a:t> ↦ ω),⟨x,e,ρ⟩#κ⟩)</a:t>
            </a:r>
          </a:p>
        </p:txBody>
      </p:sp>
      <p:sp>
        <p:nvSpPr>
          <p:cNvPr id="156" name="Shape 93"/>
          <p:cNvSpPr txBox="1"/>
          <p:nvPr/>
        </p:nvSpPr>
        <p:spPr>
          <a:xfrm>
            <a:off x="4536899" y="597325"/>
            <a:ext cx="4607101" cy="446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>
              <a:lnSpc>
                <a:spcPts val="1300"/>
              </a:lnSpc>
              <a:defRPr sz="10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leaf</a:t>
            </a:r>
            <a:r>
              <a:t> T π    T π = ⟨</a:t>
            </a:r>
            <a:r>
              <a:rPr b="1"/>
              <a:t>let</a:t>
            </a:r>
            <a:r>
              <a:t> x </a:t>
            </a:r>
            <a:r>
              <a:rPr b="1"/>
              <a:t>=</a:t>
            </a:r>
            <a:r>
              <a:t> </a:t>
            </a:r>
            <a:r>
              <a:rPr b="1"/>
              <a:t>fst</a:t>
            </a:r>
            <a:r>
              <a:t> x</a:t>
            </a:r>
            <a:r>
              <a:rPr baseline="-25000"/>
              <a:t>p</a:t>
            </a:r>
            <a:r>
              <a:t> </a:t>
            </a:r>
            <a:r>
              <a:rPr b="1"/>
              <a:t>in</a:t>
            </a:r>
            <a:r>
              <a:t> e,ρ,κ⟩</a:t>
            </a:r>
          </a:p>
          <a:p>
            <a:pPr>
              <a:lnSpc>
                <a:spcPts val="1300"/>
              </a:lnSpc>
              <a:defRPr sz="1000">
                <a:latin typeface="Courier"/>
                <a:ea typeface="Courier"/>
                <a:cs typeface="Courier"/>
                <a:sym typeface="Courier"/>
              </a:defRPr>
            </a:pPr>
            <a:r>
              <a:t>ρ x</a:t>
            </a:r>
            <a:r>
              <a:rPr baseline="-25000"/>
              <a:t>p</a:t>
            </a:r>
            <a:r>
              <a:t> = </a:t>
            </a:r>
            <a:r>
              <a:rPr b="1"/>
              <a:t>clos</a:t>
            </a:r>
            <a:r>
              <a:t> (</a:t>
            </a:r>
            <a:r>
              <a:rPr b="1"/>
              <a:t>pair </a:t>
            </a:r>
            <a:r>
              <a:t>x</a:t>
            </a:r>
            <a:r>
              <a:rPr baseline="-25000"/>
              <a:t>1</a:t>
            </a:r>
            <a:r>
              <a:t> x</a:t>
            </a:r>
            <a:r>
              <a:rPr baseline="-25000"/>
              <a:t>2</a:t>
            </a:r>
            <a:r>
              <a:t>) ρ’    ρ’ x</a:t>
            </a:r>
            <a:r>
              <a:rPr baseline="-25000"/>
              <a:t>1</a:t>
            </a:r>
            <a:r>
              <a:t> = ω</a:t>
            </a:r>
          </a:p>
          <a:p>
            <a:pPr>
              <a:lnSpc>
                <a:spcPts val="1300"/>
              </a:lnSpc>
              <a:defRPr sz="1000"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———————————————————————————————————————————— fst</a:t>
            </a:r>
          </a:p>
          <a:p>
            <a:pPr>
              <a:lnSpc>
                <a:spcPts val="1300"/>
              </a:lnSpc>
              <a:defRPr sz="1000">
                <a:latin typeface="Courier"/>
                <a:ea typeface="Courier"/>
                <a:cs typeface="Courier"/>
                <a:sym typeface="Courier"/>
              </a:defRPr>
            </a:pPr>
            <a:r>
              <a:t>T → T(π;;`x ↦ ⟨e,ρ(x ↦ ω),κ⟩)</a:t>
            </a:r>
          </a:p>
          <a:p>
            <a:pPr>
              <a:lnSpc>
                <a:spcPts val="1300"/>
              </a:lnSpc>
              <a:defRPr>
                <a:solidFill>
                  <a:schemeClr val="accent2">
                    <a:lumOff val="21764"/>
                  </a:schemeClr>
                </a:solidFill>
              </a:defRPr>
            </a:pP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ts val="1300"/>
              </a:lnSpc>
              <a:defRPr>
                <a:solidFill>
                  <a:schemeClr val="accent2">
                    <a:lumOff val="21764"/>
                  </a:schemeClr>
                </a:solidFill>
              </a:defRPr>
            </a:pP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ts val="1300"/>
              </a:lnSpc>
              <a:defRPr sz="10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leaf</a:t>
            </a:r>
            <a:r>
              <a:t> T π    T π = ⟨</a:t>
            </a:r>
            <a:r>
              <a:rPr b="1"/>
              <a:t>let</a:t>
            </a:r>
            <a:r>
              <a:t> x </a:t>
            </a:r>
            <a:r>
              <a:rPr b="1"/>
              <a:t>=</a:t>
            </a:r>
            <a:r>
              <a:t> </a:t>
            </a:r>
            <a:r>
              <a:rPr b="1"/>
              <a:t>snd</a:t>
            </a:r>
            <a:r>
              <a:t> x</a:t>
            </a:r>
            <a:r>
              <a:rPr baseline="-25000"/>
              <a:t>p</a:t>
            </a:r>
            <a:r>
              <a:t> </a:t>
            </a:r>
            <a:r>
              <a:rPr b="1"/>
              <a:t>in</a:t>
            </a:r>
            <a:r>
              <a:t> e,ρ,κ⟩</a:t>
            </a:r>
          </a:p>
          <a:p>
            <a:pPr>
              <a:lnSpc>
                <a:spcPts val="1300"/>
              </a:lnSpc>
              <a:defRPr sz="1000">
                <a:latin typeface="Courier"/>
                <a:ea typeface="Courier"/>
                <a:cs typeface="Courier"/>
                <a:sym typeface="Courier"/>
              </a:defRPr>
            </a:pPr>
            <a:r>
              <a:t>ρ x</a:t>
            </a:r>
            <a:r>
              <a:rPr baseline="-25000"/>
              <a:t>p</a:t>
            </a:r>
            <a:r>
              <a:t> = </a:t>
            </a:r>
            <a:r>
              <a:rPr b="1"/>
              <a:t>clos</a:t>
            </a:r>
            <a:r>
              <a:t> (</a:t>
            </a:r>
            <a:r>
              <a:rPr b="1"/>
              <a:t>pair </a:t>
            </a:r>
            <a:r>
              <a:t>x</a:t>
            </a:r>
            <a:r>
              <a:rPr baseline="-25000"/>
              <a:t>1</a:t>
            </a:r>
            <a:r>
              <a:t> x</a:t>
            </a:r>
            <a:r>
              <a:rPr baseline="-25000"/>
              <a:t>2</a:t>
            </a:r>
            <a:r>
              <a:t>) ρ’    ρ’ x</a:t>
            </a:r>
            <a:r>
              <a:rPr baseline="-25000"/>
              <a:t>2</a:t>
            </a:r>
            <a:r>
              <a:t> = ω</a:t>
            </a:r>
          </a:p>
          <a:p>
            <a:pPr>
              <a:lnSpc>
                <a:spcPts val="1300"/>
              </a:lnSpc>
              <a:defRPr sz="1000"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———————————————————————————————————————————— snd</a:t>
            </a:r>
          </a:p>
          <a:p>
            <a:pPr>
              <a:lnSpc>
                <a:spcPts val="1300"/>
              </a:lnSpc>
              <a:defRPr sz="1000">
                <a:latin typeface="Courier"/>
                <a:ea typeface="Courier"/>
                <a:cs typeface="Courier"/>
                <a:sym typeface="Courier"/>
              </a:defRPr>
            </a:pPr>
            <a:r>
              <a:t>T → T(π;;`x ↦ ⟨e,ρ(x ↦ ω),κ⟩)</a:t>
            </a:r>
          </a:p>
          <a:p>
            <a:pPr>
              <a:lnSpc>
                <a:spcPts val="1300"/>
              </a:lnSpc>
              <a:defRPr>
                <a:solidFill>
                  <a:schemeClr val="accent2">
                    <a:lumOff val="21764"/>
                  </a:schemeClr>
                </a:solidFill>
              </a:defRPr>
            </a:pP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ts val="1300"/>
              </a:lnSpc>
              <a:defRPr>
                <a:solidFill>
                  <a:schemeClr val="accent2">
                    <a:lumOff val="21764"/>
                  </a:schemeClr>
                </a:solidFill>
              </a:defRPr>
            </a:pP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ts val="1300"/>
              </a:lnSpc>
              <a:defRPr sz="10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leaf</a:t>
            </a:r>
            <a:r>
              <a:t> T π    T π = ⟨</a:t>
            </a:r>
            <a:r>
              <a:rPr b="1"/>
              <a:t>result</a:t>
            </a:r>
            <a:r>
              <a:t> x,ρ,⟨x’,e’,ρ’⟩#κ⟩</a:t>
            </a:r>
          </a:p>
          <a:p>
            <a:pPr>
              <a:lnSpc>
                <a:spcPts val="1300"/>
              </a:lnSpc>
              <a:defRPr sz="1000">
                <a:latin typeface="Courier"/>
                <a:ea typeface="Courier"/>
                <a:cs typeface="Courier"/>
                <a:sym typeface="Courier"/>
              </a:defRPr>
            </a:pPr>
            <a:r>
              <a:t>ρ x = ω</a:t>
            </a:r>
          </a:p>
          <a:p>
            <a:pPr>
              <a:lnSpc>
                <a:spcPts val="1300"/>
              </a:lnSpc>
              <a:defRPr sz="1000"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———————————————————————————————————————————— result</a:t>
            </a:r>
          </a:p>
          <a:p>
            <a:pPr>
              <a:lnSpc>
                <a:spcPts val="1300"/>
              </a:lnSpc>
              <a:defRPr sz="1000">
                <a:latin typeface="Courier"/>
                <a:ea typeface="Courier"/>
                <a:cs typeface="Courier"/>
                <a:sym typeface="Courier"/>
              </a:defRPr>
            </a:pPr>
            <a:r>
              <a:t>T → T(π;;⇃x ↦ ⟨e’,ρ’(x’ ↦ ω),κ⟩)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98"/>
          <p:cNvSpPr txBox="1"/>
          <p:nvPr/>
        </p:nvSpPr>
        <p:spPr>
          <a:xfrm>
            <a:off x="1963124" y="-1"/>
            <a:ext cx="6571500" cy="533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endParaRPr sz="1200"/>
          </a:p>
          <a:p>
            <a:pPr>
              <a:defRPr sz="1200"/>
            </a:pPr>
            <a:r>
              <a:t>Runtime Communication Topology Analysis, part 1</a:t>
            </a:r>
          </a:p>
        </p:txBody>
      </p:sp>
      <p:sp>
        <p:nvSpPr>
          <p:cNvPr id="159" name="Shape 99"/>
          <p:cNvSpPr txBox="1"/>
          <p:nvPr>
            <p:ph type="body" idx="1"/>
          </p:nvPr>
        </p:nvSpPr>
        <p:spPr>
          <a:xfrm>
            <a:off x="1963124" y="597600"/>
            <a:ext cx="4225201" cy="44643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1300"/>
              </a:lnSpc>
              <a:buSzTx/>
              <a:buNone/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is_send_path</a:t>
            </a:r>
            <a:r>
              <a:t> T c π :</a:t>
            </a:r>
          </a:p>
          <a:p>
            <a:pPr marL="0" indent="0">
              <a:lnSpc>
                <a:spcPts val="1300"/>
              </a:lnSpc>
              <a:buSzTx/>
              <a:buNone/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>
              <a:lnSpc>
                <a:spcPts val="1300"/>
              </a:lnSpc>
              <a:buSzTx/>
              <a:buNone/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 π = ⟨</a:t>
            </a:r>
            <a:r>
              <a:rPr b="1"/>
              <a:t>let</a:t>
            </a:r>
            <a:r>
              <a:t> x </a:t>
            </a:r>
            <a:r>
              <a:rPr b="1"/>
              <a:t>=</a:t>
            </a:r>
            <a:r>
              <a:t> </a:t>
            </a:r>
            <a:r>
              <a:rPr b="1"/>
              <a:t>sync</a:t>
            </a:r>
            <a:r>
              <a:t> x</a:t>
            </a:r>
            <a:r>
              <a:rPr baseline="-25000"/>
              <a:t>e</a:t>
            </a:r>
            <a:r>
              <a:t> </a:t>
            </a:r>
            <a:r>
              <a:rPr b="1"/>
              <a:t>in</a:t>
            </a:r>
            <a:r>
              <a:t> e</a:t>
            </a:r>
            <a:r>
              <a:rPr baseline="-25000"/>
              <a:t>n,</a:t>
            </a:r>
            <a:r>
              <a:t> ρ, κ⟩    </a:t>
            </a:r>
          </a:p>
          <a:p>
            <a:pPr marL="0" indent="0">
              <a:lnSpc>
                <a:spcPts val="1300"/>
              </a:lnSpc>
              <a:buSzTx/>
              <a:buNone/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ρ x</a:t>
            </a:r>
            <a:r>
              <a:rPr baseline="-25000"/>
              <a:t>e</a:t>
            </a:r>
            <a:r>
              <a:t> = </a:t>
            </a:r>
            <a:r>
              <a:rPr b="1"/>
              <a:t>clos</a:t>
            </a:r>
            <a:r>
              <a:t> (</a:t>
            </a:r>
            <a:r>
              <a:rPr b="1"/>
              <a:t>send_evt</a:t>
            </a:r>
            <a:r>
              <a:t> x</a:t>
            </a:r>
            <a:r>
              <a:rPr baseline="-25000"/>
              <a:t>sc</a:t>
            </a:r>
            <a:r>
              <a:t> x</a:t>
            </a:r>
            <a:r>
              <a:rPr baseline="-25000"/>
              <a:t>m</a:t>
            </a:r>
            <a:r>
              <a:t>) ρ</a:t>
            </a:r>
            <a:r>
              <a:rPr baseline="-25000"/>
              <a:t>e  </a:t>
            </a:r>
            <a:endParaRPr baseline="-25000"/>
          </a:p>
          <a:p>
            <a:pPr marL="0" indent="0">
              <a:lnSpc>
                <a:spcPts val="1300"/>
              </a:lnSpc>
              <a:buSzTx/>
              <a:buNone/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ρ</a:t>
            </a:r>
            <a:r>
              <a:rPr baseline="-25000"/>
              <a:t>e</a:t>
            </a:r>
            <a:r>
              <a:t> x</a:t>
            </a:r>
            <a:r>
              <a:rPr baseline="-25000"/>
              <a:t>sc</a:t>
            </a:r>
            <a:r>
              <a:t> = c    T (π;;`x) = ⟨e</a:t>
            </a:r>
            <a:r>
              <a:rPr baseline="-25000"/>
              <a:t>n</a:t>
            </a:r>
            <a:r>
              <a:t>,ρ(x ↦ ()),—————————————————————————————————————————</a:t>
            </a:r>
          </a:p>
          <a:p>
            <a:pPr marL="0" indent="0">
              <a:lnSpc>
                <a:spcPts val="1300"/>
              </a:lnSpc>
              <a:buSzTx/>
              <a:buNone/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is_send_path</a:t>
            </a:r>
            <a:r>
              <a:t> T c (π;;`x)</a:t>
            </a:r>
          </a:p>
          <a:p>
            <a:pPr marL="0" indent="457200">
              <a:lnSpc>
                <a:spcPts val="1300"/>
              </a:lnSpc>
              <a:buSzTx/>
              <a:buNone/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>
              <a:lnSpc>
                <a:spcPts val="1300"/>
              </a:lnSpc>
              <a:buSzTx/>
              <a:buNone/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>
              <a:lnSpc>
                <a:spcPts val="1300"/>
              </a:lnSpc>
              <a:buSzTx/>
              <a:buNone/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is_recv_path</a:t>
            </a:r>
            <a:r>
              <a:t> T c π :</a:t>
            </a:r>
          </a:p>
          <a:p>
            <a:pPr marL="0" indent="0">
              <a:lnSpc>
                <a:spcPts val="1300"/>
              </a:lnSpc>
              <a:buSzTx/>
              <a:buNone/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>
              <a:lnSpc>
                <a:spcPts val="1300"/>
              </a:lnSpc>
              <a:buSzTx/>
              <a:buNone/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 π = ⟨</a:t>
            </a:r>
            <a:r>
              <a:rPr b="1"/>
              <a:t>let</a:t>
            </a:r>
            <a:r>
              <a:t> x </a:t>
            </a:r>
            <a:r>
              <a:rPr b="1"/>
              <a:t>= sync</a:t>
            </a:r>
            <a:r>
              <a:t> x</a:t>
            </a:r>
            <a:r>
              <a:rPr baseline="-25000"/>
              <a:t>e</a:t>
            </a:r>
            <a:r>
              <a:t> </a:t>
            </a:r>
            <a:r>
              <a:rPr b="1"/>
              <a:t>in</a:t>
            </a:r>
            <a:r>
              <a:t> e</a:t>
            </a:r>
            <a:r>
              <a:rPr baseline="-25000"/>
              <a:t>n</a:t>
            </a:r>
            <a:r>
              <a:t>, ρ, κ⟩</a:t>
            </a:r>
          </a:p>
          <a:p>
            <a:pPr marL="0" indent="0">
              <a:lnSpc>
                <a:spcPts val="1300"/>
              </a:lnSpc>
              <a:buSzTx/>
              <a:buNone/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ρ x</a:t>
            </a:r>
            <a:r>
              <a:rPr baseline="-25000"/>
              <a:t>e</a:t>
            </a:r>
            <a:r>
              <a:t> = </a:t>
            </a:r>
            <a:r>
              <a:rPr b="1"/>
              <a:t>clos</a:t>
            </a:r>
            <a:r>
              <a:t> (</a:t>
            </a:r>
            <a:r>
              <a:rPr b="1"/>
              <a:t>recv_evt</a:t>
            </a:r>
            <a:r>
              <a:t> x</a:t>
            </a:r>
            <a:r>
              <a:rPr baseline="-25000"/>
              <a:t>sc</a:t>
            </a:r>
            <a:r>
              <a:t>) ρ</a:t>
            </a:r>
            <a:r>
              <a:rPr baseline="-25000"/>
              <a:t>e  </a:t>
            </a:r>
            <a:endParaRPr baseline="-25000"/>
          </a:p>
          <a:p>
            <a:pPr marL="0" indent="0">
              <a:lnSpc>
                <a:spcPts val="1300"/>
              </a:lnSpc>
              <a:buSzTx/>
              <a:buNone/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ρ</a:t>
            </a:r>
            <a:r>
              <a:rPr baseline="-25000"/>
              <a:t>e</a:t>
            </a:r>
            <a:r>
              <a:t> x</a:t>
            </a:r>
            <a:r>
              <a:rPr baseline="-25000"/>
              <a:t>sc</a:t>
            </a:r>
            <a:r>
              <a:t> = c    T (π;;`x) = ⟨e</a:t>
            </a:r>
            <a:r>
              <a:rPr baseline="-25000"/>
              <a:t>n</a:t>
            </a:r>
            <a:r>
              <a:t>,ρ(x ↦ ω),κ⟩—————————————————————————————————————————</a:t>
            </a:r>
          </a:p>
          <a:p>
            <a:pPr marL="0" indent="0">
              <a:lnSpc>
                <a:spcPts val="1300"/>
              </a:lnSpc>
              <a:buSzTx/>
              <a:buNone/>
              <a:defRPr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is_recv_path</a:t>
            </a:r>
            <a:r>
              <a:t> T c (π;;`x)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04"/>
          <p:cNvSpPr txBox="1"/>
          <p:nvPr/>
        </p:nvSpPr>
        <p:spPr>
          <a:xfrm>
            <a:off x="1963124" y="-1"/>
            <a:ext cx="6571500" cy="533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endParaRPr sz="1200"/>
          </a:p>
          <a:p>
            <a:pPr>
              <a:defRPr sz="1200"/>
            </a:pPr>
            <a:r>
              <a:t>Runtime Communication Topology Analysis, part 2</a:t>
            </a:r>
          </a:p>
        </p:txBody>
      </p:sp>
      <p:sp>
        <p:nvSpPr>
          <p:cNvPr id="162" name="Shape 105"/>
          <p:cNvSpPr txBox="1"/>
          <p:nvPr>
            <p:ph type="body" sz="half" idx="1"/>
          </p:nvPr>
        </p:nvSpPr>
        <p:spPr>
          <a:xfrm>
            <a:off x="1530900" y="597600"/>
            <a:ext cx="2635127" cy="44643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1300"/>
              </a:lnSpc>
              <a:buSzTx/>
              <a:buNone/>
              <a:defRPr b="1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one_sync</a:t>
            </a:r>
            <a:r>
              <a:rPr b="0"/>
              <a:t> T c :</a:t>
            </a:r>
            <a:endParaRPr b="0"/>
          </a:p>
          <a:p>
            <a:pPr marL="0" indent="0">
              <a:lnSpc>
                <a:spcPts val="1300"/>
              </a:lnSpc>
              <a:buSzTx/>
              <a:buNone/>
              <a:defRPr b="1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b="0"/>
          </a:p>
          <a:p>
            <a:pPr marL="0" indent="0">
              <a:lnSpc>
                <a:spcPts val="1300"/>
              </a:lnSpc>
              <a:buSzTx/>
              <a:buNone/>
              <a:defRPr b="1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all </a:t>
            </a:r>
            <a:r>
              <a:t>(</a:t>
            </a:r>
            <a:r>
              <a:t>is_send_path</a:t>
            </a:r>
            <a:r>
              <a:rPr b="0"/>
              <a:t> T c</a:t>
            </a:r>
            <a:r>
              <a:t>) </a:t>
            </a:r>
            <a:r>
              <a:t>equal</a:t>
            </a:r>
          </a:p>
          <a:p>
            <a:pPr marL="0" indent="0">
              <a:lnSpc>
                <a:spcPts val="1300"/>
              </a:lnSpc>
              <a:buSzTx/>
              <a:buNone/>
              <a:defRPr b="1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all </a:t>
            </a:r>
            <a:r>
              <a:t>(</a:t>
            </a:r>
            <a:r>
              <a:t>is_recv_path</a:t>
            </a:r>
            <a:r>
              <a:rPr b="0"/>
              <a:t> T c</a:t>
            </a:r>
            <a:r>
              <a:t>) </a:t>
            </a:r>
            <a:r>
              <a:t>equal</a:t>
            </a:r>
            <a:r>
              <a:t>—————————————————————————————</a:t>
            </a:r>
          </a:p>
          <a:p>
            <a:pPr marL="0" indent="0">
              <a:lnSpc>
                <a:spcPts val="1300"/>
              </a:lnSpc>
              <a:buSzTx/>
              <a:buNone/>
              <a:defRPr b="1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one_sync</a:t>
            </a:r>
            <a:r>
              <a:rPr b="0"/>
              <a:t> T c</a:t>
            </a:r>
            <a:r>
              <a:t>  </a:t>
            </a:r>
          </a:p>
          <a:p>
            <a:pPr marL="0" indent="0">
              <a:lnSpc>
                <a:spcPts val="1300"/>
              </a:lnSpc>
              <a:buSzTx/>
              <a:buNone/>
            </a:pPr>
            <a:endParaRPr sz="10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300"/>
              </a:lnSpc>
              <a:buSzTx/>
              <a:buNone/>
            </a:pPr>
            <a:endParaRPr sz="10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300"/>
              </a:lnSpc>
              <a:buSzTx/>
              <a:buNone/>
              <a:defRPr b="1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one_to_one</a:t>
            </a:r>
            <a:r>
              <a:rPr b="0"/>
              <a:t> T c :</a:t>
            </a:r>
            <a:endParaRPr b="0"/>
          </a:p>
          <a:p>
            <a:pPr marL="0" indent="0">
              <a:lnSpc>
                <a:spcPts val="1300"/>
              </a:lnSpc>
              <a:buSzTx/>
              <a:buNone/>
              <a:defRPr b="1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b="0"/>
          </a:p>
          <a:p>
            <a:pPr marL="0" indent="0">
              <a:lnSpc>
                <a:spcPts val="1300"/>
              </a:lnSpc>
              <a:buSzTx/>
              <a:buNone/>
              <a:defRPr b="1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all</a:t>
            </a:r>
            <a:r>
              <a:t> (</a:t>
            </a:r>
            <a:r>
              <a:t>is_send_path</a:t>
            </a:r>
            <a:r>
              <a:rPr b="0"/>
              <a:t> T c</a:t>
            </a:r>
            <a:r>
              <a:t>) </a:t>
            </a:r>
            <a:r>
              <a:t>ordered</a:t>
            </a:r>
          </a:p>
          <a:p>
            <a:pPr marL="0" indent="0">
              <a:lnSpc>
                <a:spcPts val="1300"/>
              </a:lnSpc>
              <a:buSzTx/>
              <a:buNone/>
              <a:defRPr b="1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all</a:t>
            </a:r>
            <a:r>
              <a:t> (</a:t>
            </a:r>
            <a:r>
              <a:t>is_recv_path</a:t>
            </a:r>
            <a:r>
              <a:rPr b="0"/>
              <a:t> T c</a:t>
            </a:r>
            <a:r>
              <a:t>) </a:t>
            </a:r>
            <a:r>
              <a:t>ordered</a:t>
            </a:r>
            <a:r>
              <a:t>———————————————————————————————</a:t>
            </a:r>
          </a:p>
          <a:p>
            <a:pPr marL="0" indent="0">
              <a:lnSpc>
                <a:spcPts val="1300"/>
              </a:lnSpc>
              <a:buSzTx/>
              <a:buNone/>
              <a:defRPr b="1" sz="1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one_to_one</a:t>
            </a:r>
            <a:r>
              <a:t> T c  </a:t>
            </a:r>
          </a:p>
        </p:txBody>
      </p:sp>
      <p:sp>
        <p:nvSpPr>
          <p:cNvPr id="163" name="Shape 106"/>
          <p:cNvSpPr txBox="1"/>
          <p:nvPr/>
        </p:nvSpPr>
        <p:spPr>
          <a:xfrm>
            <a:off x="4536899" y="597325"/>
            <a:ext cx="4607101" cy="446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>
              <a:lnSpc>
                <a:spcPts val="1300"/>
              </a:lnSpc>
              <a:defRPr b="1" sz="1000">
                <a:latin typeface="Courier"/>
                <a:ea typeface="Courier"/>
                <a:cs typeface="Courier"/>
                <a:sym typeface="Courier"/>
              </a:defRPr>
            </a:pPr>
            <a:r>
              <a:t>fan_out</a:t>
            </a:r>
            <a:r>
              <a:rPr b="0"/>
              <a:t> T c :</a:t>
            </a:r>
            <a:endParaRPr b="0"/>
          </a:p>
          <a:p>
            <a:pPr>
              <a:lnSpc>
                <a:spcPts val="1300"/>
              </a:lnSpc>
              <a:defRPr b="1" sz="1000">
                <a:latin typeface="Courier"/>
                <a:ea typeface="Courier"/>
                <a:cs typeface="Courier"/>
                <a:sym typeface="Courier"/>
              </a:defRPr>
            </a:pPr>
            <a:endParaRPr b="0"/>
          </a:p>
          <a:p>
            <a:pPr>
              <a:lnSpc>
                <a:spcPts val="1300"/>
              </a:lnSpc>
              <a:defRPr b="1" sz="1000">
                <a:latin typeface="Courier"/>
                <a:ea typeface="Courier"/>
                <a:cs typeface="Courier"/>
                <a:sym typeface="Courier"/>
              </a:defRPr>
            </a:pPr>
            <a:r>
              <a:t>all</a:t>
            </a:r>
            <a:r>
              <a:t> (</a:t>
            </a:r>
            <a:r>
              <a:t>is_send_path</a:t>
            </a:r>
            <a:r>
              <a:rPr b="0"/>
              <a:t> T c</a:t>
            </a:r>
            <a:r>
              <a:t>)</a:t>
            </a:r>
            <a:r>
              <a:t> ordered</a:t>
            </a:r>
            <a:r>
              <a:t>————————————————————————————————</a:t>
            </a:r>
          </a:p>
          <a:p>
            <a:pPr>
              <a:lnSpc>
                <a:spcPts val="1300"/>
              </a:lnSpc>
              <a:defRPr b="1" sz="1000">
                <a:latin typeface="Courier"/>
                <a:ea typeface="Courier"/>
                <a:cs typeface="Courier"/>
                <a:sym typeface="Courier"/>
              </a:defRPr>
            </a:pPr>
            <a:r>
              <a:t>fan_out</a:t>
            </a:r>
            <a:r>
              <a:rPr b="0"/>
              <a:t> T c</a:t>
            </a:r>
            <a:r>
              <a:t>  </a:t>
            </a:r>
          </a:p>
          <a:p>
            <a:pPr>
              <a:lnSpc>
                <a:spcPts val="1300"/>
              </a:lnSpc>
              <a:defRPr>
                <a:solidFill>
                  <a:schemeClr val="accent2">
                    <a:lumOff val="21764"/>
                  </a:schemeClr>
                </a:solidFill>
              </a:defRPr>
            </a:pP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ts val="1300"/>
              </a:lnSpc>
              <a:defRPr>
                <a:solidFill>
                  <a:schemeClr val="accent2">
                    <a:lumOff val="21764"/>
                  </a:schemeClr>
                </a:solidFill>
              </a:defRPr>
            </a:pP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ts val="1300"/>
              </a:lnSpc>
              <a:defRPr b="1" sz="1000">
                <a:latin typeface="Courier"/>
                <a:ea typeface="Courier"/>
                <a:cs typeface="Courier"/>
                <a:sym typeface="Courier"/>
              </a:defRPr>
            </a:pPr>
            <a:r>
              <a:t>fan_in</a:t>
            </a:r>
            <a:r>
              <a:rPr b="0"/>
              <a:t> T c :</a:t>
            </a:r>
            <a:endParaRPr b="0"/>
          </a:p>
          <a:p>
            <a:pPr>
              <a:lnSpc>
                <a:spcPts val="1300"/>
              </a:lnSpc>
              <a:defRPr b="1" sz="1000">
                <a:latin typeface="Courier"/>
                <a:ea typeface="Courier"/>
                <a:cs typeface="Courier"/>
                <a:sym typeface="Courier"/>
              </a:defRPr>
            </a:pPr>
            <a:endParaRPr b="0"/>
          </a:p>
          <a:p>
            <a:pPr>
              <a:lnSpc>
                <a:spcPts val="1300"/>
              </a:lnSpc>
              <a:defRPr b="1" sz="1000">
                <a:latin typeface="Courier"/>
                <a:ea typeface="Courier"/>
                <a:cs typeface="Courier"/>
                <a:sym typeface="Courier"/>
              </a:defRPr>
            </a:pPr>
            <a:r>
              <a:t>all</a:t>
            </a:r>
            <a:r>
              <a:t> (</a:t>
            </a:r>
            <a:r>
              <a:t>is_recv_path</a:t>
            </a:r>
            <a:r>
              <a:rPr b="0"/>
              <a:t> T c</a:t>
            </a:r>
            <a:r>
              <a:t>)</a:t>
            </a:r>
            <a:r>
              <a:t> ordered</a:t>
            </a:r>
            <a:r>
              <a:t>————————————————————————————————</a:t>
            </a:r>
          </a:p>
          <a:p>
            <a:pPr>
              <a:lnSpc>
                <a:spcPts val="1300"/>
              </a:lnSpc>
              <a:defRPr b="1" sz="1000">
                <a:latin typeface="Courier"/>
                <a:ea typeface="Courier"/>
                <a:cs typeface="Courier"/>
                <a:sym typeface="Courier"/>
              </a:defRPr>
            </a:pPr>
            <a:r>
              <a:t>fan_in</a:t>
            </a:r>
            <a:r>
              <a:rPr b="0"/>
              <a:t> T c 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11"/>
          <p:cNvSpPr txBox="1"/>
          <p:nvPr/>
        </p:nvSpPr>
        <p:spPr>
          <a:xfrm>
            <a:off x="1963124" y="597599"/>
            <a:ext cx="6571500" cy="2822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ts val="1300"/>
              </a:lnSpc>
              <a:defRPr sz="1000">
                <a:latin typeface="Courier"/>
                <a:ea typeface="Courier"/>
                <a:cs typeface="Courier"/>
                <a:sym typeface="Courier"/>
              </a:defRPr>
            </a:pPr>
            <a:r>
              <a:t>abstract values     ω̂ ::= () | p | </a:t>
            </a:r>
            <a:r>
              <a:rPr b="1"/>
              <a:t>ch</a:t>
            </a:r>
            <a:r>
              <a:t> x</a:t>
            </a:r>
          </a:p>
          <a:p>
            <a:pPr>
              <a:lnSpc>
                <a:spcPts val="1300"/>
              </a:lnSpc>
              <a:defRPr sz="1000"/>
            </a:pPr>
            <a:endParaRPr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ts val="1300"/>
              </a:lnSpc>
              <a:defRPr sz="1000">
                <a:latin typeface="Courier"/>
                <a:ea typeface="Courier"/>
                <a:cs typeface="Courier"/>
                <a:sym typeface="Courier"/>
              </a:defRPr>
            </a:pPr>
            <a:r>
              <a:t>environments        V ::= [_ ↦ {}] | V(x ↦ {ω,…})</a:t>
            </a:r>
          </a:p>
          <a:p>
            <a:pPr>
              <a:lnSpc>
                <a:spcPts val="1300"/>
              </a:lnSpc>
              <a:defRPr sz="1000"/>
            </a:pPr>
            <a:endParaRPr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ts val="1300"/>
              </a:lnSpc>
              <a:defRPr sz="1000">
                <a:latin typeface="Courier"/>
                <a:ea typeface="Courier"/>
                <a:cs typeface="Courier"/>
                <a:sym typeface="Courier"/>
              </a:defRPr>
            </a:pPr>
            <a:r>
              <a:t>result variables    ⌊e⌋ = x :</a:t>
            </a:r>
          </a:p>
          <a:p>
            <a:pPr indent="1371600">
              <a:lnSpc>
                <a:spcPts val="1300"/>
              </a:lnSpc>
              <a:defRPr sz="1000">
                <a:latin typeface="Courier"/>
                <a:ea typeface="Courier"/>
                <a:cs typeface="Courier"/>
                <a:sym typeface="Courier"/>
              </a:defRPr>
            </a:pPr>
            <a:r>
              <a:t>  ⌊</a:t>
            </a:r>
            <a:r>
              <a:rPr b="1"/>
              <a:t>result</a:t>
            </a:r>
            <a:r>
              <a:t> x⌋       = x</a:t>
            </a:r>
          </a:p>
          <a:p>
            <a:pPr>
              <a:lnSpc>
                <a:spcPts val="1300"/>
              </a:lnSpc>
              <a:defRPr sz="10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⌊</a:t>
            </a:r>
            <a:r>
              <a:rPr b="1"/>
              <a:t>let</a:t>
            </a:r>
            <a:r>
              <a:t> x </a:t>
            </a:r>
            <a:r>
              <a:rPr b="1"/>
              <a:t>=</a:t>
            </a:r>
            <a:r>
              <a:t> b </a:t>
            </a:r>
            <a:r>
              <a:rPr b="1"/>
              <a:t>in</a:t>
            </a:r>
            <a:r>
              <a:t> e⌋ = ⌊e⌋</a:t>
            </a:r>
          </a:p>
          <a:p>
            <a:pPr>
              <a:lnSpc>
                <a:spcPts val="1300"/>
              </a:lnSpc>
              <a:defRPr sz="1000"/>
            </a:pPr>
            <a:endParaRPr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ts val="1300"/>
              </a:lnSpc>
              <a:defRPr sz="1000">
                <a:latin typeface="Courier"/>
                <a:ea typeface="Courier"/>
                <a:cs typeface="Courier"/>
                <a:sym typeface="Courier"/>
              </a:defRPr>
            </a:pPr>
            <a:r>
              <a:t>value abstraction   ‖ω‖ = ω̂ :  </a:t>
            </a:r>
          </a:p>
          <a:p>
            <a:pPr indent="1371600">
              <a:lnSpc>
                <a:spcPts val="1300"/>
              </a:lnSpc>
              <a:defRPr sz="1000">
                <a:latin typeface="Courier"/>
                <a:ea typeface="Courier"/>
                <a:cs typeface="Courier"/>
                <a:sym typeface="Courier"/>
              </a:defRPr>
            </a:pPr>
            <a:r>
              <a:t>  ‖()‖       = ()</a:t>
            </a:r>
          </a:p>
          <a:p>
            <a:pPr>
              <a:lnSpc>
                <a:spcPts val="1300"/>
              </a:lnSpc>
              <a:defRPr sz="10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‖clos p ρ‖ = p</a:t>
            </a:r>
          </a:p>
          <a:p>
            <a:pPr indent="1371600">
              <a:lnSpc>
                <a:spcPts val="1300"/>
              </a:lnSpc>
              <a:defRPr sz="1000">
                <a:latin typeface="Courier"/>
                <a:ea typeface="Courier"/>
                <a:cs typeface="Courier"/>
                <a:sym typeface="Courier"/>
              </a:defRPr>
            </a:pPr>
            <a:r>
              <a:t>  ‖ch π x‖   = ch x</a:t>
            </a:r>
          </a:p>
          <a:p>
            <a:pPr>
              <a:lnSpc>
                <a:spcPts val="1300"/>
              </a:lnSpc>
              <a:defRPr sz="1000"/>
            </a:pPr>
            <a:endParaRPr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ts val="1300"/>
              </a:lnSpc>
              <a:defRPr sz="1000"/>
            </a:pPr>
            <a:endParaRPr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ts val="1300"/>
              </a:lnSpc>
              <a:defRPr sz="1000">
                <a:latin typeface="Courier"/>
                <a:ea typeface="Courier"/>
                <a:cs typeface="Courier"/>
                <a:sym typeface="Courier"/>
              </a:defRPr>
            </a:pPr>
            <a:r>
              <a:t>context abstraction ‖ρ‖ = V : </a:t>
            </a:r>
          </a:p>
          <a:p>
            <a:pPr indent="1371600">
              <a:lnSpc>
                <a:spcPts val="1300"/>
              </a:lnSpc>
              <a:defRPr sz="1000">
                <a:latin typeface="Courier"/>
                <a:ea typeface="Courier"/>
                <a:cs typeface="Courier"/>
                <a:sym typeface="Courier"/>
              </a:defRPr>
            </a:pPr>
            <a:r>
              <a:t>  ‖ρ‖ = λω.‖ρ ω‖</a:t>
            </a:r>
          </a:p>
        </p:txBody>
      </p:sp>
      <p:sp>
        <p:nvSpPr>
          <p:cNvPr id="166" name="Shape 112"/>
          <p:cNvSpPr txBox="1"/>
          <p:nvPr/>
        </p:nvSpPr>
        <p:spPr>
          <a:xfrm>
            <a:off x="1963124" y="-1"/>
            <a:ext cx="6571500" cy="533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endParaRPr sz="1200"/>
          </a:p>
          <a:p>
            <a:pPr>
              <a:defRPr sz="1200"/>
            </a:pPr>
            <a:r>
              <a:t>Static Data Structures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17"/>
          <p:cNvSpPr txBox="1"/>
          <p:nvPr/>
        </p:nvSpPr>
        <p:spPr>
          <a:xfrm>
            <a:off x="1963124" y="-1"/>
            <a:ext cx="6571500" cy="533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endParaRPr sz="1200"/>
          </a:p>
          <a:p>
            <a:pPr>
              <a:defRPr sz="1200"/>
            </a:pPr>
            <a:r>
              <a:t>Static Semantics, part 1</a:t>
            </a:r>
          </a:p>
        </p:txBody>
      </p:sp>
      <p:sp>
        <p:nvSpPr>
          <p:cNvPr id="169" name="Shape 118"/>
          <p:cNvSpPr txBox="1"/>
          <p:nvPr>
            <p:ph type="body" idx="1"/>
          </p:nvPr>
        </p:nvSpPr>
        <p:spPr>
          <a:xfrm>
            <a:off x="311700" y="597600"/>
            <a:ext cx="4225200" cy="44643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C ⊨ e :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{()} ⊆ V x     V C ⊨ e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———————————————————————— unit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C ⊨ </a:t>
            </a:r>
            <a:r>
              <a:rPr b="1"/>
              <a:t>let</a:t>
            </a:r>
            <a:r>
              <a:t> x </a:t>
            </a:r>
            <a:r>
              <a:rPr b="1"/>
              <a:t>=</a:t>
            </a:r>
            <a:r>
              <a:t> () </a:t>
            </a:r>
            <a:r>
              <a:rPr b="1"/>
              <a:t>in</a:t>
            </a:r>
            <a:r>
              <a:t> e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  <a:r>
              <a:rPr b="1"/>
              <a:t>send_evt</a:t>
            </a:r>
            <a:r>
              <a:t> x</a:t>
            </a:r>
            <a:r>
              <a:rPr baseline="-23272"/>
              <a:t>c</a:t>
            </a:r>
            <a:r>
              <a:t> x</a:t>
            </a:r>
            <a:r>
              <a:rPr baseline="-23272"/>
              <a:t>m</a:t>
            </a:r>
            <a:r>
              <a:t>} ⊆ V x     V C ⊨ e——————————————————————————————————— send_evt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C ⊨ </a:t>
            </a:r>
            <a:r>
              <a:rPr b="1"/>
              <a:t>let</a:t>
            </a:r>
            <a:r>
              <a:t> x </a:t>
            </a:r>
            <a:r>
              <a:rPr b="1"/>
              <a:t>=</a:t>
            </a:r>
            <a:r>
              <a:t> </a:t>
            </a:r>
            <a:r>
              <a:rPr b="1"/>
              <a:t>send_evt</a:t>
            </a:r>
            <a:r>
              <a:t> x</a:t>
            </a:r>
            <a:r>
              <a:rPr baseline="-23272"/>
              <a:t>c</a:t>
            </a:r>
            <a:r>
              <a:t> x</a:t>
            </a:r>
            <a:r>
              <a:rPr baseline="-23272"/>
              <a:t>m</a:t>
            </a:r>
            <a:r>
              <a:t> </a:t>
            </a:r>
            <a:r>
              <a:rPr b="1"/>
              <a:t>in</a:t>
            </a:r>
            <a:r>
              <a:t> e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  <a:r>
              <a:rPr b="1"/>
              <a:t>recv_evt</a:t>
            </a:r>
            <a:r>
              <a:t> x</a:t>
            </a:r>
            <a:r>
              <a:rPr baseline="-23272"/>
              <a:t>c</a:t>
            </a:r>
            <a:r>
              <a:t> x</a:t>
            </a:r>
            <a:r>
              <a:rPr baseline="-23272"/>
              <a:t>m</a:t>
            </a:r>
            <a:r>
              <a:t>} ⊆ V x     V C ⊨ e——————————————————————————————————— recv_evt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C ⊨ </a:t>
            </a:r>
            <a:r>
              <a:rPr b="1"/>
              <a:t>let</a:t>
            </a:r>
            <a:r>
              <a:t> x </a:t>
            </a:r>
            <a:r>
              <a:rPr b="1"/>
              <a:t>=</a:t>
            </a:r>
            <a:r>
              <a:t> </a:t>
            </a:r>
            <a:r>
              <a:rPr b="1"/>
              <a:t>recv_evt</a:t>
            </a:r>
            <a:r>
              <a:t> x</a:t>
            </a:r>
            <a:r>
              <a:rPr baseline="-23272"/>
              <a:t>c</a:t>
            </a:r>
            <a:r>
              <a:t> x</a:t>
            </a:r>
            <a:r>
              <a:rPr baseline="-23272"/>
              <a:t>m</a:t>
            </a:r>
            <a:r>
              <a:t> </a:t>
            </a:r>
            <a:r>
              <a:rPr b="1"/>
              <a:t>in</a:t>
            </a:r>
            <a:r>
              <a:t> e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  <a:r>
              <a:rPr b="1"/>
              <a:t>fun</a:t>
            </a:r>
            <a:r>
              <a:t> f x</a:t>
            </a:r>
            <a:r>
              <a:rPr baseline="-23272"/>
              <a:t>p</a:t>
            </a:r>
            <a:r>
              <a:t> ⇒ e</a:t>
            </a:r>
            <a:r>
              <a:rPr baseline="-23272"/>
              <a:t>b</a:t>
            </a:r>
            <a:r>
              <a:t>} ⊆ V f     V C ⊨ e</a:t>
            </a:r>
            <a:r>
              <a:rPr baseline="-23272"/>
              <a:t>b</a:t>
            </a:r>
            <a:endParaRPr baseline="-23272"/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  <a:r>
              <a:rPr b="1"/>
              <a:t>fun</a:t>
            </a:r>
            <a:r>
              <a:t> f x</a:t>
            </a:r>
            <a:r>
              <a:rPr baseline="-23272"/>
              <a:t>p</a:t>
            </a:r>
            <a:r>
              <a:t> ⇒ e</a:t>
            </a:r>
            <a:r>
              <a:rPr baseline="-23272"/>
              <a:t>b</a:t>
            </a:r>
            <a:r>
              <a:t>} ⊆ V x     V C ⊨ e———————————————————————————————————— fun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C ⊨ </a:t>
            </a:r>
            <a:r>
              <a:rPr b="1"/>
              <a:t>let</a:t>
            </a:r>
            <a:r>
              <a:t> x </a:t>
            </a:r>
            <a:r>
              <a:rPr b="1"/>
              <a:t>=</a:t>
            </a:r>
            <a:r>
              <a:t> </a:t>
            </a:r>
            <a:r>
              <a:rPr b="1"/>
              <a:t>fun</a:t>
            </a:r>
            <a:r>
              <a:t> f x</a:t>
            </a:r>
            <a:r>
              <a:rPr baseline="-23272"/>
              <a:t>p</a:t>
            </a:r>
            <a:r>
              <a:t> ⇒ e</a:t>
            </a:r>
            <a:r>
              <a:rPr baseline="-23272"/>
              <a:t>b</a:t>
            </a:r>
            <a:r>
              <a:t> </a:t>
            </a:r>
            <a:r>
              <a:rPr b="1"/>
              <a:t>in</a:t>
            </a:r>
            <a:r>
              <a:t> e</a:t>
            </a:r>
          </a:p>
        </p:txBody>
      </p:sp>
      <p:sp>
        <p:nvSpPr>
          <p:cNvPr id="170" name="{chan x} ⊆ V x     V C ⊨ e…"/>
          <p:cNvSpPr txBox="1"/>
          <p:nvPr/>
        </p:nvSpPr>
        <p:spPr>
          <a:xfrm>
            <a:off x="4356888" y="614635"/>
            <a:ext cx="6245243" cy="391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{chan x} ⊆ V x     V C ⊨ e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———————————————————————————— chan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V C ⊨ </a:t>
            </a:r>
            <a:r>
              <a:rPr b="1"/>
              <a:t>let</a:t>
            </a:r>
            <a:r>
              <a:t> x </a:t>
            </a:r>
            <a:r>
              <a:rPr b="1"/>
              <a:t>=</a:t>
            </a:r>
            <a:r>
              <a:t> chan () </a:t>
            </a:r>
            <a:r>
              <a:rPr b="1"/>
              <a:t>in</a:t>
            </a:r>
            <a:r>
              <a:t> e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{()} ⊆ V x    V C ⊨ e</a:t>
            </a:r>
            <a:r>
              <a:rPr baseline="-23272"/>
              <a:t>c</a:t>
            </a:r>
            <a:r>
              <a:t>    V C ⊨ e</a:t>
            </a:r>
            <a:endParaRPr baseline="-23272"/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——————————————————————————————————— spawn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V C ⊨ </a:t>
            </a:r>
            <a:r>
              <a:rPr b="1"/>
              <a:t>let</a:t>
            </a:r>
            <a:r>
              <a:t> x </a:t>
            </a:r>
            <a:r>
              <a:rPr b="1"/>
              <a:t>=</a:t>
            </a:r>
            <a:r>
              <a:t> </a:t>
            </a:r>
            <a:r>
              <a:rPr b="1"/>
              <a:t>spawn</a:t>
            </a:r>
            <a:r>
              <a:t> e</a:t>
            </a:r>
            <a:r>
              <a:rPr baseline="-23272"/>
              <a:t>c</a:t>
            </a:r>
            <a:r>
              <a:t> </a:t>
            </a:r>
            <a:r>
              <a:rPr b="1"/>
              <a:t>in</a:t>
            </a:r>
            <a:r>
              <a:t> e</a:t>
            </a:r>
          </a:p>
          <a:p>
            <a:pPr>
              <a:lnSpc>
                <a:spcPts val="1300"/>
              </a:lnSpc>
              <a:defRPr sz="1100">
                <a:solidFill>
                  <a:schemeClr val="accent2">
                    <a:lumOff val="21764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ts val="1300"/>
              </a:lnSpc>
              <a:defRPr sz="1100">
                <a:solidFill>
                  <a:schemeClr val="accent2">
                    <a:lumOff val="21764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(∀ x</a:t>
            </a:r>
            <a:r>
              <a:rPr baseline="-23272"/>
              <a:t>sc</a:t>
            </a:r>
            <a:r>
              <a:t> x</a:t>
            </a:r>
            <a:r>
              <a:rPr baseline="-23272"/>
              <a:t>m </a:t>
            </a:r>
            <a:r>
              <a:t>x</a:t>
            </a:r>
            <a:r>
              <a:rPr baseline="-23272"/>
              <a:t>c</a:t>
            </a:r>
            <a:r>
              <a:t> . 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/>
              <a:t>send_evt</a:t>
            </a:r>
            <a:r>
              <a:t> x</a:t>
            </a:r>
            <a:r>
              <a:rPr baseline="-23272"/>
              <a:t>sc</a:t>
            </a:r>
            <a:r>
              <a:t> ∈ V x</a:t>
            </a:r>
            <a:r>
              <a:rPr baseline="-23272"/>
              <a:t>e</a:t>
            </a:r>
            <a:r>
              <a:t> ⟶ 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/>
              <a:t>ch</a:t>
            </a:r>
            <a:r>
              <a:t> x</a:t>
            </a:r>
            <a:r>
              <a:rPr baseline="-23272"/>
              <a:t>c</a:t>
            </a:r>
            <a:r>
              <a:t> ∈ V x</a:t>
            </a:r>
            <a:r>
              <a:rPr baseline="-23272"/>
              <a:t>sc</a:t>
            </a:r>
            <a:r>
              <a:t> ⟶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 {()} ⊆ V x  ∧ V x</a:t>
            </a:r>
            <a:r>
              <a:rPr baseline="-23272"/>
              <a:t>m</a:t>
            </a:r>
            <a:r>
              <a:t> ⊆ C x</a:t>
            </a:r>
            <a:r>
              <a:rPr baseline="-23272"/>
              <a:t>c</a:t>
            </a:r>
            <a:r>
              <a:t>)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(∀ x</a:t>
            </a:r>
            <a:r>
              <a:rPr baseline="-23272"/>
              <a:t>rc</a:t>
            </a:r>
            <a:r>
              <a:t> x</a:t>
            </a:r>
            <a:r>
              <a:rPr baseline="-23272"/>
              <a:t>c</a:t>
            </a:r>
            <a:r>
              <a:t> . 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/>
              <a:t>recv_evt</a:t>
            </a:r>
            <a:r>
              <a:t> x</a:t>
            </a:r>
            <a:r>
              <a:rPr baseline="-23272"/>
              <a:t>rc</a:t>
            </a:r>
            <a:r>
              <a:t> ∈ V x</a:t>
            </a:r>
            <a:r>
              <a:rPr baseline="-23272"/>
              <a:t>e</a:t>
            </a:r>
            <a:r>
              <a:t> ⟶ 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/>
              <a:t>ch</a:t>
            </a:r>
            <a:r>
              <a:t> x</a:t>
            </a:r>
            <a:r>
              <a:rPr baseline="-23272"/>
              <a:t>c</a:t>
            </a:r>
            <a:r>
              <a:t> ∈ V x</a:t>
            </a:r>
            <a:r>
              <a:rPr baseline="-23272"/>
              <a:t>rc</a:t>
            </a:r>
            <a:r>
              <a:t> ⟶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 C x</a:t>
            </a:r>
            <a:r>
              <a:rPr baseline="-23272"/>
              <a:t>c</a:t>
            </a:r>
            <a:r>
              <a:t> ⊆ V x)</a:t>
            </a:r>
            <a:br/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V C ⊨ e</a:t>
            </a:r>
            <a:endParaRPr baseline="-23272"/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—————————————————————————————— sync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V C ⊨ </a:t>
            </a:r>
            <a:r>
              <a:rPr b="1"/>
              <a:t>let</a:t>
            </a:r>
            <a:r>
              <a:t> x </a:t>
            </a:r>
            <a:r>
              <a:rPr b="1"/>
              <a:t>=</a:t>
            </a:r>
            <a:r>
              <a:t> </a:t>
            </a:r>
            <a:r>
              <a:rPr b="1"/>
              <a:t>sync</a:t>
            </a:r>
            <a:r>
              <a:t> x</a:t>
            </a:r>
            <a:r>
              <a:rPr baseline="-23272"/>
              <a:t>e</a:t>
            </a:r>
            <a:r>
              <a:t> </a:t>
            </a:r>
            <a:r>
              <a:rPr b="1"/>
              <a:t>in</a:t>
            </a:r>
            <a:r>
              <a:t> 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59"/>
          <p:cNvSpPr txBox="1"/>
          <p:nvPr/>
        </p:nvSpPr>
        <p:spPr>
          <a:xfrm>
            <a:off x="1963124" y="597599"/>
            <a:ext cx="5217752" cy="4146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ts val="13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type </a:t>
            </a:r>
            <a:r>
              <a:rPr b="0"/>
              <a:t>thread_id</a:t>
            </a:r>
          </a:p>
          <a:p>
            <a:pPr>
              <a:lnSpc>
                <a:spcPts val="13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val </a:t>
            </a:r>
            <a:r>
              <a:rPr b="0"/>
              <a:t>spawn: (unit -&gt; unit) -&gt; thread_id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							</a:t>
            </a:r>
          </a:p>
          <a:p>
            <a:pPr>
              <a:lnSpc>
                <a:spcPts val="13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type </a:t>
            </a:r>
            <a:r>
              <a:rPr b="0"/>
              <a:t>'a chan</a:t>
            </a:r>
          </a:p>
          <a:p>
            <a:pPr>
              <a:lnSpc>
                <a:spcPts val="13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val </a:t>
            </a:r>
            <a:r>
              <a:rPr b="0"/>
              <a:t>channel : unit -&gt; 'a chan 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			</a:t>
            </a:r>
          </a:p>
          <a:p>
            <a:pPr>
              <a:lnSpc>
                <a:spcPts val="13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type </a:t>
            </a:r>
            <a:r>
              <a:rPr b="0"/>
              <a:t>'a event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ts val="13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val </a:t>
            </a:r>
            <a:r>
              <a:rPr b="0"/>
              <a:t>sync : 'a event -&gt; 'a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ts val="13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val </a:t>
            </a:r>
            <a:r>
              <a:rPr b="0"/>
              <a:t>recvEvt : 'a chan -&gt; 'a event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ts val="13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val </a:t>
            </a:r>
            <a:r>
              <a:rPr b="0"/>
              <a:t>sendEvt : 'a chan * 'a -&gt; unit event 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ts val="13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val </a:t>
            </a:r>
            <a:r>
              <a:rPr b="0"/>
              <a:t>choose: 'a event * 'a event -&gt; 'a event			</a:t>
            </a:r>
          </a:p>
          <a:p>
            <a:pPr>
              <a:lnSpc>
                <a:spcPts val="13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fun </a:t>
            </a:r>
            <a:r>
              <a:rPr b="0"/>
              <a:t>send (ch, v) = sync (sendEvt (ch, v))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>
              <a:lnSpc>
                <a:spcPts val="13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fun </a:t>
            </a:r>
            <a:r>
              <a:rPr b="0"/>
              <a:t>recv v = sync (recvEvt v)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				</a:t>
            </a:r>
            <a:endParaRPr b="1"/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			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		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		</a:t>
            </a:r>
          </a:p>
        </p:txBody>
      </p:sp>
      <p:sp>
        <p:nvSpPr>
          <p:cNvPr id="112" name="Shape 60"/>
          <p:cNvSpPr txBox="1"/>
          <p:nvPr/>
        </p:nvSpPr>
        <p:spPr>
          <a:xfrm>
            <a:off x="1963124" y="-1"/>
            <a:ext cx="6571500" cy="533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endParaRPr sz="1200"/>
          </a:p>
          <a:p>
            <a:pPr>
              <a:defRPr sz="1200"/>
            </a:pPr>
            <a:r>
              <a:t>Concurrent 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24"/>
          <p:cNvSpPr txBox="1"/>
          <p:nvPr/>
        </p:nvSpPr>
        <p:spPr>
          <a:xfrm>
            <a:off x="1963124" y="-1"/>
            <a:ext cx="6571500" cy="533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endParaRPr sz="1200"/>
          </a:p>
          <a:p>
            <a:pPr>
              <a:defRPr sz="1200"/>
            </a:pPr>
            <a:r>
              <a:t>Static Semantics, part 2</a:t>
            </a:r>
          </a:p>
        </p:txBody>
      </p:sp>
      <p:sp>
        <p:nvSpPr>
          <p:cNvPr id="173" name="Shape 125"/>
          <p:cNvSpPr txBox="1"/>
          <p:nvPr>
            <p:ph type="body" idx="1"/>
          </p:nvPr>
        </p:nvSpPr>
        <p:spPr>
          <a:xfrm>
            <a:off x="311700" y="597600"/>
            <a:ext cx="4225200" cy="44643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C ⊨ e :</a:t>
            </a: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(∀ f’ x</a:t>
            </a:r>
            <a:r>
              <a:rPr baseline="-23272"/>
              <a:t>p</a:t>
            </a:r>
            <a:r>
              <a:t> e</a:t>
            </a:r>
            <a:r>
              <a:rPr baseline="-23272"/>
              <a:t>b</a:t>
            </a:r>
            <a:r>
              <a:t> .</a:t>
            </a: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/>
              <a:t>fun</a:t>
            </a:r>
            <a:r>
              <a:t> f’ x</a:t>
            </a:r>
            <a:r>
              <a:rPr baseline="-23272"/>
              <a:t>p</a:t>
            </a:r>
            <a:r>
              <a:t> ⇒ e</a:t>
            </a:r>
            <a:r>
              <a:rPr baseline="-23272"/>
              <a:t>b</a:t>
            </a:r>
            <a:r>
              <a:t> ∈ V f ⟶ </a:t>
            </a: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V x</a:t>
            </a:r>
            <a:r>
              <a:rPr baseline="-23272"/>
              <a:t>a</a:t>
            </a:r>
            <a:r>
              <a:t> ⊆ V x</a:t>
            </a:r>
            <a:r>
              <a:rPr baseline="-23272"/>
              <a:t>p</a:t>
            </a:r>
            <a:r>
              <a:t> ∧ V (⌊e</a:t>
            </a:r>
            <a:r>
              <a:rPr baseline="-23272"/>
              <a:t>b</a:t>
            </a:r>
            <a:r>
              <a:t>⌋) ⊆ V x)</a:t>
            </a: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/>
            </a:pP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C ⊨ e</a:t>
            </a:r>
            <a:endParaRPr baseline="-23272"/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———————————————————————————————— app</a:t>
            </a: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C ⊨ </a:t>
            </a:r>
            <a:r>
              <a:rPr b="1"/>
              <a:t>let</a:t>
            </a:r>
            <a:r>
              <a:t> x </a:t>
            </a:r>
            <a:r>
              <a:rPr b="1"/>
              <a:t>=</a:t>
            </a:r>
            <a:r>
              <a:t> </a:t>
            </a:r>
            <a:r>
              <a:rPr b="1"/>
              <a:t>app</a:t>
            </a:r>
            <a:r>
              <a:t> f x</a:t>
            </a:r>
            <a:r>
              <a:rPr baseline="-23272"/>
              <a:t>a</a:t>
            </a:r>
            <a:r>
              <a:t> </a:t>
            </a:r>
            <a:r>
              <a:rPr b="1"/>
              <a:t>in</a:t>
            </a:r>
            <a:r>
              <a:t> e</a:t>
            </a: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/>
            </a:pP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(∀ x</a:t>
            </a:r>
            <a:r>
              <a:rPr baseline="-23272"/>
              <a:t>l</a:t>
            </a:r>
            <a:r>
              <a:t>' . </a:t>
            </a: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/>
              <a:t>left</a:t>
            </a:r>
            <a:r>
              <a:t> x</a:t>
            </a:r>
            <a:r>
              <a:rPr baseline="-23272"/>
              <a:t>l</a:t>
            </a:r>
            <a:r>
              <a:t>' ∈ V x</a:t>
            </a:r>
            <a:r>
              <a:rPr baseline="-23272"/>
              <a:t>s</a:t>
            </a:r>
            <a:r>
              <a:t> ⟶</a:t>
            </a: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V x</a:t>
            </a:r>
            <a:r>
              <a:rPr baseline="-23272"/>
              <a:t>l</a:t>
            </a:r>
            <a:r>
              <a:t>' ⊆ V x</a:t>
            </a:r>
            <a:r>
              <a:rPr baseline="-23272"/>
              <a:t>l</a:t>
            </a:r>
            <a:r>
              <a:t> ∧ V (⌊e</a:t>
            </a:r>
            <a:r>
              <a:rPr baseline="-23272"/>
              <a:t>l</a:t>
            </a:r>
            <a:r>
              <a:t>⌋) ⊆ V x ∧ (V, C) ⊨ e</a:t>
            </a:r>
            <a:r>
              <a:rPr baseline="-23272"/>
              <a:t>l</a:t>
            </a:r>
            <a:r>
              <a:t>)</a:t>
            </a: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(∀ x</a:t>
            </a:r>
            <a:r>
              <a:rPr baseline="-23272"/>
              <a:t>r</a:t>
            </a:r>
            <a:r>
              <a:t>' . </a:t>
            </a: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/>
              <a:t>right</a:t>
            </a:r>
            <a:r>
              <a:t> x</a:t>
            </a:r>
            <a:r>
              <a:rPr baseline="-23272"/>
              <a:t>r</a:t>
            </a:r>
            <a:r>
              <a:t>' ∈ V x</a:t>
            </a:r>
            <a:r>
              <a:rPr baseline="-23272"/>
              <a:t>s</a:t>
            </a:r>
            <a:r>
              <a:t> ⟶</a:t>
            </a: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V x</a:t>
            </a:r>
            <a:r>
              <a:rPr baseline="-23272"/>
              <a:t>r</a:t>
            </a:r>
            <a:r>
              <a:t>' ⊆ V x</a:t>
            </a:r>
            <a:r>
              <a:rPr baseline="-23272"/>
              <a:t>r</a:t>
            </a:r>
            <a:r>
              <a:t> ∧ V (⌊e</a:t>
            </a:r>
            <a:r>
              <a:rPr baseline="-23272"/>
              <a:t>r</a:t>
            </a:r>
            <a:r>
              <a:t>⌋) ⊆ V x ∧ (V, C) ⊨ e</a:t>
            </a:r>
            <a:r>
              <a:rPr baseline="-23272"/>
              <a:t>r</a:t>
            </a:r>
            <a:r>
              <a:t>)</a:t>
            </a: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/>
            </a:pP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C ⊨ e</a:t>
            </a:r>
            <a:endParaRPr baseline="-23272"/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——————————————————————————————————————————— case</a:t>
            </a: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C ⊨ </a:t>
            </a:r>
            <a:r>
              <a:rPr b="1"/>
              <a:t>let</a:t>
            </a:r>
            <a:r>
              <a:t> x </a:t>
            </a:r>
            <a:r>
              <a:rPr b="1"/>
              <a:t>= case</a:t>
            </a:r>
            <a:r>
              <a:t> x</a:t>
            </a:r>
            <a:r>
              <a:rPr baseline="-23272"/>
              <a:t>s</a:t>
            </a:r>
            <a:r>
              <a:t> </a:t>
            </a:r>
            <a:r>
              <a:rPr b="1"/>
              <a:t>of</a:t>
            </a:r>
            <a:r>
              <a:t> x</a:t>
            </a:r>
            <a:r>
              <a:rPr baseline="-23272"/>
              <a:t>l</a:t>
            </a:r>
            <a:r>
              <a:t> ⇒ e</a:t>
            </a:r>
            <a:r>
              <a:rPr baseline="-23272"/>
              <a:t>l</a:t>
            </a:r>
            <a:r>
              <a:t> </a:t>
            </a:r>
            <a:r>
              <a:rPr b="1"/>
              <a:t>¦</a:t>
            </a:r>
            <a:r>
              <a:t> x</a:t>
            </a:r>
            <a:r>
              <a:rPr baseline="-23272"/>
              <a:t>r</a:t>
            </a:r>
            <a:r>
              <a:t> ⇒ e</a:t>
            </a:r>
            <a:r>
              <a:rPr baseline="-23272"/>
              <a:t>r</a:t>
            </a:r>
            <a:r>
              <a:t> </a:t>
            </a:r>
            <a:r>
              <a:rPr b="1"/>
              <a:t>in</a:t>
            </a:r>
            <a:r>
              <a:t> e</a:t>
            </a:r>
          </a:p>
        </p:txBody>
      </p:sp>
      <p:sp>
        <p:nvSpPr>
          <p:cNvPr id="174" name="Shape 126"/>
          <p:cNvSpPr txBox="1"/>
          <p:nvPr/>
        </p:nvSpPr>
        <p:spPr>
          <a:xfrm>
            <a:off x="4536899" y="597325"/>
            <a:ext cx="4607101" cy="446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∀ x</a:t>
            </a:r>
            <a:r>
              <a:rPr baseline="-23272"/>
              <a:t>1</a:t>
            </a:r>
            <a:r>
              <a:t> x</a:t>
            </a:r>
            <a:r>
              <a:rPr baseline="-23272"/>
              <a:t>2 </a:t>
            </a:r>
            <a:r>
              <a:t>. </a:t>
            </a:r>
            <a:r>
              <a:rPr b="1"/>
              <a:t>pair </a:t>
            </a:r>
            <a:r>
              <a:t>x</a:t>
            </a:r>
            <a:r>
              <a:rPr baseline="-23272"/>
              <a:t>1</a:t>
            </a:r>
            <a:r>
              <a:t> x</a:t>
            </a:r>
            <a:r>
              <a:rPr baseline="-23272"/>
              <a:t>2</a:t>
            </a:r>
            <a:r>
              <a:t> ∈ V x</a:t>
            </a:r>
            <a:r>
              <a:rPr baseline="-23272"/>
              <a:t>p</a:t>
            </a:r>
            <a:r>
              <a:t> ⟶ V x</a:t>
            </a:r>
            <a:r>
              <a:rPr baseline="-23272"/>
              <a:t>1</a:t>
            </a:r>
            <a:r>
              <a:t> ⊆ V x 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V C ⊨ e 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—————————————————————————————————————————— fst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V C ⊨ </a:t>
            </a:r>
            <a:r>
              <a:rPr b="1"/>
              <a:t>let</a:t>
            </a:r>
            <a:r>
              <a:t> x = </a:t>
            </a:r>
            <a:r>
              <a:rPr b="1"/>
              <a:t>fst</a:t>
            </a:r>
            <a:r>
              <a:t> x</a:t>
            </a:r>
            <a:r>
              <a:rPr baseline="-23272"/>
              <a:t>p</a:t>
            </a:r>
            <a:r>
              <a:t> </a:t>
            </a:r>
            <a:r>
              <a:rPr b="1"/>
              <a:t>in</a:t>
            </a:r>
            <a:r>
              <a:t> e</a:t>
            </a:r>
          </a:p>
          <a:p>
            <a:pPr>
              <a:lnSpc>
                <a:spcPts val="1300"/>
              </a:lnSpc>
              <a:defRPr sz="1100">
                <a:solidFill>
                  <a:schemeClr val="accent2">
                    <a:lumOff val="21764"/>
                  </a:schemeClr>
                </a:solidFill>
              </a:defRPr>
            </a:pPr>
            <a:endParaRPr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ts val="1300"/>
              </a:lnSpc>
              <a:defRPr sz="1100">
                <a:solidFill>
                  <a:schemeClr val="accent2">
                    <a:lumOff val="21764"/>
                  </a:schemeClr>
                </a:solidFill>
              </a:defRPr>
            </a:pPr>
            <a:endParaRPr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∀ x</a:t>
            </a:r>
            <a:r>
              <a:rPr baseline="-23272"/>
              <a:t>1</a:t>
            </a:r>
            <a:r>
              <a:t> x</a:t>
            </a:r>
            <a:r>
              <a:rPr baseline="-23272"/>
              <a:t>2 </a:t>
            </a:r>
            <a:r>
              <a:t>. </a:t>
            </a:r>
            <a:r>
              <a:rPr b="1"/>
              <a:t>pair </a:t>
            </a:r>
            <a:r>
              <a:t>x</a:t>
            </a:r>
            <a:r>
              <a:rPr baseline="-23272"/>
              <a:t>1</a:t>
            </a:r>
            <a:r>
              <a:t> x</a:t>
            </a:r>
            <a:r>
              <a:rPr baseline="-23272"/>
              <a:t>2</a:t>
            </a:r>
            <a:r>
              <a:t> ∈ V x</a:t>
            </a:r>
            <a:r>
              <a:rPr baseline="-23272"/>
              <a:t>p</a:t>
            </a:r>
            <a:r>
              <a:t> ⟶ V x</a:t>
            </a:r>
            <a:r>
              <a:rPr baseline="-23272"/>
              <a:t>2</a:t>
            </a:r>
            <a:r>
              <a:t> ⊆ V x 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V C ⊨ e 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—————————————————————————————————————————— fst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V C ⊨ </a:t>
            </a:r>
            <a:r>
              <a:rPr b="1"/>
              <a:t>let</a:t>
            </a:r>
            <a:r>
              <a:t> x = </a:t>
            </a:r>
            <a:r>
              <a:rPr b="1"/>
              <a:t>snd</a:t>
            </a:r>
            <a:r>
              <a:t> x</a:t>
            </a:r>
            <a:r>
              <a:rPr baseline="-23272"/>
              <a:t>p</a:t>
            </a:r>
            <a:r>
              <a:t> </a:t>
            </a:r>
            <a:r>
              <a:rPr b="1"/>
              <a:t>in</a:t>
            </a:r>
            <a:r>
              <a:t> e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 result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V C ⊨ </a:t>
            </a:r>
            <a:r>
              <a:rPr b="1"/>
              <a:t>result</a:t>
            </a:r>
            <a:r>
              <a:t> 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31"/>
          <p:cNvSpPr txBox="1"/>
          <p:nvPr/>
        </p:nvSpPr>
        <p:spPr>
          <a:xfrm>
            <a:off x="1963124" y="-1"/>
            <a:ext cx="6571500" cy="533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endParaRPr sz="1200"/>
          </a:p>
          <a:p>
            <a:pPr>
              <a:defRPr sz="1200"/>
            </a:pPr>
            <a:r>
              <a:t>Static Semantics, part 3</a:t>
            </a:r>
          </a:p>
        </p:txBody>
      </p:sp>
      <p:sp>
        <p:nvSpPr>
          <p:cNvPr id="177" name="Shape 132"/>
          <p:cNvSpPr txBox="1"/>
          <p:nvPr>
            <p:ph type="body" idx="1"/>
          </p:nvPr>
        </p:nvSpPr>
        <p:spPr>
          <a:xfrm>
            <a:off x="311700" y="597600"/>
            <a:ext cx="4225200" cy="44643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C ⊨ ω :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 unit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C ⊨ ()</a:t>
            </a:r>
          </a:p>
          <a:p>
            <a:pPr marL="0" indent="0">
              <a:lnSpc>
                <a:spcPts val="1300"/>
              </a:lnSpc>
              <a:buSzTx/>
              <a:buNone/>
              <a:defRPr sz="1100"/>
            </a:pPr>
            <a:endParaRPr b="1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300"/>
              </a:lnSpc>
              <a:buSzTx/>
              <a:buNone/>
              <a:defRPr sz="1100"/>
            </a:pPr>
            <a:endParaRPr b="1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300"/>
              </a:lnSpc>
              <a:buSzTx/>
              <a:buNone/>
              <a:defRPr b="1"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</a:t>
            </a:r>
            <a:r>
              <a:rPr b="0"/>
              <a:t> f x ⇒ e ⊆ V f    V C ⊨ e    V C ⊨ ρ</a:t>
            </a:r>
            <a:endParaRPr baseline="-23272"/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—————————————————————————————————————————— fun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C ⊨ </a:t>
            </a:r>
            <a:r>
              <a:rPr b="1"/>
              <a:t>clos (fun</a:t>
            </a:r>
            <a:r>
              <a:t> f x ⇒ e) ρ 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 chan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C ⊨ </a:t>
            </a:r>
            <a:r>
              <a:rPr b="1"/>
              <a:t>ch</a:t>
            </a:r>
            <a:r>
              <a:t> x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C ⊨ ρ</a:t>
            </a:r>
            <a:endParaRPr baseline="-23272"/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—————————————————————————————— send_evt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C ⊨ </a:t>
            </a:r>
            <a:r>
              <a:rPr b="1"/>
              <a:t>clos (send_evt</a:t>
            </a:r>
            <a:r>
              <a:t> x</a:t>
            </a:r>
            <a:r>
              <a:rPr baseline="-23272"/>
              <a:t>c</a:t>
            </a:r>
            <a:r>
              <a:t> x</a:t>
            </a:r>
            <a:r>
              <a:rPr baseline="-23272"/>
              <a:t>m</a:t>
            </a:r>
            <a:r>
              <a:t>) ρ </a:t>
            </a:r>
          </a:p>
          <a:p>
            <a:pPr marL="0" indent="0">
              <a:lnSpc>
                <a:spcPts val="1300"/>
              </a:lnSpc>
              <a:buSzTx/>
              <a:buNone/>
              <a:defRPr sz="1100"/>
            </a:pP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300"/>
              </a:lnSpc>
              <a:buSzTx/>
              <a:buNone/>
              <a:defRPr sz="1100"/>
            </a:pP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C ⊨ ρ :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∀ x ω . ρ x = ω ⟶ {‖ω‖} ⊆ V x ∧ V C ⊨ ω————————————————————————————————————————————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C ⊨ ρ</a:t>
            </a:r>
          </a:p>
        </p:txBody>
      </p:sp>
      <p:sp>
        <p:nvSpPr>
          <p:cNvPr id="178" name="Shape 133"/>
          <p:cNvSpPr txBox="1"/>
          <p:nvPr/>
        </p:nvSpPr>
        <p:spPr>
          <a:xfrm>
            <a:off x="4536899" y="597325"/>
            <a:ext cx="4607101" cy="446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V C ⊨ W ⇛ κ: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W ⊆ V x    V C ⊨ e    V C ⊨ ρ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V C ⊨ V ⌊e⌋ ⇛ κ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————————————————————————————————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V C ⊨ W ⇛ ⟨x,e,ρ⟩#κ</a:t>
            </a:r>
          </a:p>
          <a:p>
            <a:pPr>
              <a:lnSpc>
                <a:spcPts val="1300"/>
              </a:lnSpc>
              <a:defRPr sz="1100">
                <a:solidFill>
                  <a:schemeClr val="accent2">
                    <a:lumOff val="21764"/>
                  </a:schemeClr>
                </a:solidFill>
              </a:defRPr>
            </a:pPr>
            <a:endParaRPr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ts val="1300"/>
              </a:lnSpc>
              <a:defRPr sz="1100">
                <a:solidFill>
                  <a:schemeClr val="accent2">
                    <a:lumOff val="21764"/>
                  </a:schemeClr>
                </a:solidFill>
              </a:defRPr>
            </a:pPr>
            <a:endParaRPr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V C ⊨ σ :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V C ⊨ e    V C ⊨ ρ    V C ⊨ V ⌊e⌋ ⇛ κ———————————————————————————————————————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V C ⊨ ⟨e; ρ; κ⟩</a:t>
            </a:r>
          </a:p>
          <a:p>
            <a:pPr>
              <a:lnSpc>
                <a:spcPts val="1300"/>
              </a:lnSpc>
              <a:defRPr sz="1100">
                <a:solidFill>
                  <a:schemeClr val="accent2">
                    <a:lumOff val="21764"/>
                  </a:schemeClr>
                </a:solidFill>
              </a:defRPr>
            </a:pPr>
            <a:endParaRPr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ts val="1300"/>
              </a:lnSpc>
              <a:defRPr sz="1100">
                <a:solidFill>
                  <a:schemeClr val="accent2">
                    <a:lumOff val="21764"/>
                  </a:schemeClr>
                </a:solidFill>
              </a:defRPr>
            </a:pPr>
            <a:endParaRPr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V C ⊨ T :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∀ π σ . T π = σ ⟶ V C ⊨ σ—————————————————————————————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V C ⊨ 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45"/>
          <p:cNvSpPr txBox="1"/>
          <p:nvPr/>
        </p:nvSpPr>
        <p:spPr>
          <a:xfrm>
            <a:off x="1963124" y="-1"/>
            <a:ext cx="6571500" cy="711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endParaRPr sz="1200"/>
          </a:p>
          <a:p>
            <a:pPr>
              <a:defRPr sz="1200"/>
            </a:pPr>
            <a:r>
              <a:t>Static Semantics</a:t>
            </a:r>
          </a:p>
        </p:txBody>
      </p:sp>
      <p:sp>
        <p:nvSpPr>
          <p:cNvPr id="181" name="Shape 146"/>
          <p:cNvSpPr txBox="1"/>
          <p:nvPr>
            <p:ph type="body" idx="1"/>
          </p:nvPr>
        </p:nvSpPr>
        <p:spPr>
          <a:xfrm>
            <a:off x="311700" y="597600"/>
            <a:ext cx="4225200" cy="44643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e</a:t>
            </a:r>
            <a:r>
              <a:rPr baseline="-23272"/>
              <a:t>0</a:t>
            </a:r>
            <a:r>
              <a:t> ⊢ π ↦ e :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 start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e</a:t>
            </a:r>
            <a:r>
              <a:rPr baseline="-23272"/>
              <a:t>0</a:t>
            </a:r>
            <a:r>
              <a:t> ⊢ [`x</a:t>
            </a:r>
            <a:r>
              <a:rPr baseline="-23272"/>
              <a:t>0</a:t>
            </a:r>
            <a:r>
              <a:t>] ↦ e</a:t>
            </a:r>
            <a:r>
              <a:rPr baseline="-23272"/>
              <a:t>0</a:t>
            </a:r>
            <a:r>
              <a:t> 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e</a:t>
            </a:r>
            <a:r>
              <a:rPr baseline="-23272"/>
              <a:t>0</a:t>
            </a:r>
            <a:r>
              <a:t> ⊢ π ↦ </a:t>
            </a:r>
            <a:r>
              <a:rPr b="1"/>
              <a:t>let</a:t>
            </a:r>
            <a:r>
              <a:t> x </a:t>
            </a:r>
            <a:r>
              <a:rPr b="1"/>
              <a:t>=</a:t>
            </a:r>
            <a:r>
              <a:t> b </a:t>
            </a:r>
            <a:r>
              <a:rPr b="1"/>
              <a:t>in</a:t>
            </a:r>
            <a:r>
              <a:t> e——————————————————————————— seq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e</a:t>
            </a:r>
            <a:r>
              <a:rPr baseline="-23272"/>
              <a:t>0</a:t>
            </a:r>
            <a:r>
              <a:t> ⊢ π;;`x ↦ e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e</a:t>
            </a:r>
            <a:r>
              <a:rPr baseline="-23272"/>
              <a:t>0</a:t>
            </a:r>
            <a:r>
              <a:t> ⊢ π ↦ </a:t>
            </a:r>
            <a:r>
              <a:rPr b="1"/>
              <a:t>let</a:t>
            </a:r>
            <a:r>
              <a:t> x </a:t>
            </a:r>
            <a:r>
              <a:rPr b="1"/>
              <a:t>= spawn</a:t>
            </a:r>
            <a:r>
              <a:t> e</a:t>
            </a:r>
            <a:r>
              <a:rPr baseline="-23272"/>
              <a:t>c</a:t>
            </a:r>
            <a:r>
              <a:t> </a:t>
            </a:r>
            <a:r>
              <a:rPr b="1"/>
              <a:t>in</a:t>
            </a:r>
            <a:r>
              <a:t> e——————————————————————————————————— spawn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e</a:t>
            </a:r>
            <a:r>
              <a:rPr baseline="-23272"/>
              <a:t>0</a:t>
            </a:r>
            <a:r>
              <a:t> ⊢ π;;.x ↦ e</a:t>
            </a:r>
            <a:r>
              <a:rPr baseline="-23272"/>
              <a:t>c</a:t>
            </a:r>
          </a:p>
        </p:txBody>
      </p:sp>
      <p:sp>
        <p:nvSpPr>
          <p:cNvPr id="182" name="Shape 147"/>
          <p:cNvSpPr txBox="1"/>
          <p:nvPr/>
        </p:nvSpPr>
        <p:spPr>
          <a:xfrm>
            <a:off x="4536899" y="597325"/>
            <a:ext cx="4607101" cy="446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V e</a:t>
            </a:r>
            <a:r>
              <a:rPr baseline="-23272"/>
              <a:t>0</a:t>
            </a:r>
            <a:r>
              <a:t> ⊢ π ↦ </a:t>
            </a:r>
            <a:r>
              <a:rPr b="1"/>
              <a:t>let</a:t>
            </a:r>
            <a:r>
              <a:t> x </a:t>
            </a:r>
            <a:r>
              <a:rPr b="1"/>
              <a:t>= app</a:t>
            </a:r>
            <a:r>
              <a:t> f x </a:t>
            </a:r>
            <a:r>
              <a:rPr b="1"/>
              <a:t>in</a:t>
            </a:r>
            <a:r>
              <a:t> e </a:t>
            </a:r>
          </a:p>
          <a:p>
            <a:pPr>
              <a:lnSpc>
                <a:spcPts val="13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fun</a:t>
            </a:r>
            <a:r>
              <a:rPr b="0"/>
              <a:t> f’ x</a:t>
            </a:r>
            <a:r>
              <a:rPr b="0" baseline="-23272"/>
              <a:t>p</a:t>
            </a:r>
            <a:r>
              <a:rPr b="0"/>
              <a:t> ⇒ e</a:t>
            </a:r>
            <a:r>
              <a:rPr b="0" baseline="-23272"/>
              <a:t>b</a:t>
            </a:r>
            <a:r>
              <a:rPr b="0"/>
              <a:t> ∈ V f  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————————————————————————————————— app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V e</a:t>
            </a:r>
            <a:r>
              <a:rPr baseline="-23272"/>
              <a:t>0</a:t>
            </a:r>
            <a:r>
              <a:t> ⊢ π;;↿x ↦ e</a:t>
            </a:r>
            <a:r>
              <a:rPr baseline="-23272"/>
              <a:t>b</a:t>
            </a:r>
          </a:p>
          <a:p>
            <a:pPr>
              <a:lnSpc>
                <a:spcPts val="1300"/>
              </a:lnSpc>
              <a:defRPr sz="1100">
                <a:solidFill>
                  <a:schemeClr val="accent2">
                    <a:lumOff val="21764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ts val="1300"/>
              </a:lnSpc>
              <a:defRPr sz="1100">
                <a:solidFill>
                  <a:schemeClr val="accent2">
                    <a:lumOff val="21764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V e</a:t>
            </a:r>
            <a:r>
              <a:rPr baseline="-23272"/>
              <a:t>0</a:t>
            </a:r>
            <a:r>
              <a:t> ⊢ π ↦ </a:t>
            </a:r>
            <a:r>
              <a:rPr b="1"/>
              <a:t>let</a:t>
            </a:r>
            <a:r>
              <a:t> x </a:t>
            </a:r>
            <a:r>
              <a:rPr b="1"/>
              <a:t>= case</a:t>
            </a:r>
            <a:r>
              <a:t> x</a:t>
            </a:r>
            <a:r>
              <a:rPr baseline="-23272"/>
              <a:t>s</a:t>
            </a:r>
            <a:r>
              <a:t> </a:t>
            </a:r>
            <a:r>
              <a:rPr b="1"/>
              <a:t>of</a:t>
            </a:r>
            <a:r>
              <a:t> x</a:t>
            </a:r>
            <a:r>
              <a:rPr baseline="-23272"/>
              <a:t>l</a:t>
            </a:r>
            <a:r>
              <a:t> ⇒ e</a:t>
            </a:r>
            <a:r>
              <a:rPr baseline="-23272"/>
              <a:t>l</a:t>
            </a:r>
            <a:r>
              <a:t> … </a:t>
            </a:r>
            <a:r>
              <a:rPr b="1"/>
              <a:t>in</a:t>
            </a:r>
            <a:r>
              <a:t> e 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————————————————————————————————————————————— case_l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V e</a:t>
            </a:r>
            <a:r>
              <a:rPr baseline="-23272"/>
              <a:t>0</a:t>
            </a:r>
            <a:r>
              <a:t> ⊢ π;;ㅓx ↦ e</a:t>
            </a:r>
            <a:r>
              <a:rPr baseline="-23272"/>
              <a:t>l</a:t>
            </a:r>
          </a:p>
          <a:p>
            <a:pPr>
              <a:lnSpc>
                <a:spcPts val="1300"/>
              </a:lnSpc>
              <a:defRPr sz="1100">
                <a:solidFill>
                  <a:schemeClr val="accent2">
                    <a:lumOff val="21764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ts val="1300"/>
              </a:lnSpc>
              <a:defRPr sz="1100">
                <a:solidFill>
                  <a:schemeClr val="accent2">
                    <a:lumOff val="21764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V e</a:t>
            </a:r>
            <a:r>
              <a:rPr baseline="-23272"/>
              <a:t>0</a:t>
            </a:r>
            <a:r>
              <a:t> ⊢ π ↦ </a:t>
            </a:r>
            <a:r>
              <a:rPr b="1"/>
              <a:t>let</a:t>
            </a:r>
            <a:r>
              <a:t> x </a:t>
            </a:r>
            <a:r>
              <a:rPr b="1"/>
              <a:t>= case</a:t>
            </a:r>
            <a:r>
              <a:t> x</a:t>
            </a:r>
            <a:r>
              <a:rPr baseline="-23272"/>
              <a:t>s</a:t>
            </a:r>
            <a:r>
              <a:t> … </a:t>
            </a:r>
            <a:r>
              <a:rPr b="1"/>
              <a:t>¦</a:t>
            </a:r>
            <a:r>
              <a:t> x</a:t>
            </a:r>
            <a:r>
              <a:rPr baseline="-23272"/>
              <a:t>r</a:t>
            </a:r>
            <a:r>
              <a:t> ⇒ e</a:t>
            </a:r>
            <a:r>
              <a:rPr baseline="-23272"/>
              <a:t>r</a:t>
            </a:r>
            <a:r>
              <a:t> </a:t>
            </a:r>
            <a:r>
              <a:rPr b="1"/>
              <a:t>in</a:t>
            </a:r>
            <a:r>
              <a:t> e 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————————————————————————————————————————————— case_r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V e</a:t>
            </a:r>
            <a:r>
              <a:rPr baseline="-23272"/>
              <a:t>0</a:t>
            </a:r>
            <a:r>
              <a:t> ⊢ π;;ㅏx ↦ e</a:t>
            </a:r>
            <a:r>
              <a:rPr baseline="-23272"/>
              <a:t>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52"/>
          <p:cNvSpPr txBox="1"/>
          <p:nvPr/>
        </p:nvSpPr>
        <p:spPr>
          <a:xfrm>
            <a:off x="1963124" y="-1"/>
            <a:ext cx="6571500" cy="711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endParaRPr sz="1200"/>
          </a:p>
          <a:p>
            <a:pPr>
              <a:defRPr sz="1200"/>
            </a:pPr>
            <a:r>
              <a:t>Static Semantics</a:t>
            </a:r>
          </a:p>
        </p:txBody>
      </p:sp>
      <p:sp>
        <p:nvSpPr>
          <p:cNvPr id="185" name="Shape 153"/>
          <p:cNvSpPr txBox="1"/>
          <p:nvPr>
            <p:ph type="body" idx="1"/>
          </p:nvPr>
        </p:nvSpPr>
        <p:spPr>
          <a:xfrm>
            <a:off x="1963124" y="597600"/>
            <a:ext cx="5616163" cy="44643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e</a:t>
            </a:r>
            <a:r>
              <a:rPr baseline="-23272"/>
              <a:t>0</a:t>
            </a:r>
            <a:r>
              <a:t> ⊢ π @ ↿x # π' ↦ </a:t>
            </a:r>
            <a:r>
              <a:rPr b="1"/>
              <a:t>result</a:t>
            </a:r>
            <a:r>
              <a:t> y    </a:t>
            </a:r>
            <a:r>
              <a:rPr b="1"/>
              <a:t>bal</a:t>
            </a:r>
            <a:r>
              <a:t> π'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e</a:t>
            </a:r>
            <a:r>
              <a:rPr baseline="-23272"/>
              <a:t>0</a:t>
            </a:r>
            <a:r>
              <a:t> ⊢ π ↦ </a:t>
            </a:r>
            <a:r>
              <a:rPr b="1"/>
              <a:t>let</a:t>
            </a:r>
            <a:r>
              <a:t> x </a:t>
            </a:r>
            <a:r>
              <a:rPr b="1"/>
              <a:t>= b in</a:t>
            </a:r>
            <a:r>
              <a:t> e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———————————————————————————————————————— result_app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e</a:t>
            </a:r>
            <a:r>
              <a:rPr baseline="-23272"/>
              <a:t>0</a:t>
            </a:r>
            <a:r>
              <a:t> ⊢ π @ ↿x # (π';;⇃x) ↦ e</a:t>
            </a:r>
          </a:p>
          <a:p>
            <a:pPr marL="0" indent="0">
              <a:lnSpc>
                <a:spcPts val="1300"/>
              </a:lnSpc>
              <a:buSzTx/>
              <a:buNone/>
              <a:defRPr sz="1100"/>
            </a:pP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300"/>
              </a:lnSpc>
              <a:buSzTx/>
              <a:buNone/>
              <a:defRPr sz="1100"/>
            </a:pP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e</a:t>
            </a:r>
            <a:r>
              <a:rPr baseline="-23272"/>
              <a:t>0</a:t>
            </a:r>
            <a:r>
              <a:t> ⊢ π @ ↿x # π' ↦ </a:t>
            </a:r>
            <a:r>
              <a:rPr b="1"/>
              <a:t>result</a:t>
            </a:r>
            <a:r>
              <a:t> y    </a:t>
            </a:r>
            <a:r>
              <a:rPr b="1"/>
              <a:t>bal</a:t>
            </a:r>
            <a:r>
              <a:t> π'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e</a:t>
            </a:r>
            <a:r>
              <a:rPr baseline="-23272"/>
              <a:t>0</a:t>
            </a:r>
            <a:r>
              <a:t> ⊢ π ↦ </a:t>
            </a:r>
            <a:r>
              <a:rPr b="1"/>
              <a:t>let</a:t>
            </a:r>
            <a:r>
              <a:t> x </a:t>
            </a:r>
            <a:r>
              <a:rPr b="1"/>
              <a:t>= b in</a:t>
            </a:r>
            <a:r>
              <a:t> e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————————————————————————————————————————— res_cas_l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e</a:t>
            </a:r>
            <a:r>
              <a:rPr baseline="-23272"/>
              <a:t>0</a:t>
            </a:r>
            <a:r>
              <a:t> ⊢ π @ ㅓx # (π';;⇃x) ↦ e</a:t>
            </a:r>
          </a:p>
          <a:p>
            <a:pPr marL="0" indent="457200">
              <a:lnSpc>
                <a:spcPts val="1300"/>
              </a:lnSpc>
              <a:buSzTx/>
              <a:buNone/>
              <a:defRPr sz="1100"/>
            </a:pP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457200">
              <a:lnSpc>
                <a:spcPts val="1300"/>
              </a:lnSpc>
              <a:buSzTx/>
              <a:buNone/>
              <a:defRPr sz="1100"/>
            </a:pP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e</a:t>
            </a:r>
            <a:r>
              <a:rPr baseline="-23272"/>
              <a:t>0</a:t>
            </a:r>
            <a:r>
              <a:t> ⊢ π @ ↿x # π' ↦ </a:t>
            </a:r>
            <a:r>
              <a:rPr b="1"/>
              <a:t>result</a:t>
            </a:r>
            <a:r>
              <a:t> y    </a:t>
            </a:r>
            <a:r>
              <a:rPr b="1"/>
              <a:t>bal</a:t>
            </a:r>
            <a:r>
              <a:t> π'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e</a:t>
            </a:r>
            <a:r>
              <a:rPr baseline="-23272"/>
              <a:t>0</a:t>
            </a:r>
            <a:r>
              <a:t> ⊢ π ↦ </a:t>
            </a:r>
            <a:r>
              <a:rPr b="1"/>
              <a:t>let</a:t>
            </a:r>
            <a:r>
              <a:t> x </a:t>
            </a:r>
            <a:r>
              <a:rPr b="1"/>
              <a:t>= b in</a:t>
            </a:r>
            <a:r>
              <a:t> e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————————————————————————————————————————— res_case_r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e</a:t>
            </a:r>
            <a:r>
              <a:rPr baseline="-23272"/>
              <a:t>0</a:t>
            </a:r>
            <a:r>
              <a:t> ⊢ π @ ㅏx # (π';;⇃x) ↦ 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58"/>
          <p:cNvSpPr txBox="1"/>
          <p:nvPr/>
        </p:nvSpPr>
        <p:spPr>
          <a:xfrm>
            <a:off x="1963124" y="-1"/>
            <a:ext cx="6571500" cy="711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endParaRPr sz="1200"/>
          </a:p>
          <a:p>
            <a:pPr>
              <a:defRPr sz="1200"/>
            </a:pPr>
            <a:r>
              <a:t>Static Semantics</a:t>
            </a:r>
          </a:p>
        </p:txBody>
      </p:sp>
      <p:sp>
        <p:nvSpPr>
          <p:cNvPr id="188" name="Shape 159"/>
          <p:cNvSpPr txBox="1"/>
          <p:nvPr>
            <p:ph type="body" idx="1"/>
          </p:nvPr>
        </p:nvSpPr>
        <p:spPr>
          <a:xfrm>
            <a:off x="1963124" y="597600"/>
            <a:ext cx="5217752" cy="44643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e</a:t>
            </a:r>
            <a:r>
              <a:rPr baseline="-23272"/>
              <a:t>0</a:t>
            </a:r>
            <a:r>
              <a:t> ⊢ π ↦ κ :</a:t>
            </a: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/>
            </a:pP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bal</a:t>
            </a:r>
            <a:r>
              <a:t> π</a:t>
            </a:r>
            <a:r>
              <a:rPr baseline="-23272"/>
              <a:t>2</a:t>
            </a:r>
            <a:endParaRPr baseline="-23272"/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————————————————————————— empty</a:t>
            </a: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e</a:t>
            </a:r>
            <a:r>
              <a:rPr baseline="-23272"/>
              <a:t>0</a:t>
            </a:r>
            <a:r>
              <a:t> ⊢ π</a:t>
            </a:r>
            <a:r>
              <a:rPr baseline="-23272"/>
              <a:t>1</a:t>
            </a:r>
            <a:r>
              <a:t> @ .x # π</a:t>
            </a:r>
            <a:r>
              <a:rPr baseline="-23272"/>
              <a:t>2</a:t>
            </a:r>
            <a:r>
              <a:t> ↦ [] </a:t>
            </a: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/>
            </a:pP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/>
            </a:pP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e</a:t>
            </a:r>
            <a:r>
              <a:rPr baseline="-23272"/>
              <a:t>0</a:t>
            </a:r>
            <a:r>
              <a:t> ⊢ π</a:t>
            </a:r>
            <a:r>
              <a:rPr baseline="-23272"/>
              <a:t>1</a:t>
            </a:r>
            <a:r>
              <a:t> ↦ </a:t>
            </a:r>
            <a:r>
              <a:rPr b="1"/>
              <a:t>let</a:t>
            </a:r>
            <a:r>
              <a:t> x </a:t>
            </a:r>
            <a:r>
              <a:rPr b="1"/>
              <a:t>=</a:t>
            </a:r>
            <a:r>
              <a:t> </a:t>
            </a:r>
            <a:r>
              <a:rPr b="1"/>
              <a:t>app</a:t>
            </a:r>
            <a:r>
              <a:t> f x</a:t>
            </a:r>
            <a:r>
              <a:rPr baseline="-23272"/>
              <a:t>a</a:t>
            </a:r>
            <a:r>
              <a:t> </a:t>
            </a:r>
            <a:r>
              <a:rPr b="1"/>
              <a:t>in</a:t>
            </a:r>
            <a:r>
              <a:t> e</a:t>
            </a: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bal</a:t>
            </a:r>
            <a:r>
              <a:t> π</a:t>
            </a:r>
            <a:r>
              <a:rPr baseline="-23272"/>
              <a:t>2</a:t>
            </a:r>
            <a:r>
              <a:t>    V e</a:t>
            </a:r>
            <a:r>
              <a:rPr baseline="-23272"/>
              <a:t>0</a:t>
            </a:r>
            <a:r>
              <a:t> ⊢ π</a:t>
            </a:r>
            <a:r>
              <a:rPr baseline="-23272"/>
              <a:t>1</a:t>
            </a:r>
            <a:r>
              <a:t> ↦ κ</a:t>
            </a: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———————————————————————————————————— app</a:t>
            </a: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e</a:t>
            </a:r>
            <a:r>
              <a:rPr baseline="-23272"/>
              <a:t>0</a:t>
            </a:r>
            <a:r>
              <a:t> ⊢ π</a:t>
            </a:r>
            <a:r>
              <a:rPr baseline="-23272"/>
              <a:t>1</a:t>
            </a:r>
            <a:r>
              <a:t> @ ↿x # π</a:t>
            </a:r>
            <a:r>
              <a:rPr baseline="-23272"/>
              <a:t>2</a:t>
            </a:r>
            <a:r>
              <a:t> ↦ ⟨x,e,ρ⟩ # κ</a:t>
            </a: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/>
            </a:pP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/>
            </a:pP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e</a:t>
            </a:r>
            <a:r>
              <a:rPr baseline="-23272"/>
              <a:t>0</a:t>
            </a:r>
            <a:r>
              <a:t> ⊢ π</a:t>
            </a:r>
            <a:r>
              <a:rPr baseline="-23272"/>
              <a:t>1</a:t>
            </a:r>
            <a:r>
              <a:t> ↦ </a:t>
            </a:r>
            <a:r>
              <a:rPr b="1"/>
              <a:t>let</a:t>
            </a:r>
            <a:r>
              <a:t> x </a:t>
            </a:r>
            <a:r>
              <a:rPr b="1"/>
              <a:t>=</a:t>
            </a:r>
            <a:r>
              <a:t> </a:t>
            </a:r>
            <a:r>
              <a:rPr b="1"/>
              <a:t>case</a:t>
            </a:r>
            <a:r>
              <a:t> x</a:t>
            </a:r>
            <a:r>
              <a:rPr baseline="-23272"/>
              <a:t>s</a:t>
            </a:r>
            <a:r>
              <a:t> </a:t>
            </a:r>
            <a:r>
              <a:rPr b="1"/>
              <a:t>of</a:t>
            </a:r>
            <a:r>
              <a:t> x</a:t>
            </a:r>
            <a:r>
              <a:rPr baseline="-23272"/>
              <a:t>l</a:t>
            </a:r>
            <a:r>
              <a:t> ⇒ e</a:t>
            </a:r>
            <a:r>
              <a:rPr baseline="-23272"/>
              <a:t>l</a:t>
            </a:r>
            <a:r>
              <a:t> </a:t>
            </a:r>
            <a:r>
              <a:rPr b="1"/>
              <a:t>… in</a:t>
            </a:r>
            <a:r>
              <a:t> e</a:t>
            </a: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bal</a:t>
            </a:r>
            <a:r>
              <a:t> π</a:t>
            </a:r>
            <a:r>
              <a:rPr baseline="-23272"/>
              <a:t>2</a:t>
            </a:r>
            <a:r>
              <a:t>        V e</a:t>
            </a:r>
            <a:r>
              <a:rPr baseline="-23272"/>
              <a:t>0</a:t>
            </a:r>
            <a:r>
              <a:t> ⊢ π</a:t>
            </a:r>
            <a:r>
              <a:rPr baseline="-23272"/>
              <a:t>1</a:t>
            </a:r>
            <a:r>
              <a:t> ↦ κ</a:t>
            </a: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—————————————————————————————————————————————— case_l</a:t>
            </a: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e</a:t>
            </a:r>
            <a:r>
              <a:rPr baseline="-23272"/>
              <a:t>0</a:t>
            </a:r>
            <a:r>
              <a:t> ⊢ π</a:t>
            </a:r>
            <a:r>
              <a:rPr baseline="-23272"/>
              <a:t>1</a:t>
            </a:r>
            <a:r>
              <a:t> @ ㅓx # π</a:t>
            </a:r>
            <a:r>
              <a:rPr baseline="-23272"/>
              <a:t>2</a:t>
            </a:r>
            <a:r>
              <a:t> ↦ ⟨x,e,ρ⟩ # κ</a:t>
            </a: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/>
            </a:pP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/>
            </a:pP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e</a:t>
            </a:r>
            <a:r>
              <a:rPr baseline="-23272"/>
              <a:t>0</a:t>
            </a:r>
            <a:r>
              <a:t> ⊢ π</a:t>
            </a:r>
            <a:r>
              <a:rPr baseline="-23272"/>
              <a:t>1</a:t>
            </a:r>
            <a:r>
              <a:t> ↦ </a:t>
            </a:r>
            <a:r>
              <a:rPr b="1"/>
              <a:t>let</a:t>
            </a:r>
            <a:r>
              <a:t> x </a:t>
            </a:r>
            <a:r>
              <a:rPr b="1"/>
              <a:t>=</a:t>
            </a:r>
            <a:r>
              <a:t> </a:t>
            </a:r>
            <a:r>
              <a:rPr b="1"/>
              <a:t>case</a:t>
            </a:r>
            <a:r>
              <a:t> x</a:t>
            </a:r>
            <a:r>
              <a:rPr baseline="-23272"/>
              <a:t>s</a:t>
            </a:r>
            <a:r>
              <a:t> </a:t>
            </a:r>
            <a:r>
              <a:rPr b="1"/>
              <a:t>… ¦</a:t>
            </a:r>
            <a:r>
              <a:t> x</a:t>
            </a:r>
            <a:r>
              <a:rPr baseline="-23272"/>
              <a:t>r</a:t>
            </a:r>
            <a:r>
              <a:t> ⇒ e</a:t>
            </a:r>
            <a:r>
              <a:rPr baseline="-23272"/>
              <a:t>r</a:t>
            </a:r>
            <a:r>
              <a:t> </a:t>
            </a:r>
            <a:r>
              <a:rPr b="1"/>
              <a:t>in</a:t>
            </a:r>
            <a:r>
              <a:t> e</a:t>
            </a: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bal</a:t>
            </a:r>
            <a:r>
              <a:t> π</a:t>
            </a:r>
            <a:r>
              <a:rPr baseline="-23272"/>
              <a:t>2</a:t>
            </a:r>
            <a:r>
              <a:t>        V e</a:t>
            </a:r>
            <a:r>
              <a:rPr baseline="-23272"/>
              <a:t>0</a:t>
            </a:r>
            <a:r>
              <a:t> ⊢ π</a:t>
            </a:r>
            <a:r>
              <a:rPr baseline="-23272"/>
              <a:t>1</a:t>
            </a:r>
            <a:r>
              <a:t> ↦ κ—————————————————————————————————————————————— case_r</a:t>
            </a: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e</a:t>
            </a:r>
            <a:r>
              <a:rPr baseline="-23272"/>
              <a:t>0</a:t>
            </a:r>
            <a:r>
              <a:t> ⊢ π</a:t>
            </a:r>
            <a:r>
              <a:rPr baseline="-23272"/>
              <a:t>1</a:t>
            </a:r>
            <a:r>
              <a:t> @ ㅏx # π</a:t>
            </a:r>
            <a:r>
              <a:rPr baseline="-23272"/>
              <a:t>2</a:t>
            </a:r>
            <a:r>
              <a:t> ↦ ⟨x,e,ρ⟩ # 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70"/>
          <p:cNvSpPr txBox="1"/>
          <p:nvPr/>
        </p:nvSpPr>
        <p:spPr>
          <a:xfrm>
            <a:off x="1963124" y="-1"/>
            <a:ext cx="6571500" cy="533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endParaRPr sz="1200"/>
          </a:p>
          <a:p>
            <a:pPr>
              <a:defRPr sz="1200"/>
            </a:pPr>
            <a:r>
              <a:t>Static Communication Topology Analysis, part 1</a:t>
            </a:r>
          </a:p>
        </p:txBody>
      </p:sp>
      <p:sp>
        <p:nvSpPr>
          <p:cNvPr id="191" name="Shape 171"/>
          <p:cNvSpPr txBox="1"/>
          <p:nvPr>
            <p:ph type="body" idx="1"/>
          </p:nvPr>
        </p:nvSpPr>
        <p:spPr>
          <a:xfrm>
            <a:off x="311700" y="597600"/>
            <a:ext cx="4225200" cy="44643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1300"/>
              </a:lnSpc>
              <a:buClrTx/>
              <a:buSzTx/>
              <a:buFontTx/>
              <a:buNone/>
              <a:defRPr b="1"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is_static_send_path</a:t>
            </a:r>
            <a:r>
              <a:rPr b="0"/>
              <a:t> V C e x π :</a:t>
            </a: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e</a:t>
            </a:r>
            <a:r>
              <a:rPr baseline="-23272"/>
              <a:t>0</a:t>
            </a:r>
            <a:r>
              <a:t> ⊢ π ↦ </a:t>
            </a:r>
            <a:r>
              <a:rPr b="1"/>
              <a:t>let</a:t>
            </a:r>
            <a:r>
              <a:t> x </a:t>
            </a:r>
            <a:r>
              <a:rPr b="1"/>
              <a:t>= sync </a:t>
            </a:r>
            <a:r>
              <a:t>x</a:t>
            </a:r>
            <a:r>
              <a:rPr baseline="-23272"/>
              <a:t>e</a:t>
            </a:r>
            <a:r>
              <a:t> </a:t>
            </a:r>
            <a:r>
              <a:rPr b="1"/>
              <a:t>in </a:t>
            </a:r>
            <a:r>
              <a:t>e</a:t>
            </a:r>
            <a:r>
              <a:rPr baseline="-23272"/>
              <a:t>n</a:t>
            </a: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  <a:r>
              <a:rPr b="1"/>
              <a:t>send_evt</a:t>
            </a:r>
            <a:r>
              <a:t> x</a:t>
            </a:r>
            <a:r>
              <a:rPr baseline="-23272"/>
              <a:t>sc</a:t>
            </a:r>
            <a:r>
              <a:t> x</a:t>
            </a:r>
            <a:r>
              <a:rPr baseline="-23272"/>
              <a:t>m</a:t>
            </a:r>
            <a:r>
              <a:t>} ⊆ V x</a:t>
            </a:r>
            <a:r>
              <a:rPr baseline="-23272"/>
              <a:t>e</a:t>
            </a:r>
            <a:r>
              <a:t>    {</a:t>
            </a:r>
            <a:r>
              <a:rPr b="1"/>
              <a:t>ch</a:t>
            </a:r>
            <a:r>
              <a:t> x</a:t>
            </a:r>
            <a:r>
              <a:rPr baseline="-23272"/>
              <a:t>c</a:t>
            </a:r>
            <a:r>
              <a:t>} ⊆ V x</a:t>
            </a:r>
            <a:r>
              <a:rPr baseline="-23272"/>
              <a:t>sc</a:t>
            </a: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{()} ⊆ V x</a:t>
            </a:r>
            <a:r>
              <a:rPr baseline="-23272"/>
              <a:t>sc</a:t>
            </a:r>
            <a:r>
              <a:t>    V x</a:t>
            </a:r>
            <a:r>
              <a:rPr baseline="-23272"/>
              <a:t>m</a:t>
            </a:r>
            <a:r>
              <a:t> ⊆ C x</a:t>
            </a:r>
            <a:r>
              <a:rPr baseline="-23272"/>
              <a:t>c</a:t>
            </a: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———————————————————————————————————————————</a:t>
            </a: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is_static_send_path</a:t>
            </a:r>
            <a:r>
              <a:t> V C e</a:t>
            </a:r>
            <a:r>
              <a:rPr baseline="-23272"/>
              <a:t>0</a:t>
            </a:r>
            <a:r>
              <a:t> x</a:t>
            </a:r>
            <a:r>
              <a:rPr baseline="-23272"/>
              <a:t>c </a:t>
            </a:r>
            <a:r>
              <a:t>(π;;`x)</a:t>
            </a: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/>
            </a:pP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/>
            </a:pP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b="1"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is_static_recv_path</a:t>
            </a:r>
            <a:r>
              <a:rPr b="0"/>
              <a:t> V C e π :</a:t>
            </a: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e</a:t>
            </a:r>
            <a:r>
              <a:rPr baseline="-23272"/>
              <a:t>0</a:t>
            </a:r>
            <a:r>
              <a:t> ⊢ π ↦ </a:t>
            </a:r>
            <a:r>
              <a:rPr b="1"/>
              <a:t>let</a:t>
            </a:r>
            <a:r>
              <a:t> x </a:t>
            </a:r>
            <a:r>
              <a:rPr b="1"/>
              <a:t>= sync </a:t>
            </a:r>
            <a:r>
              <a:t>x</a:t>
            </a:r>
            <a:r>
              <a:rPr baseline="-23272"/>
              <a:t>e</a:t>
            </a:r>
            <a:r>
              <a:t> </a:t>
            </a:r>
            <a:r>
              <a:rPr b="1"/>
              <a:t>in </a:t>
            </a:r>
            <a:r>
              <a:t>e</a:t>
            </a:r>
            <a:r>
              <a:rPr baseline="-23272"/>
              <a:t>n</a:t>
            </a: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  <a:r>
              <a:rPr b="1"/>
              <a:t>recv_evt</a:t>
            </a:r>
            <a:r>
              <a:t> x</a:t>
            </a:r>
            <a:r>
              <a:rPr baseline="-23272"/>
              <a:t>rc</a:t>
            </a:r>
            <a:r>
              <a:t>} ⊆ V x</a:t>
            </a:r>
            <a:r>
              <a:rPr baseline="-23272"/>
              <a:t>e</a:t>
            </a:r>
            <a:r>
              <a:t>    {</a:t>
            </a:r>
            <a:r>
              <a:rPr b="1"/>
              <a:t>ch</a:t>
            </a:r>
            <a:r>
              <a:t> x</a:t>
            </a:r>
            <a:r>
              <a:rPr baseline="-23272"/>
              <a:t>c</a:t>
            </a:r>
            <a:r>
              <a:t>} ⊆ V x</a:t>
            </a:r>
            <a:r>
              <a:rPr baseline="-23272"/>
              <a:t>sc</a:t>
            </a: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{ω̂} ⊆ V x</a:t>
            </a:r>
            <a:r>
              <a:rPr baseline="-23272"/>
              <a:t>rc</a:t>
            </a:r>
            <a:r>
              <a:t>    {ω̂} ⊆ C x</a:t>
            </a:r>
            <a:r>
              <a:rPr baseline="-23272"/>
              <a:t>c</a:t>
            </a: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———————————————————————————————————————————</a:t>
            </a: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is_static_recv_path</a:t>
            </a:r>
            <a:r>
              <a:t> V C e</a:t>
            </a:r>
            <a:r>
              <a:rPr baseline="-23272"/>
              <a:t>0</a:t>
            </a:r>
            <a:r>
              <a:t> x</a:t>
            </a:r>
            <a:r>
              <a:rPr baseline="-23272"/>
              <a:t>c </a:t>
            </a:r>
            <a:r>
              <a:t>(π;;`x)</a:t>
            </a:r>
          </a:p>
        </p:txBody>
      </p:sp>
      <p:sp>
        <p:nvSpPr>
          <p:cNvPr id="192" name="Shape 172"/>
          <p:cNvSpPr txBox="1"/>
          <p:nvPr/>
        </p:nvSpPr>
        <p:spPr>
          <a:xfrm>
            <a:off x="4536899" y="597325"/>
            <a:ext cx="4607101" cy="446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>
              <a:lnSpc>
                <a:spcPts val="13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exclusive</a:t>
            </a:r>
            <a:r>
              <a:rPr b="0"/>
              <a:t> π</a:t>
            </a:r>
            <a:r>
              <a:rPr b="0" baseline="-23272"/>
              <a:t>1</a:t>
            </a:r>
            <a:r>
              <a:rPr b="0"/>
              <a:t> π</a:t>
            </a:r>
            <a:r>
              <a:rPr b="0" baseline="-23272"/>
              <a:t>2</a:t>
            </a:r>
            <a:r>
              <a:rPr b="0"/>
              <a:t> :</a:t>
            </a:r>
          </a:p>
          <a:p>
            <a:pPr>
              <a:lnSpc>
                <a:spcPts val="1300"/>
              </a:lnSpc>
              <a:defRPr sz="1100">
                <a:solidFill>
                  <a:schemeClr val="accent2">
                    <a:lumOff val="21764"/>
                  </a:schemeClr>
                </a:solidFill>
              </a:defRPr>
            </a:pPr>
            <a:endParaRPr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ts val="13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rPr b="0"/>
              <a:t>π</a:t>
            </a:r>
            <a:r>
              <a:rPr b="0" baseline="-23272"/>
              <a:t>1</a:t>
            </a:r>
            <a:r>
              <a:rPr b="0"/>
              <a:t> = π</a:t>
            </a:r>
            <a:r>
              <a:rPr b="0" baseline="-23272"/>
              <a:t>2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———————————————————————————————————————————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exclusive</a:t>
            </a:r>
            <a:r>
              <a:t> π</a:t>
            </a:r>
            <a:r>
              <a:rPr baseline="-23272"/>
              <a:t>1</a:t>
            </a:r>
            <a:r>
              <a:t> π</a:t>
            </a:r>
            <a:r>
              <a:rPr baseline="-23272"/>
              <a:t>2</a:t>
            </a:r>
          </a:p>
          <a:p>
            <a:pPr>
              <a:lnSpc>
                <a:spcPts val="1300"/>
              </a:lnSpc>
              <a:defRPr sz="1100">
                <a:solidFill>
                  <a:schemeClr val="accent2">
                    <a:lumOff val="21764"/>
                  </a:schemeClr>
                </a:solidFill>
              </a:defRPr>
            </a:pPr>
            <a:endParaRPr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ts val="1300"/>
              </a:lnSpc>
              <a:defRPr sz="1100">
                <a:solidFill>
                  <a:schemeClr val="accent2">
                    <a:lumOff val="21764"/>
                  </a:schemeClr>
                </a:solidFill>
              </a:defRPr>
            </a:pPr>
            <a:endParaRPr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ts val="13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noncompet</a:t>
            </a:r>
            <a:r>
              <a:rPr b="0"/>
              <a:t> π</a:t>
            </a:r>
            <a:r>
              <a:rPr b="0" baseline="-23272"/>
              <a:t>1</a:t>
            </a:r>
            <a:r>
              <a:rPr b="0"/>
              <a:t> π</a:t>
            </a:r>
            <a:r>
              <a:rPr b="0" baseline="-23272"/>
              <a:t>2</a:t>
            </a:r>
            <a:r>
              <a:rPr b="0"/>
              <a:t> :</a:t>
            </a:r>
          </a:p>
          <a:p>
            <a:pPr>
              <a:lnSpc>
                <a:spcPts val="1300"/>
              </a:lnSpc>
              <a:defRPr sz="1100">
                <a:solidFill>
                  <a:schemeClr val="accent2">
                    <a:lumOff val="21764"/>
                  </a:schemeClr>
                </a:solidFill>
              </a:defRPr>
            </a:pPr>
            <a:endParaRPr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ts val="13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ordered </a:t>
            </a:r>
            <a:r>
              <a:rPr b="0"/>
              <a:t>π</a:t>
            </a:r>
            <a:r>
              <a:rPr b="0" baseline="-23272"/>
              <a:t>1 </a:t>
            </a:r>
            <a:r>
              <a:rPr b="0"/>
              <a:t>π</a:t>
            </a:r>
            <a:r>
              <a:rPr b="0" baseline="-23272"/>
              <a:t>2 </a:t>
            </a:r>
            <a:r>
              <a:rPr b="0"/>
              <a:t>∨</a:t>
            </a:r>
            <a:r>
              <a:rPr b="0" baseline="-23272"/>
              <a:t>  </a:t>
            </a:r>
            <a:r>
              <a:rPr b="0"/>
              <a:t>π</a:t>
            </a:r>
            <a:r>
              <a:rPr b="0" baseline="-23272"/>
              <a:t>1</a:t>
            </a:r>
            <a:r>
              <a:rPr b="0"/>
              <a:t> ≅ π</a:t>
            </a:r>
            <a:r>
              <a:rPr b="0" baseline="-23272"/>
              <a:t>2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———————————————————————————————————————————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noncompet</a:t>
            </a:r>
            <a:r>
              <a:t> π</a:t>
            </a:r>
            <a:r>
              <a:rPr baseline="-23272"/>
              <a:t>1</a:t>
            </a:r>
            <a:r>
              <a:t> π</a:t>
            </a:r>
            <a:r>
              <a:rPr baseline="-23272"/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77"/>
          <p:cNvSpPr txBox="1"/>
          <p:nvPr/>
        </p:nvSpPr>
        <p:spPr>
          <a:xfrm>
            <a:off x="1963124" y="-1"/>
            <a:ext cx="6571500" cy="533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endParaRPr sz="1200"/>
          </a:p>
          <a:p>
            <a:pPr>
              <a:defRPr sz="1200"/>
            </a:pPr>
            <a:r>
              <a:t>Static Communication Topology Analysis, part 2</a:t>
            </a:r>
          </a:p>
        </p:txBody>
      </p:sp>
      <p:sp>
        <p:nvSpPr>
          <p:cNvPr id="195" name="Shape 178"/>
          <p:cNvSpPr txBox="1"/>
          <p:nvPr>
            <p:ph type="body" idx="1"/>
          </p:nvPr>
        </p:nvSpPr>
        <p:spPr>
          <a:xfrm>
            <a:off x="311700" y="597600"/>
            <a:ext cx="4225200" cy="44643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1300"/>
              </a:lnSpc>
              <a:buClrTx/>
              <a:buSzTx/>
              <a:buFontTx/>
              <a:buNone/>
              <a:defRPr b="1"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static_one_sync</a:t>
            </a:r>
            <a:r>
              <a:rPr b="0"/>
              <a:t> V C e x :</a:t>
            </a: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/>
            </a:pP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all </a:t>
            </a:r>
            <a:r>
              <a:t>(</a:t>
            </a:r>
            <a:r>
              <a:rPr b="1"/>
              <a:t>is_static_send_path</a:t>
            </a:r>
            <a:r>
              <a:t> V C e x</a:t>
            </a:r>
            <a:r>
              <a:rPr baseline="-23272"/>
              <a:t>c</a:t>
            </a:r>
            <a:r>
              <a:t>) </a:t>
            </a:r>
            <a:r>
              <a:rPr b="1"/>
              <a:t>exclusive</a:t>
            </a:r>
            <a:endParaRPr b="1"/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all </a:t>
            </a:r>
            <a:r>
              <a:t>(</a:t>
            </a:r>
            <a:r>
              <a:rPr b="1"/>
              <a:t>is_static_recv_path</a:t>
            </a:r>
            <a:r>
              <a:t> V C e x</a:t>
            </a:r>
            <a:r>
              <a:rPr baseline="-23272"/>
              <a:t>c</a:t>
            </a:r>
            <a:r>
              <a:t>) </a:t>
            </a:r>
            <a:r>
              <a:rPr b="1"/>
              <a:t>exclusive</a:t>
            </a:r>
            <a:endParaRPr b="1"/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——————————————————————————————————————————————</a:t>
            </a: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static_one_sync</a:t>
            </a:r>
            <a:r>
              <a:t> V C e x</a:t>
            </a:r>
            <a:r>
              <a:rPr baseline="-23272"/>
              <a:t>c</a:t>
            </a:r>
            <a:r>
              <a:t>  </a:t>
            </a: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/>
            </a:pP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/>
            </a:pP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b="1"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static_one_to_one</a:t>
            </a:r>
            <a:r>
              <a:rPr b="0"/>
              <a:t> V C e x :</a:t>
            </a: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/>
            </a:pP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all </a:t>
            </a:r>
            <a:r>
              <a:t>(</a:t>
            </a:r>
            <a:r>
              <a:rPr b="1"/>
              <a:t>is_static_send_path</a:t>
            </a:r>
            <a:r>
              <a:t> V C e x</a:t>
            </a:r>
            <a:r>
              <a:rPr baseline="-23272"/>
              <a:t>c</a:t>
            </a:r>
            <a:r>
              <a:t>) </a:t>
            </a:r>
            <a:r>
              <a:rPr b="1"/>
              <a:t>noncompet</a:t>
            </a:r>
            <a:endParaRPr b="1"/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all </a:t>
            </a:r>
            <a:r>
              <a:t>(</a:t>
            </a:r>
            <a:r>
              <a:rPr b="1"/>
              <a:t>is_static_recv_path</a:t>
            </a:r>
            <a:r>
              <a:t> V C e x</a:t>
            </a:r>
            <a:r>
              <a:rPr baseline="-23272"/>
              <a:t>c</a:t>
            </a:r>
            <a:r>
              <a:t>) </a:t>
            </a:r>
            <a:r>
              <a:rPr b="1"/>
              <a:t>noncompet</a:t>
            </a:r>
            <a:endParaRPr b="1"/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——————————————————————————————————————————————</a:t>
            </a:r>
          </a:p>
          <a:p>
            <a:pPr marL="0" indent="0">
              <a:lnSpc>
                <a:spcPts val="1300"/>
              </a:lnSpc>
              <a:buClrTx/>
              <a:buSzTx/>
              <a:buFont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static_one_to_one</a:t>
            </a:r>
            <a:r>
              <a:t> V C e x</a:t>
            </a:r>
            <a:r>
              <a:rPr baseline="-23272"/>
              <a:t>c</a:t>
            </a:r>
            <a:r>
              <a:t>  </a:t>
            </a:r>
          </a:p>
        </p:txBody>
      </p:sp>
      <p:sp>
        <p:nvSpPr>
          <p:cNvPr id="196" name="Shape 179"/>
          <p:cNvSpPr txBox="1"/>
          <p:nvPr/>
        </p:nvSpPr>
        <p:spPr>
          <a:xfrm>
            <a:off x="4536899" y="597325"/>
            <a:ext cx="4607101" cy="446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>
              <a:lnSpc>
                <a:spcPts val="13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fan_out</a:t>
            </a:r>
            <a:r>
              <a:rPr b="0"/>
              <a:t> V C e x :</a:t>
            </a:r>
          </a:p>
          <a:p>
            <a:pPr>
              <a:lnSpc>
                <a:spcPts val="1300"/>
              </a:lnSpc>
              <a:defRPr sz="1100">
                <a:solidFill>
                  <a:schemeClr val="accent2">
                    <a:lumOff val="21764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all </a:t>
            </a:r>
            <a:r>
              <a:t>(</a:t>
            </a:r>
            <a:r>
              <a:rPr b="1"/>
              <a:t>is_static_send_path</a:t>
            </a:r>
            <a:r>
              <a:t> V C e x</a:t>
            </a:r>
            <a:r>
              <a:rPr baseline="-23272"/>
              <a:t>c</a:t>
            </a:r>
            <a:r>
              <a:t>) </a:t>
            </a:r>
            <a:r>
              <a:rPr b="1"/>
              <a:t>noncompet</a:t>
            </a:r>
            <a:r>
              <a:t>———————————————————————————————————————————————————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static_fan_out</a:t>
            </a:r>
            <a:r>
              <a:t> V C e x</a:t>
            </a:r>
            <a:r>
              <a:rPr baseline="-23272"/>
              <a:t>c</a:t>
            </a:r>
            <a:r>
              <a:t>  </a:t>
            </a:r>
          </a:p>
          <a:p>
            <a:pPr>
              <a:lnSpc>
                <a:spcPts val="1300"/>
              </a:lnSpc>
              <a:defRPr sz="1100">
                <a:solidFill>
                  <a:schemeClr val="accent2">
                    <a:lumOff val="21764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ts val="1300"/>
              </a:lnSpc>
              <a:defRPr sz="1100">
                <a:solidFill>
                  <a:schemeClr val="accent2">
                    <a:lumOff val="21764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ts val="13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static_fan_in</a:t>
            </a:r>
            <a:r>
              <a:rPr b="0"/>
              <a:t> V C e x : </a:t>
            </a:r>
          </a:p>
          <a:p>
            <a:pPr>
              <a:lnSpc>
                <a:spcPts val="1300"/>
              </a:lnSpc>
              <a:defRPr sz="1100">
                <a:solidFill>
                  <a:schemeClr val="accent2">
                    <a:lumOff val="21764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b="1"/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all </a:t>
            </a:r>
            <a:r>
              <a:t>(</a:t>
            </a:r>
            <a:r>
              <a:rPr b="1"/>
              <a:t>is_static_recv_path</a:t>
            </a:r>
            <a:r>
              <a:t> V C e x</a:t>
            </a:r>
            <a:r>
              <a:rPr baseline="-23272"/>
              <a:t>c</a:t>
            </a:r>
            <a:r>
              <a:t>) </a:t>
            </a:r>
            <a:r>
              <a:rPr b="1"/>
              <a:t>noncompet</a:t>
            </a:r>
            <a:endParaRPr b="1"/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———————————————————————————————————————————————————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static_fan_in </a:t>
            </a:r>
            <a:r>
              <a:t>V C e x</a:t>
            </a:r>
            <a:r>
              <a:rPr baseline="-23272"/>
              <a:t>c</a:t>
            </a:r>
            <a:r>
              <a:t>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84"/>
          <p:cNvSpPr txBox="1"/>
          <p:nvPr/>
        </p:nvSpPr>
        <p:spPr>
          <a:xfrm>
            <a:off x="1963124" y="-1"/>
            <a:ext cx="6571500" cy="533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endParaRPr sz="1200"/>
          </a:p>
          <a:p>
            <a:pPr>
              <a:defRPr sz="1200"/>
            </a:pPr>
            <a:r>
              <a:t>Semantics Theorems, part 1</a:t>
            </a:r>
          </a:p>
        </p:txBody>
      </p:sp>
      <p:sp>
        <p:nvSpPr>
          <p:cNvPr id="199" name="Shape 185"/>
          <p:cNvSpPr txBox="1"/>
          <p:nvPr>
            <p:ph type="body" idx="1"/>
          </p:nvPr>
        </p:nvSpPr>
        <p:spPr>
          <a:xfrm>
            <a:off x="1963124" y="597600"/>
            <a:ext cx="5770802" cy="4464300"/>
          </a:xfrm>
          <a:prstGeom prst="rect">
            <a:avLst/>
          </a:prstGeom>
        </p:spPr>
        <p:txBody>
          <a:bodyPr/>
          <a:lstStyle/>
          <a:p>
            <a:pPr marL="0" indent="0" defTabSz="905255">
              <a:lnSpc>
                <a:spcPts val="1200"/>
              </a:lnSpc>
              <a:buSzTx/>
              <a:buNone/>
              <a:defRPr sz="1089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theorem </a:t>
            </a:r>
            <a:r>
              <a:rPr b="1"/>
              <a:t>static_semantics_preserved </a:t>
            </a:r>
            <a:r>
              <a:t>:</a:t>
            </a:r>
          </a:p>
          <a:p>
            <a:pPr marL="0" indent="0" defTabSz="905255">
              <a:lnSpc>
                <a:spcPts val="1200"/>
              </a:lnSpc>
              <a:buSzTx/>
              <a:buNone/>
              <a:defRPr sz="1089"/>
            </a:pP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 defTabSz="905255">
              <a:lnSpc>
                <a:spcPts val="1200"/>
              </a:lnSpc>
              <a:buSzTx/>
              <a:buNone/>
              <a:defRPr sz="1089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C ⊨ T      T → T'</a:t>
            </a:r>
          </a:p>
          <a:p>
            <a:pPr marL="0" indent="0" defTabSz="905255">
              <a:lnSpc>
                <a:spcPts val="1200"/>
              </a:lnSpc>
              <a:buSzTx/>
              <a:buNone/>
              <a:defRPr sz="1089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—————————————————————</a:t>
            </a:r>
          </a:p>
          <a:p>
            <a:pPr marL="0" indent="0" defTabSz="905255">
              <a:lnSpc>
                <a:spcPts val="1200"/>
              </a:lnSpc>
              <a:buSzTx/>
              <a:buNone/>
              <a:defRPr sz="1089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C ⊨ T’ </a:t>
            </a:r>
          </a:p>
          <a:p>
            <a:pPr marL="0" indent="0" defTabSz="905255">
              <a:lnSpc>
                <a:spcPts val="1200"/>
              </a:lnSpc>
              <a:buSzTx/>
              <a:buNone/>
              <a:defRPr sz="1089"/>
            </a:pP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 defTabSz="905255">
              <a:lnSpc>
                <a:spcPts val="1200"/>
              </a:lnSpc>
              <a:buSzTx/>
              <a:buNone/>
              <a:defRPr sz="1089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proof by inversion on → and on ⊨ and subsequent ⊨</a:t>
            </a:r>
          </a:p>
          <a:p>
            <a:pPr marL="0" indent="0" defTabSz="905255">
              <a:lnSpc>
                <a:spcPts val="1200"/>
              </a:lnSpc>
              <a:buSzTx/>
              <a:buNone/>
              <a:defRPr sz="1089"/>
            </a:pP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 defTabSz="905255">
              <a:lnSpc>
                <a:spcPts val="1200"/>
              </a:lnSpc>
              <a:buSzTx/>
              <a:buNone/>
              <a:defRPr sz="1089"/>
            </a:pP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 defTabSz="905255">
              <a:lnSpc>
                <a:spcPts val="1200"/>
              </a:lnSpc>
              <a:buSzTx/>
              <a:buNone/>
              <a:defRPr sz="1089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theorem </a:t>
            </a:r>
            <a:r>
              <a:rPr b="1"/>
              <a:t>static_semantics_preserved_star </a:t>
            </a:r>
            <a:r>
              <a:t>:</a:t>
            </a:r>
          </a:p>
          <a:p>
            <a:pPr marL="0" indent="0" defTabSz="905255">
              <a:lnSpc>
                <a:spcPts val="1200"/>
              </a:lnSpc>
              <a:buSzTx/>
              <a:buNone/>
              <a:defRPr sz="1089"/>
            </a:pP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 defTabSz="905255">
              <a:lnSpc>
                <a:spcPts val="1200"/>
              </a:lnSpc>
              <a:buSzTx/>
              <a:buNone/>
              <a:defRPr sz="1089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 →* T'</a:t>
            </a:r>
          </a:p>
          <a:p>
            <a:pPr marL="0" indent="0" defTabSz="905255">
              <a:lnSpc>
                <a:spcPts val="1200"/>
              </a:lnSpc>
              <a:buSzTx/>
              <a:buNone/>
              <a:defRPr sz="1089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—————————————————————</a:t>
            </a:r>
          </a:p>
          <a:p>
            <a:pPr marL="0" indent="0" defTabSz="905255">
              <a:lnSpc>
                <a:spcPts val="1200"/>
              </a:lnSpc>
              <a:buSzTx/>
              <a:buNone/>
              <a:defRPr sz="1089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C ⊨ T ⟶ V C ⊨ T’ </a:t>
            </a:r>
          </a:p>
          <a:p>
            <a:pPr marL="0" indent="0" defTabSz="905255">
              <a:lnSpc>
                <a:spcPts val="1200"/>
              </a:lnSpc>
              <a:buSzTx/>
              <a:buNone/>
              <a:defRPr sz="1089"/>
            </a:pP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 defTabSz="905255">
              <a:lnSpc>
                <a:spcPts val="1200"/>
              </a:lnSpc>
              <a:buSzTx/>
              <a:buNone/>
              <a:defRPr sz="1089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proof:</a:t>
            </a:r>
          </a:p>
          <a:p>
            <a:pPr marL="452627" indent="-289179" defTabSz="905255">
              <a:lnSpc>
                <a:spcPts val="1200"/>
              </a:lnSpc>
              <a:buClr>
                <a:srgbClr val="000000"/>
              </a:buClr>
              <a:buSzPts val="1000"/>
              <a:buFontTx/>
              <a:buAutoNum type="arabicPeriod" startAt="1"/>
              <a:defRPr sz="1089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case T →* T' ≡ T →* T :</a:t>
            </a:r>
          </a:p>
          <a:p>
            <a:pPr lvl="1" marL="905255" indent="-289179" defTabSz="905255">
              <a:lnSpc>
                <a:spcPts val="1200"/>
              </a:lnSpc>
              <a:buClr>
                <a:srgbClr val="000000"/>
              </a:buClr>
              <a:buSzPts val="1000"/>
              <a:buFontTx/>
              <a:buAutoNum type="alphaLcPeriod" startAt="1"/>
              <a:defRPr sz="1089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 = T’</a:t>
            </a:r>
          </a:p>
          <a:p>
            <a:pPr lvl="1" marL="905255" indent="-289179" defTabSz="905255">
              <a:lnSpc>
                <a:spcPts val="1200"/>
              </a:lnSpc>
              <a:buClr>
                <a:srgbClr val="000000"/>
              </a:buClr>
              <a:buSzPts val="1000"/>
              <a:buFontTx/>
              <a:buAutoNum type="alphaLcPeriod" startAt="1"/>
              <a:defRPr sz="1089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C ⊨ T ⟶ V C ⊨ T</a:t>
            </a:r>
          </a:p>
          <a:p>
            <a:pPr lvl="1" marL="905255" indent="-289179" defTabSz="905255">
              <a:lnSpc>
                <a:spcPts val="1200"/>
              </a:lnSpc>
              <a:buClr>
                <a:srgbClr val="000000"/>
              </a:buClr>
              <a:buSzPts val="1000"/>
              <a:buFontTx/>
              <a:buAutoNum type="alphaLcPeriod" startAt="1"/>
              <a:defRPr sz="1089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C ⊨ T ⟶ V C ⊨ T’</a:t>
            </a:r>
          </a:p>
          <a:p>
            <a:pPr marL="452627" indent="-289179" defTabSz="905255">
              <a:lnSpc>
                <a:spcPts val="1200"/>
              </a:lnSpc>
              <a:buClr>
                <a:srgbClr val="000000"/>
              </a:buClr>
              <a:buSzPts val="1000"/>
              <a:buFontTx/>
              <a:buAutoNum type="arabicPeriod" startAt="1"/>
              <a:defRPr sz="1089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case T →* T' ≡ T → T</a:t>
            </a:r>
            <a:r>
              <a:rPr baseline="-23447"/>
              <a:t>m</a:t>
            </a:r>
            <a:r>
              <a:t> ∧ T</a:t>
            </a:r>
            <a:r>
              <a:rPr baseline="-23447"/>
              <a:t>m</a:t>
            </a:r>
            <a:r>
              <a:t> →* T’ : </a:t>
            </a:r>
          </a:p>
          <a:p>
            <a:pPr lvl="1" marL="905255" indent="-289179" defTabSz="905255">
              <a:lnSpc>
                <a:spcPts val="1200"/>
              </a:lnSpc>
              <a:buClr>
                <a:srgbClr val="000000"/>
              </a:buClr>
              <a:buSzPts val="1000"/>
              <a:buFontTx/>
              <a:buAutoNum type="alphaLcPeriod" startAt="1"/>
              <a:defRPr sz="1089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C ⊨ T</a:t>
            </a:r>
            <a:r>
              <a:rPr baseline="-23447"/>
              <a:t>m</a:t>
            </a:r>
            <a:r>
              <a:t> ⟶ V C ⊨ T’ (IH)</a:t>
            </a:r>
          </a:p>
          <a:p>
            <a:pPr lvl="1" marL="905255" indent="-289179" defTabSz="905255">
              <a:lnSpc>
                <a:spcPts val="1200"/>
              </a:lnSpc>
              <a:buClr>
                <a:srgbClr val="000000"/>
              </a:buClr>
              <a:buSzPts val="1000"/>
              <a:buFontTx/>
              <a:buAutoNum type="alphaLcPeriod" startAt="1"/>
              <a:defRPr sz="1089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C ⊨ T ⟶ V C ⊨ T</a:t>
            </a:r>
            <a:r>
              <a:rPr baseline="-23447"/>
              <a:t>m</a:t>
            </a:r>
            <a:r>
              <a:t> by preservation under T → T</a:t>
            </a:r>
            <a:r>
              <a:rPr baseline="-23447"/>
              <a:t>m</a:t>
            </a:r>
            <a:r>
              <a:t> </a:t>
            </a:r>
          </a:p>
          <a:p>
            <a:pPr lvl="1" marL="905255" indent="-289179" defTabSz="905255">
              <a:lnSpc>
                <a:spcPts val="1200"/>
              </a:lnSpc>
              <a:buClr>
                <a:srgbClr val="000000"/>
              </a:buClr>
              <a:buSzPts val="1000"/>
              <a:buFontTx/>
              <a:buAutoNum type="alphaLcPeriod" startAt="1"/>
              <a:defRPr sz="1089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C ⊨ T ⟶ V C ⊨ T’ by transitive implication</a:t>
            </a:r>
          </a:p>
          <a:p>
            <a:pPr marL="0" indent="0" defTabSz="905255">
              <a:lnSpc>
                <a:spcPts val="1200"/>
              </a:lnSpc>
              <a:buSzTx/>
              <a:buNone/>
              <a:defRPr sz="1089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qed by induction on →*</a:t>
            </a:r>
          </a:p>
          <a:p>
            <a:pPr marL="0" indent="0" defTabSz="905255">
              <a:lnSpc>
                <a:spcPts val="1200"/>
              </a:lnSpc>
              <a:buSzTx/>
              <a:buNone/>
              <a:defRPr sz="1089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190"/>
          <p:cNvSpPr txBox="1"/>
          <p:nvPr/>
        </p:nvSpPr>
        <p:spPr>
          <a:xfrm>
            <a:off x="1963124" y="-1"/>
            <a:ext cx="6571500" cy="533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endParaRPr sz="1200"/>
          </a:p>
          <a:p>
            <a:pPr>
              <a:defRPr sz="1200"/>
            </a:pPr>
            <a:r>
              <a:t>Semantics Theorems, part 2</a:t>
            </a:r>
          </a:p>
        </p:txBody>
      </p:sp>
      <p:sp>
        <p:nvSpPr>
          <p:cNvPr id="202" name="Shape 191"/>
          <p:cNvSpPr txBox="1"/>
          <p:nvPr>
            <p:ph type="body" idx="1"/>
          </p:nvPr>
        </p:nvSpPr>
        <p:spPr>
          <a:xfrm>
            <a:off x="1963124" y="597600"/>
            <a:ext cx="6395101" cy="44643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theorem </a:t>
            </a:r>
            <a:r>
              <a:rPr b="1"/>
              <a:t>runtime_evaluation_more_precise</a:t>
            </a:r>
            <a:r>
              <a:t> :</a:t>
            </a:r>
          </a:p>
          <a:p>
            <a:pPr marL="0" indent="0">
              <a:lnSpc>
                <a:spcPts val="1300"/>
              </a:lnSpc>
              <a:buSzTx/>
              <a:buNone/>
              <a:defRPr sz="1100"/>
            </a:pP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 π = ⟨e,ρ,κ⟩    V C ⊨ T    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—————————————————————————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‖ρ‖ ⊑ V</a:t>
            </a:r>
          </a:p>
          <a:p>
            <a:pPr marL="0" indent="0">
              <a:lnSpc>
                <a:spcPts val="1300"/>
              </a:lnSpc>
              <a:buSzTx/>
              <a:buNone/>
              <a:defRPr sz="1100"/>
            </a:pP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proof by inversion on ⊨ and subsequent ⊨ </a:t>
            </a:r>
          </a:p>
          <a:p>
            <a:pPr marL="0" indent="0">
              <a:lnSpc>
                <a:spcPts val="1300"/>
              </a:lnSpc>
              <a:buSzTx/>
              <a:buNone/>
              <a:defRPr sz="1100"/>
            </a:pP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300"/>
              </a:lnSpc>
              <a:buSzTx/>
              <a:buNone/>
              <a:defRPr sz="1100"/>
            </a:pP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theorem </a:t>
            </a:r>
            <a:r>
              <a:rPr b="1"/>
              <a:t>not_evaluation/sound</a:t>
            </a:r>
            <a:r>
              <a:t> :</a:t>
            </a:r>
          </a:p>
          <a:p>
            <a:pPr marL="0" indent="0">
              <a:lnSpc>
                <a:spcPts val="1300"/>
              </a:lnSpc>
              <a:buSzTx/>
              <a:buNone/>
              <a:defRPr sz="1100"/>
            </a:pP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[[.x</a:t>
            </a:r>
            <a:r>
              <a:rPr baseline="-23272"/>
              <a:t>0</a:t>
            </a:r>
            <a:r>
              <a:t>] ↦ ⟨e,[],[]⟩] →* T’    T’ π = ⟨e',ρ',κ'⟩ 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C ⊨ e             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————————————————————————————————————————————————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‖ρ’‖ ⊑ V</a:t>
            </a:r>
          </a:p>
          <a:p>
            <a:pPr marL="0" indent="914400">
              <a:lnSpc>
                <a:spcPts val="1300"/>
              </a:lnSpc>
              <a:buSzTx/>
              <a:buNone/>
              <a:defRPr sz="1100"/>
            </a:pP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proof:</a:t>
            </a:r>
          </a:p>
          <a:p>
            <a:pPr indent="-292100">
              <a:lnSpc>
                <a:spcPts val="1300"/>
              </a:lnSpc>
              <a:buClr>
                <a:srgbClr val="000000"/>
              </a:buClr>
              <a:buSzPts val="1100"/>
              <a:buFontTx/>
              <a:buAutoNum type="arabicPeriod" startAt="1"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C ⊨ [[.x</a:t>
            </a:r>
            <a:r>
              <a:rPr baseline="-23272"/>
              <a:t>0</a:t>
            </a:r>
            <a:r>
              <a:t>] ↦ ⟨e;Map.empty;[]⟩] by construction</a:t>
            </a:r>
          </a:p>
          <a:p>
            <a:pPr indent="-292100">
              <a:lnSpc>
                <a:spcPts val="1300"/>
              </a:lnSpc>
              <a:buClr>
                <a:srgbClr val="000000"/>
              </a:buClr>
              <a:buSzPts val="1100"/>
              <a:buFontTx/>
              <a:buAutoNum type="arabicPeriod" startAt="1"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C ⊨ T’ by preservation of ⊨ under →*</a:t>
            </a:r>
          </a:p>
          <a:p>
            <a:pPr indent="-292100">
              <a:lnSpc>
                <a:spcPts val="1300"/>
              </a:lnSpc>
              <a:buClr>
                <a:srgbClr val="000000"/>
              </a:buClr>
              <a:buSzPts val="1100"/>
              <a:buFontTx/>
              <a:buAutoNum type="arabicPeriod" startAt="1"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‖ρ’‖ ⊑ V by precision under ⊨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qed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196"/>
          <p:cNvSpPr txBox="1"/>
          <p:nvPr/>
        </p:nvSpPr>
        <p:spPr>
          <a:xfrm>
            <a:off x="1963124" y="-1"/>
            <a:ext cx="6571500" cy="533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endParaRPr sz="1200"/>
          </a:p>
          <a:p>
            <a:pPr>
              <a:defRPr sz="1200"/>
            </a:pPr>
            <a:r>
              <a:t>Semantics Theorems, part 3</a:t>
            </a:r>
          </a:p>
        </p:txBody>
      </p:sp>
      <p:sp>
        <p:nvSpPr>
          <p:cNvPr id="205" name="Shape 197"/>
          <p:cNvSpPr txBox="1"/>
          <p:nvPr>
            <p:ph type="body" idx="1"/>
          </p:nvPr>
        </p:nvSpPr>
        <p:spPr>
          <a:xfrm>
            <a:off x="1963124" y="597600"/>
            <a:ext cx="5770802" cy="44643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theorem </a:t>
            </a:r>
            <a:r>
              <a:rPr b="1"/>
              <a:t>exp_traceable_preserved</a:t>
            </a:r>
            <a:r>
              <a:t> :</a:t>
            </a:r>
          </a:p>
          <a:p>
            <a:pPr marL="0" indent="0">
              <a:lnSpc>
                <a:spcPts val="1300"/>
              </a:lnSpc>
              <a:buSzTx/>
              <a:buNone/>
              <a:defRPr sz="1100"/>
            </a:pP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(∀π e ρ κ. T π = ⟨e,ρ,κ⟩ ⟶ V e</a:t>
            </a:r>
            <a:r>
              <a:rPr baseline="-23272"/>
              <a:t>0</a:t>
            </a:r>
            <a:r>
              <a:t> ⊢ π ↦ e ∧ V e</a:t>
            </a:r>
            <a:r>
              <a:rPr baseline="-23272"/>
              <a:t>0</a:t>
            </a:r>
            <a:r>
              <a:t> ⊢ π ↦ κ) 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C ⊨ T    T → T’    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——————————————————————————————————————————————————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T' π' = ⟨e',ρ',κ'⟩ ⟶ V e</a:t>
            </a:r>
            <a:r>
              <a:rPr baseline="-23272"/>
              <a:t>0</a:t>
            </a:r>
            <a:r>
              <a:t> ⊢ π’ ↦ e’</a:t>
            </a:r>
          </a:p>
          <a:p>
            <a:pPr marL="0" indent="0">
              <a:lnSpc>
                <a:spcPts val="1300"/>
              </a:lnSpc>
              <a:buSzTx/>
              <a:buNone/>
              <a:defRPr sz="1100"/>
            </a:pP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proof by inversion of → ,  construction of ⊢ π ↦ e,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and additional preservation properties</a:t>
            </a:r>
          </a:p>
          <a:p>
            <a:pPr marL="0" indent="0">
              <a:lnSpc>
                <a:spcPts val="1300"/>
              </a:lnSpc>
              <a:buSzTx/>
              <a:buNone/>
              <a:defRPr sz="1100"/>
            </a:pP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300"/>
              </a:lnSpc>
              <a:spcBef>
                <a:spcPts val="1600"/>
              </a:spcBef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theorem </a:t>
            </a:r>
            <a:r>
              <a:rPr b="1"/>
              <a:t>stack_traceable_preserved</a:t>
            </a:r>
            <a:r>
              <a:t> :</a:t>
            </a:r>
          </a:p>
          <a:p>
            <a:pPr marL="0" indent="0">
              <a:lnSpc>
                <a:spcPts val="1300"/>
              </a:lnSpc>
              <a:buSzTx/>
              <a:buNone/>
              <a:defRPr sz="1100"/>
            </a:pP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(∀π e ρ κ. T π = ⟨e,ρ,κ⟩ ⟶ V e</a:t>
            </a:r>
            <a:r>
              <a:rPr baseline="-23272"/>
              <a:t>0</a:t>
            </a:r>
            <a:r>
              <a:t> ⊢ π ↦ e ∧ V e</a:t>
            </a:r>
            <a:r>
              <a:rPr baseline="-23272"/>
              <a:t>0</a:t>
            </a:r>
            <a:r>
              <a:t> ⊢ π ↦ κ)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C ⊨ T    T → T’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—————————————————————————————————————————————————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T' π' = ⟨e',ρ',κ'⟩ ⟶ V e</a:t>
            </a:r>
            <a:r>
              <a:rPr baseline="-23272"/>
              <a:t>0</a:t>
            </a:r>
            <a:r>
              <a:t> ⊢ π’ ↦ κ'</a:t>
            </a:r>
          </a:p>
          <a:p>
            <a:pPr marL="0" indent="0">
              <a:lnSpc>
                <a:spcPts val="1300"/>
              </a:lnSpc>
              <a:buSzTx/>
              <a:buNone/>
              <a:defRPr sz="1100"/>
            </a:pP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proof by inversion of → ,  construction of ⊢ π ↦ κ,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and additional preservation properties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65"/>
          <p:cNvSpPr txBox="1"/>
          <p:nvPr/>
        </p:nvSpPr>
        <p:spPr>
          <a:xfrm>
            <a:off x="1963124" y="-1"/>
            <a:ext cx="6571500" cy="533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endParaRPr sz="1200"/>
          </a:p>
          <a:p>
            <a:pPr>
              <a:defRPr sz="1200"/>
            </a:pPr>
            <a:r>
              <a:t>Concurrent ML</a:t>
            </a:r>
          </a:p>
        </p:txBody>
      </p:sp>
      <p:sp>
        <p:nvSpPr>
          <p:cNvPr id="115" name="Shape 66"/>
          <p:cNvSpPr txBox="1"/>
          <p:nvPr/>
        </p:nvSpPr>
        <p:spPr>
          <a:xfrm>
            <a:off x="1455125" y="597600"/>
            <a:ext cx="4013828" cy="4448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ts val="14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structure </a:t>
            </a:r>
            <a:r>
              <a:rPr b="0"/>
              <a:t>Serv :&gt; SERV = </a:t>
            </a:r>
            <a:r>
              <a:t>struct</a:t>
            </a:r>
          </a:p>
          <a:p>
            <a:pPr>
              <a:lnSpc>
                <a:spcPts val="14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endParaRPr b="1"/>
          </a:p>
          <a:p>
            <a:pPr>
              <a:lnSpc>
                <a:spcPts val="14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  datatype </a:t>
            </a:r>
            <a:r>
              <a:rPr b="0"/>
              <a:t>serv = S </a:t>
            </a:r>
            <a:r>
              <a:t>of </a:t>
            </a:r>
            <a:r>
              <a:rPr b="0"/>
              <a:t>(int * int chan) chan</a:t>
            </a:r>
          </a:p>
          <a:p>
            <a:pPr>
              <a:lnSpc>
                <a:spcPts val="14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lnSpc>
                <a:spcPts val="14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  fun </a:t>
            </a:r>
            <a:r>
              <a:rPr b="0"/>
              <a:t>make () = </a:t>
            </a:r>
            <a:r>
              <a:t>let</a:t>
            </a:r>
          </a:p>
          <a:p>
            <a:pPr>
              <a:lnSpc>
                <a:spcPts val="14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    val </a:t>
            </a:r>
            <a:r>
              <a:rPr b="0"/>
              <a:t>reqCh = </a:t>
            </a:r>
            <a:r>
              <a:rPr b="0" u="sng"/>
              <a:t>channel</a:t>
            </a:r>
            <a:r>
              <a:rPr b="0"/>
              <a:t> ()</a:t>
            </a:r>
          </a:p>
          <a:p>
            <a:pPr>
              <a:lnSpc>
                <a:spcPts val="14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    fun </a:t>
            </a:r>
            <a:r>
              <a:rPr b="0"/>
              <a:t>loop state = </a:t>
            </a:r>
            <a:r>
              <a:t>let</a:t>
            </a:r>
          </a:p>
          <a:p>
            <a:pPr>
              <a:lnSpc>
                <a:spcPts val="14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      val </a:t>
            </a:r>
            <a:r>
              <a:rPr b="0"/>
              <a:t>(v, replCh) = </a:t>
            </a:r>
            <a:r>
              <a:rPr b="0" u="sng"/>
              <a:t>recv</a:t>
            </a:r>
            <a:r>
              <a:rPr b="0"/>
              <a:t> reqCh </a:t>
            </a:r>
          </a:p>
          <a:p>
            <a:pPr>
              <a:lnSpc>
                <a:spcPts val="14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    in</a:t>
            </a:r>
          </a:p>
          <a:p>
            <a:pPr>
              <a:lnSpc>
                <a:spcPts val="14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 u="sng"/>
              <a:t>send</a:t>
            </a:r>
            <a:r>
              <a:t> (replCh, state); loop v</a:t>
            </a:r>
          </a:p>
          <a:p>
            <a:pPr>
              <a:lnSpc>
                <a:spcPts val="14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    end </a:t>
            </a:r>
          </a:p>
          <a:p>
            <a:pPr>
              <a:lnSpc>
                <a:spcPts val="14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  in</a:t>
            </a:r>
          </a:p>
          <a:p>
            <a:pPr>
              <a:lnSpc>
                <a:spcPts val="14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u="sng"/>
              <a:t>spawn</a:t>
            </a:r>
            <a:r>
              <a:t> (</a:t>
            </a:r>
            <a:r>
              <a:rPr b="1"/>
              <a:t>fn </a:t>
            </a:r>
            <a:r>
              <a:t>() =&gt; loop 0); S reqCh</a:t>
            </a:r>
          </a:p>
          <a:p>
            <a:pPr>
              <a:lnSpc>
                <a:spcPts val="14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  end</a:t>
            </a:r>
          </a:p>
          <a:p>
            <a:pPr>
              <a:lnSpc>
                <a:spcPts val="14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endParaRPr b="1"/>
          </a:p>
          <a:p>
            <a:pPr>
              <a:lnSpc>
                <a:spcPts val="14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  fun </a:t>
            </a:r>
            <a:r>
              <a:rPr b="0"/>
              <a:t>call (server, v) = </a:t>
            </a:r>
            <a:r>
              <a:t>let </a:t>
            </a:r>
          </a:p>
          <a:p>
            <a:pPr>
              <a:lnSpc>
                <a:spcPts val="14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    val </a:t>
            </a:r>
            <a:r>
              <a:rPr b="0"/>
              <a:t>S reqCh = server </a:t>
            </a:r>
          </a:p>
          <a:p>
            <a:pPr>
              <a:lnSpc>
                <a:spcPts val="14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    val </a:t>
            </a:r>
            <a:r>
              <a:rPr b="0"/>
              <a:t>replCh = </a:t>
            </a:r>
            <a:r>
              <a:rPr b="0" u="sng"/>
              <a:t>channel</a:t>
            </a:r>
            <a:r>
              <a:rPr b="0"/>
              <a:t> ()</a:t>
            </a:r>
          </a:p>
          <a:p>
            <a:pPr>
              <a:lnSpc>
                <a:spcPts val="14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  in</a:t>
            </a:r>
          </a:p>
          <a:p>
            <a:pPr>
              <a:lnSpc>
                <a:spcPts val="14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u="sng"/>
              <a:t>send</a:t>
            </a:r>
            <a:r>
              <a:t> (reqCh, (v, replCh)); </a:t>
            </a:r>
          </a:p>
          <a:p>
            <a:pPr>
              <a:lnSpc>
                <a:spcPts val="14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u="sng"/>
              <a:t>recv</a:t>
            </a:r>
            <a:r>
              <a:t> replCh</a:t>
            </a:r>
          </a:p>
          <a:p>
            <a:pPr>
              <a:lnSpc>
                <a:spcPts val="14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  end </a:t>
            </a:r>
          </a:p>
          <a:p>
            <a:pPr>
              <a:lnSpc>
                <a:spcPts val="14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end</a:t>
            </a:r>
          </a:p>
        </p:txBody>
      </p:sp>
      <p:sp>
        <p:nvSpPr>
          <p:cNvPr id="116" name="Shape 66"/>
          <p:cNvSpPr txBox="1"/>
          <p:nvPr/>
        </p:nvSpPr>
        <p:spPr>
          <a:xfrm>
            <a:off x="5775757" y="597599"/>
            <a:ext cx="4232144" cy="3283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defTabSz="457200">
              <a:lnSpc>
                <a:spcPts val="1300"/>
              </a:lnSpc>
              <a:spcBef>
                <a:spcPts val="1200"/>
              </a:spcBef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val</a:t>
            </a:r>
            <a:r>
              <a:t> server = Serv.make ()</a:t>
            </a:r>
            <a:br/>
            <a:br/>
            <a:r>
              <a:rPr b="1"/>
              <a:t>val</a:t>
            </a:r>
            <a:r>
              <a:t> _ = spawn (</a:t>
            </a:r>
            <a:r>
              <a:rPr b="1"/>
              <a:t>fn</a:t>
            </a:r>
            <a:r>
              <a:t> () =&gt; </a:t>
            </a:r>
            <a:br/>
            <a:r>
              <a:t>  Serv.call (server, 35))</a:t>
            </a:r>
            <a:br/>
            <a:r>
              <a:t> </a:t>
            </a:r>
            <a:br/>
            <a:r>
              <a:rPr b="1"/>
              <a:t>val</a:t>
            </a:r>
            <a:r>
              <a:t> _ = spawn (</a:t>
            </a:r>
            <a:r>
              <a:rPr b="1"/>
              <a:t>fn</a:t>
            </a:r>
            <a:r>
              <a:t> () =&gt; </a:t>
            </a:r>
            <a:br/>
            <a:r>
              <a:t>  Serv.call (server, 12);  </a:t>
            </a:r>
            <a:br/>
            <a:r>
              <a:t>  Serv.call (server, 13))</a:t>
            </a:r>
            <a:br/>
          </a:p>
          <a:p>
            <a:pPr defTabSz="457200">
              <a:lnSpc>
                <a:spcPts val="1300"/>
              </a:lnSpc>
              <a:spcBef>
                <a:spcPts val="1200"/>
              </a:spcBef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val</a:t>
            </a:r>
            <a:r>
              <a:t> _ = spawn (</a:t>
            </a:r>
            <a:r>
              <a:rPr b="1"/>
              <a:t>fn</a:t>
            </a:r>
            <a:r>
              <a:t> () =&gt; </a:t>
            </a:r>
            <a:br/>
            <a:r>
              <a:t>  Serv.call (server, 81)) </a:t>
            </a:r>
            <a:br/>
          </a:p>
          <a:p>
            <a:pPr defTabSz="457200">
              <a:lnSpc>
                <a:spcPts val="1300"/>
              </a:lnSpc>
              <a:spcBef>
                <a:spcPts val="1200"/>
              </a:spcBef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val</a:t>
            </a:r>
            <a:r>
              <a:t> _ = spawn (</a:t>
            </a:r>
            <a:r>
              <a:rPr b="1"/>
              <a:t>fn</a:t>
            </a:r>
            <a:r>
              <a:t> () =&gt; </a:t>
            </a:r>
            <a:br/>
            <a:r>
              <a:t>  Serv.call (server, 44)) 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2"/>
          <p:cNvSpPr txBox="1"/>
          <p:nvPr/>
        </p:nvSpPr>
        <p:spPr>
          <a:xfrm>
            <a:off x="1963124" y="-1"/>
            <a:ext cx="6571500" cy="533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endParaRPr sz="1200"/>
          </a:p>
          <a:p>
            <a:pPr>
              <a:defRPr sz="1200"/>
            </a:pPr>
            <a:r>
              <a:t>Semantics Theorems, part 4</a:t>
            </a:r>
          </a:p>
        </p:txBody>
      </p:sp>
      <p:sp>
        <p:nvSpPr>
          <p:cNvPr id="208" name="Shape 203"/>
          <p:cNvSpPr txBox="1"/>
          <p:nvPr>
            <p:ph type="body" idx="1"/>
          </p:nvPr>
        </p:nvSpPr>
        <p:spPr>
          <a:xfrm>
            <a:off x="1963124" y="597600"/>
            <a:ext cx="5770802" cy="44643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theorem </a:t>
            </a:r>
            <a:r>
              <a:rPr b="1"/>
              <a:t>not_traceable/sound_strong</a:t>
            </a:r>
            <a:r>
              <a:t> :</a:t>
            </a:r>
            <a:br/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</a:t>
            </a:r>
            <a:r>
              <a:rPr baseline="-23272"/>
              <a:t>0</a:t>
            </a:r>
            <a:r>
              <a:t> →* T’   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————————————————————————————————————————————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</a:t>
            </a:r>
            <a:r>
              <a:rPr baseline="-23272"/>
              <a:t>0</a:t>
            </a:r>
            <a:r>
              <a:t> = [[.x</a:t>
            </a:r>
            <a:r>
              <a:rPr baseline="-23272"/>
              <a:t>0</a:t>
            </a:r>
            <a:r>
              <a:t>] ↦ ⟨e</a:t>
            </a:r>
            <a:r>
              <a:rPr baseline="-23272"/>
              <a:t>0</a:t>
            </a:r>
            <a:r>
              <a:t>,[],[]⟩] ⟶ V C ⊨ T</a:t>
            </a:r>
            <a:r>
              <a:rPr baseline="-23272"/>
              <a:t>0</a:t>
            </a:r>
            <a:r>
              <a:t> ⟶ 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(∀ π’ e’ ρ’ κ’ . 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T’ π’ = ⟨e’,ρ’,κ’⟩ ⟶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V e</a:t>
            </a:r>
            <a:r>
              <a:rPr baseline="-23272"/>
              <a:t>0</a:t>
            </a:r>
            <a:r>
              <a:t> ⊢ π’ ↦ e’ ∧ V e</a:t>
            </a:r>
            <a:r>
              <a:rPr baseline="-23272"/>
              <a:t>0</a:t>
            </a:r>
            <a:r>
              <a:t> ⊢ π’ ↦ κ’)</a:t>
            </a:r>
          </a:p>
          <a:p>
            <a:pPr marL="0" indent="457200">
              <a:lnSpc>
                <a:spcPts val="1300"/>
              </a:lnSpc>
              <a:buSzTx/>
              <a:buNone/>
              <a:defRPr sz="1100"/>
            </a:pP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proof:</a:t>
            </a:r>
          </a:p>
          <a:p>
            <a:pPr indent="-292100">
              <a:lnSpc>
                <a:spcPts val="1300"/>
              </a:lnSpc>
              <a:buClr>
                <a:srgbClr val="000000"/>
              </a:buClr>
              <a:buSzPts val="1100"/>
              <a:buFontTx/>
              <a:buAutoNum type="arabicPeriod" startAt="1"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</a:t>
            </a:r>
            <a:r>
              <a:rPr baseline="-23272"/>
              <a:t>0</a:t>
            </a:r>
            <a:r>
              <a:t> *→ T  by star equivalence</a:t>
            </a:r>
          </a:p>
          <a:p>
            <a:pPr indent="-292100">
              <a:lnSpc>
                <a:spcPts val="1300"/>
              </a:lnSpc>
              <a:buClr>
                <a:srgbClr val="000000"/>
              </a:buClr>
              <a:buSzPts val="1100"/>
              <a:buFontTx/>
              <a:buAutoNum type="arabicPeriod" startAt="1"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case T</a:t>
            </a:r>
            <a:r>
              <a:rPr baseline="-23272"/>
              <a:t>0</a:t>
            </a:r>
            <a:r>
              <a:t> *→ T’ ≡ T</a:t>
            </a:r>
            <a:r>
              <a:rPr baseline="-23272"/>
              <a:t>0</a:t>
            </a:r>
            <a:r>
              <a:t> *→ T</a:t>
            </a:r>
            <a:r>
              <a:rPr baseline="-23272"/>
              <a:t>0</a:t>
            </a:r>
            <a:r>
              <a:t> :</a:t>
            </a:r>
          </a:p>
          <a:p>
            <a:pPr lvl="1" marL="914400" indent="-292100">
              <a:lnSpc>
                <a:spcPts val="1300"/>
              </a:lnSpc>
              <a:buClr>
                <a:srgbClr val="000000"/>
              </a:buClr>
              <a:buSzPts val="1100"/>
              <a:buFontTx/>
              <a:buAutoNum type="alphaLcPeriod" startAt="1"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T’ = T</a:t>
            </a:r>
            <a:r>
              <a:rPr baseline="-23272"/>
              <a:t>0</a:t>
            </a:r>
          </a:p>
          <a:p>
            <a:pPr lvl="1" marL="914400" indent="-292100">
              <a:lnSpc>
                <a:spcPts val="1300"/>
              </a:lnSpc>
              <a:buClr>
                <a:srgbClr val="000000"/>
              </a:buClr>
              <a:buSzPts val="1100"/>
              <a:buFontTx/>
              <a:buAutoNum type="alphaLcPeriod" startAt="1"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assume and intro</a:t>
            </a:r>
          </a:p>
          <a:p>
            <a:pPr lvl="1" marL="914400" indent="-292100">
              <a:lnSpc>
                <a:spcPts val="1300"/>
              </a:lnSpc>
              <a:buClr>
                <a:srgbClr val="000000"/>
              </a:buClr>
              <a:buSzPts val="1100"/>
              <a:buFontTx/>
              <a:buAutoNum type="alphaLcPeriod" startAt="1"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π = [.x</a:t>
            </a:r>
            <a:r>
              <a:rPr baseline="-23272"/>
              <a:t>0</a:t>
            </a:r>
            <a:r>
              <a:t>] ∧ e = [] ∧ κ = []</a:t>
            </a:r>
          </a:p>
          <a:p>
            <a:pPr lvl="1" marL="914400" indent="-292100">
              <a:lnSpc>
                <a:spcPts val="1300"/>
              </a:lnSpc>
              <a:buClr>
                <a:srgbClr val="000000"/>
              </a:buClr>
              <a:buSzPts val="1100"/>
              <a:buFontTx/>
              <a:buAutoNum type="alphaLcPeriod" startAt="1"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e</a:t>
            </a:r>
            <a:r>
              <a:rPr baseline="-23272"/>
              <a:t>0</a:t>
            </a:r>
            <a:r>
              <a:t> ⊢ [.x</a:t>
            </a:r>
            <a:r>
              <a:rPr baseline="-23272"/>
              <a:t>0</a:t>
            </a:r>
            <a:r>
              <a:t>] ↦ e</a:t>
            </a:r>
            <a:r>
              <a:rPr baseline="-23272"/>
              <a:t>0</a:t>
            </a:r>
            <a:r>
              <a:t> ∧ V e</a:t>
            </a:r>
            <a:r>
              <a:rPr baseline="-23272"/>
              <a:t>0</a:t>
            </a:r>
            <a:r>
              <a:t> ⊢ [.x</a:t>
            </a:r>
            <a:r>
              <a:rPr baseline="-23272"/>
              <a:t>0</a:t>
            </a:r>
            <a:r>
              <a:t>] ↦ [] by start and empty rules</a:t>
            </a:r>
          </a:p>
          <a:p>
            <a:pPr lvl="1" marL="914400" indent="-292100">
              <a:lnSpc>
                <a:spcPts val="1300"/>
              </a:lnSpc>
              <a:buClr>
                <a:srgbClr val="000000"/>
              </a:buClr>
              <a:buSzPts val="1100"/>
              <a:buFontTx/>
              <a:buAutoNum type="alphaLcPeriod" startAt="1"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e</a:t>
            </a:r>
            <a:r>
              <a:rPr baseline="-23272"/>
              <a:t>0</a:t>
            </a:r>
            <a:r>
              <a:t> ⊢ π ↦ e ∧ V e</a:t>
            </a:r>
            <a:r>
              <a:rPr baseline="-23272"/>
              <a:t>0</a:t>
            </a:r>
            <a:r>
              <a:t> ⊢ π ↦ κ</a:t>
            </a:r>
          </a:p>
          <a:p>
            <a:pPr indent="-292100">
              <a:lnSpc>
                <a:spcPts val="1300"/>
              </a:lnSpc>
              <a:buClr>
                <a:srgbClr val="000000"/>
              </a:buClr>
              <a:buSzPts val="1100"/>
              <a:buFontTx/>
              <a:buAutoNum type="arabicPeriod" startAt="1"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case T</a:t>
            </a:r>
            <a:r>
              <a:rPr baseline="-23272"/>
              <a:t>0</a:t>
            </a:r>
            <a:r>
              <a:t> *→ T’ ≡ T</a:t>
            </a:r>
            <a:r>
              <a:rPr baseline="-23272"/>
              <a:t>0</a:t>
            </a:r>
            <a:r>
              <a:t> *→ T</a:t>
            </a:r>
            <a:r>
              <a:rPr baseline="-23272"/>
              <a:t>  </a:t>
            </a:r>
            <a:r>
              <a:t>∧ T</a:t>
            </a:r>
            <a:r>
              <a:rPr baseline="-23272"/>
              <a:t>  </a:t>
            </a:r>
            <a:r>
              <a:t>→ T’ :</a:t>
            </a:r>
          </a:p>
          <a:p>
            <a:pPr lvl="1" marL="914400" indent="-292100">
              <a:lnSpc>
                <a:spcPts val="1300"/>
              </a:lnSpc>
              <a:buClr>
                <a:srgbClr val="000000"/>
              </a:buClr>
              <a:buSzPts val="1100"/>
              <a:buFontTx/>
              <a:buAutoNum type="alphaLcPeriod" startAt="1"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 π = ⟨e,ρ,κ⟩ ⟶ V e</a:t>
            </a:r>
            <a:r>
              <a:rPr baseline="-23272"/>
              <a:t>0</a:t>
            </a:r>
            <a:r>
              <a:t> ⊢ π ↦ e ∧ V e</a:t>
            </a:r>
            <a:r>
              <a:rPr baseline="-23272"/>
              <a:t>0</a:t>
            </a:r>
            <a:r>
              <a:t> ⊢ π ↦ κ by IH</a:t>
            </a:r>
          </a:p>
          <a:p>
            <a:pPr lvl="1" marL="914400" indent="-292100">
              <a:lnSpc>
                <a:spcPts val="1300"/>
              </a:lnSpc>
              <a:buClr>
                <a:srgbClr val="000000"/>
              </a:buClr>
              <a:buSzPts val="1100"/>
              <a:buFontTx/>
              <a:buAutoNum type="alphaLcPeriod" startAt="1"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</a:t>
            </a:r>
            <a:r>
              <a:rPr baseline="-23272"/>
              <a:t>0</a:t>
            </a:r>
            <a:r>
              <a:t> →* T by star equivalence</a:t>
            </a:r>
          </a:p>
          <a:p>
            <a:pPr lvl="1" marL="914400" indent="-292100">
              <a:lnSpc>
                <a:spcPts val="1300"/>
              </a:lnSpc>
              <a:buClr>
                <a:srgbClr val="000000"/>
              </a:buClr>
              <a:buSzPts val="1100"/>
              <a:buFontTx/>
              <a:buAutoNum type="alphaLcPeriod" startAt="1"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C ⊨ T by preservation of ⊨ under →*</a:t>
            </a:r>
          </a:p>
          <a:p>
            <a:pPr lvl="1" marL="914400" indent="-292100">
              <a:lnSpc>
                <a:spcPts val="1300"/>
              </a:lnSpc>
              <a:buClr>
                <a:srgbClr val="000000"/>
              </a:buClr>
              <a:buSzPts val="1100"/>
              <a:buFontTx/>
              <a:buAutoNum type="alphaLcPeriod" startAt="1"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e</a:t>
            </a:r>
            <a:r>
              <a:rPr baseline="-23272"/>
              <a:t>0</a:t>
            </a:r>
            <a:r>
              <a:t> ⊢ π’ ↦ e’ ∧ V e</a:t>
            </a:r>
            <a:r>
              <a:rPr baseline="-23272"/>
              <a:t>0</a:t>
            </a:r>
            <a:r>
              <a:t> ⊢ π’ ↦ κ’ by preservation under ⊨ and → 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qed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08"/>
          <p:cNvSpPr txBox="1"/>
          <p:nvPr/>
        </p:nvSpPr>
        <p:spPr>
          <a:xfrm>
            <a:off x="1963124" y="-1"/>
            <a:ext cx="6571500" cy="533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endParaRPr sz="1200"/>
          </a:p>
          <a:p>
            <a:pPr>
              <a:defRPr sz="1200"/>
            </a:pPr>
            <a:r>
              <a:t>Semantics Theorems, part 5</a:t>
            </a:r>
          </a:p>
        </p:txBody>
      </p:sp>
      <p:sp>
        <p:nvSpPr>
          <p:cNvPr id="211" name="Shape 209"/>
          <p:cNvSpPr txBox="1"/>
          <p:nvPr>
            <p:ph type="body" idx="1"/>
          </p:nvPr>
        </p:nvSpPr>
        <p:spPr>
          <a:xfrm>
            <a:off x="1963124" y="597600"/>
            <a:ext cx="5770802" cy="44643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theorem </a:t>
            </a:r>
            <a:r>
              <a:rPr b="1"/>
              <a:t>not_traceable/sound</a:t>
            </a:r>
            <a:r>
              <a:t> :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[[.x</a:t>
            </a:r>
            <a:r>
              <a:rPr baseline="-23272"/>
              <a:t>0</a:t>
            </a:r>
            <a:r>
              <a:t>] ↦ ⟨e</a:t>
            </a:r>
            <a:r>
              <a:rPr baseline="-23272"/>
              <a:t>0</a:t>
            </a:r>
            <a:r>
              <a:t>,[],[]⟩] →* T   T π = ⟨e,ρ,κ⟩ 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————————————————————————————————————————————————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C ⊨ e</a:t>
            </a:r>
            <a:r>
              <a:rPr baseline="-23272"/>
              <a:t>0</a:t>
            </a:r>
            <a:r>
              <a:t> ⟶ V e</a:t>
            </a:r>
            <a:r>
              <a:rPr baseline="-23272"/>
              <a:t>0</a:t>
            </a:r>
            <a:r>
              <a:t> ⊢ π ↦ e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proof:</a:t>
            </a:r>
          </a:p>
          <a:p>
            <a:pPr indent="-292100">
              <a:lnSpc>
                <a:spcPts val="1300"/>
              </a:lnSpc>
              <a:buClr>
                <a:srgbClr val="000000"/>
              </a:buClr>
              <a:buSzPts val="1100"/>
              <a:buFontTx/>
              <a:buAutoNum type="arabicPeriod" startAt="1"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C ⊨ [[.x</a:t>
            </a:r>
            <a:r>
              <a:rPr baseline="-23272"/>
              <a:t>0</a:t>
            </a:r>
            <a:r>
              <a:t>] ↦ ⟨e,[],[]⟩] by construction</a:t>
            </a:r>
          </a:p>
          <a:p>
            <a:pPr indent="-292100">
              <a:lnSpc>
                <a:spcPts val="1300"/>
              </a:lnSpc>
              <a:buClr>
                <a:srgbClr val="000000"/>
              </a:buClr>
              <a:buSzPts val="1100"/>
              <a:buFontTx/>
              <a:buAutoNum type="arabicPeriod" startAt="1"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e</a:t>
            </a:r>
            <a:r>
              <a:rPr baseline="-23272"/>
              <a:t>0</a:t>
            </a:r>
            <a:r>
              <a:t> ⊢ π ↦ e by not_traceable/sound_strong 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qed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20"/>
          <p:cNvSpPr txBox="1"/>
          <p:nvPr/>
        </p:nvSpPr>
        <p:spPr>
          <a:xfrm>
            <a:off x="1963124" y="-1"/>
            <a:ext cx="6571500" cy="533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endParaRPr sz="1200"/>
          </a:p>
          <a:p>
            <a:pPr>
              <a:defRPr sz="1200"/>
            </a:pPr>
            <a:r>
              <a:t>Communication Topology Theorems</a:t>
            </a:r>
          </a:p>
        </p:txBody>
      </p:sp>
      <p:sp>
        <p:nvSpPr>
          <p:cNvPr id="214" name="Shape 221"/>
          <p:cNvSpPr txBox="1"/>
          <p:nvPr>
            <p:ph type="body" idx="1"/>
          </p:nvPr>
        </p:nvSpPr>
        <p:spPr>
          <a:xfrm>
            <a:off x="1963124" y="597600"/>
            <a:ext cx="5770802" cy="44643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theorem </a:t>
            </a:r>
            <a:r>
              <a:rPr b="1"/>
              <a:t>not</a:t>
            </a:r>
            <a:r>
              <a:t>_</a:t>
            </a:r>
            <a:r>
              <a:rPr b="1"/>
              <a:t>recv_path/sound </a:t>
            </a:r>
            <a:r>
              <a:t>: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[[.x</a:t>
            </a:r>
            <a:r>
              <a:rPr baseline="-23272"/>
              <a:t>0</a:t>
            </a:r>
            <a:r>
              <a:t>] ↦ ⟨e,[],[]⟩] →* T’    </a:t>
            </a:r>
            <a:r>
              <a:rPr b="1"/>
              <a:t>is_recv_path</a:t>
            </a:r>
            <a:r>
              <a:t> T (</a:t>
            </a:r>
            <a:r>
              <a:rPr b="1"/>
              <a:t>ch</a:t>
            </a:r>
            <a:r>
              <a:t> π</a:t>
            </a:r>
            <a:r>
              <a:rPr baseline="-23272"/>
              <a:t>c</a:t>
            </a:r>
            <a:r>
              <a:t> x</a:t>
            </a:r>
            <a:r>
              <a:rPr baseline="-23272"/>
              <a:t>c</a:t>
            </a:r>
            <a:r>
              <a:t>) π   —————————————————————————————————————————————————————————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C ⊨ e ⟶ </a:t>
            </a:r>
            <a:r>
              <a:rPr b="1"/>
              <a:t>is_static_recv_path</a:t>
            </a:r>
            <a:r>
              <a:t> V C e x</a:t>
            </a:r>
            <a:r>
              <a:rPr baseline="-23272"/>
              <a:t>c</a:t>
            </a:r>
            <a:r>
              <a:t> π</a:t>
            </a:r>
            <a:endParaRPr b="1"/>
          </a:p>
          <a:p>
            <a:pPr marL="0" indent="0">
              <a:lnSpc>
                <a:spcPts val="1300"/>
              </a:lnSpc>
              <a:buSzTx/>
              <a:buNone/>
              <a:defRPr sz="11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proof using not_evaluation/sound and not_traceable/sound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26"/>
          <p:cNvSpPr txBox="1"/>
          <p:nvPr/>
        </p:nvSpPr>
        <p:spPr>
          <a:xfrm>
            <a:off x="1963124" y="-1"/>
            <a:ext cx="6571500" cy="533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endParaRPr sz="1200"/>
          </a:p>
          <a:p>
            <a:pPr>
              <a:defRPr sz="1200"/>
            </a:pPr>
            <a:r>
              <a:t>Communication Topology Theorems</a:t>
            </a:r>
          </a:p>
        </p:txBody>
      </p:sp>
      <p:sp>
        <p:nvSpPr>
          <p:cNvPr id="217" name="Shape 227"/>
          <p:cNvSpPr txBox="1"/>
          <p:nvPr>
            <p:ph type="body" idx="1"/>
          </p:nvPr>
        </p:nvSpPr>
        <p:spPr>
          <a:xfrm>
            <a:off x="1963124" y="597600"/>
            <a:ext cx="5770802" cy="44643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theorem </a:t>
            </a:r>
            <a:r>
              <a:rPr b="1"/>
              <a:t>recv_paths_ordered/sound </a:t>
            </a:r>
            <a:r>
              <a:t>: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C ⊨ e  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(∀ π</a:t>
            </a:r>
            <a:r>
              <a:rPr baseline="-23272"/>
              <a:t>1 </a:t>
            </a:r>
            <a:r>
              <a:t>π</a:t>
            </a:r>
            <a:r>
              <a:rPr baseline="-23272"/>
              <a:t>2 </a:t>
            </a:r>
            <a:r>
              <a:t>. 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 b="1"/>
              <a:t>is_static_recv_path</a:t>
            </a:r>
            <a:r>
              <a:t> V C e x</a:t>
            </a:r>
            <a:r>
              <a:rPr baseline="-23272"/>
              <a:t>c</a:t>
            </a:r>
            <a:r>
              <a:t> π</a:t>
            </a:r>
            <a:r>
              <a:rPr baseline="-23272"/>
              <a:t>1</a:t>
            </a:r>
            <a:r>
              <a:t> ⟶ 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 b="1"/>
              <a:t>is_static_recv_path</a:t>
            </a:r>
            <a:r>
              <a:t> V C e x</a:t>
            </a:r>
            <a:r>
              <a:rPr baseline="-23272"/>
              <a:t>c</a:t>
            </a:r>
            <a:r>
              <a:t> π</a:t>
            </a:r>
            <a:r>
              <a:rPr baseline="-23272"/>
              <a:t>2</a:t>
            </a:r>
            <a:r>
              <a:t> ⟶ </a:t>
            </a:r>
          </a:p>
          <a:p>
            <a:pPr marL="0" indent="0">
              <a:lnSpc>
                <a:spcPts val="1300"/>
              </a:lnSpc>
              <a:buSzTx/>
              <a:buNone/>
              <a:defRPr b="1"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noncompetitive</a:t>
            </a:r>
            <a:r>
              <a:rPr b="0"/>
              <a:t> π</a:t>
            </a:r>
            <a:r>
              <a:rPr b="0" baseline="-23272"/>
              <a:t>1</a:t>
            </a:r>
            <a:r>
              <a:rPr b="0"/>
              <a:t> π</a:t>
            </a:r>
            <a:r>
              <a:rPr b="0" baseline="-23272"/>
              <a:t>2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)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[[.x</a:t>
            </a:r>
            <a:r>
              <a:rPr baseline="-23272"/>
              <a:t>0</a:t>
            </a:r>
            <a:r>
              <a:t>] ↦ ⟨e,[],[]⟩] →* T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is_recv_path</a:t>
            </a:r>
            <a:r>
              <a:t> T (</a:t>
            </a:r>
            <a:r>
              <a:rPr b="1"/>
              <a:t>ch</a:t>
            </a:r>
            <a:r>
              <a:t> π</a:t>
            </a:r>
            <a:r>
              <a:rPr baseline="-23272"/>
              <a:t>c</a:t>
            </a:r>
            <a:r>
              <a:t> x</a:t>
            </a:r>
            <a:r>
              <a:rPr baseline="-23272"/>
              <a:t>c</a:t>
            </a:r>
            <a:r>
              <a:t>) π</a:t>
            </a:r>
            <a:r>
              <a:rPr baseline="-23272"/>
              <a:t>1</a:t>
            </a:r>
            <a:r>
              <a:t>     </a:t>
            </a:r>
            <a:r>
              <a:rPr b="1"/>
              <a:t>is_recv_path</a:t>
            </a:r>
            <a:r>
              <a:t> T (</a:t>
            </a:r>
            <a:r>
              <a:rPr b="1"/>
              <a:t>ch</a:t>
            </a:r>
            <a:r>
              <a:t> π</a:t>
            </a:r>
            <a:r>
              <a:rPr baseline="-23272"/>
              <a:t>c</a:t>
            </a:r>
            <a:r>
              <a:t> x</a:t>
            </a:r>
            <a:r>
              <a:rPr baseline="-23272"/>
              <a:t>c</a:t>
            </a:r>
            <a:r>
              <a:t>) π</a:t>
            </a:r>
            <a:r>
              <a:rPr baseline="-23272"/>
              <a:t>2</a:t>
            </a:r>
            <a:r>
              <a:t> —————————————————————————————————————————————————————————————</a:t>
            </a:r>
          </a:p>
          <a:p>
            <a:pPr marL="0" indent="0">
              <a:lnSpc>
                <a:spcPts val="1300"/>
              </a:lnSpc>
              <a:buSzTx/>
              <a:buNone/>
              <a:defRPr b="1"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ordered</a:t>
            </a:r>
            <a:r>
              <a:rPr b="0"/>
              <a:t> π</a:t>
            </a:r>
            <a:r>
              <a:rPr b="0" baseline="-23272"/>
              <a:t>1</a:t>
            </a:r>
            <a:r>
              <a:rPr b="0"/>
              <a:t> π</a:t>
            </a:r>
            <a:r>
              <a:rPr b="0" baseline="-23272"/>
              <a:t>2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proof using not_recv_path/sound  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and runtime_paths_ordered_or_nonexclusive and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32"/>
          <p:cNvSpPr txBox="1"/>
          <p:nvPr/>
        </p:nvSpPr>
        <p:spPr>
          <a:xfrm>
            <a:off x="1963124" y="-1"/>
            <a:ext cx="6571500" cy="533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endParaRPr sz="1200"/>
          </a:p>
          <a:p>
            <a:pPr>
              <a:defRPr sz="1200"/>
            </a:pPr>
            <a:r>
              <a:t>Communication Topology Theorems</a:t>
            </a:r>
          </a:p>
        </p:txBody>
      </p:sp>
      <p:sp>
        <p:nvSpPr>
          <p:cNvPr id="220" name="Shape 233"/>
          <p:cNvSpPr txBox="1"/>
          <p:nvPr>
            <p:ph type="body" idx="1"/>
          </p:nvPr>
        </p:nvSpPr>
        <p:spPr>
          <a:xfrm>
            <a:off x="1963124" y="597600"/>
            <a:ext cx="5770802" cy="44643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theorem </a:t>
            </a:r>
            <a:r>
              <a:rPr b="1"/>
              <a:t>fan_in/sound </a:t>
            </a:r>
            <a:r>
              <a:t>:</a:t>
            </a:r>
          </a:p>
          <a:p>
            <a:pPr marL="0" indent="0">
              <a:lnSpc>
                <a:spcPts val="1300"/>
              </a:lnSpc>
              <a:buSzTx/>
              <a:buNone/>
              <a:defRPr sz="1100"/>
            </a:pP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 C ⊨ e      </a:t>
            </a:r>
            <a:r>
              <a:rPr b="1"/>
              <a:t>static_fan_in</a:t>
            </a:r>
            <a:r>
              <a:t> V C e x</a:t>
            </a:r>
            <a:r>
              <a:rPr baseline="-23272"/>
              <a:t>c</a:t>
            </a:r>
            <a:endParaRPr baseline="-23272"/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——————————————————————————————————————————————————</a:t>
            </a: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[[.x</a:t>
            </a:r>
            <a:r>
              <a:rPr baseline="-23272"/>
              <a:t>0</a:t>
            </a:r>
            <a:r>
              <a:t>] ↦ ⟨e,[],[]⟩] →* T’ ⟶ </a:t>
            </a:r>
            <a:r>
              <a:rPr b="1"/>
              <a:t>fan_in</a:t>
            </a:r>
            <a:r>
              <a:t> T’ (</a:t>
            </a:r>
            <a:r>
              <a:rPr b="1"/>
              <a:t>ch</a:t>
            </a:r>
            <a:r>
              <a:t> π x</a:t>
            </a:r>
            <a:r>
              <a:rPr baseline="-23272"/>
              <a:t>c</a:t>
            </a:r>
            <a:r>
              <a:t>)</a:t>
            </a:r>
          </a:p>
          <a:p>
            <a:pPr marL="0" indent="0">
              <a:lnSpc>
                <a:spcPts val="1300"/>
              </a:lnSpc>
              <a:buSzTx/>
              <a:buNone/>
              <a:defRPr sz="1100"/>
            </a:pP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lnSpc>
                <a:spcPts val="1300"/>
              </a:lnSpc>
              <a:buSzTx/>
              <a:buNone/>
              <a:defRPr sz="1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proof by recv_paths_ordered/sound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65"/>
          <p:cNvSpPr txBox="1"/>
          <p:nvPr/>
        </p:nvSpPr>
        <p:spPr>
          <a:xfrm>
            <a:off x="1963124" y="-1"/>
            <a:ext cx="6571500" cy="533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endParaRPr sz="1200"/>
          </a:p>
          <a:p>
            <a:pPr>
              <a:defRPr sz="1200"/>
            </a:pPr>
            <a:r>
              <a:t>Synchronization Protocol (without event combinators)</a:t>
            </a:r>
          </a:p>
        </p:txBody>
      </p:sp>
      <p:sp>
        <p:nvSpPr>
          <p:cNvPr id="119" name="Shape 66"/>
          <p:cNvSpPr txBox="1"/>
          <p:nvPr/>
        </p:nvSpPr>
        <p:spPr>
          <a:xfrm>
            <a:off x="1963124" y="597599"/>
            <a:ext cx="6433559" cy="4268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ts val="1400"/>
              </a:lnSpc>
              <a:defRPr sz="1200"/>
            </a:pPr>
            <a:r>
              <a:t>single processor sync send_evt:</a:t>
            </a:r>
          </a:p>
          <a:p>
            <a:pPr marL="100263" indent="-100263">
              <a:lnSpc>
                <a:spcPts val="1400"/>
              </a:lnSpc>
              <a:buSzPct val="100000"/>
              <a:buChar char="•"/>
              <a:defRPr sz="1200"/>
            </a:pPr>
            <a:r>
              <a:t> two possible transitions: </a:t>
            </a:r>
          </a:p>
          <a:p>
            <a:pPr lvl="1" marL="481263" indent="-100263">
              <a:lnSpc>
                <a:spcPts val="1400"/>
              </a:lnSpc>
              <a:buSzPct val="100000"/>
              <a:buChar char="•"/>
              <a:defRPr sz="1200"/>
            </a:pPr>
            <a:r>
              <a:t>receiver is missing; queued</a:t>
            </a:r>
          </a:p>
          <a:p>
            <a:pPr lvl="1" marL="481263" indent="-100263">
              <a:lnSpc>
                <a:spcPts val="1400"/>
              </a:lnSpc>
              <a:buSzPct val="100000"/>
              <a:buChar char="•"/>
              <a:defRPr sz="1200"/>
            </a:pPr>
            <a:r>
              <a:t>receiver is available; synchronized</a:t>
            </a:r>
          </a:p>
          <a:p>
            <a:pPr>
              <a:lnSpc>
                <a:spcPts val="1400"/>
              </a:lnSpc>
              <a:defRPr sz="1200"/>
            </a:pPr>
          </a:p>
          <a:p>
            <a:pPr>
              <a:lnSpc>
                <a:spcPts val="1400"/>
              </a:lnSpc>
              <a:defRPr sz="1200"/>
            </a:pPr>
            <a:r>
              <a:t>multi processor sync send_evt:</a:t>
            </a:r>
          </a:p>
          <a:p>
            <a:pPr marL="100263" indent="-100263">
              <a:lnSpc>
                <a:spcPts val="1400"/>
              </a:lnSpc>
              <a:buSzPct val="100000"/>
              <a:buChar char="•"/>
              <a:defRPr sz="1200"/>
            </a:pPr>
            <a:r>
              <a:t> many possible transitions:</a:t>
            </a:r>
          </a:p>
          <a:p>
            <a:pPr lvl="1" marL="481263" indent="-100263">
              <a:lnSpc>
                <a:spcPts val="1400"/>
              </a:lnSpc>
              <a:buSzPct val="100000"/>
              <a:buChar char="•"/>
              <a:defRPr sz="1200"/>
            </a:pPr>
            <a:r>
              <a:t>receiver missing; queued</a:t>
            </a:r>
          </a:p>
          <a:p>
            <a:pPr lvl="1" marL="481263" indent="-100263">
              <a:lnSpc>
                <a:spcPts val="1400"/>
              </a:lnSpc>
              <a:buSzPct val="100000"/>
              <a:buChar char="•"/>
              <a:defRPr sz="1200"/>
            </a:pPr>
            <a:r>
              <a:t>receiver available; claimed</a:t>
            </a:r>
          </a:p>
          <a:p>
            <a:pPr lvl="1" marL="481263" indent="-100263">
              <a:lnSpc>
                <a:spcPts val="1400"/>
              </a:lnSpc>
              <a:buSzPct val="100000"/>
              <a:buChar char="•"/>
              <a:defRPr sz="1200"/>
            </a:pPr>
            <a:r>
              <a:t>receiver claimed; synchronized</a:t>
            </a:r>
          </a:p>
          <a:p>
            <a:pPr lvl="1" marL="481263" indent="-100263">
              <a:lnSpc>
                <a:spcPts val="1400"/>
              </a:lnSpc>
              <a:buSzPct val="100000"/>
              <a:buChar char="•"/>
              <a:defRPr sz="1200"/>
            </a:pPr>
            <a:r>
              <a:t>receiver claimed; sync failed</a:t>
            </a:r>
          </a:p>
          <a:p>
            <a:pPr lvl="1" marL="481263" indent="-100263">
              <a:lnSpc>
                <a:spcPts val="1400"/>
              </a:lnSpc>
              <a:buSzPct val="100000"/>
              <a:buChar char="•"/>
              <a:defRPr sz="1200"/>
            </a:pPr>
            <a:r>
              <a:t>sync failed; receiver missing</a:t>
            </a:r>
          </a:p>
          <a:p>
            <a:pPr lvl="1" marL="481263" indent="-100263">
              <a:lnSpc>
                <a:spcPts val="1400"/>
              </a:lnSpc>
              <a:buSzPct val="100000"/>
              <a:buChar char="•"/>
              <a:defRPr sz="1200"/>
            </a:pPr>
            <a:r>
              <a:t>sync failed; receiver available</a:t>
            </a:r>
          </a:p>
          <a:p>
            <a:pPr>
              <a:lnSpc>
                <a:spcPts val="1400"/>
              </a:lnSpc>
              <a:defRPr sz="1200"/>
            </a:pPr>
          </a:p>
          <a:p>
            <a:pPr>
              <a:lnSpc>
                <a:spcPts val="1400"/>
              </a:lnSpc>
              <a:defRPr sz="1200"/>
            </a:pPr>
            <a:r>
              <a:t>multi processor one-to-one sync send_evt:</a:t>
            </a:r>
          </a:p>
          <a:p>
            <a:pPr marL="100263" indent="-100263">
              <a:lnSpc>
                <a:spcPts val="1400"/>
              </a:lnSpc>
              <a:buSzPct val="100000"/>
              <a:buChar char="•"/>
              <a:defRPr sz="1200"/>
            </a:pPr>
            <a:r>
              <a:t> same two transitions as general purpose single processor sync</a:t>
            </a:r>
          </a:p>
          <a:p>
            <a:pPr>
              <a:lnSpc>
                <a:spcPts val="1400"/>
              </a:lnSpc>
              <a:defRPr sz="1200"/>
            </a:pPr>
          </a:p>
          <a:p>
            <a:pPr>
              <a:lnSpc>
                <a:spcPts val="1400"/>
              </a:lnSpc>
              <a:defRPr sz="1200"/>
            </a:pPr>
            <a:r>
              <a:t>Reppy and Xiao’s prototype one-to-one channel on multiprocessor</a:t>
            </a:r>
          </a:p>
          <a:p>
            <a:pPr marL="100263" indent="-100263">
              <a:lnSpc>
                <a:spcPts val="1400"/>
              </a:lnSpc>
              <a:buSzPct val="100000"/>
              <a:buChar char="•"/>
              <a:defRPr sz="1200"/>
            </a:pPr>
            <a:r>
              <a:t>3x - 4x faster than general purpose multi proc implementation</a:t>
            </a:r>
          </a:p>
          <a:p>
            <a:pPr marL="100263" indent="-100263">
              <a:lnSpc>
                <a:spcPts val="1400"/>
              </a:lnSpc>
              <a:buSzPct val="100000"/>
              <a:buChar char="•"/>
              <a:defRPr sz="1200"/>
            </a:pPr>
            <a:r>
              <a:t>same speed as general purpose single proc implementation</a:t>
            </a:r>
          </a:p>
          <a:p>
            <a:pPr>
              <a:lnSpc>
                <a:spcPts val="1400"/>
              </a:lnSpc>
              <a:defRPr b="1" sz="1200"/>
            </a:pPr>
          </a:p>
          <a:p>
            <a:pPr>
              <a:lnSpc>
                <a:spcPts val="1400"/>
              </a:lnSpc>
              <a:defRPr sz="1200"/>
            </a:pPr>
            <a:r>
              <a:t>Manticore’s multi processor implementation:</a:t>
            </a:r>
          </a:p>
          <a:p>
            <a:pPr marL="100263" indent="-100263">
              <a:lnSpc>
                <a:spcPts val="1400"/>
              </a:lnSpc>
              <a:buSzPct val="100000"/>
              <a:buChar char="•"/>
              <a:defRPr sz="1200"/>
            </a:pPr>
            <a:r>
              <a:t>2.5x times slower than single processor implementation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65"/>
          <p:cNvSpPr txBox="1"/>
          <p:nvPr/>
        </p:nvSpPr>
        <p:spPr>
          <a:xfrm>
            <a:off x="1963124" y="-1"/>
            <a:ext cx="6571500" cy="533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endParaRPr sz="1200"/>
          </a:p>
          <a:p>
            <a:pPr>
              <a:defRPr sz="1200"/>
            </a:pPr>
            <a:r>
              <a:t>Concurrent ML</a:t>
            </a:r>
          </a:p>
        </p:txBody>
      </p:sp>
      <p:sp>
        <p:nvSpPr>
          <p:cNvPr id="122" name="Shape 66"/>
          <p:cNvSpPr txBox="1"/>
          <p:nvPr/>
        </p:nvSpPr>
        <p:spPr>
          <a:xfrm>
            <a:off x="1963124" y="597599"/>
            <a:ext cx="5217751" cy="41418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ts val="13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structure </a:t>
            </a:r>
            <a:r>
              <a:rPr b="0"/>
              <a:t>Serv :&gt; SERV = </a:t>
            </a:r>
            <a:r>
              <a:t>struct</a:t>
            </a:r>
          </a:p>
          <a:p>
            <a:pPr>
              <a:lnSpc>
                <a:spcPts val="1300"/>
              </a:lnSpc>
              <a:defRPr sz="1100"/>
            </a:pP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ts val="13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  datatype </a:t>
            </a:r>
            <a:r>
              <a:rPr b="0"/>
              <a:t>serv = S </a:t>
            </a:r>
            <a:r>
              <a:t>of </a:t>
            </a:r>
            <a:r>
              <a:rPr b="0"/>
              <a:t>(int * int chan) chan</a:t>
            </a:r>
          </a:p>
          <a:p>
            <a:pPr>
              <a:lnSpc>
                <a:spcPts val="1300"/>
              </a:lnSpc>
              <a:defRPr sz="1100"/>
            </a:pPr>
            <a:endParaRPr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ts val="13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  fun </a:t>
            </a:r>
            <a:r>
              <a:rPr b="0"/>
              <a:t>make () = </a:t>
            </a:r>
            <a:r>
              <a:t>let</a:t>
            </a:r>
          </a:p>
          <a:p>
            <a:pPr>
              <a:lnSpc>
                <a:spcPts val="13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    val </a:t>
            </a:r>
            <a:r>
              <a:rPr b="0"/>
              <a:t>reqCh = </a:t>
            </a:r>
            <a:r>
              <a:rPr b="0" u="sng"/>
              <a:t>FanIn</a:t>
            </a:r>
            <a:r>
              <a:rPr b="0"/>
              <a:t>.channel ()</a:t>
            </a:r>
          </a:p>
          <a:p>
            <a:pPr>
              <a:lnSpc>
                <a:spcPts val="13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    fun </a:t>
            </a:r>
            <a:r>
              <a:rPr b="0"/>
              <a:t>loop state = </a:t>
            </a:r>
            <a:r>
              <a:t>let</a:t>
            </a:r>
          </a:p>
          <a:p>
            <a:pPr>
              <a:lnSpc>
                <a:spcPts val="13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      val </a:t>
            </a:r>
            <a:r>
              <a:rPr b="0"/>
              <a:t>(v, replCh) = </a:t>
            </a:r>
            <a:r>
              <a:rPr b="0" u="sng"/>
              <a:t>FanIn</a:t>
            </a:r>
            <a:r>
              <a:rPr b="0"/>
              <a:t>.recv reqCh </a:t>
            </a:r>
          </a:p>
          <a:p>
            <a:pPr>
              <a:lnSpc>
                <a:spcPts val="13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    in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 u="sng"/>
              <a:t>OneSync</a:t>
            </a:r>
            <a:r>
              <a:t>.send (replCh, state); loop v</a:t>
            </a:r>
          </a:p>
          <a:p>
            <a:pPr>
              <a:lnSpc>
                <a:spcPts val="13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    end </a:t>
            </a:r>
          </a:p>
          <a:p>
            <a:pPr>
              <a:lnSpc>
                <a:spcPts val="13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  in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    spawn (</a:t>
            </a:r>
            <a:r>
              <a:rPr b="1"/>
              <a:t>fn </a:t>
            </a:r>
            <a:r>
              <a:t>() =&gt; loop 0); S reqCh</a:t>
            </a:r>
          </a:p>
          <a:p>
            <a:pPr>
              <a:lnSpc>
                <a:spcPts val="13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  end</a:t>
            </a:r>
          </a:p>
          <a:p>
            <a:pPr>
              <a:lnSpc>
                <a:spcPts val="1300"/>
              </a:lnSpc>
              <a:defRPr sz="1100"/>
            </a:pP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ts val="13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  fun </a:t>
            </a:r>
            <a:r>
              <a:rPr b="0"/>
              <a:t>call (server, v) = </a:t>
            </a:r>
            <a:r>
              <a:t>let </a:t>
            </a:r>
          </a:p>
          <a:p>
            <a:pPr>
              <a:lnSpc>
                <a:spcPts val="13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    val </a:t>
            </a:r>
            <a:r>
              <a:rPr b="0"/>
              <a:t>S reqCh = server </a:t>
            </a:r>
          </a:p>
          <a:p>
            <a:pPr>
              <a:lnSpc>
                <a:spcPts val="13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    val </a:t>
            </a:r>
            <a:r>
              <a:rPr b="0"/>
              <a:t>replCh = </a:t>
            </a:r>
            <a:r>
              <a:rPr b="0" u="sng"/>
              <a:t>OneSync</a:t>
            </a:r>
            <a:r>
              <a:rPr b="0"/>
              <a:t>.channel ()</a:t>
            </a:r>
          </a:p>
          <a:p>
            <a:pPr>
              <a:lnSpc>
                <a:spcPts val="13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  in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u="sng"/>
              <a:t>FanIn</a:t>
            </a:r>
            <a:r>
              <a:t>.send (reqCh, (v, replCh)); </a:t>
            </a:r>
          </a:p>
          <a:p>
            <a:pPr>
              <a:lnSpc>
                <a:spcPts val="1300"/>
              </a:lnSpc>
              <a:defRPr sz="11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u="sng"/>
              <a:t>OneSync</a:t>
            </a:r>
            <a:r>
              <a:t>.recv replCh</a:t>
            </a:r>
          </a:p>
          <a:p>
            <a:pPr>
              <a:lnSpc>
                <a:spcPts val="13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  end </a:t>
            </a:r>
          </a:p>
          <a:p>
            <a:pPr>
              <a:lnSpc>
                <a:spcPts val="1300"/>
              </a:lnSpc>
              <a:defRPr b="1" sz="1100">
                <a:latin typeface="Courier"/>
                <a:ea typeface="Courier"/>
                <a:cs typeface="Courier"/>
                <a:sym typeface="Courier"/>
              </a:defRPr>
            </a:pPr>
            <a:r>
              <a:t>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65"/>
          <p:cNvSpPr txBox="1"/>
          <p:nvPr/>
        </p:nvSpPr>
        <p:spPr>
          <a:xfrm>
            <a:off x="1963124" y="-1"/>
            <a:ext cx="6571500" cy="533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endParaRPr sz="1200"/>
          </a:p>
          <a:p>
            <a:pPr>
              <a:defRPr sz="1200"/>
            </a:pPr>
            <a:r>
              <a:t>Static Communication Topologies</a:t>
            </a:r>
          </a:p>
        </p:txBody>
      </p:sp>
      <p:sp>
        <p:nvSpPr>
          <p:cNvPr id="125" name="Shape 66"/>
          <p:cNvSpPr txBox="1"/>
          <p:nvPr/>
        </p:nvSpPr>
        <p:spPr>
          <a:xfrm>
            <a:off x="1963124" y="597599"/>
            <a:ext cx="6433559" cy="34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ts val="1600"/>
              </a:lnSpc>
              <a:defRPr sz="1200"/>
            </a:pPr>
            <a:r>
              <a:t>the </a:t>
            </a:r>
            <a:r>
              <a:rPr u="sng"/>
              <a:t>most</a:t>
            </a:r>
            <a:r>
              <a:t> number of threads that </a:t>
            </a:r>
            <a:r>
              <a:rPr u="sng"/>
              <a:t>may</a:t>
            </a:r>
            <a:r>
              <a:t> compete on channel:</a:t>
            </a:r>
          </a:p>
          <a:p>
            <a:pPr lvl="1" marL="481263" indent="-100263">
              <a:lnSpc>
                <a:spcPts val="1600"/>
              </a:lnSpc>
              <a:buSzPct val="100000"/>
              <a:buChar char="•"/>
              <a:defRPr sz="1200"/>
            </a:pPr>
            <a:r>
              <a:t>one-shot: </a:t>
            </a:r>
          </a:p>
          <a:p>
            <a:pPr lvl="2" marL="862263" indent="-100263">
              <a:lnSpc>
                <a:spcPts val="1600"/>
              </a:lnSpc>
              <a:buSzPct val="100000"/>
              <a:buChar char="•"/>
              <a:defRPr sz="1200"/>
            </a:pPr>
            <a:r>
              <a:t>one send may be attempted</a:t>
            </a:r>
          </a:p>
          <a:p>
            <a:pPr lvl="1" marL="481263" indent="-100263">
              <a:lnSpc>
                <a:spcPts val="1600"/>
              </a:lnSpc>
              <a:buSzPct val="100000"/>
              <a:buChar char="•"/>
              <a:defRPr sz="1200"/>
            </a:pPr>
            <a:r>
              <a:t>one-sync: </a:t>
            </a:r>
          </a:p>
          <a:p>
            <a:pPr lvl="2" marL="862263" indent="-100263">
              <a:lnSpc>
                <a:spcPts val="1600"/>
              </a:lnSpc>
              <a:buSzPct val="100000"/>
              <a:buChar char="•"/>
              <a:defRPr sz="1200"/>
            </a:pPr>
            <a:r>
              <a:t>one send and one recv may sync overall</a:t>
            </a:r>
          </a:p>
          <a:p>
            <a:pPr lvl="1" marL="481263" indent="-100263">
              <a:lnSpc>
                <a:spcPts val="1600"/>
              </a:lnSpc>
              <a:buSzPct val="100000"/>
              <a:buChar char="•"/>
              <a:defRPr sz="1200"/>
            </a:pPr>
            <a:r>
              <a:t>one-to-one: at a given time, </a:t>
            </a:r>
          </a:p>
          <a:p>
            <a:pPr lvl="2" marL="862263" indent="-100263">
              <a:lnSpc>
                <a:spcPts val="1600"/>
              </a:lnSpc>
              <a:buSzPct val="100000"/>
              <a:buChar char="•"/>
              <a:defRPr sz="1200"/>
            </a:pPr>
            <a:r>
              <a:t>one thread may attempt to send (and may sync),</a:t>
            </a:r>
          </a:p>
          <a:p>
            <a:pPr lvl="2" marL="862263" indent="-100263">
              <a:lnSpc>
                <a:spcPts val="1600"/>
              </a:lnSpc>
              <a:buSzPct val="100000"/>
              <a:buChar char="•"/>
              <a:defRPr sz="1200"/>
            </a:pPr>
            <a:r>
              <a:t>one thread may attempt to recv (and may sync)</a:t>
            </a:r>
          </a:p>
          <a:p>
            <a:pPr lvl="1" marL="481263" indent="-100263">
              <a:lnSpc>
                <a:spcPts val="1600"/>
              </a:lnSpc>
              <a:buSzPct val="100000"/>
              <a:buChar char="•"/>
              <a:defRPr sz="1200"/>
            </a:pPr>
            <a:r>
              <a:t>fan-out: at a given time, </a:t>
            </a:r>
          </a:p>
          <a:p>
            <a:pPr lvl="2" marL="862263" indent="-100263">
              <a:lnSpc>
                <a:spcPts val="1600"/>
              </a:lnSpc>
              <a:buSzPct val="100000"/>
              <a:buChar char="•"/>
              <a:defRPr sz="1200"/>
            </a:pPr>
            <a:r>
              <a:t>one thread may attempt to send (and may sync),</a:t>
            </a:r>
          </a:p>
          <a:p>
            <a:pPr lvl="2" marL="862263" indent="-100263">
              <a:lnSpc>
                <a:spcPts val="1600"/>
              </a:lnSpc>
              <a:buSzPct val="100000"/>
              <a:buChar char="•"/>
              <a:defRPr sz="1200"/>
            </a:pPr>
            <a:r>
              <a:t>infinite threads may attempt to recv (and may sync)</a:t>
            </a:r>
          </a:p>
          <a:p>
            <a:pPr lvl="1" marL="481263" indent="-100263">
              <a:lnSpc>
                <a:spcPts val="1600"/>
              </a:lnSpc>
              <a:buSzPct val="100000"/>
              <a:buChar char="•"/>
              <a:defRPr sz="1200"/>
            </a:pPr>
            <a:r>
              <a:t>fan-in: at a given time, </a:t>
            </a:r>
          </a:p>
          <a:p>
            <a:pPr lvl="2" marL="862263" indent="-100263">
              <a:lnSpc>
                <a:spcPts val="1600"/>
              </a:lnSpc>
              <a:buSzPct val="100000"/>
              <a:buChar char="•"/>
              <a:defRPr sz="1200"/>
            </a:pPr>
            <a:r>
              <a:t>infinite threads may attempt to send (and may sync),</a:t>
            </a:r>
          </a:p>
          <a:p>
            <a:pPr lvl="2" marL="862263" indent="-100263">
              <a:lnSpc>
                <a:spcPts val="1600"/>
              </a:lnSpc>
              <a:buSzPct val="100000"/>
              <a:buChar char="•"/>
              <a:defRPr sz="1200"/>
            </a:pPr>
            <a:r>
              <a:t>one thread may attempt to recv (and may sync)</a:t>
            </a:r>
          </a:p>
          <a:p>
            <a:pPr>
              <a:lnSpc>
                <a:spcPts val="1600"/>
              </a:lnSpc>
              <a:defRPr sz="1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65"/>
          <p:cNvSpPr txBox="1"/>
          <p:nvPr/>
        </p:nvSpPr>
        <p:spPr>
          <a:xfrm>
            <a:off x="1963124" y="-1"/>
            <a:ext cx="6571500" cy="533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endParaRPr sz="1200"/>
          </a:p>
          <a:p>
            <a:pPr>
              <a:defRPr sz="1200"/>
            </a:pPr>
            <a:r>
              <a:t>Correctness Criteria</a:t>
            </a:r>
          </a:p>
        </p:txBody>
      </p:sp>
      <p:sp>
        <p:nvSpPr>
          <p:cNvPr id="128" name="Shape 66"/>
          <p:cNvSpPr txBox="1"/>
          <p:nvPr/>
        </p:nvSpPr>
        <p:spPr>
          <a:xfrm>
            <a:off x="1963124" y="597599"/>
            <a:ext cx="6433559" cy="3832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100263" indent="-100263">
              <a:lnSpc>
                <a:spcPts val="1600"/>
              </a:lnSpc>
              <a:buSzPct val="100000"/>
              <a:buChar char="•"/>
              <a:defRPr sz="1200"/>
            </a:pPr>
            <a:r>
              <a:t>clear description of semantics</a:t>
            </a:r>
          </a:p>
          <a:p>
            <a:pPr lvl="1" marL="481263" indent="-100263">
              <a:lnSpc>
                <a:spcPts val="1600"/>
              </a:lnSpc>
              <a:buSzPct val="100000"/>
              <a:buChar char="•"/>
              <a:defRPr sz="1200"/>
            </a:pPr>
            <a:r>
              <a:t>thread pool steps to thread pool</a:t>
            </a:r>
          </a:p>
          <a:p>
            <a:pPr marL="100263" indent="-100263">
              <a:lnSpc>
                <a:spcPts val="1600"/>
              </a:lnSpc>
              <a:buSzPct val="100000"/>
              <a:buChar char="•"/>
              <a:defRPr sz="1200"/>
            </a:pPr>
            <a:r>
              <a:t>clear description of static semantics with good precision</a:t>
            </a:r>
          </a:p>
          <a:p>
            <a:pPr lvl="1" marL="481263" indent="-100263">
              <a:lnSpc>
                <a:spcPts val="1600"/>
              </a:lnSpc>
              <a:buSzPct val="100000"/>
              <a:buChar char="•"/>
              <a:defRPr sz="1200"/>
            </a:pPr>
            <a:r>
              <a:t>values may exist at points in a program</a:t>
            </a:r>
          </a:p>
          <a:p>
            <a:pPr marL="100263" indent="-100263">
              <a:lnSpc>
                <a:spcPts val="1600"/>
              </a:lnSpc>
              <a:buSzPct val="100000"/>
              <a:buChar char="•"/>
              <a:defRPr sz="1200"/>
            </a:pPr>
            <a:r>
              <a:t>soundness of static semantics</a:t>
            </a:r>
          </a:p>
          <a:p>
            <a:pPr lvl="1" marL="481263" indent="-100263">
              <a:lnSpc>
                <a:spcPts val="1600"/>
              </a:lnSpc>
              <a:buSzPct val="100000"/>
              <a:buChar char="•"/>
              <a:defRPr sz="1200"/>
            </a:pPr>
            <a:r>
              <a:t>if no abstract value exists statically, then no concrete value at runtime</a:t>
            </a:r>
          </a:p>
          <a:p>
            <a:pPr marL="100263" indent="-100263">
              <a:lnSpc>
                <a:spcPts val="1600"/>
              </a:lnSpc>
              <a:buSzPct val="100000"/>
              <a:buChar char="•"/>
              <a:defRPr sz="1200"/>
            </a:pPr>
            <a:r>
              <a:t>clear description of communication topologies analysis</a:t>
            </a:r>
          </a:p>
          <a:p>
            <a:pPr lvl="1" marL="481263" indent="-100263">
              <a:lnSpc>
                <a:spcPts val="1600"/>
              </a:lnSpc>
              <a:buSzPct val="100000"/>
              <a:buChar char="•"/>
              <a:defRPr sz="1200"/>
            </a:pPr>
            <a:r>
              <a:t>the number of processes that actually compete on a channel</a:t>
            </a:r>
          </a:p>
          <a:p>
            <a:pPr marL="100263" indent="-100263">
              <a:lnSpc>
                <a:spcPts val="1600"/>
              </a:lnSpc>
              <a:buSzPct val="100000"/>
              <a:buChar char="•"/>
              <a:defRPr sz="1200"/>
            </a:pPr>
            <a:r>
              <a:t>clear description of of static communication topologies analysis with good precision</a:t>
            </a:r>
          </a:p>
          <a:p>
            <a:pPr lvl="1" marL="481263" indent="-100263">
              <a:lnSpc>
                <a:spcPts val="1600"/>
              </a:lnSpc>
              <a:buSzPct val="100000"/>
              <a:buChar char="•"/>
              <a:defRPr sz="1200"/>
            </a:pPr>
            <a:r>
              <a:t>on a given channel the most number of processes that may compete on a channel</a:t>
            </a:r>
          </a:p>
          <a:p>
            <a:pPr marL="100263" indent="-100263">
              <a:lnSpc>
                <a:spcPts val="1600"/>
              </a:lnSpc>
              <a:buSzPct val="100000"/>
              <a:buChar char="•"/>
              <a:defRPr sz="1200"/>
            </a:pPr>
            <a:r>
              <a:t>soundness of static communication topologies</a:t>
            </a:r>
          </a:p>
          <a:p>
            <a:pPr lvl="1" marL="481263" indent="-100263">
              <a:lnSpc>
                <a:spcPts val="1600"/>
              </a:lnSpc>
              <a:buSzPct val="100000"/>
              <a:buChar char="•"/>
              <a:defRPr sz="1200"/>
            </a:pPr>
            <a:r>
              <a:t>if some number of processes compete on a channel statically, then that number or fewer actually compete at runtime.</a:t>
            </a:r>
          </a:p>
          <a:p>
            <a:pPr marL="100263" indent="-100263">
              <a:lnSpc>
                <a:spcPts val="1600"/>
              </a:lnSpc>
              <a:buSzPct val="100000"/>
              <a:buChar char="•"/>
              <a:defRPr sz="1200"/>
            </a:pPr>
            <a:r>
              <a:t>static descriptions can describe precise topologies for typical programs</a:t>
            </a:r>
          </a:p>
          <a:p>
            <a:pPr marL="100263" indent="-100263">
              <a:lnSpc>
                <a:spcPts val="1600"/>
              </a:lnSpc>
              <a:buSzPct val="100000"/>
              <a:buChar char="•"/>
              <a:defRPr sz="1200"/>
            </a:pPr>
            <a:r>
              <a:t>precise topologies are computable</a:t>
            </a:r>
          </a:p>
          <a:p>
            <a:pPr marL="100263" indent="-100263">
              <a:lnSpc>
                <a:spcPts val="1600"/>
              </a:lnSpc>
              <a:buSzPct val="100000"/>
              <a:buChar char="•"/>
              <a:defRPr sz="1200"/>
            </a:pPr>
            <a:r>
              <a:t>if algorithm produces a topology then topology relation with result is provable</a:t>
            </a:r>
          </a:p>
          <a:p>
            <a:pPr marL="100263" indent="-100263">
              <a:lnSpc>
                <a:spcPts val="1600"/>
              </a:lnSpc>
              <a:buSzPct val="100000"/>
              <a:buChar char="•"/>
              <a:defRPr sz="1200"/>
            </a:pPr>
            <a:r>
              <a:t>if the topology relation is provable then the algorithm produces a result that is as precise as that described by the relation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65"/>
          <p:cNvSpPr txBox="1"/>
          <p:nvPr/>
        </p:nvSpPr>
        <p:spPr>
          <a:xfrm>
            <a:off x="1963124" y="-1"/>
            <a:ext cx="6571500" cy="533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endParaRPr sz="1200"/>
          </a:p>
          <a:p>
            <a:pPr>
              <a:defRPr sz="1200"/>
            </a:pPr>
            <a:r>
              <a:t>Benefits of Proof Assistant</a:t>
            </a:r>
          </a:p>
        </p:txBody>
      </p:sp>
      <p:sp>
        <p:nvSpPr>
          <p:cNvPr id="131" name="Shape 66"/>
          <p:cNvSpPr txBox="1"/>
          <p:nvPr/>
        </p:nvSpPr>
        <p:spPr>
          <a:xfrm>
            <a:off x="1963124" y="597599"/>
            <a:ext cx="6433559" cy="1190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100263" indent="-100263">
              <a:lnSpc>
                <a:spcPts val="1600"/>
              </a:lnSpc>
              <a:buSzPct val="100000"/>
              <a:buChar char="•"/>
              <a:defRPr sz="1200"/>
            </a:pPr>
            <a:r>
              <a:t>automatically proves tedious formulas</a:t>
            </a:r>
          </a:p>
          <a:p>
            <a:pPr marL="100263" indent="-100263">
              <a:lnSpc>
                <a:spcPts val="1600"/>
              </a:lnSpc>
              <a:buSzPct val="100000"/>
              <a:buChar char="•"/>
              <a:defRPr sz="1200"/>
            </a:pPr>
            <a:r>
              <a:t>finds lemmas to use</a:t>
            </a:r>
          </a:p>
          <a:p>
            <a:pPr marL="100263" indent="-100263">
              <a:lnSpc>
                <a:spcPts val="1600"/>
              </a:lnSpc>
              <a:buSzPct val="100000"/>
              <a:buChar char="•"/>
              <a:defRPr sz="1200"/>
            </a:pPr>
            <a:r>
              <a:t>leads to discovery of errors in definitions</a:t>
            </a:r>
          </a:p>
          <a:p>
            <a:pPr marL="100263" indent="-100263">
              <a:lnSpc>
                <a:spcPts val="1600"/>
              </a:lnSpc>
              <a:buSzPct val="100000"/>
              <a:buChar char="•"/>
              <a:defRPr sz="1200"/>
            </a:pPr>
            <a:r>
              <a:t>provides confidence </a:t>
            </a:r>
          </a:p>
          <a:p>
            <a:pPr marL="100263" indent="-100263">
              <a:lnSpc>
                <a:spcPts val="1600"/>
              </a:lnSpc>
              <a:buSzPct val="100000"/>
              <a:buChar char="•"/>
              <a:defRPr sz="1200"/>
            </a:pPr>
            <a:r>
              <a:t>lowers burden of extending definitions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65"/>
          <p:cNvSpPr txBox="1"/>
          <p:nvPr/>
        </p:nvSpPr>
        <p:spPr>
          <a:xfrm>
            <a:off x="1963124" y="-1"/>
            <a:ext cx="6571500" cy="533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endParaRPr sz="1200"/>
          </a:p>
          <a:p>
            <a:pPr>
              <a:defRPr sz="1200"/>
            </a:pPr>
            <a:r>
              <a:t>Formal Reasoning with Proof Assistants and Theorem Provers</a:t>
            </a:r>
          </a:p>
        </p:txBody>
      </p:sp>
      <p:sp>
        <p:nvSpPr>
          <p:cNvPr id="134" name="Shape 66"/>
          <p:cNvSpPr txBox="1"/>
          <p:nvPr/>
        </p:nvSpPr>
        <p:spPr>
          <a:xfrm>
            <a:off x="1963124" y="597599"/>
            <a:ext cx="6433559" cy="4174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ts val="1500"/>
              </a:lnSpc>
              <a:defRPr sz="1100"/>
            </a:pPr>
            <a:r>
              <a:t>Isabelle</a:t>
            </a:r>
          </a:p>
          <a:p>
            <a:pPr marL="100263" indent="-100263">
              <a:lnSpc>
                <a:spcPts val="1500"/>
              </a:lnSpc>
              <a:buSzPct val="100000"/>
              <a:buChar char="•"/>
              <a:defRPr sz="1100"/>
            </a:pPr>
            <a:r>
              <a:t>implemented with and uses Poly/ML</a:t>
            </a:r>
          </a:p>
          <a:p>
            <a:pPr marL="100263" indent="-100263">
              <a:lnSpc>
                <a:spcPts val="1500"/>
              </a:lnSpc>
              <a:buSzPct val="100000"/>
              <a:buChar char="•"/>
              <a:defRPr sz="1100"/>
            </a:pPr>
            <a:r>
              <a:t>metalogic used to reason about and define object logics</a:t>
            </a:r>
          </a:p>
          <a:p>
            <a:pPr marL="100263" indent="-100263">
              <a:lnSpc>
                <a:spcPts val="1500"/>
              </a:lnSpc>
              <a:buSzPct val="100000"/>
              <a:buChar char="•"/>
              <a:defRPr sz="1100"/>
            </a:pPr>
            <a:r>
              <a:t>the metalogic has syntax:</a:t>
            </a:r>
          </a:p>
          <a:p>
            <a:pPr lvl="1" marL="481263" indent="-100263">
              <a:lnSpc>
                <a:spcPts val="1500"/>
              </a:lnSpc>
              <a:buSzPct val="100000"/>
              <a:buChar char="•"/>
              <a:defRPr sz="1100"/>
            </a:pPr>
            <a:r>
              <a:t>i.e. it’s possible to write statements in the metalogic</a:t>
            </a:r>
          </a:p>
          <a:p>
            <a:pPr marL="100263" indent="-100263">
              <a:lnSpc>
                <a:spcPts val="1500"/>
              </a:lnSpc>
              <a:buSzPct val="100000"/>
              <a:buChar char="•"/>
              <a:defRPr sz="1100"/>
            </a:pPr>
            <a:r>
              <a:t>Isabelle/HOL</a:t>
            </a:r>
          </a:p>
          <a:p>
            <a:pPr lvl="1" marL="481263" indent="-100263">
              <a:lnSpc>
                <a:spcPts val="1500"/>
              </a:lnSpc>
              <a:buSzPct val="100000"/>
              <a:buChar char="•"/>
              <a:defRPr sz="1100"/>
            </a:pPr>
            <a:r>
              <a:t>one of many implementations of HOL</a:t>
            </a:r>
          </a:p>
          <a:p>
            <a:pPr lvl="1" marL="481263" indent="-100263">
              <a:lnSpc>
                <a:spcPts val="1500"/>
              </a:lnSpc>
              <a:buSzPct val="100000"/>
              <a:buChar char="•"/>
              <a:defRPr sz="1100"/>
            </a:pPr>
            <a:r>
              <a:t>one of many logics defined using Isabelle</a:t>
            </a:r>
          </a:p>
          <a:p>
            <a:pPr lvl="1" marL="481263" indent="-100263">
              <a:lnSpc>
                <a:spcPts val="1500"/>
              </a:lnSpc>
              <a:buSzPct val="100000"/>
              <a:buChar char="•"/>
              <a:defRPr sz="1100"/>
            </a:pPr>
            <a:r>
              <a:t>used in my case to define and reason about a Concurrent ML</a:t>
            </a:r>
          </a:p>
          <a:p>
            <a:pPr lvl="1" marL="481263" indent="-100263">
              <a:lnSpc>
                <a:spcPts val="1500"/>
              </a:lnSpc>
              <a:buSzPct val="100000"/>
              <a:buChar char="•"/>
              <a:defRPr sz="1100"/>
            </a:pPr>
            <a:r>
              <a:t>functions abstract over terms and functions</a:t>
            </a:r>
          </a:p>
          <a:p>
            <a:pPr lvl="1" marL="481263" indent="-100263">
              <a:lnSpc>
                <a:spcPts val="1500"/>
              </a:lnSpc>
              <a:buSzPct val="100000"/>
              <a:buChar char="•"/>
              <a:defRPr sz="1100"/>
            </a:pPr>
            <a:r>
              <a:t>functions are total</a:t>
            </a:r>
          </a:p>
          <a:p>
            <a:pPr lvl="1" marL="481263" indent="-100263">
              <a:lnSpc>
                <a:spcPts val="1500"/>
              </a:lnSpc>
              <a:buSzPct val="100000"/>
              <a:buChar char="•"/>
              <a:defRPr sz="1100"/>
            </a:pPr>
            <a:r>
              <a:t>propositions unified with boolean terms, e.g. True ≡ ((λx::bool. x) = (λx. x)), False ≡ (∀P. P)</a:t>
            </a:r>
          </a:p>
          <a:p>
            <a:pPr lvl="1" marL="481263" indent="-100263">
              <a:lnSpc>
                <a:spcPts val="1500"/>
              </a:lnSpc>
              <a:buSzPct val="100000"/>
              <a:buChar char="•"/>
              <a:defRPr sz="1100"/>
            </a:pPr>
            <a:r>
              <a:t>predicates abstract over terms, functions, propositions, and predicates</a:t>
            </a:r>
          </a:p>
          <a:p>
            <a:pPr lvl="1" marL="481263" indent="-100263">
              <a:lnSpc>
                <a:spcPts val="1500"/>
              </a:lnSpc>
              <a:buSzPct val="100000"/>
              <a:buChar char="•"/>
              <a:defRPr sz="1100"/>
            </a:pPr>
            <a:r>
              <a:t>excluded middle</a:t>
            </a:r>
          </a:p>
          <a:p>
            <a:pPr>
              <a:lnSpc>
                <a:spcPts val="1500"/>
              </a:lnSpc>
              <a:defRPr sz="1100"/>
            </a:pPr>
          </a:p>
          <a:p>
            <a:pPr>
              <a:lnSpc>
                <a:spcPts val="1500"/>
              </a:lnSpc>
              <a:defRPr sz="1100"/>
            </a:pPr>
            <a:r>
              <a:t>Coq</a:t>
            </a:r>
          </a:p>
          <a:p>
            <a:pPr marL="100263" indent="-100263">
              <a:lnSpc>
                <a:spcPts val="1500"/>
              </a:lnSpc>
              <a:buSzPct val="100000"/>
              <a:buChar char="•"/>
              <a:defRPr sz="1100"/>
            </a:pPr>
            <a:r>
              <a:t>implemented with OCaml</a:t>
            </a:r>
          </a:p>
          <a:p>
            <a:pPr marL="100263" indent="-100263">
              <a:lnSpc>
                <a:spcPts val="1500"/>
              </a:lnSpc>
              <a:buSzPct val="100000"/>
              <a:buChar char="•"/>
              <a:defRPr sz="1100"/>
            </a:pPr>
            <a:r>
              <a:t>booleans are not propositions</a:t>
            </a:r>
          </a:p>
          <a:p>
            <a:pPr marL="100263" indent="-100263">
              <a:lnSpc>
                <a:spcPts val="1500"/>
              </a:lnSpc>
              <a:buSzPct val="100000"/>
              <a:buChar char="•"/>
              <a:defRPr sz="1100"/>
            </a:pPr>
            <a:r>
              <a:t>propositions are types, proofs are terms</a:t>
            </a:r>
          </a:p>
          <a:p>
            <a:pPr lvl="1" marL="481263" indent="-100263">
              <a:lnSpc>
                <a:spcPts val="1500"/>
              </a:lnSpc>
              <a:buSzPct val="100000"/>
              <a:buChar char="•"/>
              <a:defRPr sz="1100"/>
            </a:pPr>
            <a:r>
              <a:t>i.e. a term is a proof of its type, e.g. 3 is a proof of Nat</a:t>
            </a:r>
          </a:p>
          <a:p>
            <a:pPr marL="100263" indent="-100263">
              <a:lnSpc>
                <a:spcPts val="1500"/>
              </a:lnSpc>
              <a:buSzPct val="100000"/>
              <a:buChar char="•"/>
              <a:defRPr sz="1100"/>
            </a:pPr>
            <a:r>
              <a:t>Constructive logic, no excluded middle by default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