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72" r:id="rId8"/>
    <p:sldId id="260" r:id="rId9"/>
    <p:sldId id="27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B20C-E640-C1A2-182F-C6EF468D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B559A-82DC-ED6E-EA45-24729425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CA8E-28E1-A3BD-152B-7CAF3224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8923-97F8-8FA9-3190-FEE2B033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6D98-86FB-EDB0-F8A6-B841C2F6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AE0C-52A2-D3FC-D793-1CBBA32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F7EA3-3EB7-DECD-E5B7-28E39C2D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D86E-5A27-CEF9-BEF3-EB46A3EC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BF2D-23F3-7C33-E5B4-D3F865A5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E36D-51E8-B678-4B81-D72ED077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B5B92-A522-BD0B-0FF2-F89159014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F4E2F-827F-D72B-151B-A2E80E28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052E-1DE2-7D3C-1B7C-35B2DA80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E523-A996-DB6E-9F33-9549FF4A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B2B0-9584-CCE7-C86B-8127EC4E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E27F-01B4-42A2-1426-014CAE9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9116-B18A-374C-331A-4D11276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B7EC-26A4-0A44-3B7C-8D70E368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AFC1-4367-0EA5-09AA-2F538162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8198-454C-52E5-63F1-908DDD0B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08FA-5150-3261-859C-03C38B63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A30B-ED66-1376-44D3-B94D71B0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93B1-B17F-A531-CA23-B131AEE2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69BC-130F-F674-029C-DE81D8A5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4DD2-1EC0-4958-E19E-1F12819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7B1D-A024-5503-A882-06AADBBD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54FD-7542-F751-00CD-5D70C0E2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4159-824B-B55C-57EF-DD04908D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ADF6-6D39-E1F5-6F2A-7BAF5CD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41C04-9833-3C1B-2BF4-529A5B92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4735-8C62-3251-FECC-448EE678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B2AF-95DF-FF50-EF2F-480CC77F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AD69-A434-8412-CCB1-5D635F9F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7744C-5E0D-B5F9-0BF0-466A7D74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C2A59-819E-4046-FB00-B8B0E54EF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5448C-BCD3-8CD8-40D6-C1E8BCFB6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FEA5B-C03E-CA2F-F745-AB256DE4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EF3EE-3C13-178C-3888-464ABB7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B94BB-A811-8B2E-C060-D2867674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42DD-8E9D-1380-63E4-F067FAAD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B7421-11A5-D558-682C-1798229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CC36D-FB8B-D3BA-7727-1A56CC71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59BB5-518F-74DB-5BF1-AB36E14E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CE1A6-B1BE-D7F6-1E16-642EB500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BC195-4875-D626-F8DE-0B4AFEB3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56B55-E770-5CE2-DEEC-C64DA9C4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181-F8E7-47EB-37CD-B5F3E78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D8F0-5DC8-BA5F-6D64-9E229CB6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8B74A-9732-BC14-9A81-8142BDBE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98B5C-E5DA-BA24-2874-7FD57F46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E6C4-9675-37B8-59AB-19DE7993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A0010-4DA5-2410-AD6B-D2272715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9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D4B5-7E6F-3950-4F57-6492AE2E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DCCE1-A7C3-DEC2-82EA-FF4E994F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1148C-9774-2F97-6767-7C37964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C0906-D233-3B76-3BCB-CEB6E71D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17A9-9960-334F-8955-B10A6D1D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EF15-600A-321B-0959-1EEB65F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F6FCE-35E6-07C2-76AE-AF140FCC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124B-E65D-AC6D-7662-6DA0F70D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B32C7-4E36-6C71-C67D-0D45055D8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B10F-E830-4458-91E2-7A544DAC0A6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FF55-21C2-0C2F-AD6C-B3AFCE675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F398-A106-3292-37B6-FF9A3A4E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1037-6621-4073-9EBF-AA70FB6B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ionlab.mit.edu/dat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hTs_PB7KuTMBtNMESFEGuK-0abzhNxVv4tgpI5-iKe8/edit#gid=117160631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ooks&#10;&#10;Description automatically generated">
            <a:extLst>
              <a:ext uri="{FF2B5EF4-FFF2-40B4-BE49-F238E27FC236}">
                <a16:creationId xmlns:a16="http://schemas.microsoft.com/office/drawing/2014/main" id="{48D735BB-324C-E781-7688-0DDAFFEE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0" y="0"/>
            <a:ext cx="1029102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496FA-9715-CD52-9E10-EDD3FCD2F8B1}"/>
              </a:ext>
            </a:extLst>
          </p:cNvPr>
          <p:cNvSpPr txBox="1"/>
          <p:nvPr/>
        </p:nvSpPr>
        <p:spPr>
          <a:xfrm>
            <a:off x="1074196" y="2397948"/>
            <a:ext cx="6551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Garamond" panose="02020404030301010803" pitchFamily="18" charset="0"/>
              </a:rPr>
              <a:t>Book Bans and Voting Patterns</a:t>
            </a:r>
          </a:p>
          <a:p>
            <a:pPr algn="just"/>
            <a:endParaRPr lang="en-US" sz="4000" dirty="0">
              <a:latin typeface="Garamond" panose="02020404030301010803" pitchFamily="18" charset="0"/>
            </a:endParaRP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Tyler Long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Nashville Software School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Data Analytics Cohort 7</a:t>
            </a:r>
          </a:p>
        </p:txBody>
      </p:sp>
    </p:spTree>
    <p:extLst>
      <p:ext uri="{BB962C8B-B14F-4D97-AF65-F5344CB8AC3E}">
        <p14:creationId xmlns:p14="http://schemas.microsoft.com/office/powerpoint/2010/main" val="292817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2CA42D7-AF1F-4B55-3048-C90F649F9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101097" cy="374637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A3E7643-FB8E-7109-AEED-18A78A115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09" y="-1"/>
            <a:ext cx="6111291" cy="37463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09EB464-1D5E-CBE7-A8E3-8B9CF9B6C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13" y="4689199"/>
            <a:ext cx="3085368" cy="1579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FAFED-DB91-D645-45B3-7B384C512861}"/>
              </a:ext>
            </a:extLst>
          </p:cNvPr>
          <p:cNvSpPr txBox="1"/>
          <p:nvPr/>
        </p:nvSpPr>
        <p:spPr>
          <a:xfrm>
            <a:off x="4625266" y="4463434"/>
            <a:ext cx="6391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counties with declining Republican support are in counties anchored with a large city: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Bexar County, TX: San Antonio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71.40%</a:t>
            </a:r>
            <a:r>
              <a:rPr lang="en-US" dirty="0"/>
              <a:t> county population)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Shelby County, TN: Memphis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68.09%</a:t>
            </a:r>
            <a:r>
              <a:rPr lang="en-US" dirty="0"/>
              <a:t> county population)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Duval County, FL: Jacksonville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95.38%</a:t>
            </a:r>
            <a:r>
              <a:rPr lang="en-US" dirty="0"/>
              <a:t> county population)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Shelby County is the only school district outside the large city</a:t>
            </a:r>
          </a:p>
        </p:txBody>
      </p:sp>
    </p:spTree>
    <p:extLst>
      <p:ext uri="{BB962C8B-B14F-4D97-AF65-F5344CB8AC3E}">
        <p14:creationId xmlns:p14="http://schemas.microsoft.com/office/powerpoint/2010/main" val="366504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ooks&#10;&#10;Description automatically generated">
            <a:extLst>
              <a:ext uri="{FF2B5EF4-FFF2-40B4-BE49-F238E27FC236}">
                <a16:creationId xmlns:a16="http://schemas.microsoft.com/office/drawing/2014/main" id="{48D735BB-324C-E781-7688-0DDAFFEE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0" y="0"/>
            <a:ext cx="1029102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B8FF54-C250-4111-8757-C10C9861070F}"/>
              </a:ext>
            </a:extLst>
          </p:cNvPr>
          <p:cNvSpPr txBox="1"/>
          <p:nvPr/>
        </p:nvSpPr>
        <p:spPr>
          <a:xfrm>
            <a:off x="390617" y="1043731"/>
            <a:ext cx="66558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Conclusion: Inconclusive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Democratic counties show a strong correlation between strong, consistent support and below average book bans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Republican counties do not show consistent correlation between voting patterns and above average book bans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Highest book ban proposals are occurring in counties with decreased Republican support, and in districts within large metropolitan areas</a:t>
            </a:r>
          </a:p>
        </p:txBody>
      </p:sp>
    </p:spTree>
    <p:extLst>
      <p:ext uri="{BB962C8B-B14F-4D97-AF65-F5344CB8AC3E}">
        <p14:creationId xmlns:p14="http://schemas.microsoft.com/office/powerpoint/2010/main" val="420941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ooks&#10;&#10;Description automatically generated">
            <a:extLst>
              <a:ext uri="{FF2B5EF4-FFF2-40B4-BE49-F238E27FC236}">
                <a16:creationId xmlns:a16="http://schemas.microsoft.com/office/drawing/2014/main" id="{48D735BB-324C-E781-7688-0DDAFFEE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0" y="0"/>
            <a:ext cx="1029102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B8FF54-C250-4111-8757-C10C9861070F}"/>
              </a:ext>
            </a:extLst>
          </p:cNvPr>
          <p:cNvSpPr txBox="1"/>
          <p:nvPr/>
        </p:nvSpPr>
        <p:spPr>
          <a:xfrm>
            <a:off x="1062940" y="1429808"/>
            <a:ext cx="6039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Why I Chose This Topic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    Avid fan of Reading Rainbow as a child</a:t>
            </a: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    Studied English Literature for my B.A.</a:t>
            </a: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    Curious about book bans in today’s political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   landscape</a:t>
            </a:r>
          </a:p>
        </p:txBody>
      </p:sp>
    </p:spTree>
    <p:extLst>
      <p:ext uri="{BB962C8B-B14F-4D97-AF65-F5344CB8AC3E}">
        <p14:creationId xmlns:p14="http://schemas.microsoft.com/office/powerpoint/2010/main" val="12681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ooks&#10;&#10;Description automatically generated">
            <a:extLst>
              <a:ext uri="{FF2B5EF4-FFF2-40B4-BE49-F238E27FC236}">
                <a16:creationId xmlns:a16="http://schemas.microsoft.com/office/drawing/2014/main" id="{48D735BB-324C-E781-7688-0DDAFFEE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0" y="0"/>
            <a:ext cx="1029102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B8FF54-C250-4111-8757-C10C9861070F}"/>
              </a:ext>
            </a:extLst>
          </p:cNvPr>
          <p:cNvSpPr txBox="1"/>
          <p:nvPr/>
        </p:nvSpPr>
        <p:spPr>
          <a:xfrm>
            <a:off x="1007294" y="2151727"/>
            <a:ext cx="6039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Capstone Data Sources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   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MIT Election Data + Science Lab</a:t>
            </a:r>
            <a:endParaRPr lang="en-US" sz="24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    </a:t>
            </a:r>
            <a:r>
              <a:rPr lang="en-US" sz="2400" dirty="0">
                <a:latin typeface="Garamond" panose="02020404030301010803" pitchFamily="18" charset="0"/>
                <a:hlinkClick r:id="rId4"/>
              </a:rPr>
              <a:t>PEN America's Index of School Book Bans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1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ooks&#10;&#10;Description automatically generated">
            <a:extLst>
              <a:ext uri="{FF2B5EF4-FFF2-40B4-BE49-F238E27FC236}">
                <a16:creationId xmlns:a16="http://schemas.microsoft.com/office/drawing/2014/main" id="{48D735BB-324C-E781-7688-0DDAFFEE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0" y="0"/>
            <a:ext cx="1029102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E43A2A-7E05-6363-2BF1-31028555BDB0}"/>
              </a:ext>
            </a:extLst>
          </p:cNvPr>
          <p:cNvSpPr txBox="1"/>
          <p:nvPr/>
        </p:nvSpPr>
        <p:spPr>
          <a:xfrm>
            <a:off x="1062940" y="829646"/>
            <a:ext cx="598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Capstone Technologies Used</a:t>
            </a:r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0B43973-6FDE-2BCA-C954-84EE3BD29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0" y="2367177"/>
            <a:ext cx="1934871" cy="1977679"/>
          </a:xfrm>
          <a:prstGeom prst="rect">
            <a:avLst/>
          </a:prstGeom>
        </p:spPr>
      </p:pic>
      <p:pic>
        <p:nvPicPr>
          <p:cNvPr id="12" name="Picture 11" descr="A green and white flag&#10;&#10;Description automatically generated with low confidence">
            <a:extLst>
              <a:ext uri="{FF2B5EF4-FFF2-40B4-BE49-F238E27FC236}">
                <a16:creationId xmlns:a16="http://schemas.microsoft.com/office/drawing/2014/main" id="{75734E07-24EC-736B-22D1-EFEF2A65D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99" y="2503405"/>
            <a:ext cx="2292898" cy="1705222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44B0BA0-0C30-44C1-2D8D-D979001B9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0" y="4846797"/>
            <a:ext cx="5983550" cy="15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books&#10;&#10;Description automatically generated">
            <a:extLst>
              <a:ext uri="{FF2B5EF4-FFF2-40B4-BE49-F238E27FC236}">
                <a16:creationId xmlns:a16="http://schemas.microsoft.com/office/drawing/2014/main" id="{48D735BB-324C-E781-7688-0DDAFFEE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0" y="0"/>
            <a:ext cx="1029102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E43A2A-7E05-6363-2BF1-31028555BDB0}"/>
              </a:ext>
            </a:extLst>
          </p:cNvPr>
          <p:cNvSpPr txBox="1"/>
          <p:nvPr/>
        </p:nvSpPr>
        <p:spPr>
          <a:xfrm>
            <a:off x="1062940" y="489734"/>
            <a:ext cx="598355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Capstone Questions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Are Republican counties taking a more steadfast stance in the culture war? </a:t>
            </a:r>
            <a:r>
              <a:rPr lang="en-US" sz="2400" dirty="0">
                <a:latin typeface="Garamond" panose="02020404030301010803" pitchFamily="18" charset="0"/>
              </a:rPr>
              <a:t>D</a:t>
            </a: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o counties that demonstrate a high tendency to propose book bans demonstrate wider margins in favor of conservative candidates?</a:t>
            </a:r>
          </a:p>
          <a:p>
            <a:pPr marL="342900" indent="-342900" algn="just">
              <a:buFont typeface="+mj-lt"/>
              <a:buAutoNum type="arabicPeriod"/>
            </a:pP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Are Democratic counties that propose book bans voting contrary to a liberal ideology?</a:t>
            </a: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 Do counties that demonstrate consistent democratic support have book bans greater than the average demonstrated in the dataset?</a:t>
            </a:r>
            <a:endParaRPr lang="en-US" sz="4000" b="1" dirty="0">
              <a:effectLst/>
              <a:latin typeface="Garamond" panose="02020404030301010803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6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20538-3B47-CEE9-D7AB-DC851C2DB87A}"/>
              </a:ext>
            </a:extLst>
          </p:cNvPr>
          <p:cNvSpPr txBox="1"/>
          <p:nvPr/>
        </p:nvSpPr>
        <p:spPr>
          <a:xfrm>
            <a:off x="3020527" y="5367426"/>
            <a:ext cx="615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count of book bans and election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Vote percent is the average of years 2008 through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third-parties from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outliers, average bans per district is 16 books</a:t>
            </a:r>
          </a:p>
        </p:txBody>
      </p:sp>
      <p:pic>
        <p:nvPicPr>
          <p:cNvPr id="7" name="Picture 6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4405963E-042C-A828-8307-A4DCEDB9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09" y="290245"/>
            <a:ext cx="8753782" cy="49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20538-3B47-CEE9-D7AB-DC851C2DB87A}"/>
              </a:ext>
            </a:extLst>
          </p:cNvPr>
          <p:cNvSpPr txBox="1"/>
          <p:nvPr/>
        </p:nvSpPr>
        <p:spPr>
          <a:xfrm>
            <a:off x="2328069" y="5208254"/>
            <a:ext cx="7535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limiting data to districts with book bans of 50 or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Bans between 10 and 50 books show higher vote percentage for Republican counties, opposite for Democrat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correlation between increased favor of Republican candidate and increased banned books</a:t>
            </a:r>
          </a:p>
        </p:txBody>
      </p:sp>
      <p:pic>
        <p:nvPicPr>
          <p:cNvPr id="7" name="Picture 6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4405963E-042C-A828-8307-A4DCEDB9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09" y="290245"/>
            <a:ext cx="8753782" cy="4918009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71765C3-FAD9-CF31-F462-E9DDDF16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09" y="290245"/>
            <a:ext cx="8753782" cy="49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8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62125-3416-47FA-96AD-81C0D46182EC}"/>
              </a:ext>
            </a:extLst>
          </p:cNvPr>
          <p:cNvSpPr txBox="1"/>
          <p:nvPr/>
        </p:nvSpPr>
        <p:spPr>
          <a:xfrm>
            <a:off x="5565729" y="5155565"/>
            <a:ext cx="561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Every county demonstrated year-over-year 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Average vote percent change 2016 to 2020: 8.58%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Highest change is Travis County, TX: 11.48%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Lowest change is Westchester County, NY: 7.13%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FFEB00F-5C63-E81E-3C71-EFBD889E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51" y="5040900"/>
            <a:ext cx="4180525" cy="1429661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6A3AB46-7621-4A81-4CC0-0C26C254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83" y="182880"/>
            <a:ext cx="9381033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62125-3416-47FA-96AD-81C0D46182EC}"/>
              </a:ext>
            </a:extLst>
          </p:cNvPr>
          <p:cNvSpPr txBox="1"/>
          <p:nvPr/>
        </p:nvSpPr>
        <p:spPr>
          <a:xfrm>
            <a:off x="5491593" y="5017065"/>
            <a:ext cx="5691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Some counties increase support (3), others decrease (2)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Average increased support 2016 to 2020: 7.60%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Average decreased support 2016 to 2020: -1.72%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Highest positive change is Berry County, MO: 8.44%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Lowest positive change is McMinn County, TN: 6.95%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FFEB00F-5C63-E81E-3C71-EFBD889E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51" y="5040900"/>
            <a:ext cx="4180525" cy="1429661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0409F3A-D394-2487-CA74-E422B894C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50" y="5040899"/>
            <a:ext cx="4180525" cy="1429661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7AB6E49-A543-0365-2BE9-4E36BB759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4" y="182880"/>
            <a:ext cx="912955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0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420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Long</dc:creator>
  <cp:lastModifiedBy>Tyler Long</cp:lastModifiedBy>
  <cp:revision>81</cp:revision>
  <dcterms:created xsi:type="dcterms:W3CDTF">2022-12-14T03:41:09Z</dcterms:created>
  <dcterms:modified xsi:type="dcterms:W3CDTF">2023-01-04T01:43:43Z</dcterms:modified>
</cp:coreProperties>
</file>