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05"/>
    <p:restoredTop sz="95833"/>
  </p:normalViewPr>
  <p:slideViewPr>
    <p:cSldViewPr snapToGrid="0" snapToObjects="1">
      <p:cViewPr varScale="1">
        <p:scale>
          <a:sx n="112" d="100"/>
          <a:sy n="112" d="100"/>
        </p:scale>
        <p:origin x="10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8ABD-80C0-0941-B7B8-DA1F182C494F}"/>
              </a:ext>
            </a:extLst>
          </p:cNvPr>
          <p:cNvSpPr>
            <a:spLocks noGrp="1"/>
          </p:cNvSpPr>
          <p:nvPr>
            <p:ph type="ctrTitle"/>
          </p:nvPr>
        </p:nvSpPr>
        <p:spPr/>
        <p:txBody>
          <a:bodyPr>
            <a:normAutofit fontScale="90000"/>
          </a:bodyPr>
          <a:lstStyle/>
          <a:p>
            <a:r>
              <a:rPr lang="en-IE" b="1" dirty="0"/>
              <a:t>Capstone Project - The Battle of Neighbourhoods</a:t>
            </a:r>
            <a:endParaRPr lang="en-US" dirty="0"/>
          </a:p>
        </p:txBody>
      </p:sp>
      <p:sp>
        <p:nvSpPr>
          <p:cNvPr id="3" name="Subtitle 2">
            <a:extLst>
              <a:ext uri="{FF2B5EF4-FFF2-40B4-BE49-F238E27FC236}">
                <a16:creationId xmlns:a16="http://schemas.microsoft.com/office/drawing/2014/main" id="{110D21D7-B691-7645-9031-B942F029F4E2}"/>
              </a:ext>
            </a:extLst>
          </p:cNvPr>
          <p:cNvSpPr>
            <a:spLocks noGrp="1"/>
          </p:cNvSpPr>
          <p:nvPr>
            <p:ph type="subTitle" idx="1"/>
          </p:nvPr>
        </p:nvSpPr>
        <p:spPr/>
        <p:txBody>
          <a:bodyPr/>
          <a:lstStyle/>
          <a:p>
            <a:r>
              <a:rPr lang="en-US" dirty="0"/>
              <a:t>By Thomas Long</a:t>
            </a:r>
          </a:p>
          <a:p>
            <a:r>
              <a:rPr lang="en-US" dirty="0"/>
              <a:t>September 2020</a:t>
            </a:r>
          </a:p>
        </p:txBody>
      </p:sp>
    </p:spTree>
    <p:extLst>
      <p:ext uri="{BB962C8B-B14F-4D97-AF65-F5344CB8AC3E}">
        <p14:creationId xmlns:p14="http://schemas.microsoft.com/office/powerpoint/2010/main" val="228509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DD42-CF79-1B4E-BB68-6E7FFAEEE581}"/>
              </a:ext>
            </a:extLst>
          </p:cNvPr>
          <p:cNvSpPr>
            <a:spLocks noGrp="1"/>
          </p:cNvSpPr>
          <p:nvPr>
            <p:ph type="title"/>
          </p:nvPr>
        </p:nvSpPr>
        <p:spPr/>
        <p:txBody>
          <a:bodyPr/>
          <a:lstStyle/>
          <a:p>
            <a:r>
              <a:rPr lang="en-IE" dirty="0"/>
              <a:t>Introduction</a:t>
            </a:r>
            <a:endParaRPr lang="en-US" dirty="0"/>
          </a:p>
        </p:txBody>
      </p:sp>
      <p:sp>
        <p:nvSpPr>
          <p:cNvPr id="3" name="Content Placeholder 2">
            <a:extLst>
              <a:ext uri="{FF2B5EF4-FFF2-40B4-BE49-F238E27FC236}">
                <a16:creationId xmlns:a16="http://schemas.microsoft.com/office/drawing/2014/main" id="{D71C1357-75CB-FC4D-A241-5CEDAE612C4C}"/>
              </a:ext>
            </a:extLst>
          </p:cNvPr>
          <p:cNvSpPr>
            <a:spLocks noGrp="1"/>
          </p:cNvSpPr>
          <p:nvPr>
            <p:ph idx="1"/>
          </p:nvPr>
        </p:nvSpPr>
        <p:spPr/>
        <p:txBody>
          <a:bodyPr/>
          <a:lstStyle/>
          <a:p>
            <a:r>
              <a:rPr lang="en-IE" dirty="0"/>
              <a:t>This final project aims to explore Japanese restaurants located in the city of New York. New York city is home to thousands of different restaurants which are spread across its five boroughs. Japanese cuisine has seen a significant increase in popularity in the last few decades and this has in turn resulted in numerous Japanese restaurants populating New York city. This report will compare Japanese restaurants in New York city in order to establish the best places to find Japanese cuisine in the city. Also, the report will provide insights into the frequency and average rating of Japanese restaurants around New York city which can be used to determine where a new Japanese restaurant may have the greatest success.</a:t>
            </a:r>
            <a:endParaRPr lang="en-US" dirty="0"/>
          </a:p>
        </p:txBody>
      </p:sp>
    </p:spTree>
    <p:extLst>
      <p:ext uri="{BB962C8B-B14F-4D97-AF65-F5344CB8AC3E}">
        <p14:creationId xmlns:p14="http://schemas.microsoft.com/office/powerpoint/2010/main" val="17516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0BAE-FFCD-C742-A918-D0F2BDA0799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EFC718D-2507-2B40-BD2C-395AD1046072}"/>
              </a:ext>
            </a:extLst>
          </p:cNvPr>
          <p:cNvSpPr>
            <a:spLocks noGrp="1"/>
          </p:cNvSpPr>
          <p:nvPr>
            <p:ph idx="1"/>
          </p:nvPr>
        </p:nvSpPr>
        <p:spPr/>
        <p:txBody>
          <a:bodyPr/>
          <a:lstStyle/>
          <a:p>
            <a:pPr fontAlgn="base"/>
            <a:r>
              <a:rPr lang="en-IE" dirty="0"/>
              <a:t>In order to carry out the analysis, data on New York City neighbourhoods, boroughs to include boundaries, latitude, longitude, restaurants, and restaurant ratings and tips are required.</a:t>
            </a:r>
          </a:p>
          <a:p>
            <a:pPr fontAlgn="base"/>
            <a:r>
              <a:rPr lang="en-IE" dirty="0"/>
              <a:t>New York City data containing the neighbourhoods and boroughs, latitudes, and longitudes will be obtained from the data source: </a:t>
            </a:r>
            <a:r>
              <a:rPr lang="en-IE" dirty="0">
                <a:hlinkClick r:id="rId2"/>
              </a:rPr>
              <a:t>https://cocl.us/new_york_dataset</a:t>
            </a:r>
            <a:endParaRPr lang="en-IE" dirty="0"/>
          </a:p>
          <a:p>
            <a:pPr fontAlgn="base"/>
            <a:r>
              <a:rPr lang="en-IE" dirty="0"/>
              <a:t>All data related to locations and quality of Japanese restaurants will be obtained via the Foursquare API utilized via the Request library in Python.</a:t>
            </a:r>
          </a:p>
          <a:p>
            <a:endParaRPr lang="en-US" dirty="0"/>
          </a:p>
        </p:txBody>
      </p:sp>
    </p:spTree>
    <p:extLst>
      <p:ext uri="{BB962C8B-B14F-4D97-AF65-F5344CB8AC3E}">
        <p14:creationId xmlns:p14="http://schemas.microsoft.com/office/powerpoint/2010/main" val="165910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D29D-C652-ED43-8E98-3C48FCEFA3C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831B72A-155E-C04C-AED3-B9D6F81ABE46}"/>
              </a:ext>
            </a:extLst>
          </p:cNvPr>
          <p:cNvSpPr>
            <a:spLocks noGrp="1"/>
          </p:cNvSpPr>
          <p:nvPr>
            <p:ph idx="1"/>
          </p:nvPr>
        </p:nvSpPr>
        <p:spPr/>
        <p:txBody>
          <a:bodyPr>
            <a:normAutofit fontScale="92500" lnSpcReduction="20000"/>
          </a:bodyPr>
          <a:lstStyle/>
          <a:p>
            <a:pPr fontAlgn="base"/>
            <a:r>
              <a:rPr lang="en-IE" dirty="0"/>
              <a:t>The first step in carrying out this analysis involves obtaining the relevant data. This is done by retrieving the data from </a:t>
            </a:r>
            <a:r>
              <a:rPr lang="en-IE" dirty="0">
                <a:hlinkClick r:id="rId2"/>
              </a:rPr>
              <a:t>https://cocl.us/new_york_dataset</a:t>
            </a:r>
            <a:r>
              <a:rPr lang="en-IE" dirty="0"/>
              <a:t>. The data is then cleaned and processed into a </a:t>
            </a:r>
            <a:r>
              <a:rPr lang="en-IE" dirty="0" err="1"/>
              <a:t>dataframe</a:t>
            </a:r>
            <a:r>
              <a:rPr lang="en-IE" dirty="0"/>
              <a:t>.</a:t>
            </a:r>
          </a:p>
          <a:p>
            <a:pPr fontAlgn="base"/>
            <a:r>
              <a:rPr lang="en-IE" dirty="0"/>
              <a:t>Using Foursquare, Japanese restaurants and their accompanying information is collected by locating all venues and filtering the search for Japanese restaurants. The number of restaurants located in each borough is determined along with the neighbourhoods they are found in. The information will include number of likes, ratings and tips for each of the Japanese restaurants retrieved.</a:t>
            </a:r>
          </a:p>
          <a:p>
            <a:pPr fontAlgn="base"/>
            <a:r>
              <a:rPr lang="en-IE" dirty="0"/>
              <a:t>Following the collecting and processing of the data, restaurants with the greatest likes, ratings and tips are determined and average ratings of Japanese restaurants in each neighbourhood are generated using the </a:t>
            </a:r>
            <a:r>
              <a:rPr lang="en-IE" dirty="0" err="1"/>
              <a:t>dataframe</a:t>
            </a:r>
            <a:r>
              <a:rPr lang="en-IE" dirty="0"/>
              <a:t>. Finally, a map visualising the data is generated which pinpoints the location of each of the Japanese restaurants that are used in this analysis.</a:t>
            </a:r>
          </a:p>
          <a:p>
            <a:endParaRPr lang="en-US" dirty="0"/>
          </a:p>
        </p:txBody>
      </p:sp>
    </p:spTree>
    <p:extLst>
      <p:ext uri="{BB962C8B-B14F-4D97-AF65-F5344CB8AC3E}">
        <p14:creationId xmlns:p14="http://schemas.microsoft.com/office/powerpoint/2010/main" val="154696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9BEA-6978-F845-8DBA-E8B057E98AE6}"/>
              </a:ext>
            </a:extLst>
          </p:cNvPr>
          <p:cNvSpPr>
            <a:spLocks noGrp="1"/>
          </p:cNvSpPr>
          <p:nvPr>
            <p:ph type="title"/>
          </p:nvPr>
        </p:nvSpPr>
        <p:spPr>
          <a:xfrm>
            <a:off x="804672" y="964692"/>
            <a:ext cx="3849624" cy="1188720"/>
          </a:xfrm>
        </p:spPr>
        <p:txBody>
          <a:bodyPr>
            <a:normAutofit/>
          </a:bodyPr>
          <a:lstStyle/>
          <a:p>
            <a:r>
              <a:rPr lang="en-US" dirty="0"/>
              <a:t>Results</a:t>
            </a:r>
          </a:p>
        </p:txBody>
      </p:sp>
      <p:sp>
        <p:nvSpPr>
          <p:cNvPr id="18" name="Content Placeholder 17">
            <a:extLst>
              <a:ext uri="{FF2B5EF4-FFF2-40B4-BE49-F238E27FC236}">
                <a16:creationId xmlns:a16="http://schemas.microsoft.com/office/drawing/2014/main" id="{03DA3C9B-EA76-4DCC-A9FC-86B1D5214FFC}"/>
              </a:ext>
            </a:extLst>
          </p:cNvPr>
          <p:cNvSpPr>
            <a:spLocks noGrp="1"/>
          </p:cNvSpPr>
          <p:nvPr>
            <p:ph idx="1"/>
          </p:nvPr>
        </p:nvSpPr>
        <p:spPr>
          <a:xfrm>
            <a:off x="804672" y="2638044"/>
            <a:ext cx="3849624" cy="3101983"/>
          </a:xfrm>
        </p:spPr>
        <p:txBody>
          <a:bodyPr>
            <a:normAutofit/>
          </a:bodyPr>
          <a:lstStyle/>
          <a:p>
            <a:r>
              <a:rPr lang="en-US" dirty="0"/>
              <a:t>Based on the data used in this analysis, Manhattan has the greatest number of Japanese restaurants in New York city by a considerable margin. The Bronx has the lowest number of Japanese restaurants. Murray Hill, Manhattan is the </a:t>
            </a:r>
            <a:r>
              <a:rPr lang="en-US" dirty="0" err="1"/>
              <a:t>neighbourhood</a:t>
            </a:r>
            <a:r>
              <a:rPr lang="en-US" dirty="0"/>
              <a:t> with the greatest number of Japanese restaurants in New York.</a:t>
            </a:r>
          </a:p>
        </p:txBody>
      </p:sp>
      <p:pic>
        <p:nvPicPr>
          <p:cNvPr id="5" name="Content Placeholder 4" descr="A screenshot of a cell phone&#10;&#10;Description automatically generated">
            <a:extLst>
              <a:ext uri="{FF2B5EF4-FFF2-40B4-BE49-F238E27FC236}">
                <a16:creationId xmlns:a16="http://schemas.microsoft.com/office/drawing/2014/main" id="{99BB1400-F8E9-ED4E-A8BB-0D0A7A6D6C79}"/>
              </a:ext>
            </a:extLst>
          </p:cNvPr>
          <p:cNvPicPr>
            <a:picLocks noChangeAspect="1"/>
          </p:cNvPicPr>
          <p:nvPr/>
        </p:nvPicPr>
        <p:blipFill rotWithShape="1">
          <a:blip r:embed="rId2"/>
          <a:srcRect t="2201" r="2" b="2"/>
          <a:stretch/>
        </p:blipFill>
        <p:spPr>
          <a:xfrm>
            <a:off x="5453178" y="-2"/>
            <a:ext cx="6739097" cy="3410712"/>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29DB6B39-8DD4-FE4C-BA3C-F2C5BE005B5E}"/>
              </a:ext>
            </a:extLst>
          </p:cNvPr>
          <p:cNvPicPr>
            <a:picLocks noChangeAspect="1"/>
          </p:cNvPicPr>
          <p:nvPr/>
        </p:nvPicPr>
        <p:blipFill rotWithShape="1">
          <a:blip r:embed="rId3"/>
          <a:srcRect t="2201" r="2" b="2"/>
          <a:stretch/>
        </p:blipFill>
        <p:spPr>
          <a:xfrm>
            <a:off x="5452903" y="3447288"/>
            <a:ext cx="6739097" cy="3410712"/>
          </a:xfrm>
          <a:prstGeom prst="rect">
            <a:avLst/>
          </a:prstGeom>
        </p:spPr>
      </p:pic>
    </p:spTree>
    <p:extLst>
      <p:ext uri="{BB962C8B-B14F-4D97-AF65-F5344CB8AC3E}">
        <p14:creationId xmlns:p14="http://schemas.microsoft.com/office/powerpoint/2010/main" val="179550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D41FF2E0-BE1B-2444-B9E2-B133BC22F4DA}"/>
              </a:ext>
            </a:extLst>
          </p:cNvPr>
          <p:cNvPicPr>
            <a:picLocks noChangeAspect="1"/>
          </p:cNvPicPr>
          <p:nvPr/>
        </p:nvPicPr>
        <p:blipFill rotWithShape="1">
          <a:blip r:embed="rId2"/>
          <a:srcRect t="-242" r="1" b="-330"/>
          <a:stretch/>
        </p:blipFill>
        <p:spPr>
          <a:xfrm>
            <a:off x="650115" y="3429000"/>
            <a:ext cx="3878469" cy="3055776"/>
          </a:xfrm>
          <a:prstGeom prst="rect">
            <a:avLst/>
          </a:prstGeom>
        </p:spPr>
      </p:pic>
      <p:sp>
        <p:nvSpPr>
          <p:cNvPr id="21" name="Rectangle 20">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415C6D23-7B7B-174B-BC8B-AA78DEF79F88}"/>
              </a:ext>
            </a:extLst>
          </p:cNvPr>
          <p:cNvPicPr>
            <a:picLocks noChangeAspect="1"/>
          </p:cNvPicPr>
          <p:nvPr/>
        </p:nvPicPr>
        <p:blipFill rotWithShape="1">
          <a:blip r:embed="rId3"/>
          <a:srcRect l="-2647" t="-5430" r="1810" b="429"/>
          <a:stretch/>
        </p:blipFill>
        <p:spPr>
          <a:xfrm>
            <a:off x="382431" y="76204"/>
            <a:ext cx="4284078" cy="3055776"/>
          </a:xfrm>
          <a:prstGeom prst="rect">
            <a:avLst/>
          </a:prstGeom>
        </p:spPr>
      </p:pic>
      <p:sp>
        <p:nvSpPr>
          <p:cNvPr id="16" name="Content Placeholder 15">
            <a:extLst>
              <a:ext uri="{FF2B5EF4-FFF2-40B4-BE49-F238E27FC236}">
                <a16:creationId xmlns:a16="http://schemas.microsoft.com/office/drawing/2014/main" id="{9CB0CFBE-0670-CD43-A7D6-2F894AC34A70}"/>
              </a:ext>
            </a:extLst>
          </p:cNvPr>
          <p:cNvSpPr>
            <a:spLocks noGrp="1"/>
          </p:cNvSpPr>
          <p:nvPr>
            <p:ph idx="1"/>
          </p:nvPr>
        </p:nvSpPr>
        <p:spPr>
          <a:xfrm>
            <a:off x="6119732" y="775253"/>
            <a:ext cx="5285791" cy="5387008"/>
          </a:xfrm>
        </p:spPr>
        <p:txBody>
          <a:bodyPr>
            <a:normAutofit/>
          </a:bodyPr>
          <a:lstStyle/>
          <a:p>
            <a:r>
              <a:rPr lang="en-US" dirty="0">
                <a:solidFill>
                  <a:srgbClr val="FFFFFF"/>
                </a:solidFill>
              </a:rPr>
              <a:t>OOTOYA in the </a:t>
            </a:r>
            <a:r>
              <a:rPr lang="en-US" dirty="0" err="1">
                <a:solidFill>
                  <a:srgbClr val="FFFFFF"/>
                </a:solidFill>
              </a:rPr>
              <a:t>neighbourhood</a:t>
            </a:r>
            <a:r>
              <a:rPr lang="en-US" dirty="0">
                <a:solidFill>
                  <a:srgbClr val="FFFFFF"/>
                </a:solidFill>
              </a:rPr>
              <a:t> of Flatiron, Manhattan boasts the greatest number of likes with 1221. Kura in the </a:t>
            </a:r>
            <a:r>
              <a:rPr lang="en-US" dirty="0" err="1">
                <a:solidFill>
                  <a:srgbClr val="FFFFFF"/>
                </a:solidFill>
              </a:rPr>
              <a:t>neighbourhood</a:t>
            </a:r>
            <a:r>
              <a:rPr lang="en-US" dirty="0">
                <a:solidFill>
                  <a:srgbClr val="FFFFFF"/>
                </a:solidFill>
              </a:rPr>
              <a:t> of East Village, also in Manhattan, has the greatest rating of 9.2. The greatest number of tips for a Japanese restaurant was found to be 353 and was attributed to Morimoto in the </a:t>
            </a:r>
            <a:r>
              <a:rPr lang="en-US" dirty="0" err="1">
                <a:solidFill>
                  <a:srgbClr val="FFFFFF"/>
                </a:solidFill>
              </a:rPr>
              <a:t>neighbourhood</a:t>
            </a:r>
            <a:r>
              <a:rPr lang="en-US" dirty="0">
                <a:solidFill>
                  <a:srgbClr val="FFFFFF"/>
                </a:solidFill>
              </a:rPr>
              <a:t> of Chelsea, Manhattan.</a:t>
            </a:r>
          </a:p>
          <a:p>
            <a:endParaRPr lang="en-US" dirty="0">
              <a:solidFill>
                <a:srgbClr val="FFFFFF"/>
              </a:solidFill>
            </a:endParaRPr>
          </a:p>
          <a:p>
            <a:r>
              <a:rPr lang="en-US" dirty="0">
                <a:solidFill>
                  <a:srgbClr val="FFFFFF"/>
                </a:solidFill>
              </a:rPr>
              <a:t>Manhattan has the highest average rating for Japanese restaurants, followed closely by Brooklyn and Queens. The Bronx was omitted as the data for only one restaurant was obtained which may be misleading.  The </a:t>
            </a:r>
            <a:r>
              <a:rPr lang="en-US" dirty="0" err="1">
                <a:solidFill>
                  <a:srgbClr val="FFFFFF"/>
                </a:solidFill>
              </a:rPr>
              <a:t>neighbourhood</a:t>
            </a:r>
            <a:r>
              <a:rPr lang="en-US" dirty="0">
                <a:solidFill>
                  <a:srgbClr val="FFFFFF"/>
                </a:solidFill>
              </a:rPr>
              <a:t> with the greatest average rating for Japanese restaurants was East Village, Manhattan followed by Cobble Hill, Brooklyn and Hunters Point, Queens.</a:t>
            </a:r>
          </a:p>
        </p:txBody>
      </p:sp>
    </p:spTree>
    <p:extLst>
      <p:ext uri="{BB962C8B-B14F-4D97-AF65-F5344CB8AC3E}">
        <p14:creationId xmlns:p14="http://schemas.microsoft.com/office/powerpoint/2010/main" val="352109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72101AB-86AC-2B4A-83F3-910C6B42B0DA}"/>
              </a:ext>
            </a:extLst>
          </p:cNvPr>
          <p:cNvPicPr>
            <a:picLocks noGrp="1" noChangeAspect="1"/>
          </p:cNvPicPr>
          <p:nvPr>
            <p:ph idx="1"/>
          </p:nvPr>
        </p:nvPicPr>
        <p:blipFill rotWithShape="1">
          <a:blip r:embed="rId2"/>
          <a:srcRect b="-379"/>
          <a:stretch/>
        </p:blipFill>
        <p:spPr>
          <a:xfrm>
            <a:off x="942109" y="324951"/>
            <a:ext cx="10307782" cy="6208098"/>
          </a:xfrm>
          <a:prstGeom prst="rect">
            <a:avLst/>
          </a:prstGeom>
        </p:spPr>
      </p:pic>
    </p:spTree>
    <p:extLst>
      <p:ext uri="{BB962C8B-B14F-4D97-AF65-F5344CB8AC3E}">
        <p14:creationId xmlns:p14="http://schemas.microsoft.com/office/powerpoint/2010/main" val="276010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E8B0-D106-2B40-BDE0-ECD7C1C1405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C3BD1BA-C4A0-674E-B14A-1D98FEF2126F}"/>
              </a:ext>
            </a:extLst>
          </p:cNvPr>
          <p:cNvSpPr>
            <a:spLocks noGrp="1"/>
          </p:cNvSpPr>
          <p:nvPr>
            <p:ph idx="1"/>
          </p:nvPr>
        </p:nvSpPr>
        <p:spPr>
          <a:xfrm>
            <a:off x="498764" y="2410691"/>
            <a:ext cx="11277600" cy="4045527"/>
          </a:xfrm>
        </p:spPr>
        <p:txBody>
          <a:bodyPr>
            <a:normAutofit/>
          </a:bodyPr>
          <a:lstStyle/>
          <a:p>
            <a:pPr fontAlgn="base"/>
            <a:r>
              <a:rPr lang="en-IE" sz="2000" dirty="0"/>
              <a:t>It is clear to see that the best place to find high quality Japanese cuisine in New York city is Manhattan. Not only does Manhattan have the greatest number of Japanese restaurants, it also has the highest average rating of all five boroughs. In addition, it is home to the Japanese restaurants with the greatest number of likes, highest rating and greatest number of tips.</a:t>
            </a:r>
          </a:p>
          <a:p>
            <a:pPr fontAlgn="base"/>
            <a:r>
              <a:rPr lang="en-IE" sz="2000" dirty="0"/>
              <a:t>The analysis provides many insights for the prospective Japanese restaurant owner. The market for Japanese cuisine is clearly greatest in the boroughs of Manhattan, Brooklyn and Queens and the average ratings for these boroughs are high. Due to the large number of Japanese restaurants already established in Manhattan, it would be advisable to open a new restaurant in Brooklyn or Queens due to the reduced competition. Also, real estate prices are an important consideration. Given the high average ratings of Brooklyn Japanese restaurants, relatively cheap real estate prices and comparatively less competition, opening a </a:t>
            </a:r>
            <a:r>
              <a:rPr lang="en-IE" sz="2000" dirty="0" err="1"/>
              <a:t>restuarant</a:t>
            </a:r>
            <a:r>
              <a:rPr lang="en-IE" sz="2000" dirty="0"/>
              <a:t> in Brooklyn may be the best option.</a:t>
            </a:r>
          </a:p>
          <a:p>
            <a:endParaRPr lang="en-US" dirty="0"/>
          </a:p>
        </p:txBody>
      </p:sp>
    </p:spTree>
    <p:extLst>
      <p:ext uri="{BB962C8B-B14F-4D97-AF65-F5344CB8AC3E}">
        <p14:creationId xmlns:p14="http://schemas.microsoft.com/office/powerpoint/2010/main" val="191683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45B9-21F1-734D-87C7-76951840A4A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17EB24-2A8B-7942-AA3B-BA785B9F491B}"/>
              </a:ext>
            </a:extLst>
          </p:cNvPr>
          <p:cNvSpPr>
            <a:spLocks noGrp="1"/>
          </p:cNvSpPr>
          <p:nvPr>
            <p:ph idx="1"/>
          </p:nvPr>
        </p:nvSpPr>
        <p:spPr>
          <a:xfrm>
            <a:off x="387927" y="2638044"/>
            <a:ext cx="11277599" cy="3901301"/>
          </a:xfrm>
        </p:spPr>
        <p:txBody>
          <a:bodyPr/>
          <a:lstStyle/>
          <a:p>
            <a:pPr fontAlgn="base"/>
            <a:r>
              <a:rPr lang="en-IE" sz="2000" dirty="0"/>
              <a:t>From carrying out this analysis of Japanese restaurants in New York city, it can be concluded that Manhattan is the best place for a customer to find high quality Japanese cuisine with the greatest selection of restaurants and also the greatest average rating. High quality Japanese cuisine can be found in other boroughs such as Brooklyn and Queens which both have high </a:t>
            </a:r>
            <a:r>
              <a:rPr lang="en-IE" sz="2000" dirty="0" err="1"/>
              <a:t>averge</a:t>
            </a:r>
            <a:r>
              <a:rPr lang="en-IE" sz="2000" dirty="0"/>
              <a:t> ratings but are less frequently located in these boroughs.</a:t>
            </a:r>
          </a:p>
          <a:p>
            <a:pPr fontAlgn="base"/>
            <a:r>
              <a:rPr lang="en-IE" sz="2000" dirty="0"/>
              <a:t>For the potential business owner, to avoid </a:t>
            </a:r>
            <a:r>
              <a:rPr lang="en-IE" sz="2000" dirty="0" err="1"/>
              <a:t>competion</a:t>
            </a:r>
            <a:r>
              <a:rPr lang="en-IE" sz="2000" dirty="0"/>
              <a:t> and high real estate prices but to also retain a high rating, Brooklyn may be the best place to open a new Japanese restaurant.</a:t>
            </a:r>
          </a:p>
          <a:p>
            <a:endParaRPr lang="en-US" dirty="0"/>
          </a:p>
        </p:txBody>
      </p:sp>
    </p:spTree>
    <p:extLst>
      <p:ext uri="{BB962C8B-B14F-4D97-AF65-F5344CB8AC3E}">
        <p14:creationId xmlns:p14="http://schemas.microsoft.com/office/powerpoint/2010/main" val="22267115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5</TotalTime>
  <Words>874</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Capstone Project - The Battle of Neighbourhoods</vt:lpstr>
      <vt:lpstr>Introduction</vt:lpstr>
      <vt:lpstr>Data</vt:lpstr>
      <vt:lpstr>methodology</vt:lpstr>
      <vt:lpstr>Results</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Neighbourhoods</dc:title>
  <dc:creator>Thomas Long</dc:creator>
  <cp:lastModifiedBy>Thomas Long</cp:lastModifiedBy>
  <cp:revision>1</cp:revision>
  <dcterms:created xsi:type="dcterms:W3CDTF">2020-09-02T13:33:32Z</dcterms:created>
  <dcterms:modified xsi:type="dcterms:W3CDTF">2020-09-02T13:39:09Z</dcterms:modified>
</cp:coreProperties>
</file>