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D7C7B-C867-4861-9CF5-79339494EF9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3867E-0C28-4669-9DF0-8F5DA4A6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Phuong </a:t>
            </a:r>
            <a:r>
              <a:rPr lang="en-US" dirty="0" err="1"/>
              <a:t>thức</a:t>
            </a:r>
            <a:r>
              <a:rPr lang="en-US" baseline="0" dirty="0"/>
              <a:t> add() dung de </a:t>
            </a:r>
            <a:r>
              <a:rPr lang="en-US" baseline="0" dirty="0" err="1"/>
              <a:t>ghi</a:t>
            </a:r>
            <a:r>
              <a:rPr lang="en-US" baseline="0" dirty="0"/>
              <a:t> de 2 </a:t>
            </a:r>
            <a:r>
              <a:rPr lang="en-US" baseline="0" dirty="0" err="1"/>
              <a:t>hình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3867E-0C28-4669-9DF0-8F5DA4A686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2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dirty="0" err="1"/>
              <a:t>GradientPaint</a:t>
            </a:r>
            <a:r>
              <a:rPr lang="vi-VN" dirty="0"/>
              <a:t>(x1, y1, Color1, x2, y2, Color2, </a:t>
            </a:r>
            <a:r>
              <a:rPr lang="vi-VN" dirty="0" err="1"/>
              <a:t>cyclic</a:t>
            </a:r>
            <a:r>
              <a:rPr lang="vi-VN" dirty="0"/>
              <a:t>),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tham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tô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dirty="0"/>
              <a:t>x1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dirty="0"/>
              <a:t>y1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dirty="0"/>
              <a:t>Color1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dần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dần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dirty="0"/>
              <a:t>Color2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vi-VN" dirty="0"/>
              <a:t>x2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vi-VN" dirty="0"/>
              <a:t>y2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Tham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dirty="0" err="1"/>
              <a:t>cyclic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cho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không.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3867E-0C28-4669-9DF0-8F5DA4A686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hằng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dirty="0" err="1"/>
              <a:t>AlphaComposite.SRC_OVER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dirty="0"/>
              <a:t>0.0f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vô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dirty="0"/>
              <a:t>1.0f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3867E-0C28-4669-9DF0-8F5DA4A686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100/10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3867E-0C28-4669-9DF0-8F5DA4A686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0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Nội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dung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45127" y="1597306"/>
            <a:ext cx="10515600" cy="458283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Giới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thiệu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Graphics 2D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Lớp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Graphic 2D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……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3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lphaLcPeriod" startAt="6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Lớp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Color 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Tô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màu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/>
              <a:t>	 </a:t>
            </a: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293035"/>
            <a:ext cx="4739747" cy="2039814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27" y="2293035"/>
            <a:ext cx="4658858" cy="36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45127" y="1351722"/>
            <a:ext cx="10515600" cy="4828415"/>
          </a:xfrm>
        </p:spPr>
        <p:txBody>
          <a:bodyPr>
            <a:normAutofit/>
          </a:bodyPr>
          <a:lstStyle/>
          <a:p>
            <a:pPr marL="514350" indent="-514350">
              <a:buAutoNum type="alphaLcPeriod" startAt="7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Lớp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Gradient 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Tô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loang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/>
              <a:t>					</a:t>
            </a:r>
            <a:r>
              <a:rPr lang="es-ES" sz="2000" dirty="0">
                <a:solidFill>
                  <a:srgbClr val="FF0000"/>
                </a:solidFill>
              </a:rPr>
              <a:t>GradientPaint(x1, y1, Color1, x2, y2, Color2, cyclic)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22" y="1731448"/>
            <a:ext cx="3733800" cy="4800600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413" y="2458084"/>
            <a:ext cx="32004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 2" pitchFamily="18" charset="2"/>
              <a:buAutoNum type="arabicPeriod" startAt="2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Độ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suốt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(Transparency)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/>
              <a:t>- </a:t>
            </a:r>
            <a:r>
              <a:rPr lang="en-US" sz="2400" dirty="0"/>
              <a:t>Java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AlphaComposite</a:t>
            </a:r>
            <a:r>
              <a:rPr lang="en-US" sz="2400" dirty="0"/>
              <a:t> dung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suốt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/>
              <a:t>	-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pha</a:t>
            </a:r>
            <a:r>
              <a:rPr lang="en-US" sz="2400" dirty="0"/>
              <a:t> </a:t>
            </a:r>
            <a:r>
              <a:rPr lang="en-US" sz="2400" dirty="0" err="1"/>
              <a:t>trộn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đích</a:t>
            </a:r>
            <a:r>
              <a:rPr lang="en-US" sz="2400" dirty="0"/>
              <a:t>.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2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rule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sz="2400" dirty="0"/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Lớp này làm việc với 2 giá trị chính là 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rule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 (thường chúng ta dùng hằng số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AlphaComposite.SRC_OVER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) và 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 (từ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 là vô hình đến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 là hiển thị rõ hoàn toàn),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4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Ví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dụ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316438"/>
            <a:ext cx="7036490" cy="35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3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727" y="1823037"/>
            <a:ext cx="5486400" cy="1076325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9" y="3489255"/>
            <a:ext cx="2771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Cắt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hình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324720"/>
            <a:ext cx="4800299" cy="3148428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7" y="2324720"/>
            <a:ext cx="4805456" cy="30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quả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88" y="2290763"/>
            <a:ext cx="4283878" cy="35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4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Biến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hình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a.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Phép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tịnh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tiến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– Translation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488" y="3046136"/>
            <a:ext cx="4657311" cy="2228229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88" y="2392776"/>
            <a:ext cx="2724150" cy="1838325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688" y="4436219"/>
            <a:ext cx="2724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77956" y="1815548"/>
            <a:ext cx="10515600" cy="4351337"/>
          </a:xfrm>
        </p:spPr>
        <p:txBody>
          <a:bodyPr>
            <a:normAutofit/>
          </a:bodyPr>
          <a:lstStyle/>
          <a:p>
            <a:pPr marL="514350" indent="-514350">
              <a:buAutoNum type="alphaLcPeriod" startAt="2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Phép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xoay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hình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87" y="2438400"/>
            <a:ext cx="4846569" cy="2292626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66" y="2337559"/>
            <a:ext cx="2724150" cy="1838325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166" y="4214661"/>
            <a:ext cx="2724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 startAt="3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Phép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phóng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to –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thu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nhỏ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31" y="2328067"/>
            <a:ext cx="4483377" cy="3852069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12" y="2560395"/>
            <a:ext cx="4797286" cy="250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java.awt.Graphics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lớp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trừu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tượng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cung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cấp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ngữ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cảnh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đồ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họa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để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vẽ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đối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tượng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như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Chữ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30007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45127" y="1378226"/>
            <a:ext cx="10515600" cy="4801911"/>
          </a:xfrm>
        </p:spPr>
        <p:txBody>
          <a:bodyPr>
            <a:normAutofit/>
          </a:bodyPr>
          <a:lstStyle/>
          <a:p>
            <a:pPr marL="514350" indent="-514350">
              <a:buAutoNum type="alphaLcPeriod" startAt="4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Phép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biến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dạng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808162"/>
            <a:ext cx="4800299" cy="4371975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48" y="2161491"/>
            <a:ext cx="4173457" cy="35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Graphics 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Một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số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phương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thức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phổ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biến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08000" y="1917700"/>
            <a:ext cx="10852727" cy="4262437"/>
          </a:xfrm>
        </p:spPr>
        <p:txBody>
          <a:bodyPr>
            <a:noAutofit/>
          </a:bodyPr>
          <a:lstStyle/>
          <a:p>
            <a:pPr algn="just"/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drawString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vẽ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chuỗi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cho.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drawRect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y,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width,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height)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width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height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public abstract void drawOval(int x, int y, int width, int height)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được sử dụng để vẽ hình Oval với độ rộng và chiều cao đã cho.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drawLine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x1,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y1,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x2,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y2)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vẽ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hai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tọa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lượt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(x1, y1)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(x2, y2).</a:t>
            </a:r>
          </a:p>
        </p:txBody>
      </p:sp>
    </p:spTree>
    <p:extLst>
      <p:ext uri="{BB962C8B-B14F-4D97-AF65-F5344CB8AC3E}">
        <p14:creationId xmlns:p14="http://schemas.microsoft.com/office/powerpoint/2010/main" val="29814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Graphics 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Một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số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phương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thức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phổ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biến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drawImage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img,int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x,int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y,ImageObserver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observer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vẽ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cho.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setColor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họa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màu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cho.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setFont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họa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cho.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6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45127" y="1325218"/>
            <a:ext cx="10515600" cy="485492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hình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học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Điểm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 panose="020F0502020204030204" pitchFamily="34" charset="0"/>
              </a:rPr>
              <a:t>	</a:t>
            </a:r>
            <a:r>
              <a:rPr lang="en-US" dirty="0">
                <a:cs typeface="Calibri" panose="020F0502020204030204" pitchFamily="34" charset="0"/>
              </a:rPr>
              <a:t>- </a:t>
            </a:r>
            <a:r>
              <a:rPr lang="en-US" dirty="0" err="1">
                <a:cs typeface="Calibri" panose="020F0502020204030204" pitchFamily="34" charset="0"/>
              </a:rPr>
              <a:t>Đối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tương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hình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học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đơn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giản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nhất</a:t>
            </a:r>
            <a:r>
              <a:rPr lang="en-US" dirty="0">
                <a:cs typeface="Calibri" panose="020F0502020204030204" pitchFamily="34" charset="0"/>
              </a:rPr>
              <a:t>,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r>
              <a:rPr lang="en-US" dirty="0">
                <a:cs typeface="Calibri" panose="020F0502020204030204" pitchFamily="34" charset="0"/>
              </a:rPr>
              <a:t>	- </a:t>
            </a:r>
            <a:r>
              <a:rPr lang="en-US" dirty="0" err="1">
                <a:cs typeface="Calibri" panose="020F0502020204030204" pitchFamily="34" charset="0"/>
              </a:rPr>
              <a:t>Lớp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java.awt.Point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không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có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phương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thưc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hỗ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trợ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vẽ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điểm</a:t>
            </a:r>
            <a:r>
              <a:rPr lang="en-US" dirty="0">
                <a:cs typeface="Calibri" panose="020F0502020204030204" pitchFamily="34" charset="0"/>
              </a:rPr>
              <a:t> -&gt; </a:t>
            </a:r>
            <a:r>
              <a:rPr lang="en-US" dirty="0" err="1">
                <a:cs typeface="Calibri" panose="020F0502020204030204" pitchFamily="34" charset="0"/>
              </a:rPr>
              <a:t>drawLine</a:t>
            </a:r>
            <a:r>
              <a:rPr lang="en-US" dirty="0">
                <a:cs typeface="Calibri" panose="020F0502020204030204" pitchFamily="34" charset="0"/>
              </a:rPr>
              <a:t>().</a:t>
            </a: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85" y="3074504"/>
            <a:ext cx="4501598" cy="3243111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21" y="3177064"/>
            <a:ext cx="3228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lphaLcPeriod" startAt="2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Đoạn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thẳng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Lớp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BasicStore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dùng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định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nghĩa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tập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cách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vẽ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khác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nhau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6" y="3098338"/>
            <a:ext cx="3495379" cy="906503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089" y="2924717"/>
            <a:ext cx="4800425" cy="30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4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45127" y="1435262"/>
            <a:ext cx="10515600" cy="474487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lphaLcPeriod" startAt="3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giác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	-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: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,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vuông</a:t>
            </a:r>
            <a:r>
              <a:rPr lang="en-US" sz="2000" dirty="0"/>
              <a:t>,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, </a:t>
            </a:r>
            <a:r>
              <a:rPr lang="en-US" sz="2000" dirty="0" err="1"/>
              <a:t>hính</a:t>
            </a:r>
            <a:r>
              <a:rPr lang="en-US" sz="2000" dirty="0"/>
              <a:t> </a:t>
            </a:r>
            <a:r>
              <a:rPr lang="en-US" sz="2000" dirty="0" err="1"/>
              <a:t>elip</a:t>
            </a:r>
            <a:r>
              <a:rPr lang="en-US" sz="2000" dirty="0"/>
              <a:t>,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quạt</a:t>
            </a:r>
            <a:r>
              <a:rPr lang="en-US" sz="2000" dirty="0"/>
              <a:t>,…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                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Lấy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màu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vẽ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của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đa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giác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         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                 Render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cho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ảnh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mịn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hơn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                 g2d.fillRect ():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hàm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vẽ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chữ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nhật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                 g2d.fillRoundRect ():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vẽ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HCN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góc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tròn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                 g2d.fillArc ():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vẽ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quạt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                 g2d.fillOval ():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vẽ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hình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tròn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2291788"/>
            <a:ext cx="5064467" cy="3798124"/>
          </a:xfrm>
          <a:prstGeom prst="rect">
            <a:avLst/>
          </a:prstGeom>
        </p:spPr>
      </p:pic>
      <p:sp>
        <p:nvSpPr>
          <p:cNvPr id="6" name="Ngoặc móc Phải 5"/>
          <p:cNvSpPr/>
          <p:nvPr/>
        </p:nvSpPr>
        <p:spPr>
          <a:xfrm>
            <a:off x="6224691" y="3319088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Đường kết nối Mũi tên Thẳng 8"/>
          <p:cNvCxnSpPr/>
          <p:nvPr/>
        </p:nvCxnSpPr>
        <p:spPr>
          <a:xfrm flipV="1">
            <a:off x="5037476" y="2419817"/>
            <a:ext cx="1264939" cy="6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goặc móc Phải 11"/>
          <p:cNvSpPr/>
          <p:nvPr/>
        </p:nvSpPr>
        <p:spPr>
          <a:xfrm>
            <a:off x="6250329" y="4678034"/>
            <a:ext cx="52086" cy="14218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Ảnh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082" y="2114136"/>
            <a:ext cx="2664595" cy="18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45127" y="1444488"/>
            <a:ext cx="10515600" cy="4735650"/>
          </a:xfrm>
        </p:spPr>
        <p:txBody>
          <a:bodyPr>
            <a:normAutofit/>
          </a:bodyPr>
          <a:lstStyle/>
          <a:p>
            <a:pPr marL="457200" indent="-457200">
              <a:buAutoNum type="alphaLcPeriod" startAt="4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giác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lồi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Lớp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GeneralPath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vẽ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bằng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cách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nối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đoạn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thẳng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với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tập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điểm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trước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Tập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điểm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cần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nối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hình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Khởi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tượng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Chuyển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vị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trí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vẽ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đến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điểm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đầu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tiên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Duyệt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điểm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nối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điểm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này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lại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         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closePath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báo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nối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đã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xong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tô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màu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292331"/>
            <a:ext cx="5030857" cy="1164603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5" y="3689681"/>
            <a:ext cx="4474267" cy="344174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7" y="4205593"/>
            <a:ext cx="4474267" cy="330069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26" y="4969908"/>
            <a:ext cx="4474267" cy="500936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26" y="5660550"/>
            <a:ext cx="2327418" cy="409575"/>
          </a:xfrm>
          <a:prstGeom prst="rect">
            <a:avLst/>
          </a:prstGeom>
        </p:spPr>
      </p:pic>
      <p:cxnSp>
        <p:nvCxnSpPr>
          <p:cNvPr id="10" name="Đường kết nối Mũi tên Thẳng 9"/>
          <p:cNvCxnSpPr/>
          <p:nvPr/>
        </p:nvCxnSpPr>
        <p:spPr>
          <a:xfrm flipV="1">
            <a:off x="6102927" y="2743178"/>
            <a:ext cx="748447" cy="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/>
          <p:cNvCxnSpPr/>
          <p:nvPr/>
        </p:nvCxnSpPr>
        <p:spPr>
          <a:xfrm>
            <a:off x="5685183" y="3997383"/>
            <a:ext cx="940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/>
          <p:cNvCxnSpPr/>
          <p:nvPr/>
        </p:nvCxnSpPr>
        <p:spPr>
          <a:xfrm>
            <a:off x="5685183" y="4359965"/>
            <a:ext cx="940904" cy="1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Mũi tên Thẳng 18"/>
          <p:cNvCxnSpPr/>
          <p:nvPr/>
        </p:nvCxnSpPr>
        <p:spPr>
          <a:xfrm>
            <a:off x="5685183" y="5220376"/>
            <a:ext cx="940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Đường kết nối Mũi tên Thẳng 21"/>
          <p:cNvCxnSpPr>
            <a:stCxn id="8" idx="3"/>
          </p:cNvCxnSpPr>
          <p:nvPr/>
        </p:nvCxnSpPr>
        <p:spPr>
          <a:xfrm flipV="1">
            <a:off x="3172544" y="5791163"/>
            <a:ext cx="3297979" cy="7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Ảnh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466" y="2292331"/>
            <a:ext cx="5029049" cy="36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8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Lớp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Graphics 2D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lphaLcPeriod" startAt="5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Lớp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Area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ạo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phức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tạp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hơn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trộn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lẫn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sẵn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nhau.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Cắt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vùng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elip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nhờ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substract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929351"/>
            <a:ext cx="6430316" cy="1364353"/>
          </a:xfrm>
          <a:prstGeom prst="rect">
            <a:avLst/>
          </a:prstGeom>
        </p:spPr>
      </p:pic>
      <p:sp>
        <p:nvSpPr>
          <p:cNvPr id="5" name="Mũi tên Phải 4"/>
          <p:cNvSpPr/>
          <p:nvPr/>
        </p:nvSpPr>
        <p:spPr>
          <a:xfrm>
            <a:off x="845127" y="4600817"/>
            <a:ext cx="715618" cy="424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4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TM02900688[[fn=Mặt kim cương]]</Template>
  <TotalTime>676</TotalTime>
  <Words>891</Words>
  <Application>Microsoft Office PowerPoint</Application>
  <PresentationFormat>Màn hình rộng</PresentationFormat>
  <Paragraphs>109</Paragraphs>
  <Slides>20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9" baseType="lpstr">
      <vt:lpstr>Open Sans</vt:lpstr>
      <vt:lpstr>Arial</vt:lpstr>
      <vt:lpstr>Calibri</vt:lpstr>
      <vt:lpstr>Calibri Light</vt:lpstr>
      <vt:lpstr>Consolas</vt:lpstr>
      <vt:lpstr>Times New Roman</vt:lpstr>
      <vt:lpstr>Wingdings</vt:lpstr>
      <vt:lpstr>Wingdings 2</vt:lpstr>
      <vt:lpstr>HDOfficeLightV0</vt:lpstr>
      <vt:lpstr>Nội dung</vt:lpstr>
      <vt:lpstr>Lớp Graphics (java.awt.Graphics)</vt:lpstr>
      <vt:lpstr>Graphics – Một số phương thức phổ biến</vt:lpstr>
      <vt:lpstr>Graphics – Một số phương thức phổ biến</vt:lpstr>
      <vt:lpstr>Lớp Graphics 2D</vt:lpstr>
      <vt:lpstr>Lớp Graphics 2D</vt:lpstr>
      <vt:lpstr>Lớp Graphics 2D</vt:lpstr>
      <vt:lpstr>Lớp Graphics 2D</vt:lpstr>
      <vt:lpstr>Lớp Graphics 2D</vt:lpstr>
      <vt:lpstr>Lớp Graphics 2D</vt:lpstr>
      <vt:lpstr>Lớp Graphics 2D</vt:lpstr>
      <vt:lpstr>Lớp Graphics 2D</vt:lpstr>
      <vt:lpstr>Lớp Graphics 2D</vt:lpstr>
      <vt:lpstr>Lớp Graphics 2D</vt:lpstr>
      <vt:lpstr>Lớp Graphics 2D</vt:lpstr>
      <vt:lpstr>Lớp Graphics 2D</vt:lpstr>
      <vt:lpstr>Lớp Graphics 2D</vt:lpstr>
      <vt:lpstr>Lớp Graphics 2D</vt:lpstr>
      <vt:lpstr>Lớp Graphics 2D</vt:lpstr>
      <vt:lpstr>Lớp Graphics 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SEMINAR MÔN NGÔN NGỮ LẬP TRÌNH JAVA</dc:title>
  <dc:creator>Nguyễn Minh Nhật</dc:creator>
  <cp:lastModifiedBy>NguyenManhCuong</cp:lastModifiedBy>
  <cp:revision>55</cp:revision>
  <dcterms:created xsi:type="dcterms:W3CDTF">2016-11-04T02:02:53Z</dcterms:created>
  <dcterms:modified xsi:type="dcterms:W3CDTF">2020-11-15T14:37:46Z</dcterms:modified>
</cp:coreProperties>
</file>