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E5059C3-6A89-4494-99FF-5A4D6FFD50EB}" type="datetimeFigureOut">
              <a:rPr lang="en-US" dirty="0"/>
              <a:t>1/26/2021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609285" y="2851331"/>
            <a:ext cx="3893623"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66635" y="2851331"/>
            <a:ext cx="3899798" cy="30714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7D525BB-DA17-4BA0-B3C8-3AC3ABC827E6}" type="datetimeFigureOut">
              <a:rPr lang="en-US" dirty="0"/>
              <a:t>1/26/2021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6C4C9A-3960-41CF-A4E9-2A8FB932454B}" type="datetimeFigureOut">
              <a:rPr lang="en-US" dirty="0"/>
              <a:t>1/26/2021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1/26/2021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2A68A-406E-4531-9D88-8ECF211C0616}"/>
              </a:ext>
            </a:extLst>
          </p:cNvPr>
          <p:cNvSpPr>
            <a:spLocks noGrp="1"/>
          </p:cNvSpPr>
          <p:nvPr>
            <p:ph type="ctrTitle"/>
          </p:nvPr>
        </p:nvSpPr>
        <p:spPr/>
        <p:txBody>
          <a:bodyPr>
            <a:normAutofit fontScale="90000"/>
          </a:bodyPr>
          <a:lstStyle/>
          <a:p>
            <a:r>
              <a:rPr lang="en-GB" b="1" dirty="0"/>
              <a:t>Japanese Restaurant in Toronto</a:t>
            </a:r>
            <a:endParaRPr lang="it-IT" dirty="0"/>
          </a:p>
        </p:txBody>
      </p:sp>
      <p:sp>
        <p:nvSpPr>
          <p:cNvPr id="3" name="Sottotitolo 2">
            <a:extLst>
              <a:ext uri="{FF2B5EF4-FFF2-40B4-BE49-F238E27FC236}">
                <a16:creationId xmlns:a16="http://schemas.microsoft.com/office/drawing/2014/main" id="{343CB27F-678B-46F3-A150-3DDF99E8788E}"/>
              </a:ext>
            </a:extLst>
          </p:cNvPr>
          <p:cNvSpPr>
            <a:spLocks noGrp="1"/>
          </p:cNvSpPr>
          <p:nvPr>
            <p:ph type="subTitle" idx="1"/>
          </p:nvPr>
        </p:nvSpPr>
        <p:spPr/>
        <p:txBody>
          <a:bodyPr/>
          <a:lstStyle/>
          <a:p>
            <a:r>
              <a:rPr lang="it-IT" b="1" dirty="0"/>
              <a:t>Lorenzo Stocchi</a:t>
            </a:r>
            <a:endParaRPr lang="it-IT" dirty="0"/>
          </a:p>
          <a:p>
            <a:r>
              <a:rPr lang="it-IT" b="1" dirty="0" err="1"/>
              <a:t>January</a:t>
            </a:r>
            <a:r>
              <a:rPr lang="it-IT" b="1" dirty="0"/>
              <a:t> 25, 2021</a:t>
            </a:r>
            <a:endParaRPr lang="it-IT" dirty="0"/>
          </a:p>
        </p:txBody>
      </p:sp>
    </p:spTree>
    <p:extLst>
      <p:ext uri="{BB962C8B-B14F-4D97-AF65-F5344CB8AC3E}">
        <p14:creationId xmlns:p14="http://schemas.microsoft.com/office/powerpoint/2010/main" val="179037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4.3 — Machine Learning</a:t>
            </a:r>
            <a:endParaRPr lang="it-IT" dirty="0"/>
          </a:p>
          <a:p>
            <a:pPr marL="0" indent="0">
              <a:buNone/>
            </a:pPr>
            <a:endParaRPr lang="it-IT" dirty="0"/>
          </a:p>
        </p:txBody>
      </p:sp>
      <p:pic>
        <p:nvPicPr>
          <p:cNvPr id="5" name="Immagine 4">
            <a:extLst>
              <a:ext uri="{FF2B5EF4-FFF2-40B4-BE49-F238E27FC236}">
                <a16:creationId xmlns:a16="http://schemas.microsoft.com/office/drawing/2014/main" id="{0A20BF73-7DCB-420D-898B-46EDC472BA1B}"/>
              </a:ext>
            </a:extLst>
          </p:cNvPr>
          <p:cNvPicPr/>
          <p:nvPr/>
        </p:nvPicPr>
        <p:blipFill>
          <a:blip r:embed="rId2"/>
          <a:stretch>
            <a:fillRect/>
          </a:stretch>
        </p:blipFill>
        <p:spPr>
          <a:xfrm>
            <a:off x="1585525" y="1935099"/>
            <a:ext cx="7665008" cy="1979953"/>
          </a:xfrm>
          <a:prstGeom prst="rect">
            <a:avLst/>
          </a:prstGeom>
        </p:spPr>
      </p:pic>
      <p:pic>
        <p:nvPicPr>
          <p:cNvPr id="8" name="Immagine 7">
            <a:extLst>
              <a:ext uri="{FF2B5EF4-FFF2-40B4-BE49-F238E27FC236}">
                <a16:creationId xmlns:a16="http://schemas.microsoft.com/office/drawing/2014/main" id="{8962904D-DC8C-46C0-8973-4B755B1FC019}"/>
              </a:ext>
            </a:extLst>
          </p:cNvPr>
          <p:cNvPicPr/>
          <p:nvPr/>
        </p:nvPicPr>
        <p:blipFill>
          <a:blip r:embed="rId3"/>
          <a:stretch>
            <a:fillRect/>
          </a:stretch>
        </p:blipFill>
        <p:spPr>
          <a:xfrm>
            <a:off x="3452812" y="4306825"/>
            <a:ext cx="5286375" cy="1990725"/>
          </a:xfrm>
          <a:prstGeom prst="rect">
            <a:avLst/>
          </a:prstGeom>
        </p:spPr>
      </p:pic>
    </p:spTree>
    <p:extLst>
      <p:ext uri="{BB962C8B-B14F-4D97-AF65-F5344CB8AC3E}">
        <p14:creationId xmlns:p14="http://schemas.microsoft.com/office/powerpoint/2010/main" val="64412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4.3 — Machine Learning</a:t>
            </a:r>
          </a:p>
          <a:p>
            <a:pPr marL="0" indent="0">
              <a:buNone/>
            </a:pPr>
            <a:r>
              <a:rPr lang="en-GB" b="1" dirty="0"/>
              <a:t>K-Means Clustering</a:t>
            </a:r>
            <a:endParaRPr lang="it-IT" dirty="0"/>
          </a:p>
          <a:p>
            <a:pPr marL="0" indent="0">
              <a:buNone/>
            </a:pPr>
            <a:endParaRPr lang="it-IT" dirty="0"/>
          </a:p>
        </p:txBody>
      </p:sp>
      <p:pic>
        <p:nvPicPr>
          <p:cNvPr id="6" name="Immagine 5">
            <a:extLst>
              <a:ext uri="{FF2B5EF4-FFF2-40B4-BE49-F238E27FC236}">
                <a16:creationId xmlns:a16="http://schemas.microsoft.com/office/drawing/2014/main" id="{3AAA4770-754D-4F5B-A15D-BC7FC6C44005}"/>
              </a:ext>
            </a:extLst>
          </p:cNvPr>
          <p:cNvPicPr/>
          <p:nvPr/>
        </p:nvPicPr>
        <p:blipFill>
          <a:blip r:embed="rId2"/>
          <a:stretch>
            <a:fillRect/>
          </a:stretch>
        </p:blipFill>
        <p:spPr>
          <a:xfrm>
            <a:off x="3257965" y="2525748"/>
            <a:ext cx="5534025" cy="3295650"/>
          </a:xfrm>
          <a:prstGeom prst="rect">
            <a:avLst/>
          </a:prstGeom>
        </p:spPr>
      </p:pic>
    </p:spTree>
    <p:extLst>
      <p:ext uri="{BB962C8B-B14F-4D97-AF65-F5344CB8AC3E}">
        <p14:creationId xmlns:p14="http://schemas.microsoft.com/office/powerpoint/2010/main" val="122464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4.3 — Machine Learning</a:t>
            </a:r>
          </a:p>
          <a:p>
            <a:pPr marL="0" indent="0">
              <a:buNone/>
            </a:pPr>
            <a:r>
              <a:rPr lang="en-GB" b="1" dirty="0"/>
              <a:t>K-Means Clustering</a:t>
            </a:r>
            <a:endParaRPr lang="it-IT" dirty="0"/>
          </a:p>
          <a:p>
            <a:pPr marL="0" indent="0">
              <a:buNone/>
            </a:pPr>
            <a:endParaRPr lang="it-IT" dirty="0"/>
          </a:p>
        </p:txBody>
      </p:sp>
      <p:pic>
        <p:nvPicPr>
          <p:cNvPr id="5" name="Immagine 4">
            <a:extLst>
              <a:ext uri="{FF2B5EF4-FFF2-40B4-BE49-F238E27FC236}">
                <a16:creationId xmlns:a16="http://schemas.microsoft.com/office/drawing/2014/main" id="{338ED3B7-1E95-42E9-94A3-A380C9456221}"/>
              </a:ext>
            </a:extLst>
          </p:cNvPr>
          <p:cNvPicPr/>
          <p:nvPr/>
        </p:nvPicPr>
        <p:blipFill>
          <a:blip r:embed="rId2"/>
          <a:stretch>
            <a:fillRect/>
          </a:stretch>
        </p:blipFill>
        <p:spPr>
          <a:xfrm>
            <a:off x="2041863" y="2258630"/>
            <a:ext cx="7796539" cy="4337480"/>
          </a:xfrm>
          <a:prstGeom prst="rect">
            <a:avLst/>
          </a:prstGeom>
        </p:spPr>
      </p:pic>
    </p:spTree>
    <p:extLst>
      <p:ext uri="{BB962C8B-B14F-4D97-AF65-F5344CB8AC3E}">
        <p14:creationId xmlns:p14="http://schemas.microsoft.com/office/powerpoint/2010/main" val="18581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4.4 - Data Analysis</a:t>
            </a:r>
            <a:endParaRPr lang="it-IT" dirty="0"/>
          </a:p>
        </p:txBody>
      </p:sp>
      <p:pic>
        <p:nvPicPr>
          <p:cNvPr id="6" name="Immagine 5">
            <a:extLst>
              <a:ext uri="{FF2B5EF4-FFF2-40B4-BE49-F238E27FC236}">
                <a16:creationId xmlns:a16="http://schemas.microsoft.com/office/drawing/2014/main" id="{128EE9F8-EE3E-48FB-8B8F-D513F3819F05}"/>
              </a:ext>
            </a:extLst>
          </p:cNvPr>
          <p:cNvPicPr/>
          <p:nvPr/>
        </p:nvPicPr>
        <p:blipFill>
          <a:blip r:embed="rId2"/>
          <a:stretch>
            <a:fillRect/>
          </a:stretch>
        </p:blipFill>
        <p:spPr>
          <a:xfrm>
            <a:off x="1200074" y="2810892"/>
            <a:ext cx="3785870" cy="2514600"/>
          </a:xfrm>
          <a:prstGeom prst="rect">
            <a:avLst/>
          </a:prstGeom>
        </p:spPr>
      </p:pic>
      <p:pic>
        <p:nvPicPr>
          <p:cNvPr id="7" name="Immagine 6">
            <a:extLst>
              <a:ext uri="{FF2B5EF4-FFF2-40B4-BE49-F238E27FC236}">
                <a16:creationId xmlns:a16="http://schemas.microsoft.com/office/drawing/2014/main" id="{1FE88CFA-98C5-490E-BDAC-DC75F180A85A}"/>
              </a:ext>
            </a:extLst>
          </p:cNvPr>
          <p:cNvPicPr/>
          <p:nvPr/>
        </p:nvPicPr>
        <p:blipFill>
          <a:blip r:embed="rId3"/>
          <a:stretch>
            <a:fillRect/>
          </a:stretch>
        </p:blipFill>
        <p:spPr>
          <a:xfrm>
            <a:off x="6335324" y="2746122"/>
            <a:ext cx="4234815" cy="2644140"/>
          </a:xfrm>
          <a:prstGeom prst="rect">
            <a:avLst/>
          </a:prstGeom>
        </p:spPr>
      </p:pic>
    </p:spTree>
    <p:extLst>
      <p:ext uri="{BB962C8B-B14F-4D97-AF65-F5344CB8AC3E}">
        <p14:creationId xmlns:p14="http://schemas.microsoft.com/office/powerpoint/2010/main" val="304633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4.4 - Data Analysis</a:t>
            </a:r>
          </a:p>
          <a:p>
            <a:pPr marL="0" indent="0">
              <a:buNone/>
            </a:pPr>
            <a:r>
              <a:rPr lang="en-GB" b="1" dirty="0"/>
              <a:t>Cluster Analysis –Cluster 1</a:t>
            </a:r>
            <a:endParaRPr lang="it-IT" dirty="0"/>
          </a:p>
        </p:txBody>
      </p:sp>
      <p:pic>
        <p:nvPicPr>
          <p:cNvPr id="8" name="Immagine 7">
            <a:extLst>
              <a:ext uri="{FF2B5EF4-FFF2-40B4-BE49-F238E27FC236}">
                <a16:creationId xmlns:a16="http://schemas.microsoft.com/office/drawing/2014/main" id="{5BA1DAC9-FD3A-44A1-B616-3BAC527B57FA}"/>
              </a:ext>
            </a:extLst>
          </p:cNvPr>
          <p:cNvPicPr/>
          <p:nvPr/>
        </p:nvPicPr>
        <p:blipFill>
          <a:blip r:embed="rId2"/>
          <a:stretch>
            <a:fillRect/>
          </a:stretch>
        </p:blipFill>
        <p:spPr>
          <a:xfrm>
            <a:off x="1727980" y="2998013"/>
            <a:ext cx="8842159" cy="3380405"/>
          </a:xfrm>
          <a:prstGeom prst="rect">
            <a:avLst/>
          </a:prstGeom>
        </p:spPr>
      </p:pic>
    </p:spTree>
    <p:extLst>
      <p:ext uri="{BB962C8B-B14F-4D97-AF65-F5344CB8AC3E}">
        <p14:creationId xmlns:p14="http://schemas.microsoft.com/office/powerpoint/2010/main" val="299963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4.4 - Data Analysis</a:t>
            </a:r>
          </a:p>
          <a:p>
            <a:pPr marL="0" indent="0">
              <a:buNone/>
            </a:pPr>
            <a:r>
              <a:rPr lang="en-GB" b="1" dirty="0"/>
              <a:t>Cluster Analysis –Cluster 2</a:t>
            </a:r>
            <a:endParaRPr lang="it-IT" dirty="0"/>
          </a:p>
        </p:txBody>
      </p:sp>
      <p:pic>
        <p:nvPicPr>
          <p:cNvPr id="5" name="Immagine 4">
            <a:extLst>
              <a:ext uri="{FF2B5EF4-FFF2-40B4-BE49-F238E27FC236}">
                <a16:creationId xmlns:a16="http://schemas.microsoft.com/office/drawing/2014/main" id="{0084EF09-E928-44BF-B3C7-122F5FD7EC86}"/>
              </a:ext>
            </a:extLst>
          </p:cNvPr>
          <p:cNvPicPr/>
          <p:nvPr/>
        </p:nvPicPr>
        <p:blipFill>
          <a:blip r:embed="rId2"/>
          <a:stretch>
            <a:fillRect/>
          </a:stretch>
        </p:blipFill>
        <p:spPr>
          <a:xfrm>
            <a:off x="1518082" y="2847339"/>
            <a:ext cx="9250532" cy="3420296"/>
          </a:xfrm>
          <a:prstGeom prst="rect">
            <a:avLst/>
          </a:prstGeom>
        </p:spPr>
      </p:pic>
    </p:spTree>
    <p:extLst>
      <p:ext uri="{BB962C8B-B14F-4D97-AF65-F5344CB8AC3E}">
        <p14:creationId xmlns:p14="http://schemas.microsoft.com/office/powerpoint/2010/main" val="233848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4.4 - Data Analysis</a:t>
            </a:r>
          </a:p>
          <a:p>
            <a:pPr marL="0" indent="0">
              <a:buNone/>
            </a:pPr>
            <a:r>
              <a:rPr lang="en-GB" b="1" dirty="0"/>
              <a:t>Cluster Analysis –Cluster 3</a:t>
            </a:r>
            <a:endParaRPr lang="it-IT" dirty="0"/>
          </a:p>
        </p:txBody>
      </p:sp>
      <p:pic>
        <p:nvPicPr>
          <p:cNvPr id="6" name="Immagine 5">
            <a:extLst>
              <a:ext uri="{FF2B5EF4-FFF2-40B4-BE49-F238E27FC236}">
                <a16:creationId xmlns:a16="http://schemas.microsoft.com/office/drawing/2014/main" id="{CD3069DB-3A21-453C-90F5-152C3CB4DDA9}"/>
              </a:ext>
            </a:extLst>
          </p:cNvPr>
          <p:cNvPicPr/>
          <p:nvPr/>
        </p:nvPicPr>
        <p:blipFill>
          <a:blip r:embed="rId2"/>
          <a:stretch>
            <a:fillRect/>
          </a:stretch>
        </p:blipFill>
        <p:spPr>
          <a:xfrm>
            <a:off x="1375087" y="2679382"/>
            <a:ext cx="9441825" cy="3864293"/>
          </a:xfrm>
          <a:prstGeom prst="rect">
            <a:avLst/>
          </a:prstGeom>
        </p:spPr>
      </p:pic>
    </p:spTree>
    <p:extLst>
      <p:ext uri="{BB962C8B-B14F-4D97-AF65-F5344CB8AC3E}">
        <p14:creationId xmlns:p14="http://schemas.microsoft.com/office/powerpoint/2010/main" val="270140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4.4 - Data Analysis</a:t>
            </a:r>
          </a:p>
          <a:p>
            <a:pPr marL="0" indent="0">
              <a:buNone/>
            </a:pPr>
            <a:r>
              <a:rPr lang="en-GB" b="1" dirty="0"/>
              <a:t>Cluster Analysis –Cluster 4</a:t>
            </a:r>
            <a:endParaRPr lang="it-IT" dirty="0"/>
          </a:p>
        </p:txBody>
      </p:sp>
      <p:pic>
        <p:nvPicPr>
          <p:cNvPr id="5" name="Immagine 4">
            <a:extLst>
              <a:ext uri="{FF2B5EF4-FFF2-40B4-BE49-F238E27FC236}">
                <a16:creationId xmlns:a16="http://schemas.microsoft.com/office/drawing/2014/main" id="{A4F457DC-97D3-46FF-B5F5-9805D58E91D0}"/>
              </a:ext>
            </a:extLst>
          </p:cNvPr>
          <p:cNvPicPr/>
          <p:nvPr/>
        </p:nvPicPr>
        <p:blipFill>
          <a:blip r:embed="rId2"/>
          <a:stretch>
            <a:fillRect/>
          </a:stretch>
        </p:blipFill>
        <p:spPr>
          <a:xfrm>
            <a:off x="1287262" y="2528569"/>
            <a:ext cx="9436963" cy="3836720"/>
          </a:xfrm>
          <a:prstGeom prst="rect">
            <a:avLst/>
          </a:prstGeom>
        </p:spPr>
      </p:pic>
    </p:spTree>
    <p:extLst>
      <p:ext uri="{BB962C8B-B14F-4D97-AF65-F5344CB8AC3E}">
        <p14:creationId xmlns:p14="http://schemas.microsoft.com/office/powerpoint/2010/main" val="401427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en-GB" dirty="0"/>
              <a:t>5 - Discussion</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783652" y="1639634"/>
            <a:ext cx="7796540" cy="4703274"/>
          </a:xfrm>
        </p:spPr>
        <p:txBody>
          <a:bodyPr>
            <a:normAutofit fontScale="70000" lnSpcReduction="20000"/>
          </a:bodyPr>
          <a:lstStyle/>
          <a:p>
            <a:r>
              <a:rPr lang="en-GB" dirty="0"/>
              <a:t>Most of the Japanese Restaurants are in cluster 4 represented by the Dark Khaki cluster. </a:t>
            </a:r>
            <a:endParaRPr lang="it-IT" dirty="0"/>
          </a:p>
          <a:p>
            <a:r>
              <a:rPr lang="en-GB" dirty="0"/>
              <a:t>The </a:t>
            </a:r>
            <a:r>
              <a:rPr lang="en-GB" dirty="0" err="1"/>
              <a:t>Neighborhoods</a:t>
            </a:r>
            <a:r>
              <a:rPr lang="en-GB" dirty="0"/>
              <a:t> located in the North York area that have the highest average of Japanese Restaurants are Bayview Village and Glencairn. </a:t>
            </a:r>
            <a:endParaRPr lang="it-IT" dirty="0"/>
          </a:p>
          <a:p>
            <a:r>
              <a:rPr lang="en-GB" dirty="0"/>
              <a:t>Even though there is a huge number of </a:t>
            </a:r>
            <a:r>
              <a:rPr lang="en-GB" dirty="0" err="1"/>
              <a:t>Neighborhoods</a:t>
            </a:r>
            <a:r>
              <a:rPr lang="en-GB" dirty="0"/>
              <a:t> in cluster 1, there is little to no Japanese Restaurant. </a:t>
            </a:r>
            <a:endParaRPr lang="it-IT" dirty="0"/>
          </a:p>
          <a:p>
            <a:r>
              <a:rPr lang="en-GB" dirty="0"/>
              <a:t>We see that in the Downtown Toronto area (cluster 4) has the second last average of Japanese Restaurants. Looking at the nearby venues, the optimum place to put a new Japanese Restaurant in Downtown Toronto as there are many </a:t>
            </a:r>
            <a:r>
              <a:rPr lang="en-GB" dirty="0" err="1"/>
              <a:t>Neighborhoods</a:t>
            </a:r>
            <a:r>
              <a:rPr lang="en-GB" dirty="0"/>
              <a:t> in the area but little to no Japanese Restaurants, therefore, eliminating any competition. </a:t>
            </a:r>
            <a:endParaRPr lang="it-IT" dirty="0"/>
          </a:p>
          <a:p>
            <a:r>
              <a:rPr lang="en-GB" dirty="0"/>
              <a:t>The second-best </a:t>
            </a:r>
            <a:r>
              <a:rPr lang="en-GB" dirty="0" err="1"/>
              <a:t>Neighborhoods</a:t>
            </a:r>
            <a:r>
              <a:rPr lang="en-GB" dirty="0"/>
              <a:t> that have a great opportunity would be in areas in Cluster 1. Having 77 neighbourhoods in the area with no Japanese Restaurants gives a good opportunity for opening a new restaurant. Some of the drawbacks of this analysis are — the clustering is completely based on data obtained from the Foursquare API. Also, the analysis does not take into consideration of the Japanese population across neighbourhoods as this can play a huge factor while choosing which place to open a new Japanese restaurant. This concludes the optimal findings for this project and recommends the entrepreneur to open an authentic Japanese restaurant in these locations with little to no competition.</a:t>
            </a:r>
            <a:endParaRPr lang="it-IT" dirty="0"/>
          </a:p>
        </p:txBody>
      </p:sp>
    </p:spTree>
    <p:extLst>
      <p:ext uri="{BB962C8B-B14F-4D97-AF65-F5344CB8AC3E}">
        <p14:creationId xmlns:p14="http://schemas.microsoft.com/office/powerpoint/2010/main" val="118515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en-GB" dirty="0"/>
              <a:t>6 - Conclusion</a:t>
            </a:r>
            <a:endParaRPr lang="it-IT" dirty="0"/>
          </a:p>
        </p:txBody>
      </p:sp>
      <p:sp>
        <p:nvSpPr>
          <p:cNvPr id="5" name="Segnaposto contenuto 4">
            <a:extLst>
              <a:ext uri="{FF2B5EF4-FFF2-40B4-BE49-F238E27FC236}">
                <a16:creationId xmlns:a16="http://schemas.microsoft.com/office/drawing/2014/main" id="{82821A69-1E98-4BAB-9BF1-C90F1EA489D2}"/>
              </a:ext>
            </a:extLst>
          </p:cNvPr>
          <p:cNvSpPr>
            <a:spLocks noGrp="1"/>
          </p:cNvSpPr>
          <p:nvPr>
            <p:ph idx="1"/>
          </p:nvPr>
        </p:nvSpPr>
        <p:spPr/>
        <p:txBody>
          <a:bodyPr>
            <a:normAutofit fontScale="70000" lnSpcReduction="20000"/>
          </a:bodyPr>
          <a:lstStyle/>
          <a:p>
            <a:r>
              <a:rPr lang="en-GB" dirty="0"/>
              <a:t>In conclusion, to end off this project, we had an opportunity on a business problem, and it was tackled in a way that it was similar to how a genuine data scientist would do. We utilized numerous Python libraries to fetch the information, control the content and break down and visualize those datasets. We have utilized Foursquare API to investigate the settings in neighbourhoods of Toronto, get a great measure of data from Wikipedia which we scraped with the </a:t>
            </a:r>
            <a:r>
              <a:rPr lang="en-GB" dirty="0" err="1"/>
              <a:t>Beautifulsoup</a:t>
            </a:r>
            <a:r>
              <a:rPr lang="en-GB" dirty="0"/>
              <a:t> Web scraping Library. We also visualized utilizing different plots present in seaborn and Matplotlib libraries. Similarly, we applied AI strategy to anticipate the error given the information and utilized Folium to picture it on a map.</a:t>
            </a:r>
            <a:endParaRPr lang="it-IT" dirty="0"/>
          </a:p>
          <a:p>
            <a:r>
              <a:rPr lang="en-GB" dirty="0"/>
              <a:t>Places that have room for improvement or certain drawbacks give us that this project can be additionally improved with the assistance of more information and distinctive Machine Learning strategies. Additionally, we can utilize this venture to investigate any situation, for example, opening an alternate cuisine or opening of a Movie </a:t>
            </a:r>
            <a:r>
              <a:rPr lang="en-GB" dirty="0" err="1"/>
              <a:t>Theater</a:t>
            </a:r>
            <a:r>
              <a:rPr lang="en-GB" dirty="0"/>
              <a:t> and so forth. Ideally, this task acts as an initial direction to tackle more complex real-life problems using data science.</a:t>
            </a:r>
            <a:endParaRPr lang="it-IT" dirty="0"/>
          </a:p>
          <a:p>
            <a:endParaRPr lang="it-IT" dirty="0"/>
          </a:p>
        </p:txBody>
      </p:sp>
    </p:spTree>
    <p:extLst>
      <p:ext uri="{BB962C8B-B14F-4D97-AF65-F5344CB8AC3E}">
        <p14:creationId xmlns:p14="http://schemas.microsoft.com/office/powerpoint/2010/main" val="372616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3E6BF2-EE77-4157-AA9A-9BA127307545}"/>
              </a:ext>
            </a:extLst>
          </p:cNvPr>
          <p:cNvSpPr>
            <a:spLocks noGrp="1"/>
          </p:cNvSpPr>
          <p:nvPr>
            <p:ph type="title"/>
          </p:nvPr>
        </p:nvSpPr>
        <p:spPr/>
        <p:txBody>
          <a:bodyPr/>
          <a:lstStyle/>
          <a:p>
            <a:r>
              <a:rPr lang="it-IT" dirty="0" err="1"/>
              <a:t>Table</a:t>
            </a:r>
            <a:r>
              <a:rPr lang="it-IT" dirty="0"/>
              <a:t> of </a:t>
            </a:r>
            <a:r>
              <a:rPr lang="it-IT" dirty="0" err="1"/>
              <a:t>Contents</a:t>
            </a:r>
            <a:br>
              <a:rPr lang="it-IT" b="1" dirty="0"/>
            </a:br>
            <a:endParaRPr lang="it-IT" dirty="0"/>
          </a:p>
        </p:txBody>
      </p:sp>
      <p:sp>
        <p:nvSpPr>
          <p:cNvPr id="3" name="Segnaposto contenuto 2">
            <a:extLst>
              <a:ext uri="{FF2B5EF4-FFF2-40B4-BE49-F238E27FC236}">
                <a16:creationId xmlns:a16="http://schemas.microsoft.com/office/drawing/2014/main" id="{CEEF56C2-DD96-49C9-9BBC-30C4726ED394}"/>
              </a:ext>
            </a:extLst>
          </p:cNvPr>
          <p:cNvSpPr>
            <a:spLocks noGrp="1"/>
          </p:cNvSpPr>
          <p:nvPr>
            <p:ph idx="1"/>
          </p:nvPr>
        </p:nvSpPr>
        <p:spPr/>
        <p:txBody>
          <a:bodyPr/>
          <a:lstStyle/>
          <a:p>
            <a:pPr marL="457200" lvl="0" indent="-457200">
              <a:buFont typeface="+mj-lt"/>
              <a:buAutoNum type="arabicPeriod"/>
            </a:pPr>
            <a:r>
              <a:rPr lang="it-IT" dirty="0" err="1"/>
              <a:t>Introduction</a:t>
            </a:r>
            <a:endParaRPr lang="it-IT" dirty="0"/>
          </a:p>
          <a:p>
            <a:pPr marL="457200" lvl="0" indent="-457200">
              <a:buFont typeface="+mj-lt"/>
              <a:buAutoNum type="arabicPeriod"/>
            </a:pPr>
            <a:r>
              <a:rPr lang="it-IT" dirty="0"/>
              <a:t>Target Audience</a:t>
            </a:r>
          </a:p>
          <a:p>
            <a:pPr marL="457200" lvl="0" indent="-457200">
              <a:buFont typeface="+mj-lt"/>
              <a:buAutoNum type="arabicPeriod"/>
            </a:pPr>
            <a:r>
              <a:rPr lang="it-IT" dirty="0"/>
              <a:t>Data </a:t>
            </a:r>
            <a:r>
              <a:rPr lang="it-IT" dirty="0" err="1"/>
              <a:t>Overview</a:t>
            </a:r>
            <a:endParaRPr lang="it-IT" dirty="0"/>
          </a:p>
          <a:p>
            <a:pPr marL="457200" lvl="0" indent="-457200">
              <a:buFont typeface="+mj-lt"/>
              <a:buAutoNum type="arabicPeriod"/>
            </a:pPr>
            <a:r>
              <a:rPr lang="it-IT" dirty="0" err="1"/>
              <a:t>Methodology</a:t>
            </a:r>
            <a:endParaRPr lang="it-IT" dirty="0"/>
          </a:p>
          <a:p>
            <a:pPr marL="457200" lvl="0" indent="-457200">
              <a:buFont typeface="+mj-lt"/>
              <a:buAutoNum type="arabicPeriod"/>
            </a:pPr>
            <a:r>
              <a:rPr lang="it-IT" dirty="0" err="1"/>
              <a:t>Discussion</a:t>
            </a:r>
            <a:endParaRPr lang="it-IT" dirty="0"/>
          </a:p>
          <a:p>
            <a:pPr marL="457200" lvl="0" indent="-457200">
              <a:buFont typeface="+mj-lt"/>
              <a:buAutoNum type="arabicPeriod"/>
            </a:pPr>
            <a:r>
              <a:rPr lang="it-IT" dirty="0" err="1"/>
              <a:t>Conclusion</a:t>
            </a:r>
            <a:endParaRPr lang="it-IT" dirty="0"/>
          </a:p>
        </p:txBody>
      </p:sp>
    </p:spTree>
    <p:extLst>
      <p:ext uri="{BB962C8B-B14F-4D97-AF65-F5344CB8AC3E}">
        <p14:creationId xmlns:p14="http://schemas.microsoft.com/office/powerpoint/2010/main" val="20876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AA4D95-E809-40C7-8858-E73ECA21B7D5}"/>
              </a:ext>
            </a:extLst>
          </p:cNvPr>
          <p:cNvSpPr>
            <a:spLocks noGrp="1"/>
          </p:cNvSpPr>
          <p:nvPr>
            <p:ph type="title"/>
          </p:nvPr>
        </p:nvSpPr>
        <p:spPr/>
        <p:txBody>
          <a:bodyPr/>
          <a:lstStyle/>
          <a:p>
            <a:r>
              <a:rPr lang="en-GB" dirty="0"/>
              <a:t>1 - Introduction (Identifying the Business Problem</a:t>
            </a:r>
            <a:r>
              <a:rPr lang="it-IT" dirty="0"/>
              <a:t>)</a:t>
            </a:r>
          </a:p>
        </p:txBody>
      </p:sp>
      <p:sp>
        <p:nvSpPr>
          <p:cNvPr id="3" name="Segnaposto contenuto 2">
            <a:extLst>
              <a:ext uri="{FF2B5EF4-FFF2-40B4-BE49-F238E27FC236}">
                <a16:creationId xmlns:a16="http://schemas.microsoft.com/office/drawing/2014/main" id="{32442CF5-D88B-4D40-B5A5-8EA7867BA1F9}"/>
              </a:ext>
            </a:extLst>
          </p:cNvPr>
          <p:cNvSpPr>
            <a:spLocks noGrp="1"/>
          </p:cNvSpPr>
          <p:nvPr>
            <p:ph idx="1"/>
          </p:nvPr>
        </p:nvSpPr>
        <p:spPr>
          <a:xfrm>
            <a:off x="2773599" y="2052116"/>
            <a:ext cx="7796540" cy="4561748"/>
          </a:xfrm>
        </p:spPr>
        <p:txBody>
          <a:bodyPr>
            <a:normAutofit fontScale="55000" lnSpcReduction="20000"/>
          </a:bodyPr>
          <a:lstStyle/>
          <a:p>
            <a:r>
              <a:rPr lang="en-GB" dirty="0"/>
              <a:t>Toronto is one of the most densely populated areas in Canada.</a:t>
            </a:r>
            <a:endParaRPr lang="it-IT" dirty="0"/>
          </a:p>
          <a:p>
            <a:r>
              <a:rPr lang="en-GB" dirty="0"/>
              <a:t>Multiculturalism is seen through the various neighbourhoods including; Chinatown, Corso Italia, Little India, Kensington Market, Little Italy, Koreatown and many more.</a:t>
            </a:r>
            <a:endParaRPr lang="it-IT" dirty="0"/>
          </a:p>
          <a:p>
            <a:r>
              <a:rPr lang="en-GB" dirty="0"/>
              <a:t>Being the land of opportunity, it brings in a variety of people from different ethnic backgrounds to the core city of Canada, Toronto. Being the largest city in Canada with an estimated population of over 6 million, there is no doubt about the diversity of the population.</a:t>
            </a:r>
            <a:endParaRPr lang="it-IT" dirty="0"/>
          </a:p>
          <a:p>
            <a:r>
              <a:rPr lang="en-GB" dirty="0"/>
              <a:t>Downtown Toronto being the hub of interactions between ethnicities brings many opportunities for entrepreneurs to start or grow their business.</a:t>
            </a:r>
            <a:endParaRPr lang="it-IT" dirty="0"/>
          </a:p>
          <a:p>
            <a:r>
              <a:rPr lang="en-GB" dirty="0"/>
              <a:t>The objective of this project is to use Foursquare location data and regional clustering of venue information to determine what might be the ‘best’ neighbourhood in Toronto to open a Japanese Restaurant.</a:t>
            </a:r>
            <a:endParaRPr lang="it-IT" dirty="0"/>
          </a:p>
          <a:p>
            <a:r>
              <a:rPr lang="en-GB" dirty="0"/>
              <a:t>It is a place where people can try the best of each culture, either while they work or just passing through. Toronto is well known for its great food.</a:t>
            </a:r>
            <a:endParaRPr lang="it-IT" dirty="0"/>
          </a:p>
          <a:p>
            <a:r>
              <a:rPr lang="en-GB" dirty="0"/>
              <a:t>Toronto has a population of Japanese Canadians and also one of Japanese nationals. As </a:t>
            </a:r>
            <a:r>
              <a:rPr lang="en-GB" b="1" dirty="0"/>
              <a:t>of 2010</a:t>
            </a:r>
            <a:r>
              <a:rPr lang="en-GB" dirty="0"/>
              <a:t> there are about </a:t>
            </a:r>
            <a:r>
              <a:rPr lang="en-GB" b="1" dirty="0"/>
              <a:t>20,000 Japanese</a:t>
            </a:r>
            <a:r>
              <a:rPr lang="en-GB" dirty="0"/>
              <a:t> Canadians in Toronto. Adam McDowell of the National Post stated that Toronto's Japanese community was "never very large compared to, say, the Chinese or Italian communities".</a:t>
            </a:r>
            <a:endParaRPr lang="it-IT" dirty="0"/>
          </a:p>
          <a:p>
            <a:r>
              <a:rPr lang="en-GB" dirty="0"/>
              <a:t>Despite there being a lot of Japanese themed restaurants. Through this project, we will find the most suitable location for an entrepreneur to open a new Japanese restaurant in Toronto, Canada.</a:t>
            </a:r>
            <a:endParaRPr lang="it-IT" dirty="0"/>
          </a:p>
          <a:p>
            <a:endParaRPr lang="it-IT" dirty="0"/>
          </a:p>
        </p:txBody>
      </p:sp>
    </p:spTree>
    <p:extLst>
      <p:ext uri="{BB962C8B-B14F-4D97-AF65-F5344CB8AC3E}">
        <p14:creationId xmlns:p14="http://schemas.microsoft.com/office/powerpoint/2010/main" val="64019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64BD2D-1AC3-4416-A181-13FBDB4B49DC}"/>
              </a:ext>
            </a:extLst>
          </p:cNvPr>
          <p:cNvSpPr>
            <a:spLocks noGrp="1"/>
          </p:cNvSpPr>
          <p:nvPr>
            <p:ph type="title"/>
          </p:nvPr>
        </p:nvSpPr>
        <p:spPr/>
        <p:txBody>
          <a:bodyPr/>
          <a:lstStyle/>
          <a:p>
            <a:r>
              <a:rPr lang="en-GB" dirty="0"/>
              <a:t>2 - Target Audience</a:t>
            </a:r>
            <a:endParaRPr lang="it-IT" dirty="0"/>
          </a:p>
        </p:txBody>
      </p:sp>
      <p:sp>
        <p:nvSpPr>
          <p:cNvPr id="3" name="Segnaposto contenuto 2">
            <a:extLst>
              <a:ext uri="{FF2B5EF4-FFF2-40B4-BE49-F238E27FC236}">
                <a16:creationId xmlns:a16="http://schemas.microsoft.com/office/drawing/2014/main" id="{3DEB139B-BB2F-489A-8AFE-7E7F08E46043}"/>
              </a:ext>
            </a:extLst>
          </p:cNvPr>
          <p:cNvSpPr>
            <a:spLocks noGrp="1"/>
          </p:cNvSpPr>
          <p:nvPr>
            <p:ph idx="1"/>
          </p:nvPr>
        </p:nvSpPr>
        <p:spPr/>
        <p:txBody>
          <a:bodyPr/>
          <a:lstStyle/>
          <a:p>
            <a:r>
              <a:rPr lang="en-GB" dirty="0"/>
              <a:t>This project is aimed towards Entrepreneurs or Business owners who want to open a new Japanese Restaurant or grow their current business. The analysis will provide vital information that can be used by the target audience.</a:t>
            </a:r>
            <a:endParaRPr lang="it-IT" dirty="0"/>
          </a:p>
          <a:p>
            <a:endParaRPr lang="it-IT" dirty="0"/>
          </a:p>
        </p:txBody>
      </p:sp>
    </p:spTree>
    <p:extLst>
      <p:ext uri="{BB962C8B-B14F-4D97-AF65-F5344CB8AC3E}">
        <p14:creationId xmlns:p14="http://schemas.microsoft.com/office/powerpoint/2010/main" val="210387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A9597E-789A-4D51-9852-8CD60E483C4C}"/>
              </a:ext>
            </a:extLst>
          </p:cNvPr>
          <p:cNvSpPr>
            <a:spLocks noGrp="1"/>
          </p:cNvSpPr>
          <p:nvPr>
            <p:ph type="title"/>
          </p:nvPr>
        </p:nvSpPr>
        <p:spPr/>
        <p:txBody>
          <a:bodyPr/>
          <a:lstStyle/>
          <a:p>
            <a:r>
              <a:rPr lang="en-GB" dirty="0"/>
              <a:t>3 - Data Overview</a:t>
            </a:r>
            <a:endParaRPr lang="it-IT" dirty="0"/>
          </a:p>
        </p:txBody>
      </p:sp>
      <p:sp>
        <p:nvSpPr>
          <p:cNvPr id="3" name="Segnaposto contenuto 2">
            <a:extLst>
              <a:ext uri="{FF2B5EF4-FFF2-40B4-BE49-F238E27FC236}">
                <a16:creationId xmlns:a16="http://schemas.microsoft.com/office/drawing/2014/main" id="{F2A655A6-D09A-4733-94A5-9565F5F2ADA4}"/>
              </a:ext>
            </a:extLst>
          </p:cNvPr>
          <p:cNvSpPr>
            <a:spLocks noGrp="1"/>
          </p:cNvSpPr>
          <p:nvPr>
            <p:ph idx="1"/>
          </p:nvPr>
        </p:nvSpPr>
        <p:spPr/>
        <p:txBody>
          <a:bodyPr>
            <a:normAutofit/>
          </a:bodyPr>
          <a:lstStyle/>
          <a:p>
            <a:r>
              <a:rPr lang="en-GB" sz="1400" dirty="0"/>
              <a:t>The data that will be required will be a combination of CSV files that have been prepared for the purposes of the analysis from multiple sources which will provide the list of neighbourhoods in Toronto (via Wikipedia), the Geographical location of the neighbourhoods (via Geocoder package) and Venue data pertaining to Japanese Restaurants (via Foursquare). The Venue data will help find which neighbourhood is best suitable to open a Japanese Restaurant.</a:t>
            </a:r>
            <a:endParaRPr lang="it-IT" sz="1400" dirty="0"/>
          </a:p>
          <a:p>
            <a:r>
              <a:rPr lang="en-GB" sz="1400" dirty="0"/>
              <a:t>2.1 — Data acquisition:</a:t>
            </a:r>
            <a:endParaRPr lang="it-IT" sz="1400" dirty="0"/>
          </a:p>
          <a:p>
            <a:r>
              <a:rPr lang="en-GB" sz="1400" i="1" dirty="0"/>
              <a:t>Source 1: Toronto </a:t>
            </a:r>
            <a:r>
              <a:rPr lang="en-GB" sz="1400" i="1" dirty="0" err="1"/>
              <a:t>Neighborhoods</a:t>
            </a:r>
            <a:r>
              <a:rPr lang="en-GB" sz="1400" i="1" dirty="0"/>
              <a:t> via Wikipedia</a:t>
            </a:r>
            <a:endParaRPr lang="it-IT" sz="1400" dirty="0"/>
          </a:p>
          <a:p>
            <a:endParaRPr lang="it-IT" dirty="0"/>
          </a:p>
        </p:txBody>
      </p:sp>
      <p:pic>
        <p:nvPicPr>
          <p:cNvPr id="4" name="Immagine 3">
            <a:extLst>
              <a:ext uri="{FF2B5EF4-FFF2-40B4-BE49-F238E27FC236}">
                <a16:creationId xmlns:a16="http://schemas.microsoft.com/office/drawing/2014/main" id="{CEFF02BC-97D5-4BAF-A22E-620101661B76}"/>
              </a:ext>
            </a:extLst>
          </p:cNvPr>
          <p:cNvPicPr/>
          <p:nvPr/>
        </p:nvPicPr>
        <p:blipFill>
          <a:blip r:embed="rId2"/>
          <a:stretch>
            <a:fillRect/>
          </a:stretch>
        </p:blipFill>
        <p:spPr>
          <a:xfrm>
            <a:off x="3375678" y="5255528"/>
            <a:ext cx="3985260" cy="1409065"/>
          </a:xfrm>
          <a:prstGeom prst="rect">
            <a:avLst/>
          </a:prstGeom>
        </p:spPr>
      </p:pic>
    </p:spTree>
    <p:extLst>
      <p:ext uri="{BB962C8B-B14F-4D97-AF65-F5344CB8AC3E}">
        <p14:creationId xmlns:p14="http://schemas.microsoft.com/office/powerpoint/2010/main" val="91018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E7A2A9-FBBF-4A11-A5A5-472A84C1B17E}"/>
              </a:ext>
            </a:extLst>
          </p:cNvPr>
          <p:cNvSpPr>
            <a:spLocks noGrp="1"/>
          </p:cNvSpPr>
          <p:nvPr>
            <p:ph type="title"/>
          </p:nvPr>
        </p:nvSpPr>
        <p:spPr/>
        <p:txBody>
          <a:bodyPr/>
          <a:lstStyle/>
          <a:p>
            <a:r>
              <a:rPr lang="en-GB" dirty="0"/>
              <a:t>3 - Data Overview</a:t>
            </a:r>
            <a:endParaRPr lang="it-IT" dirty="0"/>
          </a:p>
        </p:txBody>
      </p:sp>
      <p:sp>
        <p:nvSpPr>
          <p:cNvPr id="3" name="Segnaposto contenuto 2">
            <a:extLst>
              <a:ext uri="{FF2B5EF4-FFF2-40B4-BE49-F238E27FC236}">
                <a16:creationId xmlns:a16="http://schemas.microsoft.com/office/drawing/2014/main" id="{F67990E5-E849-4653-955E-857B2A2543BF}"/>
              </a:ext>
            </a:extLst>
          </p:cNvPr>
          <p:cNvSpPr>
            <a:spLocks noGrp="1"/>
          </p:cNvSpPr>
          <p:nvPr>
            <p:ph idx="1"/>
          </p:nvPr>
        </p:nvSpPr>
        <p:spPr/>
        <p:txBody>
          <a:bodyPr/>
          <a:lstStyle/>
          <a:p>
            <a:r>
              <a:rPr lang="en-GB" i="1" dirty="0"/>
              <a:t>Source 2: Geographical Location data using Geocoder Package</a:t>
            </a:r>
            <a:endParaRPr lang="it-IT" dirty="0"/>
          </a:p>
          <a:p>
            <a:r>
              <a:rPr lang="en-GB" dirty="0"/>
              <a:t>The second source of data provided us with the Geographical coordinates of the neighbourhoods with the respective Postal Codes. The file was in CSV format, so we had to attach it to a Pandas data frame.</a:t>
            </a:r>
            <a:endParaRPr lang="it-IT" dirty="0"/>
          </a:p>
          <a:p>
            <a:endParaRPr lang="it-IT" dirty="0"/>
          </a:p>
        </p:txBody>
      </p:sp>
      <p:pic>
        <p:nvPicPr>
          <p:cNvPr id="10" name="Immagine 9">
            <a:extLst>
              <a:ext uri="{FF2B5EF4-FFF2-40B4-BE49-F238E27FC236}">
                <a16:creationId xmlns:a16="http://schemas.microsoft.com/office/drawing/2014/main" id="{0290717F-4CD1-4489-A31A-A53ABA938785}"/>
              </a:ext>
            </a:extLst>
          </p:cNvPr>
          <p:cNvPicPr/>
          <p:nvPr/>
        </p:nvPicPr>
        <p:blipFill>
          <a:blip r:embed="rId2"/>
          <a:stretch>
            <a:fillRect/>
          </a:stretch>
        </p:blipFill>
        <p:spPr>
          <a:xfrm>
            <a:off x="3159760" y="4860925"/>
            <a:ext cx="6120130" cy="1879600"/>
          </a:xfrm>
          <a:prstGeom prst="rect">
            <a:avLst/>
          </a:prstGeom>
        </p:spPr>
      </p:pic>
    </p:spTree>
    <p:extLst>
      <p:ext uri="{BB962C8B-B14F-4D97-AF65-F5344CB8AC3E}">
        <p14:creationId xmlns:p14="http://schemas.microsoft.com/office/powerpoint/2010/main" val="322912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4B00-5A92-4EC4-A04F-34928D522E1C}"/>
              </a:ext>
            </a:extLst>
          </p:cNvPr>
          <p:cNvSpPr>
            <a:spLocks noGrp="1"/>
          </p:cNvSpPr>
          <p:nvPr>
            <p:ph type="title"/>
          </p:nvPr>
        </p:nvSpPr>
        <p:spPr/>
        <p:txBody>
          <a:bodyPr/>
          <a:lstStyle/>
          <a:p>
            <a:r>
              <a:rPr lang="en-GB" dirty="0"/>
              <a:t>3 - Data Overview</a:t>
            </a:r>
            <a:endParaRPr lang="it-IT" dirty="0"/>
          </a:p>
        </p:txBody>
      </p:sp>
      <p:sp>
        <p:nvSpPr>
          <p:cNvPr id="3" name="Segnaposto contenuto 2">
            <a:extLst>
              <a:ext uri="{FF2B5EF4-FFF2-40B4-BE49-F238E27FC236}">
                <a16:creationId xmlns:a16="http://schemas.microsoft.com/office/drawing/2014/main" id="{70F98652-EB22-4A1B-BE5E-13362B943A5F}"/>
              </a:ext>
            </a:extLst>
          </p:cNvPr>
          <p:cNvSpPr>
            <a:spLocks noGrp="1"/>
          </p:cNvSpPr>
          <p:nvPr>
            <p:ph idx="1"/>
          </p:nvPr>
        </p:nvSpPr>
        <p:spPr/>
        <p:txBody>
          <a:bodyPr/>
          <a:lstStyle/>
          <a:p>
            <a:r>
              <a:rPr lang="en-GB" i="1" dirty="0"/>
              <a:t>Source 3: Venue Data using Foursquare</a:t>
            </a:r>
            <a:endParaRPr lang="it-IT" dirty="0"/>
          </a:p>
          <a:p>
            <a:r>
              <a:rPr lang="en-GB" dirty="0"/>
              <a:t>We performed a bit of data cleansing. Then the neighbourhoods are grouped by the name of the neighbourhood, so data clustering is made easier later on. </a:t>
            </a:r>
            <a:endParaRPr lang="it-IT" dirty="0"/>
          </a:p>
          <a:p>
            <a:endParaRPr lang="it-IT" dirty="0"/>
          </a:p>
        </p:txBody>
      </p:sp>
      <p:pic>
        <p:nvPicPr>
          <p:cNvPr id="4" name="Immagine 3">
            <a:extLst>
              <a:ext uri="{FF2B5EF4-FFF2-40B4-BE49-F238E27FC236}">
                <a16:creationId xmlns:a16="http://schemas.microsoft.com/office/drawing/2014/main" id="{5A309FD9-5527-4A1F-841B-57A623761730}"/>
              </a:ext>
            </a:extLst>
          </p:cNvPr>
          <p:cNvPicPr/>
          <p:nvPr/>
        </p:nvPicPr>
        <p:blipFill>
          <a:blip r:embed="rId2"/>
          <a:stretch>
            <a:fillRect/>
          </a:stretch>
        </p:blipFill>
        <p:spPr>
          <a:xfrm>
            <a:off x="1797685" y="4939964"/>
            <a:ext cx="8936990" cy="1689436"/>
          </a:xfrm>
          <a:prstGeom prst="rect">
            <a:avLst/>
          </a:prstGeom>
        </p:spPr>
      </p:pic>
    </p:spTree>
    <p:extLst>
      <p:ext uri="{BB962C8B-B14F-4D97-AF65-F5344CB8AC3E}">
        <p14:creationId xmlns:p14="http://schemas.microsoft.com/office/powerpoint/2010/main" val="383549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4.1 — Data Cleansing</a:t>
            </a:r>
            <a:endParaRPr lang="it-IT" dirty="0"/>
          </a:p>
          <a:p>
            <a:endParaRPr lang="it-IT" dirty="0"/>
          </a:p>
        </p:txBody>
      </p:sp>
      <p:pic>
        <p:nvPicPr>
          <p:cNvPr id="4" name="Immagine 3">
            <a:extLst>
              <a:ext uri="{FF2B5EF4-FFF2-40B4-BE49-F238E27FC236}">
                <a16:creationId xmlns:a16="http://schemas.microsoft.com/office/drawing/2014/main" id="{EBC14D6F-0827-4E12-88F9-141787807CBD}"/>
              </a:ext>
            </a:extLst>
          </p:cNvPr>
          <p:cNvPicPr/>
          <p:nvPr/>
        </p:nvPicPr>
        <p:blipFill>
          <a:blip r:embed="rId2"/>
          <a:stretch>
            <a:fillRect/>
          </a:stretch>
        </p:blipFill>
        <p:spPr>
          <a:xfrm>
            <a:off x="1278308" y="2140074"/>
            <a:ext cx="4122367" cy="1565151"/>
          </a:xfrm>
          <a:prstGeom prst="rect">
            <a:avLst/>
          </a:prstGeom>
        </p:spPr>
      </p:pic>
      <p:pic>
        <p:nvPicPr>
          <p:cNvPr id="5" name="Immagine 4">
            <a:extLst>
              <a:ext uri="{FF2B5EF4-FFF2-40B4-BE49-F238E27FC236}">
                <a16:creationId xmlns:a16="http://schemas.microsoft.com/office/drawing/2014/main" id="{53605284-53B7-4D4D-8290-DFBC7412589C}"/>
              </a:ext>
            </a:extLst>
          </p:cNvPr>
          <p:cNvPicPr/>
          <p:nvPr/>
        </p:nvPicPr>
        <p:blipFill>
          <a:blip r:embed="rId3"/>
          <a:stretch>
            <a:fillRect/>
          </a:stretch>
        </p:blipFill>
        <p:spPr>
          <a:xfrm>
            <a:off x="6236334" y="2140074"/>
            <a:ext cx="4755515" cy="1565150"/>
          </a:xfrm>
          <a:prstGeom prst="rect">
            <a:avLst/>
          </a:prstGeom>
        </p:spPr>
      </p:pic>
      <p:pic>
        <p:nvPicPr>
          <p:cNvPr id="6" name="Immagine 5">
            <a:extLst>
              <a:ext uri="{FF2B5EF4-FFF2-40B4-BE49-F238E27FC236}">
                <a16:creationId xmlns:a16="http://schemas.microsoft.com/office/drawing/2014/main" id="{A50F06A5-83EC-4B95-953C-887DA03F337B}"/>
              </a:ext>
            </a:extLst>
          </p:cNvPr>
          <p:cNvPicPr/>
          <p:nvPr/>
        </p:nvPicPr>
        <p:blipFill>
          <a:blip r:embed="rId4"/>
          <a:stretch>
            <a:fillRect/>
          </a:stretch>
        </p:blipFill>
        <p:spPr>
          <a:xfrm>
            <a:off x="2035810" y="4498629"/>
            <a:ext cx="8098790" cy="1806921"/>
          </a:xfrm>
          <a:prstGeom prst="rect">
            <a:avLst/>
          </a:prstGeom>
        </p:spPr>
      </p:pic>
    </p:spTree>
    <p:extLst>
      <p:ext uri="{BB962C8B-B14F-4D97-AF65-F5344CB8AC3E}">
        <p14:creationId xmlns:p14="http://schemas.microsoft.com/office/powerpoint/2010/main" val="88606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332E38-09C5-4A82-B383-9531B0A20E7F}"/>
              </a:ext>
            </a:extLst>
          </p:cNvPr>
          <p:cNvSpPr>
            <a:spLocks noGrp="1"/>
          </p:cNvSpPr>
          <p:nvPr>
            <p:ph type="title"/>
          </p:nvPr>
        </p:nvSpPr>
        <p:spPr/>
        <p:txBody>
          <a:bodyPr/>
          <a:lstStyle/>
          <a:p>
            <a:r>
              <a:rPr lang="it-IT" dirty="0"/>
              <a:t>4 - </a:t>
            </a:r>
            <a:r>
              <a:rPr lang="it-IT" dirty="0" err="1"/>
              <a:t>Methodology</a:t>
            </a:r>
            <a:endParaRPr lang="it-IT" dirty="0"/>
          </a:p>
        </p:txBody>
      </p:sp>
      <p:sp>
        <p:nvSpPr>
          <p:cNvPr id="3" name="Segnaposto contenuto 2">
            <a:extLst>
              <a:ext uri="{FF2B5EF4-FFF2-40B4-BE49-F238E27FC236}">
                <a16:creationId xmlns:a16="http://schemas.microsoft.com/office/drawing/2014/main" id="{1B972801-6326-4ADE-89EB-03456F6EA22A}"/>
              </a:ext>
            </a:extLst>
          </p:cNvPr>
          <p:cNvSpPr>
            <a:spLocks noGrp="1"/>
          </p:cNvSpPr>
          <p:nvPr>
            <p:ph idx="1"/>
          </p:nvPr>
        </p:nvSpPr>
        <p:spPr>
          <a:xfrm>
            <a:off x="1087674" y="1346670"/>
            <a:ext cx="7796540" cy="1176859"/>
          </a:xfrm>
        </p:spPr>
        <p:txBody>
          <a:bodyPr/>
          <a:lstStyle/>
          <a:p>
            <a:pPr marL="0" indent="0">
              <a:buNone/>
            </a:pPr>
            <a:r>
              <a:rPr lang="en-GB" dirty="0"/>
              <a:t>4.2 — Data Exploration</a:t>
            </a:r>
            <a:endParaRPr lang="it-IT" dirty="0"/>
          </a:p>
          <a:p>
            <a:pPr marL="0" indent="0">
              <a:buNone/>
            </a:pPr>
            <a:endParaRPr lang="it-IT" dirty="0"/>
          </a:p>
        </p:txBody>
      </p:sp>
      <p:pic>
        <p:nvPicPr>
          <p:cNvPr id="7" name="Immagine 6">
            <a:extLst>
              <a:ext uri="{FF2B5EF4-FFF2-40B4-BE49-F238E27FC236}">
                <a16:creationId xmlns:a16="http://schemas.microsoft.com/office/drawing/2014/main" id="{C633D10C-BC15-4A5B-96DA-16CFC201DB08}"/>
              </a:ext>
            </a:extLst>
          </p:cNvPr>
          <p:cNvPicPr/>
          <p:nvPr/>
        </p:nvPicPr>
        <p:blipFill>
          <a:blip r:embed="rId2"/>
          <a:stretch>
            <a:fillRect/>
          </a:stretch>
        </p:blipFill>
        <p:spPr>
          <a:xfrm>
            <a:off x="1876425" y="2076450"/>
            <a:ext cx="8229599" cy="4486275"/>
          </a:xfrm>
          <a:prstGeom prst="rect">
            <a:avLst/>
          </a:prstGeom>
        </p:spPr>
      </p:pic>
    </p:spTree>
    <p:extLst>
      <p:ext uri="{BB962C8B-B14F-4D97-AF65-F5344CB8AC3E}">
        <p14:creationId xmlns:p14="http://schemas.microsoft.com/office/powerpoint/2010/main" val="3286687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{25F9207E-FBB9-43C9-B602-E316E3119101}tf16401375</Template>
  <TotalTime>79</TotalTime>
  <Words>1069</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MS Shell Dlg 2</vt:lpstr>
      <vt:lpstr>Wingdings</vt:lpstr>
      <vt:lpstr>Wingdings 3</vt:lpstr>
      <vt:lpstr>Madison</vt:lpstr>
      <vt:lpstr>Japanese Restaurant in Toronto</vt:lpstr>
      <vt:lpstr>Table of Contents </vt:lpstr>
      <vt:lpstr>1 - Introduction (Identifying the Business Problem)</vt:lpstr>
      <vt:lpstr>2 - Target Audience</vt:lpstr>
      <vt:lpstr>3 - Data Overview</vt:lpstr>
      <vt:lpstr>3 - Data Overview</vt:lpstr>
      <vt:lpstr>3 - Data Overview</vt:lpstr>
      <vt:lpstr>4 - Methodology</vt:lpstr>
      <vt:lpstr>4 - Methodology</vt:lpstr>
      <vt:lpstr>4 - Methodology</vt:lpstr>
      <vt:lpstr>4 - Methodology</vt:lpstr>
      <vt:lpstr>4 - Methodology</vt:lpstr>
      <vt:lpstr>4 - Methodology</vt:lpstr>
      <vt:lpstr>4 - Methodology</vt:lpstr>
      <vt:lpstr>4 - Methodology</vt:lpstr>
      <vt:lpstr>4 - Methodology</vt:lpstr>
      <vt:lpstr>4 - Methodology</vt:lpstr>
      <vt:lpstr>5 - Discussion</vt:lpstr>
      <vt:lpstr>6 -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 Restaurant in Toronto</dc:title>
  <dc:creator>Lorenzo Stocchi</dc:creator>
  <cp:lastModifiedBy>Lorenzo Stocchi</cp:lastModifiedBy>
  <cp:revision>4</cp:revision>
  <dcterms:created xsi:type="dcterms:W3CDTF">2021-01-25T19:35:44Z</dcterms:created>
  <dcterms:modified xsi:type="dcterms:W3CDTF">2021-01-26T13:25:20Z</dcterms:modified>
</cp:coreProperties>
</file>