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aveat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alanquin Dark SemiBold"/>
      <p:regular r:id="rId24"/>
      <p:bold r:id="rId25"/>
    </p:embeddedFont>
    <p:embeddedFont>
      <p:font typeface="Lato Light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Roboto Slab Regular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9AA0A6"/>
          </p15:clr>
        </p15:guide>
        <p15:guide id="2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2F03CA-B217-4646-BDFE-9D7EAF65D01B}">
  <a:tblStyle styleId="{CF2F03CA-B217-4646-BDFE-9D7EAF65D0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32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alanquinDarkSemiBold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Light-regular.fntdata"/><Relationship Id="rId25" Type="http://schemas.openxmlformats.org/officeDocument/2006/relationships/font" Target="fonts/PalanquinDarkSemiBold-bold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7.xml"/><Relationship Id="rId35" Type="http://schemas.openxmlformats.org/officeDocument/2006/relationships/font" Target="fonts/RobotoSlabRegular-bold.fntdata"/><Relationship Id="rId12" Type="http://schemas.openxmlformats.org/officeDocument/2006/relationships/slide" Target="slides/slide6.xml"/><Relationship Id="rId34" Type="http://schemas.openxmlformats.org/officeDocument/2006/relationships/font" Target="fonts/RobotoSlabRegular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9f715f6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9f715f6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842714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842714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1842714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1842714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842714c1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842714c1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8d4dc578_2_7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8d4dc578_2_7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9f715f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9f715f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8d4dc578_2_7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8d4dc578_2_7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473345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473345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9f715f6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9f715f6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e3d539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e3d539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8d4dc578_2_7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18d4dc578_2_7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7401" y="3070900"/>
            <a:ext cx="2600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95937" y="1124700"/>
            <a:ext cx="381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4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2693850" y="14368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2"/>
          <p:cNvSpPr txBox="1"/>
          <p:nvPr>
            <p:ph idx="2" type="subTitle"/>
          </p:nvPr>
        </p:nvSpPr>
        <p:spPr>
          <a:xfrm>
            <a:off x="2693850" y="2743513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2"/>
          <p:cNvSpPr txBox="1"/>
          <p:nvPr>
            <p:ph idx="3" type="subTitle"/>
          </p:nvPr>
        </p:nvSpPr>
        <p:spPr>
          <a:xfrm>
            <a:off x="2693850" y="405018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2"/>
          <p:cNvSpPr txBox="1"/>
          <p:nvPr>
            <p:ph hasCustomPrompt="1" type="title"/>
          </p:nvPr>
        </p:nvSpPr>
        <p:spPr>
          <a:xfrm>
            <a:off x="1390650" y="1930130"/>
            <a:ext cx="69723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1390650" y="3239950"/>
            <a:ext cx="69723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1390650" y="620310"/>
            <a:ext cx="69723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6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2027838" y="460100"/>
            <a:ext cx="221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630938" y="931050"/>
            <a:ext cx="26130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89" name="Google Shape;89;p14"/>
          <p:cNvSpPr txBox="1"/>
          <p:nvPr>
            <p:ph idx="2" type="ctrTitle"/>
          </p:nvPr>
        </p:nvSpPr>
        <p:spPr>
          <a:xfrm>
            <a:off x="1863438" y="3115450"/>
            <a:ext cx="238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4"/>
          <p:cNvSpPr txBox="1"/>
          <p:nvPr>
            <p:ph idx="3" type="subTitle"/>
          </p:nvPr>
        </p:nvSpPr>
        <p:spPr>
          <a:xfrm>
            <a:off x="1562538" y="3593033"/>
            <a:ext cx="26814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91" name="Google Shape;91;p14"/>
          <p:cNvSpPr txBox="1"/>
          <p:nvPr>
            <p:ph idx="4" type="ctrTitle"/>
          </p:nvPr>
        </p:nvSpPr>
        <p:spPr>
          <a:xfrm>
            <a:off x="5684549" y="1822175"/>
            <a:ext cx="238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4"/>
          <p:cNvSpPr txBox="1"/>
          <p:nvPr>
            <p:ph idx="5" type="subTitle"/>
          </p:nvPr>
        </p:nvSpPr>
        <p:spPr>
          <a:xfrm>
            <a:off x="5684560" y="2286525"/>
            <a:ext cx="26130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6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325463" y="835643"/>
            <a:ext cx="1959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9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ctrTitle"/>
          </p:nvPr>
        </p:nvSpPr>
        <p:spPr>
          <a:xfrm>
            <a:off x="1635569" y="1353081"/>
            <a:ext cx="170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635575" y="1831840"/>
            <a:ext cx="193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04" name="Google Shape;104;p16"/>
          <p:cNvSpPr txBox="1"/>
          <p:nvPr>
            <p:ph idx="3" type="ctrTitle"/>
          </p:nvPr>
        </p:nvSpPr>
        <p:spPr>
          <a:xfrm>
            <a:off x="3910944" y="1353081"/>
            <a:ext cx="170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6"/>
          <p:cNvSpPr txBox="1"/>
          <p:nvPr>
            <p:ph idx="4" type="subTitle"/>
          </p:nvPr>
        </p:nvSpPr>
        <p:spPr>
          <a:xfrm>
            <a:off x="3910950" y="1831840"/>
            <a:ext cx="2127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06" name="Google Shape;106;p16"/>
          <p:cNvSpPr txBox="1"/>
          <p:nvPr>
            <p:ph idx="5" type="ctrTitle"/>
          </p:nvPr>
        </p:nvSpPr>
        <p:spPr>
          <a:xfrm>
            <a:off x="6186319" y="1353081"/>
            <a:ext cx="170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6"/>
          <p:cNvSpPr txBox="1"/>
          <p:nvPr>
            <p:ph idx="6" type="subTitle"/>
          </p:nvPr>
        </p:nvSpPr>
        <p:spPr>
          <a:xfrm>
            <a:off x="6186325" y="1831840"/>
            <a:ext cx="193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08" name="Google Shape;108;p16"/>
          <p:cNvSpPr txBox="1"/>
          <p:nvPr>
            <p:ph idx="7" type="ctrTitle"/>
          </p:nvPr>
        </p:nvSpPr>
        <p:spPr>
          <a:xfrm>
            <a:off x="1635569" y="3496433"/>
            <a:ext cx="170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idx="8" type="subTitle"/>
          </p:nvPr>
        </p:nvSpPr>
        <p:spPr>
          <a:xfrm>
            <a:off x="1635575" y="3981814"/>
            <a:ext cx="193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10" name="Google Shape;110;p16"/>
          <p:cNvSpPr txBox="1"/>
          <p:nvPr>
            <p:ph idx="9" type="ctrTitle"/>
          </p:nvPr>
        </p:nvSpPr>
        <p:spPr>
          <a:xfrm>
            <a:off x="3910944" y="3496433"/>
            <a:ext cx="170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3" type="subTitle"/>
          </p:nvPr>
        </p:nvSpPr>
        <p:spPr>
          <a:xfrm>
            <a:off x="3910950" y="3981814"/>
            <a:ext cx="193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112" name="Google Shape;112;p16"/>
          <p:cNvSpPr txBox="1"/>
          <p:nvPr>
            <p:ph idx="14" type="ctrTitle"/>
          </p:nvPr>
        </p:nvSpPr>
        <p:spPr>
          <a:xfrm>
            <a:off x="6186319" y="3496433"/>
            <a:ext cx="170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16"/>
          <p:cNvSpPr txBox="1"/>
          <p:nvPr>
            <p:ph idx="15" type="subTitle"/>
          </p:nvPr>
        </p:nvSpPr>
        <p:spPr>
          <a:xfrm>
            <a:off x="6186325" y="3981814"/>
            <a:ext cx="193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7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1512000" y="326718"/>
            <a:ext cx="2805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2358300" y="791027"/>
            <a:ext cx="1959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17" name="Google Shape;117;p17"/>
          <p:cNvSpPr txBox="1"/>
          <p:nvPr>
            <p:ph idx="2" type="ctrTitle"/>
          </p:nvPr>
        </p:nvSpPr>
        <p:spPr>
          <a:xfrm>
            <a:off x="5613289" y="3535425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7"/>
          <p:cNvSpPr txBox="1"/>
          <p:nvPr>
            <p:ph idx="3" type="subTitle"/>
          </p:nvPr>
        </p:nvSpPr>
        <p:spPr>
          <a:xfrm>
            <a:off x="5613289" y="3999738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19" name="Google Shape;119;p17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4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2">
  <p:cSld name="CUSTOM_8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337824" y="382125"/>
            <a:ext cx="2991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123" name="Google Shape;123;p18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2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330875" y="374082"/>
            <a:ext cx="709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1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947125" y="1872250"/>
            <a:ext cx="3977400" cy="20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2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5260052" y="3884391"/>
            <a:ext cx="2277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883376" y="2660381"/>
            <a:ext cx="10647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3" type="ctrTitle"/>
          </p:nvPr>
        </p:nvSpPr>
        <p:spPr>
          <a:xfrm>
            <a:off x="2676525" y="658738"/>
            <a:ext cx="187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4" type="title"/>
          </p:nvPr>
        </p:nvSpPr>
        <p:spPr>
          <a:xfrm>
            <a:off x="3565789" y="2009606"/>
            <a:ext cx="1064700" cy="4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5" type="ctrTitle"/>
          </p:nvPr>
        </p:nvSpPr>
        <p:spPr>
          <a:xfrm>
            <a:off x="5678627" y="734938"/>
            <a:ext cx="221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6" type="title"/>
          </p:nvPr>
        </p:nvSpPr>
        <p:spPr>
          <a:xfrm>
            <a:off x="5180725" y="2685881"/>
            <a:ext cx="1064700" cy="4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7" type="ctrTitle"/>
          </p:nvPr>
        </p:nvSpPr>
        <p:spPr>
          <a:xfrm>
            <a:off x="1964402" y="3964038"/>
            <a:ext cx="1828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8" type="title"/>
          </p:nvPr>
        </p:nvSpPr>
        <p:spPr>
          <a:xfrm>
            <a:off x="6873195" y="2009606"/>
            <a:ext cx="1064700" cy="41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9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206200" y="3404450"/>
            <a:ext cx="3442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CREDITS: This presentation template was created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. </a:t>
            </a:r>
            <a:endParaRPr sz="10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2748150" y="3062750"/>
            <a:ext cx="4358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title"/>
          </p:nvPr>
        </p:nvSpPr>
        <p:spPr>
          <a:xfrm>
            <a:off x="2904900" y="9210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3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2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 flipH="1">
            <a:off x="1347301" y="1142380"/>
            <a:ext cx="32247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 flipH="1">
            <a:off x="1337475" y="338498"/>
            <a:ext cx="39381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4676055" y="3058784"/>
            <a:ext cx="2875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310605" y="1913413"/>
            <a:ext cx="4112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640450" y="274125"/>
            <a:ext cx="39105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hasCustomPrompt="1" idx="2" type="title"/>
          </p:nvPr>
        </p:nvSpPr>
        <p:spPr>
          <a:xfrm rot="-5400000">
            <a:off x="-246459" y="561220"/>
            <a:ext cx="1123200" cy="90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5744150" y="2042351"/>
            <a:ext cx="28068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type="ctrTitle"/>
          </p:nvPr>
        </p:nvSpPr>
        <p:spPr>
          <a:xfrm>
            <a:off x="5871450" y="336904"/>
            <a:ext cx="26601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5709195" y="2068680"/>
            <a:ext cx="28068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2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5884455" y="1103980"/>
            <a:ext cx="129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5665605" y="1589368"/>
            <a:ext cx="1734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49" name="Google Shape;49;p8"/>
          <p:cNvSpPr txBox="1"/>
          <p:nvPr>
            <p:ph idx="2" type="ctrTitle"/>
          </p:nvPr>
        </p:nvSpPr>
        <p:spPr>
          <a:xfrm>
            <a:off x="5960205" y="3313090"/>
            <a:ext cx="114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subTitle"/>
          </p:nvPr>
        </p:nvSpPr>
        <p:spPr>
          <a:xfrm>
            <a:off x="5665605" y="2784657"/>
            <a:ext cx="1734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51" name="Google Shape;51;p8"/>
          <p:cNvSpPr txBox="1"/>
          <p:nvPr>
            <p:ph idx="4" type="ctrTitle"/>
          </p:nvPr>
        </p:nvSpPr>
        <p:spPr>
          <a:xfrm>
            <a:off x="2489913" y="1103980"/>
            <a:ext cx="129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5" type="subTitle"/>
          </p:nvPr>
        </p:nvSpPr>
        <p:spPr>
          <a:xfrm>
            <a:off x="2147463" y="1589368"/>
            <a:ext cx="198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53" name="Google Shape;53;p8"/>
          <p:cNvSpPr txBox="1"/>
          <p:nvPr>
            <p:ph idx="6" type="ctrTitle"/>
          </p:nvPr>
        </p:nvSpPr>
        <p:spPr>
          <a:xfrm>
            <a:off x="2489913" y="3313090"/>
            <a:ext cx="129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7" type="subTitle"/>
          </p:nvPr>
        </p:nvSpPr>
        <p:spPr>
          <a:xfrm>
            <a:off x="2147463" y="2784657"/>
            <a:ext cx="1981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8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2878502" y="1708900"/>
            <a:ext cx="40980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type="ctrTitle"/>
          </p:nvPr>
        </p:nvSpPr>
        <p:spPr>
          <a:xfrm>
            <a:off x="1761600" y="3155083"/>
            <a:ext cx="283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>
            <a:off x="2082600" y="3640470"/>
            <a:ext cx="219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64" name="Google Shape;64;p10"/>
          <p:cNvSpPr txBox="1"/>
          <p:nvPr>
            <p:ph idx="2" type="ctrTitle"/>
          </p:nvPr>
        </p:nvSpPr>
        <p:spPr>
          <a:xfrm>
            <a:off x="5258100" y="1334140"/>
            <a:ext cx="283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0"/>
          <p:cNvSpPr txBox="1"/>
          <p:nvPr>
            <p:ph idx="3" type="subTitle"/>
          </p:nvPr>
        </p:nvSpPr>
        <p:spPr>
          <a:xfrm>
            <a:off x="5579100" y="674442"/>
            <a:ext cx="219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66" name="Google Shape;66;p10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idx="4" type="title"/>
          </p:nvPr>
        </p:nvSpPr>
        <p:spPr>
          <a:xfrm rot="-5400000">
            <a:off x="-1030029" y="1603150"/>
            <a:ext cx="28413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 SemiBold"/>
              <a:buNone/>
              <a:defRPr sz="2800">
                <a:solidFill>
                  <a:schemeClr val="dk1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●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○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 Light"/>
              <a:buChar char="■"/>
              <a:defRPr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6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1512.03385" TargetMode="External"/><Relationship Id="rId4" Type="http://schemas.openxmlformats.org/officeDocument/2006/relationships/hyperlink" Target="https://hackernoon.com/" TargetMode="External"/><Relationship Id="rId5" Type="http://schemas.openxmlformats.org/officeDocument/2006/relationships/hyperlink" Target="https://www.youbeli.com/" TargetMode="External"/><Relationship Id="rId6" Type="http://schemas.openxmlformats.org/officeDocument/2006/relationships/hyperlink" Target="https://missinglink.ai/guides/convolutional-neural-networks/convolutional-neural-network-tutorial-basic-advanc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jMkPKYyiyVLKXRNFklQr994l5_R0H3QoM9ZcOXv7dBo/edit#gid=0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 flipH="1">
            <a:off x="306023" y="3808949"/>
            <a:ext cx="2306700" cy="2306700"/>
          </a:xfrm>
          <a:prstGeom prst="ellipse">
            <a:avLst/>
          </a:prstGeom>
          <a:solidFill>
            <a:srgbClr val="EC845D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flipH="1">
            <a:off x="1351453" y="4694475"/>
            <a:ext cx="2504100" cy="2504100"/>
          </a:xfrm>
          <a:prstGeom prst="ellipse">
            <a:avLst/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 rot="-1799724">
            <a:off x="5403459" y="1542686"/>
            <a:ext cx="7778280" cy="2391762"/>
          </a:xfrm>
          <a:prstGeom prst="roundRect">
            <a:avLst>
              <a:gd fmla="val 50000" name="adj"/>
            </a:avLst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6287351" y="2643950"/>
            <a:ext cx="2600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 czasie rzeczywistym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9" name="Google Shape;169;p26"/>
          <p:cNvSpPr txBox="1"/>
          <p:nvPr>
            <p:ph type="ctrTitle"/>
          </p:nvPr>
        </p:nvSpPr>
        <p:spPr>
          <a:xfrm>
            <a:off x="4021450" y="360125"/>
            <a:ext cx="486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Rozpoznawanie chwytów gitarowych</a:t>
            </a:r>
            <a:endParaRPr sz="4800"/>
          </a:p>
        </p:txBody>
      </p:sp>
      <p:sp>
        <p:nvSpPr>
          <p:cNvPr id="170" name="Google Shape;170;p26"/>
          <p:cNvSpPr/>
          <p:nvPr/>
        </p:nvSpPr>
        <p:spPr>
          <a:xfrm rot="-1799941">
            <a:off x="-972860" y="804070"/>
            <a:ext cx="2307069" cy="709386"/>
          </a:xfrm>
          <a:prstGeom prst="roundRect">
            <a:avLst>
              <a:gd fmla="val 50000" name="adj"/>
            </a:avLst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1538575" y="1272900"/>
            <a:ext cx="2097300" cy="39684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 flipH="1" rot="10800000">
            <a:off x="3971500" y="0"/>
            <a:ext cx="1983300" cy="39684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6290425" y="1224000"/>
            <a:ext cx="2097300" cy="39684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1644" r="1644" t="0"/>
          <a:stretch/>
        </p:blipFill>
        <p:spPr>
          <a:xfrm>
            <a:off x="1781937" y="1754625"/>
            <a:ext cx="1610700" cy="3310800"/>
          </a:xfrm>
          <a:prstGeom prst="roundRect">
            <a:avLst>
              <a:gd fmla="val 10092" name="adj"/>
            </a:avLst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 rotWithShape="1">
          <a:blip r:embed="rId4">
            <a:alphaModFix/>
          </a:blip>
          <a:srcRect b="0" l="1616" r="1616" t="0"/>
          <a:stretch/>
        </p:blipFill>
        <p:spPr>
          <a:xfrm>
            <a:off x="4157862" y="8"/>
            <a:ext cx="1610700" cy="3310500"/>
          </a:xfrm>
          <a:prstGeom prst="roundRect">
            <a:avLst>
              <a:gd fmla="val 10567" name="adj"/>
            </a:avLst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 rotWithShape="1">
          <a:blip r:embed="rId5">
            <a:alphaModFix/>
          </a:blip>
          <a:srcRect b="0" l="1446" r="1446" t="0"/>
          <a:stretch/>
        </p:blipFill>
        <p:spPr>
          <a:xfrm>
            <a:off x="6533803" y="1715513"/>
            <a:ext cx="1648500" cy="3388800"/>
          </a:xfrm>
          <a:prstGeom prst="roundRect">
            <a:avLst>
              <a:gd fmla="val 10788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/>
          <p:nvPr/>
        </p:nvSpPr>
        <p:spPr>
          <a:xfrm rot="-1799867">
            <a:off x="-1364778" y="650888"/>
            <a:ext cx="4290887" cy="1319457"/>
          </a:xfrm>
          <a:prstGeom prst="roundRect">
            <a:avLst>
              <a:gd fmla="val 50000" name="adj"/>
            </a:avLst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2920201" y="-457200"/>
            <a:ext cx="4014600" cy="4014600"/>
          </a:xfrm>
          <a:prstGeom prst="ellipse">
            <a:avLst/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2245326" y="1565099"/>
            <a:ext cx="1287600" cy="1287600"/>
          </a:xfrm>
          <a:prstGeom prst="ellipse">
            <a:avLst/>
          </a:prstGeom>
          <a:solidFill>
            <a:srgbClr val="EC845D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/>
          <p:nvPr/>
        </p:nvSpPr>
        <p:spPr>
          <a:xfrm rot="-1799867">
            <a:off x="7693497" y="2603513"/>
            <a:ext cx="4290887" cy="1319457"/>
          </a:xfrm>
          <a:prstGeom prst="roundRect">
            <a:avLst>
              <a:gd fmla="val 50000" name="adj"/>
            </a:avLst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-7400" y="-10625"/>
            <a:ext cx="727500" cy="51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 txBox="1"/>
          <p:nvPr>
            <p:ph idx="2" type="title"/>
          </p:nvPr>
        </p:nvSpPr>
        <p:spPr>
          <a:xfrm>
            <a:off x="2904900" y="82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Dziękuję!</a:t>
            </a:r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3252750" y="1565100"/>
            <a:ext cx="33495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E9E9E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https://arxiv.org/abs/1512.03385</a:t>
            </a:r>
            <a:endParaRPr>
              <a:solidFill>
                <a:srgbClr val="9E9E9E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E9E9E"/>
                </a:solidFill>
                <a:latin typeface="Lato Light"/>
                <a:ea typeface="Lato Light"/>
                <a:cs typeface="Lato Light"/>
                <a:sym typeface="La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https://hackernoon.com</a:t>
            </a:r>
            <a:endParaRPr>
              <a:solidFill>
                <a:srgbClr val="9E9E9E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E9E9E"/>
                </a:solidFill>
                <a:latin typeface="Lato Light"/>
                <a:ea typeface="Lato Light"/>
                <a:cs typeface="Lato Light"/>
                <a:sym typeface="Lato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https://www.youbeli.com</a:t>
            </a:r>
            <a:endParaRPr sz="1000">
              <a:solidFill>
                <a:srgbClr val="9E9E9E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E9E9E"/>
                </a:solidFill>
                <a:latin typeface="Lato Light"/>
                <a:ea typeface="Lato Light"/>
                <a:cs typeface="Lato Light"/>
                <a:sym typeface="Lato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https://missinglink.ai/guides/convolutional-neural-networks/</a:t>
            </a:r>
            <a:endParaRPr>
              <a:solidFill>
                <a:srgbClr val="9E9E9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950524" y="-397701"/>
            <a:ext cx="1439700" cy="1439700"/>
          </a:xfrm>
          <a:prstGeom prst="ellipse">
            <a:avLst/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 rot="-1799740">
            <a:off x="1507164" y="4801776"/>
            <a:ext cx="1878847" cy="577809"/>
          </a:xfrm>
          <a:prstGeom prst="roundRect">
            <a:avLst>
              <a:gd fmla="val 50000" name="adj"/>
            </a:avLst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19017" l="0" r="0" t="19017"/>
          <a:stretch/>
        </p:blipFill>
        <p:spPr>
          <a:xfrm rot="-1800104">
            <a:off x="3735417" y="1757698"/>
            <a:ext cx="6383065" cy="2638095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" type="subTitle"/>
          </p:nvPr>
        </p:nvSpPr>
        <p:spPr>
          <a:xfrm flipH="1">
            <a:off x="950525" y="1042000"/>
            <a:ext cx="32904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Zaimplementowanie aplikacji mobilnej, która umożliwia nagrywanie akordów gitary akustycznej oraz ich klasyfikację w czasie rzeczywistym.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Dodatkowo aplikacja powinna umożliwiać przeglądanie  historii oraz </a:t>
            </a:r>
            <a:r>
              <a:rPr lang="en" sz="1800"/>
              <a:t>przesłuchanie</a:t>
            </a:r>
            <a:r>
              <a:rPr lang="en" sz="1800"/>
              <a:t> ścieżki dźwiękowej dla każdego nagranego akordu.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7"/>
          <p:cNvSpPr txBox="1"/>
          <p:nvPr>
            <p:ph idx="2" type="subTitle"/>
          </p:nvPr>
        </p:nvSpPr>
        <p:spPr>
          <a:xfrm flipH="1">
            <a:off x="1272925" y="155598"/>
            <a:ext cx="39381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Cel</a:t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7944800" y="-357450"/>
            <a:ext cx="1279200" cy="1279200"/>
          </a:xfrm>
          <a:prstGeom prst="ellipse">
            <a:avLst/>
          </a:prstGeom>
          <a:solidFill>
            <a:srgbClr val="EC845D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8777755" y="-601297"/>
            <a:ext cx="1279200" cy="1279200"/>
          </a:xfrm>
          <a:prstGeom prst="ellipse">
            <a:avLst/>
          </a:prstGeom>
          <a:solidFill>
            <a:srgbClr val="EC845D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1330875" y="1343095"/>
            <a:ext cx="7093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004649"/>
                </a:solidFill>
              </a:rPr>
              <a:t>Zebranie zbioru </a:t>
            </a:r>
            <a:r>
              <a:rPr b="1" lang="en" sz="1800">
                <a:solidFill>
                  <a:srgbClr val="004649"/>
                </a:solidFill>
                <a:latin typeface="Lato"/>
                <a:ea typeface="Lato"/>
                <a:cs typeface="Lato"/>
                <a:sym typeface="Lato"/>
              </a:rPr>
              <a:t>danych</a:t>
            </a:r>
            <a:r>
              <a:rPr lang="en" sz="1800">
                <a:solidFill>
                  <a:srgbClr val="004649"/>
                </a:solidFill>
              </a:rPr>
              <a:t>.</a:t>
            </a:r>
            <a:endParaRPr sz="1800">
              <a:solidFill>
                <a:srgbClr val="00464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004649"/>
                </a:solidFill>
              </a:rPr>
              <a:t>Przetworzenie ścieżek dźwiękowych do postaci </a:t>
            </a:r>
            <a:r>
              <a:rPr b="1" lang="en" sz="1800">
                <a:solidFill>
                  <a:srgbClr val="004649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" sz="1800">
                <a:solidFill>
                  <a:srgbClr val="004649"/>
                </a:solidFill>
                <a:latin typeface="Lato"/>
                <a:ea typeface="Lato"/>
                <a:cs typeface="Lato"/>
                <a:sym typeface="Lato"/>
              </a:rPr>
              <a:t>pektrogramów</a:t>
            </a:r>
            <a:r>
              <a:rPr lang="en" sz="1800">
                <a:solidFill>
                  <a:srgbClr val="004649"/>
                </a:solidFill>
              </a:rPr>
              <a:t>.</a:t>
            </a:r>
            <a:endParaRPr sz="1800">
              <a:solidFill>
                <a:srgbClr val="00464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004649"/>
                </a:solidFill>
              </a:rPr>
              <a:t>Wytrenowanie modelu </a:t>
            </a:r>
            <a:r>
              <a:rPr b="1" lang="en" sz="1800">
                <a:solidFill>
                  <a:srgbClr val="004649"/>
                </a:solidFill>
                <a:latin typeface="Lato"/>
                <a:ea typeface="Lato"/>
                <a:cs typeface="Lato"/>
                <a:sym typeface="Lato"/>
              </a:rPr>
              <a:t>sieci neuronowej</a:t>
            </a:r>
            <a:r>
              <a:rPr lang="en" sz="1800">
                <a:solidFill>
                  <a:srgbClr val="004649"/>
                </a:solidFill>
              </a:rPr>
              <a:t> na zebranym zbiorze danych.</a:t>
            </a:r>
            <a:endParaRPr sz="1800">
              <a:solidFill>
                <a:srgbClr val="00464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004649"/>
                </a:solidFill>
              </a:rPr>
              <a:t>Zaimplementowanie </a:t>
            </a:r>
            <a:r>
              <a:rPr b="1" lang="en" sz="1800">
                <a:solidFill>
                  <a:srgbClr val="004649"/>
                </a:solidFill>
                <a:latin typeface="Lato"/>
                <a:ea typeface="Lato"/>
                <a:cs typeface="Lato"/>
                <a:sym typeface="Lato"/>
              </a:rPr>
              <a:t>serwera</a:t>
            </a:r>
            <a:r>
              <a:rPr lang="en" sz="1800">
                <a:solidFill>
                  <a:srgbClr val="004649"/>
                </a:solidFill>
              </a:rPr>
              <a:t> na którym będą się wykonywać obliczenia.</a:t>
            </a:r>
            <a:endParaRPr b="1" sz="1800">
              <a:solidFill>
                <a:srgbClr val="00464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004649"/>
                </a:solidFill>
              </a:rPr>
              <a:t>Zaimplementowanie </a:t>
            </a:r>
            <a:r>
              <a:rPr b="1" lang="en" sz="1800">
                <a:solidFill>
                  <a:srgbClr val="004649"/>
                </a:solidFill>
                <a:latin typeface="Lato"/>
                <a:ea typeface="Lato"/>
                <a:cs typeface="Lato"/>
                <a:sym typeface="Lato"/>
              </a:rPr>
              <a:t>aplikacji mobilnej</a:t>
            </a:r>
            <a:r>
              <a:rPr lang="en" sz="1800">
                <a:solidFill>
                  <a:srgbClr val="004649"/>
                </a:solidFill>
              </a:rPr>
              <a:t> która umożliwia nagrywanie oraz wysyłanie ścieżek dźwiękowych. </a:t>
            </a:r>
            <a:endParaRPr sz="1800">
              <a:solidFill>
                <a:srgbClr val="00464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7" name="Google Shape;187;p28"/>
          <p:cNvSpPr/>
          <p:nvPr/>
        </p:nvSpPr>
        <p:spPr>
          <a:xfrm rot="3052750">
            <a:off x="7787468" y="4134110"/>
            <a:ext cx="3214160" cy="1293583"/>
          </a:xfrm>
          <a:prstGeom prst="roundRect">
            <a:avLst>
              <a:gd fmla="val 50000" name="adj"/>
            </a:avLst>
          </a:prstGeom>
          <a:solidFill>
            <a:srgbClr val="EC845D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7547875" y="3891100"/>
            <a:ext cx="966300" cy="966300"/>
          </a:xfrm>
          <a:prstGeom prst="ellipse">
            <a:avLst/>
          </a:prstGeom>
          <a:solidFill>
            <a:srgbClr val="A9CEC6">
              <a:alpha val="4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1290375" y="4432775"/>
            <a:ext cx="1477500" cy="1477500"/>
          </a:xfrm>
          <a:prstGeom prst="ellipse">
            <a:avLst/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 rot="3052750">
            <a:off x="3270393" y="-1428490"/>
            <a:ext cx="3214160" cy="1293583"/>
          </a:xfrm>
          <a:prstGeom prst="roundRect">
            <a:avLst>
              <a:gd fmla="val 50000" name="adj"/>
            </a:avLst>
          </a:prstGeom>
          <a:solidFill>
            <a:srgbClr val="EC845D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1330875" y="316025"/>
            <a:ext cx="4496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rPr>
              <a:t>Implementacja systemu</a:t>
            </a:r>
            <a:endParaRPr sz="3000">
              <a:solidFill>
                <a:schemeClr val="accent2"/>
              </a:solidFill>
              <a:latin typeface="Palanquin Dark SemiBold"/>
              <a:ea typeface="Palanquin Dark SemiBold"/>
              <a:cs typeface="Palanquin Dark SemiBold"/>
              <a:sym typeface="Palanquin Dark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 rot="-1799776">
            <a:off x="6118814" y="1806400"/>
            <a:ext cx="5521224" cy="1698077"/>
          </a:xfrm>
          <a:prstGeom prst="roundRect">
            <a:avLst>
              <a:gd fmla="val 50000" name="adj"/>
            </a:avLst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-389853" y="-1535524"/>
            <a:ext cx="4062000" cy="4047300"/>
          </a:xfrm>
          <a:prstGeom prst="ellipse">
            <a:avLst/>
          </a:prstGeom>
          <a:solidFill>
            <a:srgbClr val="EC845D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8160773" y="1890125"/>
            <a:ext cx="2504100" cy="2504100"/>
          </a:xfrm>
          <a:prstGeom prst="ellipse">
            <a:avLst/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9069" r="9077" t="0"/>
          <a:stretch/>
        </p:blipFill>
        <p:spPr>
          <a:xfrm>
            <a:off x="2064750" y="171525"/>
            <a:ext cx="1607400" cy="160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2588" r="2588" t="0"/>
          <a:stretch/>
        </p:blipFill>
        <p:spPr>
          <a:xfrm>
            <a:off x="5539275" y="651875"/>
            <a:ext cx="1607400" cy="160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5">
            <a:alphaModFix/>
          </a:blip>
          <a:srcRect b="0" l="16666" r="16666" t="0"/>
          <a:stretch/>
        </p:blipFill>
        <p:spPr>
          <a:xfrm>
            <a:off x="2509850" y="2441550"/>
            <a:ext cx="1765800" cy="176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2" name="Google Shape;202;p29"/>
          <p:cNvSpPr/>
          <p:nvPr/>
        </p:nvSpPr>
        <p:spPr>
          <a:xfrm rot="3655252">
            <a:off x="4134716" y="683"/>
            <a:ext cx="991859" cy="1298549"/>
          </a:xfrm>
          <a:custGeom>
            <a:rect b="b" l="l" r="r" t="t"/>
            <a:pathLst>
              <a:path extrusionOk="0" h="17883" w="13659">
                <a:moveTo>
                  <a:pt x="6026" y="1"/>
                </a:moveTo>
                <a:lnTo>
                  <a:pt x="7644" y="1229"/>
                </a:lnTo>
                <a:cubicBezTo>
                  <a:pt x="6336" y="1768"/>
                  <a:pt x="5131" y="2548"/>
                  <a:pt x="4109" y="3536"/>
                </a:cubicBezTo>
                <a:cubicBezTo>
                  <a:pt x="2767" y="4787"/>
                  <a:pt x="1745" y="6347"/>
                  <a:pt x="1148" y="8081"/>
                </a:cubicBezTo>
                <a:cubicBezTo>
                  <a:pt x="1" y="11512"/>
                  <a:pt x="701" y="15254"/>
                  <a:pt x="2698" y="17882"/>
                </a:cubicBezTo>
                <a:cubicBezTo>
                  <a:pt x="1206" y="14944"/>
                  <a:pt x="1332" y="11409"/>
                  <a:pt x="2801" y="8804"/>
                </a:cubicBezTo>
                <a:cubicBezTo>
                  <a:pt x="3524" y="7518"/>
                  <a:pt x="4546" y="6428"/>
                  <a:pt x="5785" y="5636"/>
                </a:cubicBezTo>
                <a:cubicBezTo>
                  <a:pt x="6749" y="5005"/>
                  <a:pt x="7828" y="4568"/>
                  <a:pt x="8964" y="4362"/>
                </a:cubicBezTo>
                <a:lnTo>
                  <a:pt x="8964" y="4362"/>
                </a:lnTo>
                <a:lnTo>
                  <a:pt x="8620" y="6003"/>
                </a:lnTo>
                <a:lnTo>
                  <a:pt x="13658" y="678"/>
                </a:lnTo>
                <a:lnTo>
                  <a:pt x="6026" y="1"/>
                </a:lnTo>
                <a:close/>
              </a:path>
            </a:pathLst>
          </a:cu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083700" y="3221900"/>
            <a:ext cx="1617000" cy="16170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4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Am</a:t>
            </a:r>
            <a:endParaRPr sz="4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04" name="Google Shape;204;p29"/>
          <p:cNvSpPr/>
          <p:nvPr/>
        </p:nvSpPr>
        <p:spPr>
          <a:xfrm rot="-10597329">
            <a:off x="4516397" y="1913798"/>
            <a:ext cx="826959" cy="805591"/>
          </a:xfrm>
          <a:custGeom>
            <a:rect b="b" l="l" r="r" t="t"/>
            <a:pathLst>
              <a:path extrusionOk="0" h="9895" w="10870">
                <a:moveTo>
                  <a:pt x="10869" y="1"/>
                </a:moveTo>
                <a:lnTo>
                  <a:pt x="10869" y="1"/>
                </a:lnTo>
                <a:cubicBezTo>
                  <a:pt x="9779" y="276"/>
                  <a:pt x="3914" y="1917"/>
                  <a:pt x="3914" y="1917"/>
                </a:cubicBezTo>
                <a:lnTo>
                  <a:pt x="5727" y="2549"/>
                </a:lnTo>
                <a:lnTo>
                  <a:pt x="0" y="9894"/>
                </a:lnTo>
                <a:lnTo>
                  <a:pt x="7736" y="4959"/>
                </a:lnTo>
                <a:cubicBezTo>
                  <a:pt x="8057" y="5847"/>
                  <a:pt x="8368" y="6706"/>
                  <a:pt x="8409" y="6706"/>
                </a:cubicBezTo>
                <a:cubicBezTo>
                  <a:pt x="8411" y="6706"/>
                  <a:pt x="8413" y="6701"/>
                  <a:pt x="8413" y="6692"/>
                </a:cubicBezTo>
                <a:cubicBezTo>
                  <a:pt x="8413" y="6416"/>
                  <a:pt x="10869" y="1"/>
                  <a:pt x="10869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 rot="1618480">
            <a:off x="4202027" y="4057917"/>
            <a:ext cx="1192538" cy="924154"/>
          </a:xfrm>
          <a:custGeom>
            <a:rect b="b" l="l" r="r" t="t"/>
            <a:pathLst>
              <a:path extrusionOk="0" h="13742" w="17734">
                <a:moveTo>
                  <a:pt x="17056" y="0"/>
                </a:moveTo>
                <a:cubicBezTo>
                  <a:pt x="16781" y="276"/>
                  <a:pt x="11868" y="5452"/>
                  <a:pt x="11868" y="5452"/>
                </a:cubicBezTo>
                <a:lnTo>
                  <a:pt x="13487" y="5119"/>
                </a:lnTo>
                <a:lnTo>
                  <a:pt x="13487" y="5119"/>
                </a:lnTo>
                <a:cubicBezTo>
                  <a:pt x="13349" y="5658"/>
                  <a:pt x="13200" y="6186"/>
                  <a:pt x="13016" y="6703"/>
                </a:cubicBezTo>
                <a:cubicBezTo>
                  <a:pt x="12741" y="7552"/>
                  <a:pt x="12362" y="8356"/>
                  <a:pt x="11903" y="9125"/>
                </a:cubicBezTo>
                <a:cubicBezTo>
                  <a:pt x="11478" y="9848"/>
                  <a:pt x="10916" y="10490"/>
                  <a:pt x="10262" y="11018"/>
                </a:cubicBezTo>
                <a:cubicBezTo>
                  <a:pt x="9929" y="11271"/>
                  <a:pt x="9584" y="11477"/>
                  <a:pt x="9206" y="11627"/>
                </a:cubicBezTo>
                <a:cubicBezTo>
                  <a:pt x="8815" y="11787"/>
                  <a:pt x="8414" y="11891"/>
                  <a:pt x="7989" y="11948"/>
                </a:cubicBezTo>
                <a:cubicBezTo>
                  <a:pt x="7676" y="11989"/>
                  <a:pt x="7363" y="12010"/>
                  <a:pt x="7051" y="12010"/>
                </a:cubicBezTo>
                <a:cubicBezTo>
                  <a:pt x="5542" y="12010"/>
                  <a:pt x="4063" y="11532"/>
                  <a:pt x="2836" y="10628"/>
                </a:cubicBezTo>
                <a:cubicBezTo>
                  <a:pt x="2078" y="10054"/>
                  <a:pt x="1447" y="9331"/>
                  <a:pt x="976" y="8493"/>
                </a:cubicBezTo>
                <a:cubicBezTo>
                  <a:pt x="735" y="8069"/>
                  <a:pt x="529" y="7621"/>
                  <a:pt x="368" y="7162"/>
                </a:cubicBezTo>
                <a:cubicBezTo>
                  <a:pt x="219" y="6691"/>
                  <a:pt x="93" y="6221"/>
                  <a:pt x="1" y="5727"/>
                </a:cubicBezTo>
                <a:lnTo>
                  <a:pt x="1" y="5727"/>
                </a:lnTo>
                <a:cubicBezTo>
                  <a:pt x="12" y="6232"/>
                  <a:pt x="70" y="6726"/>
                  <a:pt x="150" y="7219"/>
                </a:cubicBezTo>
                <a:cubicBezTo>
                  <a:pt x="253" y="7724"/>
                  <a:pt x="391" y="8218"/>
                  <a:pt x="575" y="8688"/>
                </a:cubicBezTo>
                <a:cubicBezTo>
                  <a:pt x="953" y="9664"/>
                  <a:pt x="1516" y="10559"/>
                  <a:pt x="2250" y="11305"/>
                </a:cubicBezTo>
                <a:cubicBezTo>
                  <a:pt x="2996" y="12063"/>
                  <a:pt x="3903" y="12671"/>
                  <a:pt x="4890" y="13084"/>
                </a:cubicBezTo>
                <a:cubicBezTo>
                  <a:pt x="5900" y="13497"/>
                  <a:pt x="6990" y="13727"/>
                  <a:pt x="8081" y="13738"/>
                </a:cubicBezTo>
                <a:cubicBezTo>
                  <a:pt x="8147" y="13740"/>
                  <a:pt x="8212" y="13741"/>
                  <a:pt x="8278" y="13741"/>
                </a:cubicBezTo>
                <a:cubicBezTo>
                  <a:pt x="9391" y="13741"/>
                  <a:pt x="10479" y="13465"/>
                  <a:pt x="11444" y="12923"/>
                </a:cubicBezTo>
                <a:cubicBezTo>
                  <a:pt x="12454" y="12361"/>
                  <a:pt x="13337" y="11615"/>
                  <a:pt x="14072" y="10731"/>
                </a:cubicBezTo>
                <a:cubicBezTo>
                  <a:pt x="14772" y="9882"/>
                  <a:pt x="15392" y="8964"/>
                  <a:pt x="15897" y="7977"/>
                </a:cubicBezTo>
                <a:cubicBezTo>
                  <a:pt x="16138" y="7518"/>
                  <a:pt x="16367" y="7036"/>
                  <a:pt x="16574" y="6542"/>
                </a:cubicBezTo>
                <a:cubicBezTo>
                  <a:pt x="17120" y="7203"/>
                  <a:pt x="17637" y="7798"/>
                  <a:pt x="17721" y="7798"/>
                </a:cubicBezTo>
                <a:cubicBezTo>
                  <a:pt x="17729" y="7798"/>
                  <a:pt x="17733" y="7792"/>
                  <a:pt x="17733" y="7782"/>
                </a:cubicBezTo>
                <a:cubicBezTo>
                  <a:pt x="17733" y="7506"/>
                  <a:pt x="17056" y="0"/>
                  <a:pt x="17056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6806984" y="1032379"/>
            <a:ext cx="528600" cy="5286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989" y="1252613"/>
            <a:ext cx="3276975" cy="3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idx="4294967295" type="ctrTitle"/>
          </p:nvPr>
        </p:nvSpPr>
        <p:spPr>
          <a:xfrm>
            <a:off x="6806963" y="1609669"/>
            <a:ext cx="1704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Dane nagrane</a:t>
            </a:r>
            <a:endParaRPr sz="1600"/>
          </a:p>
        </p:txBody>
      </p:sp>
      <p:sp>
        <p:nvSpPr>
          <p:cNvPr id="213" name="Google Shape;213;p30"/>
          <p:cNvSpPr txBox="1"/>
          <p:nvPr>
            <p:ph idx="4294967295" type="subTitle"/>
          </p:nvPr>
        </p:nvSpPr>
        <p:spPr>
          <a:xfrm>
            <a:off x="1142900" y="1265650"/>
            <a:ext cx="21051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Składa się z ścieżek dźwiękowych o długości 1 sekunda.</a:t>
            </a:r>
            <a:endParaRPr/>
          </a:p>
        </p:txBody>
      </p:sp>
      <p:sp>
        <p:nvSpPr>
          <p:cNvPr id="214" name="Google Shape;214;p30"/>
          <p:cNvSpPr txBox="1"/>
          <p:nvPr>
            <p:ph idx="4294967295" type="ctrTitle"/>
          </p:nvPr>
        </p:nvSpPr>
        <p:spPr>
          <a:xfrm>
            <a:off x="6806980" y="3690688"/>
            <a:ext cx="2394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Dane wygenerowane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5" name="Google Shape;215;p30"/>
          <p:cNvSpPr txBox="1"/>
          <p:nvPr>
            <p:ph idx="4294967295" type="subTitle"/>
          </p:nvPr>
        </p:nvSpPr>
        <p:spPr>
          <a:xfrm>
            <a:off x="6806981" y="4000989"/>
            <a:ext cx="1931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Dane wygenerowane przy użyciu The NSynth Database.</a:t>
            </a:r>
            <a:endParaRPr sz="1400"/>
          </a:p>
        </p:txBody>
      </p:sp>
      <p:sp>
        <p:nvSpPr>
          <p:cNvPr id="216" name="Google Shape;216;p30"/>
          <p:cNvSpPr/>
          <p:nvPr/>
        </p:nvSpPr>
        <p:spPr>
          <a:xfrm>
            <a:off x="6806984" y="3162104"/>
            <a:ext cx="528600" cy="528600"/>
          </a:xfrm>
          <a:prstGeom prst="ellipse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4294967295" type="ctrTitle"/>
          </p:nvPr>
        </p:nvSpPr>
        <p:spPr>
          <a:xfrm>
            <a:off x="4937387" y="2928925"/>
            <a:ext cx="122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2800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18" name="Google Shape;218;p30"/>
          <p:cNvSpPr txBox="1"/>
          <p:nvPr>
            <p:ph idx="4294967295" type="ctrTitle"/>
          </p:nvPr>
        </p:nvSpPr>
        <p:spPr>
          <a:xfrm>
            <a:off x="4190100" y="1721000"/>
            <a:ext cx="1014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600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19" name="Google Shape;219;p30"/>
          <p:cNvSpPr txBox="1"/>
          <p:nvPr>
            <p:ph idx="4294967295" type="subTitle"/>
          </p:nvPr>
        </p:nvSpPr>
        <p:spPr>
          <a:xfrm>
            <a:off x="6806975" y="1999747"/>
            <a:ext cx="2055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Dane nagrane w cichym pokoju z użyciem urządzenia mobilnego.</a:t>
            </a:r>
            <a:endParaRPr sz="1400"/>
          </a:p>
        </p:txBody>
      </p:sp>
      <p:sp>
        <p:nvSpPr>
          <p:cNvPr id="220" name="Google Shape;220;p30"/>
          <p:cNvSpPr txBox="1"/>
          <p:nvPr/>
        </p:nvSpPr>
        <p:spPr>
          <a:xfrm>
            <a:off x="1142900" y="285075"/>
            <a:ext cx="4496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alanquin Dark SemiBold"/>
                <a:ea typeface="Palanquin Dark SemiBold"/>
                <a:cs typeface="Palanquin Dark SemiBold"/>
                <a:sym typeface="Palanquin Dark SemiBold"/>
              </a:rPr>
              <a:t>Zbiór danych</a:t>
            </a:r>
            <a:endParaRPr sz="3000">
              <a:solidFill>
                <a:schemeClr val="accent2"/>
              </a:solidFill>
              <a:latin typeface="Palanquin Dark SemiBold"/>
              <a:ea typeface="Palanquin Dark SemiBold"/>
              <a:cs typeface="Palanquin Dark SemiBold"/>
              <a:sym typeface="Palanquin Dark SemiBold"/>
            </a:endParaRPr>
          </a:p>
        </p:txBody>
      </p:sp>
      <p:sp>
        <p:nvSpPr>
          <p:cNvPr id="221" name="Google Shape;221;p30"/>
          <p:cNvSpPr txBox="1"/>
          <p:nvPr>
            <p:ph idx="4294967295" type="subTitle"/>
          </p:nvPr>
        </p:nvSpPr>
        <p:spPr>
          <a:xfrm>
            <a:off x="1142900" y="2793276"/>
            <a:ext cx="20550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Każda ścieżka dźwiękowa zawiera nagranie jednego z 10 akordów.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375" y="2585750"/>
            <a:ext cx="3790500" cy="2454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4">
            <a:alphaModFix/>
          </a:blip>
          <a:srcRect b="0" l="0" r="645" t="6655"/>
          <a:stretch/>
        </p:blipFill>
        <p:spPr>
          <a:xfrm>
            <a:off x="1104750" y="223500"/>
            <a:ext cx="3579300" cy="2163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8" name="Google Shape;228;p31"/>
          <p:cNvSpPr txBox="1"/>
          <p:nvPr/>
        </p:nvSpPr>
        <p:spPr>
          <a:xfrm>
            <a:off x="4831750" y="223500"/>
            <a:ext cx="41673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Transformata Fouriera</a:t>
            </a:r>
            <a:endParaRPr sz="26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649"/>
                </a:solidFill>
                <a:latin typeface="Lato Light"/>
                <a:ea typeface="Lato Light"/>
                <a:cs typeface="Lato Light"/>
                <a:sym typeface="Lato Light"/>
              </a:rPr>
              <a:t>Sygnał traktowano jako sumę funkcji sinusoidalnych. Celem jest rozdzielenie sygnału wejściowego na poszczególne składniki.</a:t>
            </a:r>
            <a:endParaRPr sz="1800">
              <a:solidFill>
                <a:srgbClr val="00464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464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920075" y="2585750"/>
            <a:ext cx="41673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Spektrogram</a:t>
            </a:r>
            <a:endParaRPr sz="26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649"/>
                </a:solidFill>
                <a:latin typeface="Lato Light"/>
                <a:ea typeface="Lato Light"/>
                <a:cs typeface="Lato Light"/>
                <a:sym typeface="Lato Light"/>
              </a:rPr>
              <a:t>Wyraża intensywność częstotliwości względem czasu. Sposób tworzenia - transformata Fouriera dla ramek sygnału.</a:t>
            </a:r>
            <a:endParaRPr sz="1800">
              <a:solidFill>
                <a:srgbClr val="00464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464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1607873" y="-1077150"/>
            <a:ext cx="2504100" cy="2504100"/>
          </a:xfrm>
          <a:prstGeom prst="ellipse">
            <a:avLst/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 rot="-1799776">
            <a:off x="-1053511" y="4159075"/>
            <a:ext cx="5521224" cy="1698077"/>
          </a:xfrm>
          <a:prstGeom prst="roundRect">
            <a:avLst>
              <a:gd fmla="val 50000" name="adj"/>
            </a:avLst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8001411" y="1764595"/>
            <a:ext cx="3119100" cy="3119100"/>
          </a:xfrm>
          <a:prstGeom prst="ellipse">
            <a:avLst/>
          </a:prstGeom>
          <a:solidFill>
            <a:srgbClr val="EC845D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424011" y="75820"/>
            <a:ext cx="3119100" cy="3119100"/>
          </a:xfrm>
          <a:prstGeom prst="ellipse">
            <a:avLst/>
          </a:prstGeom>
          <a:solidFill>
            <a:srgbClr val="A9CEC6">
              <a:alpha val="77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25" y="1680150"/>
            <a:ext cx="7768624" cy="17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550" y="249445"/>
            <a:ext cx="3304200" cy="2142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550" y="2678176"/>
            <a:ext cx="6949500" cy="2301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5" name="Google Shape;245;p33"/>
          <p:cNvSpPr txBox="1"/>
          <p:nvPr/>
        </p:nvSpPr>
        <p:spPr>
          <a:xfrm>
            <a:off x="5378825" y="309650"/>
            <a:ext cx="33042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845D"/>
                </a:solidFill>
                <a:latin typeface="Lato Light"/>
                <a:ea typeface="Lato Light"/>
                <a:cs typeface="Lato Light"/>
                <a:sym typeface="Lato Light"/>
              </a:rPr>
              <a:t>ResNet-18</a:t>
            </a:r>
            <a:endParaRPr sz="2400">
              <a:solidFill>
                <a:srgbClr val="EC845D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004649"/>
                </a:solidFill>
                <a:latin typeface="Lato Light"/>
                <a:ea typeface="Lato Light"/>
                <a:cs typeface="Lato Light"/>
                <a:sym typeface="Lato Light"/>
              </a:rPr>
              <a:t>18 warstw konwolucyjnych</a:t>
            </a:r>
            <a:endParaRPr sz="1600">
              <a:solidFill>
                <a:srgbClr val="00464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004649"/>
                </a:solidFill>
                <a:latin typeface="Lato Light"/>
                <a:ea typeface="Lato Light"/>
                <a:cs typeface="Lato Light"/>
                <a:sym typeface="Lato Light"/>
              </a:rPr>
              <a:t>Wytrenowana na ImageNet</a:t>
            </a:r>
            <a:r>
              <a:rPr lang="en" sz="1600">
                <a:solidFill>
                  <a:srgbClr val="004649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600">
              <a:solidFill>
                <a:srgbClr val="00464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lang="en" sz="1600">
                <a:solidFill>
                  <a:srgbClr val="004649"/>
                </a:solidFill>
                <a:latin typeface="Lato Light"/>
                <a:ea typeface="Lato Light"/>
                <a:cs typeface="Lato Light"/>
                <a:sym typeface="Lato Light"/>
              </a:rPr>
              <a:t>Zwiększenie ilości warstw nie prowadzi do gorszych wyników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 flipH="1" rot="5400000">
            <a:off x="2814688" y="-1521150"/>
            <a:ext cx="4057500" cy="81858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2D5C2">
              <a:alpha val="541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34"/>
          <p:cNvGraphicFramePr/>
          <p:nvPr/>
        </p:nvGraphicFramePr>
        <p:xfrm>
          <a:off x="1592413" y="8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{CF2F03CA-B217-4646-BDFE-9D7EAF65D01B}</a:tableStyleId>
              </a:tblPr>
              <a:tblGrid>
                <a:gridCol w="520200"/>
                <a:gridCol w="1407350"/>
                <a:gridCol w="1092575"/>
                <a:gridCol w="1103425"/>
                <a:gridCol w="1130275"/>
                <a:gridCol w="1000675"/>
              </a:tblGrid>
              <a:tr h="4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Częstotliwość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Model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Zbiór tr.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Zbiór wal.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Wynik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 1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20-8000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ResNet-34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85% gen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 gen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90%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20-8000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ResNet-18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85% gen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 gen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89%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20-2000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ResNet-18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85% gen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 gen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95%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Palanquin Dark SemiBold"/>
                          <a:ea typeface="Palanquin Dark SemiBold"/>
                          <a:cs typeface="Palanquin Dark SemiBold"/>
                          <a:sym typeface="Palanquin Dark SemiBold"/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  <a:latin typeface="Palanquin Dark SemiBold"/>
                        <a:ea typeface="Palanquin Dark SemiBold"/>
                        <a:cs typeface="Palanquin Dark SemiBold"/>
                        <a:sym typeface="Palanquin Dark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20-2000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ResNet-18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 gen + 25% rec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25% rec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98.33%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1C23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2" name="Google Shape;252;p34"/>
          <p:cNvCxnSpPr/>
          <p:nvPr/>
        </p:nvCxnSpPr>
        <p:spPr>
          <a:xfrm>
            <a:off x="721400" y="1982075"/>
            <a:ext cx="710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4"/>
          <p:cNvCxnSpPr/>
          <p:nvPr/>
        </p:nvCxnSpPr>
        <p:spPr>
          <a:xfrm>
            <a:off x="746150" y="2652700"/>
            <a:ext cx="708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4"/>
          <p:cNvCxnSpPr/>
          <p:nvPr/>
        </p:nvCxnSpPr>
        <p:spPr>
          <a:xfrm>
            <a:off x="716300" y="3323325"/>
            <a:ext cx="708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4"/>
          <p:cNvCxnSpPr/>
          <p:nvPr/>
        </p:nvCxnSpPr>
        <p:spPr>
          <a:xfrm>
            <a:off x="746150" y="3993950"/>
            <a:ext cx="702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Lesson by Slidesgo">
  <a:themeElements>
    <a:clrScheme name="Simple Light">
      <a:dk1>
        <a:srgbClr val="3C3B39"/>
      </a:dk1>
      <a:lt1>
        <a:srgbClr val="FFFFFF"/>
      </a:lt1>
      <a:dk2>
        <a:srgbClr val="F8EFE8"/>
      </a:dk2>
      <a:lt2>
        <a:srgbClr val="EEEEEE"/>
      </a:lt2>
      <a:accent1>
        <a:srgbClr val="A9CEC6"/>
      </a:accent1>
      <a:accent2>
        <a:srgbClr val="EC845D"/>
      </a:accent2>
      <a:accent3>
        <a:srgbClr val="E2D5C2"/>
      </a:accent3>
      <a:accent4>
        <a:srgbClr val="678881"/>
      </a:accent4>
      <a:accent5>
        <a:srgbClr val="D85E2F"/>
      </a:accent5>
      <a:accent6>
        <a:srgbClr val="CDECE5"/>
      </a:accent6>
      <a:hlink>
        <a:srgbClr val="F19C7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