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318" r:id="rId3"/>
    <p:sldId id="319" r:id="rId4"/>
    <p:sldId id="321" r:id="rId5"/>
    <p:sldId id="322" r:id="rId6"/>
    <p:sldId id="290" r:id="rId7"/>
    <p:sldId id="306" r:id="rId8"/>
    <p:sldId id="339" r:id="rId9"/>
    <p:sldId id="323" r:id="rId10"/>
    <p:sldId id="297" r:id="rId11"/>
    <p:sldId id="330" r:id="rId12"/>
    <p:sldId id="333" r:id="rId13"/>
    <p:sldId id="269" r:id="rId14"/>
    <p:sldId id="268" r:id="rId15"/>
    <p:sldId id="270" r:id="rId16"/>
    <p:sldId id="271" r:id="rId17"/>
    <p:sldId id="334" r:id="rId18"/>
    <p:sldId id="332" r:id="rId19"/>
    <p:sldId id="338" r:id="rId20"/>
    <p:sldId id="327" r:id="rId21"/>
    <p:sldId id="274" r:id="rId22"/>
    <p:sldId id="299" r:id="rId23"/>
    <p:sldId id="300" r:id="rId24"/>
    <p:sldId id="295" r:id="rId25"/>
    <p:sldId id="301" r:id="rId26"/>
    <p:sldId id="303" r:id="rId27"/>
    <p:sldId id="335" r:id="rId28"/>
    <p:sldId id="302" r:id="rId29"/>
    <p:sldId id="286" r:id="rId30"/>
    <p:sldId id="315" r:id="rId31"/>
    <p:sldId id="304" r:id="rId32"/>
    <p:sldId id="276" r:id="rId33"/>
    <p:sldId id="316" r:id="rId34"/>
    <p:sldId id="340" r:id="rId35"/>
    <p:sldId id="329" r:id="rId36"/>
    <p:sldId id="328" r:id="rId37"/>
    <p:sldId id="310" r:id="rId38"/>
    <p:sldId id="336" r:id="rId39"/>
    <p:sldId id="337" r:id="rId40"/>
    <p:sldId id="311" r:id="rId41"/>
    <p:sldId id="31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5D7"/>
    <a:srgbClr val="60E0FD"/>
    <a:srgbClr val="DD05B2"/>
    <a:srgbClr val="BFBFBF"/>
    <a:srgbClr val="FFFFFF"/>
    <a:srgbClr val="B1A0C7"/>
    <a:srgbClr val="604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B674-8475-482A-9DB5-7981EDEA726E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51F3-0093-4539-8984-CC1864A4C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07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95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9833" y="662940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71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593" y="662940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847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7135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4233" y="662940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7113" y="66294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19993" y="662940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073" y="6446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6953" y="644652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33" y="644652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2713" y="6446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5593" y="644652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88473" y="6446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71353" y="6446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54233" y="644652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37113" y="6446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695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983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271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559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88473" y="626364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5423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37113" y="626364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19993" y="6263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695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9833" y="608076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559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8473" y="608076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7135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423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3711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19993" y="608076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407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6953" y="589788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3983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2271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559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8847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71353" y="589788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5423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19993" y="5897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07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695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2271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05593" y="571500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847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7135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354233" y="57150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3711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19993" y="5715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407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5695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3983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271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8847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71353" y="553212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3711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19993" y="5532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407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9833" y="534924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2271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0559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17135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35423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37113" y="5349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5695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43983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22713" y="516636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8847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17135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5423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53711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719993" y="5166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407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5695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271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80559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17135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354233" y="498348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719993" y="4983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407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25695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3983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2271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8847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17135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53711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719993" y="4800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407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3983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2271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80559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8847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17135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35423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537113" y="4617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407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695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3983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22713" y="443484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0559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17135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35423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53711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19993" y="44348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407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695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3983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22713" y="425196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8847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17135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35423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53711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719993" y="42519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407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5695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3983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271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0559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8847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35423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53711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719993" y="40690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5695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983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2271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0559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8847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17135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35423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19993" y="38862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7620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5908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44196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62484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99060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17348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35636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153924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1722120" y="37033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620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5908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4196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7720" y="352044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9060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17348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35636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539240" y="35204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5908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4196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62484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80772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99060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17348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35636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53924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722120" y="33375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76200" y="315468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25908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62484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80772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17348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153924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1722120" y="31546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7620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25908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44196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80772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99060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35636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539240" y="29718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7620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4196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62484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060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17348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153924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722120" y="27889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620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5908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4196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2484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0772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99060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35636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53924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722120" y="26060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7620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25908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2484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99060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17348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1539240" y="24231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25908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44196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80772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99060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35636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153924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22120" y="22402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7620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25908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62484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99060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117348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153924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722120" y="20574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5908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4196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62484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99060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117348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1356360" y="18745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1539240" y="1874520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7620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44196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80772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117348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53924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722120" y="16916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7620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25908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62484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99060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135636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1539240" y="1508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259080" y="1325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441960" y="1325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807720" y="1325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356360" y="1325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1722120" y="13258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620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44196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2484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80772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117348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135636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1539240" y="11430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25908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44196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80772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99060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117348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53924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722120" y="9601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7620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25908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80772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117348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135636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1722120" y="77724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76200" y="594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41960" y="594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990600" y="594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1539240" y="5943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7620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25908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62484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99060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117348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1539240" y="41148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259080" y="22860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624840" y="228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807720" y="228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1173480" y="228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1356360" y="228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1722120" y="22860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441960" y="45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990600" y="45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1539240" y="4572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74073" y="608076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50292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Equity in action</a:t>
            </a:r>
          </a:p>
          <a:p>
            <a:r>
              <a:rPr lang="en-US" sz="3200" dirty="0">
                <a:latin typeface="Architect" pitchFamily="2" charset="0"/>
              </a:rPr>
              <a:t>Get beyond admiring the problem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5278967" y="5440680"/>
            <a:ext cx="34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Tara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Richerson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, Tumwater SD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AWSP/WASA Summer Conference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June 27, 2016</a:t>
            </a:r>
          </a:p>
        </p:txBody>
      </p:sp>
    </p:spTree>
    <p:extLst>
      <p:ext uri="{BB962C8B-B14F-4D97-AF65-F5344CB8AC3E}">
        <p14:creationId xmlns:p14="http://schemas.microsoft.com/office/powerpoint/2010/main" val="40743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State data release: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Chronic absence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" y="1294994"/>
            <a:ext cx="8589918" cy="335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1294993"/>
            <a:ext cx="7761100" cy="50968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4992"/>
            <a:ext cx="7755567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4" y="4421455"/>
            <a:ext cx="2698864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54" y="2366473"/>
            <a:ext cx="2698864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34" y="2366473"/>
            <a:ext cx="2698864" cy="201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036" y="2366473"/>
            <a:ext cx="2698864" cy="2011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036" y="4421455"/>
            <a:ext cx="2704406" cy="2011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754" y="4421455"/>
            <a:ext cx="2698864" cy="2011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State data release: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Chronic absence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 l="1837" t="3109" r="28219" b="84749"/>
          <a:stretch/>
        </p:blipFill>
        <p:spPr>
          <a:xfrm>
            <a:off x="387627" y="1447529"/>
            <a:ext cx="5403574" cy="6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Distribution </a:t>
            </a:r>
            <a:r>
              <a:rPr lang="en-US" sz="3200" dirty="0">
                <a:latin typeface="Architect" pitchFamily="2" charset="0"/>
              </a:rPr>
              <a:t>of scores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212" y="1394012"/>
            <a:ext cx="4213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Grade 3 performance on 2015 ELA SBAC</a:t>
            </a:r>
          </a:p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69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2146927"/>
            <a:ext cx="6602853" cy="39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5826326" y="4943834"/>
            <a:ext cx="1097280" cy="540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440872" y="2756751"/>
            <a:ext cx="1097280" cy="2723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070716" y="4117990"/>
            <a:ext cx="1097280" cy="13491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0745" y="3298214"/>
            <a:ext cx="1097280" cy="2181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69218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6650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51514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4082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51514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24082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69218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96650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69218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96650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51514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24082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51514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4082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69218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96650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69218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6650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51514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24082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514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24082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69218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96650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69074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96506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1370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23938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1370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23938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69074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96506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07071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34503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89367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1935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89367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61935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07071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34503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07071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34503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9367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61935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89367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61935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07071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34503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07071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34503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89367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61935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44924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72356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27220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99788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27220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99788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44924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72356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44924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72356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7220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99788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27220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99788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44924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72356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44924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72356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527220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9788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27220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99788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444924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72356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44779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472211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7075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499643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27075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499643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444779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472211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82632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610064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664928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637496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64928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37496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82632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10064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27075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9643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444779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472211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444635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723563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526931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499499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16424" y="1808546"/>
            <a:ext cx="0" cy="36932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16424" y="5501836"/>
            <a:ext cx="56836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99420" y="3015626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32%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59472" y="3829303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737130" y="2456974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5921" y="4677377"/>
            <a:ext cx="43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8%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86655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241621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62216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3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002713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4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60809" y="5213734"/>
            <a:ext cx="4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0%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00113" y="1808546"/>
            <a:ext cx="55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Distribution </a:t>
            </a:r>
            <a:r>
              <a:rPr lang="en-US" sz="3200" dirty="0">
                <a:latin typeface="Architect" pitchFamily="2" charset="0"/>
              </a:rPr>
              <a:t>of scores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565"/>
          <p:cNvSpPr/>
          <p:nvPr/>
        </p:nvSpPr>
        <p:spPr>
          <a:xfrm>
            <a:off x="5826326" y="4943834"/>
            <a:ext cx="1097280" cy="540640"/>
          </a:xfrm>
          <a:prstGeom prst="rect">
            <a:avLst/>
          </a:prstGeom>
          <a:solidFill>
            <a:srgbClr val="E77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4446354" y="2756751"/>
            <a:ext cx="1095837" cy="2723303"/>
          </a:xfrm>
          <a:prstGeom prst="rect">
            <a:avLst/>
          </a:prstGeom>
          <a:solidFill>
            <a:srgbClr val="E77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070716" y="4117992"/>
            <a:ext cx="1097280" cy="1362062"/>
          </a:xfrm>
          <a:prstGeom prst="rect">
            <a:avLst/>
          </a:prstGeom>
          <a:solidFill>
            <a:srgbClr val="E77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1690745" y="3298214"/>
            <a:ext cx="1097280" cy="2181840"/>
          </a:xfrm>
          <a:prstGeom prst="rect">
            <a:avLst/>
          </a:prstGeom>
          <a:solidFill>
            <a:srgbClr val="E77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16424" y="5501836"/>
            <a:ext cx="56836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9218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99420" y="3015626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32%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59472" y="3829303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5921" y="4677377"/>
            <a:ext cx="43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8%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196650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251514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224082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51514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224082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169218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96650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169218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96650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51514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224082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251514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224082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69218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96650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69218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196650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51514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224082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51514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24082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169218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96650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169074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196506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51370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23938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51370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223938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169074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196506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07071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34503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89367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61935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89367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361935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307071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334503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07071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34503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89367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361935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389367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361935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07071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34503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307071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34503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89367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361935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444924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472356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527220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499788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27220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99788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44924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72356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444924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472356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527220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499788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527220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499788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444924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4725008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44924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6452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527220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99788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527220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99788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4924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472356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444779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472211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527075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499643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527075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499643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444779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472211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582632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610064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664928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637496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664928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637496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582632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610064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27075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499643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444779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472211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444635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723563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526931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499499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/>
          <p:cNvCxnSpPr/>
          <p:nvPr/>
        </p:nvCxnSpPr>
        <p:spPr>
          <a:xfrm>
            <a:off x="1416424" y="1808546"/>
            <a:ext cx="0" cy="36932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TextBox 570"/>
          <p:cNvSpPr txBox="1"/>
          <p:nvPr/>
        </p:nvSpPr>
        <p:spPr>
          <a:xfrm>
            <a:off x="186655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1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3241621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2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462216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3</a:t>
            </a:r>
          </a:p>
        </p:txBody>
      </p:sp>
      <p:sp>
        <p:nvSpPr>
          <p:cNvPr id="574" name="TextBox 573"/>
          <p:cNvSpPr txBox="1"/>
          <p:nvPr/>
        </p:nvSpPr>
        <p:spPr>
          <a:xfrm>
            <a:off x="6002713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4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960809" y="5213734"/>
            <a:ext cx="4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0%</a:t>
            </a:r>
          </a:p>
        </p:txBody>
      </p:sp>
      <p:sp>
        <p:nvSpPr>
          <p:cNvPr id="576" name="TextBox 575"/>
          <p:cNvSpPr txBox="1"/>
          <p:nvPr/>
        </p:nvSpPr>
        <p:spPr>
          <a:xfrm>
            <a:off x="900113" y="1808546"/>
            <a:ext cx="55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</a:p>
        </p:txBody>
      </p:sp>
      <p:sp>
        <p:nvSpPr>
          <p:cNvPr id="578" name="TextBox 577"/>
          <p:cNvSpPr txBox="1"/>
          <p:nvPr/>
        </p:nvSpPr>
        <p:spPr>
          <a:xfrm>
            <a:off x="4737130" y="2456974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6043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3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3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3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3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  <p:bldP spid="420" grpId="1" animBg="1"/>
      <p:bldP spid="421" grpId="0" animBg="1"/>
      <p:bldP spid="421" grpId="1" animBg="1"/>
      <p:bldP spid="429" grpId="0" animBg="1"/>
      <p:bldP spid="429" grpId="1" animBg="1"/>
      <p:bldP spid="432" grpId="0" animBg="1"/>
      <p:bldP spid="432" grpId="1" animBg="1"/>
      <p:bldP spid="435" grpId="0" animBg="1"/>
      <p:bldP spid="435" grpId="1" animBg="1"/>
      <p:bldP spid="440" grpId="0" animBg="1"/>
      <p:bldP spid="440" grpId="1" animBg="1"/>
      <p:bldP spid="445" grpId="0" animBg="1"/>
      <p:bldP spid="445" grpId="1" animBg="1"/>
      <p:bldP spid="448" grpId="0" animBg="1"/>
      <p:bldP spid="448" grpId="1" animBg="1"/>
      <p:bldP spid="451" grpId="0" animBg="1"/>
      <p:bldP spid="451" grpId="1" animBg="1"/>
      <p:bldP spid="452" grpId="0" animBg="1"/>
      <p:bldP spid="452" grpId="1" animBg="1"/>
      <p:bldP spid="455" grpId="0" animBg="1"/>
      <p:bldP spid="455" grpId="1" animBg="1"/>
      <p:bldP spid="456" grpId="0" animBg="1"/>
      <p:bldP spid="456" grpId="1" animBg="1"/>
      <p:bldP spid="458" grpId="0" animBg="1"/>
      <p:bldP spid="458" grpId="1" animBg="1"/>
      <p:bldP spid="461" grpId="0" animBg="1"/>
      <p:bldP spid="461" grpId="1" animBg="1"/>
      <p:bldP spid="465" grpId="0" animBg="1"/>
      <p:bldP spid="465" grpId="1" animBg="1"/>
      <p:bldP spid="466" grpId="0" animBg="1"/>
      <p:bldP spid="466" grpId="1" animBg="1"/>
      <p:bldP spid="470" grpId="0" animBg="1"/>
      <p:bldP spid="470" grpId="1" animBg="1"/>
      <p:bldP spid="473" grpId="0" animBg="1"/>
      <p:bldP spid="473" grpId="1" animBg="1"/>
      <p:bldP spid="477" grpId="0" animBg="1"/>
      <p:bldP spid="477" grpId="1" animBg="1"/>
      <p:bldP spid="496" grpId="0" animBg="1"/>
      <p:bldP spid="496" grpId="1" animBg="1"/>
      <p:bldP spid="502" grpId="0" animBg="1"/>
      <p:bldP spid="502" grpId="1" animBg="1"/>
      <p:bldP spid="507" grpId="0" animBg="1"/>
      <p:bldP spid="507" grpId="1" animBg="1"/>
      <p:bldP spid="517" grpId="0" animBg="1"/>
      <p:bldP spid="517" grpId="1" animBg="1"/>
      <p:bldP spid="529" grpId="0" animBg="1"/>
      <p:bldP spid="529" grpId="1" animBg="1"/>
      <p:bldP spid="557" grpId="0" animBg="1"/>
      <p:bldP spid="5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565"/>
          <p:cNvSpPr/>
          <p:nvPr/>
        </p:nvSpPr>
        <p:spPr>
          <a:xfrm>
            <a:off x="5826326" y="4943834"/>
            <a:ext cx="1097280" cy="540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4446354" y="2756751"/>
            <a:ext cx="1095837" cy="2723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070716" y="4117992"/>
            <a:ext cx="1097280" cy="13620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1690745" y="3298214"/>
            <a:ext cx="1097280" cy="2181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16424" y="5501836"/>
            <a:ext cx="56836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9218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99420" y="3015626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32%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59472" y="3829303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5921" y="4677377"/>
            <a:ext cx="43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8%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196650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251514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224082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51514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224082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169218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96650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169218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96650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51514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224082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251514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224082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69218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96650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69218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196650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51514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224082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51514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24082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169218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96650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169074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196506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51370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23938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51370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223938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169074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196506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07071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34503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89367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61935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89367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361935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307071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334503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07071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34503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89367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361935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389367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361935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07071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34503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307071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34503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89367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361935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444924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472356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527220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499788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27220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99788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44924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72356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444924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472356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527220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499788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527220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499788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444924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472356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44924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356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527220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99788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527220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99788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4924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472356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444779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472211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527075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499643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527075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499643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444779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472211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582632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610064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664928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637496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664928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637496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582632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610064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27075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499643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444779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472211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444635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723563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526931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499499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416424" y="1808546"/>
            <a:ext cx="0" cy="36932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6655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41621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2216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2713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60809" y="5213734"/>
            <a:ext cx="4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0%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00113" y="1808546"/>
            <a:ext cx="55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37130" y="2456974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Free </a:t>
            </a:r>
            <a:r>
              <a:rPr lang="en-US" sz="3200" dirty="0">
                <a:latin typeface="Architect" pitchFamily="2" charset="0"/>
              </a:rPr>
              <a:t>or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reduced</a:t>
            </a:r>
            <a:r>
              <a:rPr lang="en-US" sz="3200" dirty="0">
                <a:latin typeface="Architect" pitchFamily="2" charset="0"/>
              </a:rPr>
              <a:t> lunch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3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3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 animBg="1"/>
      <p:bldP spid="427" grpId="1" animBg="1"/>
      <p:bldP spid="434" grpId="0" animBg="1"/>
      <p:bldP spid="434" grpId="1" animBg="1"/>
      <p:bldP spid="442" grpId="0" animBg="1"/>
      <p:bldP spid="442" grpId="1" animBg="1"/>
      <p:bldP spid="447" grpId="0" animBg="1"/>
      <p:bldP spid="447" grpId="1" animBg="1"/>
      <p:bldP spid="451" grpId="0" animBg="1"/>
      <p:bldP spid="451" grpId="1" animBg="1"/>
      <p:bldP spid="455" grpId="0" animBg="1"/>
      <p:bldP spid="455" grpId="1" animBg="1"/>
      <p:bldP spid="461" grpId="0" animBg="1"/>
      <p:bldP spid="461" grpId="1" animBg="1"/>
      <p:bldP spid="462" grpId="0" animBg="1"/>
      <p:bldP spid="462" grpId="1" animBg="1"/>
      <p:bldP spid="464" grpId="0" animBg="1"/>
      <p:bldP spid="464" grpId="1" animBg="1"/>
      <p:bldP spid="473" grpId="0" animBg="1"/>
      <p:bldP spid="473" grpId="1" animBg="1"/>
      <p:bldP spid="477" grpId="0" animBg="1"/>
      <p:bldP spid="477" grpId="1" animBg="1"/>
      <p:bldP spid="497" grpId="0" animBg="1"/>
      <p:bldP spid="497" grpId="1" animBg="1"/>
      <p:bldP spid="511" grpId="0" animBg="1"/>
      <p:bldP spid="511" grpId="1" animBg="1"/>
      <p:bldP spid="559" grpId="0" animBg="1"/>
      <p:bldP spid="5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565"/>
          <p:cNvSpPr/>
          <p:nvPr/>
        </p:nvSpPr>
        <p:spPr>
          <a:xfrm>
            <a:off x="5826326" y="4943834"/>
            <a:ext cx="1097280" cy="540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4446354" y="2756751"/>
            <a:ext cx="1095837" cy="272330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3070716" y="4117992"/>
            <a:ext cx="1097280" cy="136206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1690745" y="3298214"/>
            <a:ext cx="1097280" cy="2181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16424" y="5501836"/>
            <a:ext cx="56836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9218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99420" y="3015626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32%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359472" y="3829303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5921" y="4677377"/>
            <a:ext cx="43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8%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196650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251514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2240829" y="520891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51514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224082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169218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1966509" y="49345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169218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96650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51514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2240829" y="466499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251514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224082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169218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966509" y="4390677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169218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196650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51514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2240829" y="412117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51514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24082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169218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966509" y="384685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169074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196506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251370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2239385" y="35725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251370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223938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169074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1965065" y="32982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07071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334503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389367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3619356" y="5205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89367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361935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307071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3345036" y="4931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07071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334503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389367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3619356" y="4661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389367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361935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07071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345036" y="4387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307071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34503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89367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3619356" y="4117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444924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472356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527220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4997883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27220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499788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444924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4723563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/>
          <p:nvPr/>
        </p:nvSpPr>
        <p:spPr>
          <a:xfrm>
            <a:off x="444924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472356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527220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4997883" y="46698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527220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499788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444924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4723563" y="439549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444924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356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>
            <a:off x="527220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997883" y="412599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/>
          <p:cNvSpPr/>
          <p:nvPr/>
        </p:nvSpPr>
        <p:spPr>
          <a:xfrm>
            <a:off x="527220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99788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4924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/>
          <p:cNvSpPr/>
          <p:nvPr/>
        </p:nvSpPr>
        <p:spPr>
          <a:xfrm>
            <a:off x="4723563" y="38516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444779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472211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527075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4996439" y="35773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527075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499643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444779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4722119" y="330303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582632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610064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664928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6374966" y="521373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664928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637496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582632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6100646" y="4939414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527075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499643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444779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/>
          <p:cNvSpPr/>
          <p:nvPr/>
        </p:nvSpPr>
        <p:spPr>
          <a:xfrm>
            <a:off x="4722119" y="303107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444635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4723563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526931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4994995" y="2756751"/>
            <a:ext cx="274320" cy="274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416424" y="1808546"/>
            <a:ext cx="0" cy="36932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6655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41621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22167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02713" y="5488054"/>
            <a:ext cx="74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60809" y="5213734"/>
            <a:ext cx="4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0%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00113" y="1808546"/>
            <a:ext cx="55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37130" y="2456974"/>
            <a:ext cx="512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6824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5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3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5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5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3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3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3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3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3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3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animBg="1"/>
      <p:bldP spid="431" grpId="1" animBg="1"/>
      <p:bldP spid="445" grpId="0" animBg="1"/>
      <p:bldP spid="445" grpId="1" animBg="1"/>
      <p:bldP spid="451" grpId="0" animBg="1"/>
      <p:bldP spid="451" grpId="1" animBg="1"/>
      <p:bldP spid="465" grpId="0" animBg="1"/>
      <p:bldP spid="465" grpId="1" animBg="1"/>
      <p:bldP spid="468" grpId="0" animBg="1"/>
      <p:bldP spid="468" grpId="1" animBg="1"/>
      <p:bldP spid="473" grpId="0" animBg="1"/>
      <p:bldP spid="473" grpId="1" animBg="1"/>
      <p:bldP spid="474" grpId="0" animBg="1"/>
      <p:bldP spid="474" grpId="1" animBg="1"/>
      <p:bldP spid="491" grpId="0" animBg="1"/>
      <p:bldP spid="491" grpId="1" animBg="1"/>
      <p:bldP spid="495" grpId="0" animBg="1"/>
      <p:bldP spid="495" grpId="1" animBg="1"/>
      <p:bldP spid="498" grpId="0" animBg="1"/>
      <p:bldP spid="498" grpId="1" animBg="1"/>
      <p:bldP spid="503" grpId="0" animBg="1"/>
      <p:bldP spid="503" grpId="1" animBg="1"/>
      <p:bldP spid="507" grpId="0" animBg="1"/>
      <p:bldP spid="507" grpId="1" animBg="1"/>
      <p:bldP spid="510" grpId="0" animBg="1"/>
      <p:bldP spid="510" grpId="1" animBg="1"/>
      <p:bldP spid="515" grpId="0" animBg="1"/>
      <p:bldP spid="515" grpId="1" animBg="1"/>
      <p:bldP spid="520" grpId="0" animBg="1"/>
      <p:bldP spid="520" grpId="1" animBg="1"/>
      <p:bldP spid="525" grpId="0" animBg="1"/>
      <p:bldP spid="525" grpId="1" animBg="1"/>
      <p:bldP spid="526" grpId="0" animBg="1"/>
      <p:bldP spid="526" grpId="1" animBg="1"/>
      <p:bldP spid="529" grpId="0" animBg="1"/>
      <p:bldP spid="529" grpId="1" animBg="1"/>
      <p:bldP spid="555" grpId="0" animBg="1"/>
      <p:bldP spid="555" grpId="1" animBg="1"/>
      <p:bldP spid="559" grpId="0" animBg="1"/>
      <p:bldP spid="5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092" y="128851"/>
            <a:ext cx="3946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Distribution </a:t>
            </a:r>
            <a:r>
              <a:rPr lang="en-US" sz="3200" dirty="0">
                <a:latin typeface="Architect" pitchFamily="2" charset="0"/>
              </a:rPr>
              <a:t>of scores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212" y="1394012"/>
            <a:ext cx="4213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Grade 3 performance on 2015 ELA SBAC</a:t>
            </a:r>
          </a:p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69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2146927"/>
            <a:ext cx="6602853" cy="3967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t="13143" r="25881"/>
          <a:stretch/>
        </p:blipFill>
        <p:spPr>
          <a:xfrm>
            <a:off x="5683885" y="1394011"/>
            <a:ext cx="2813815" cy="5388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9213" y="2465014"/>
            <a:ext cx="376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third grade student is represented by a circle. 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Approximately 66% of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white students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 the standards compared to 34% of </a:t>
            </a:r>
            <a:r>
              <a:rPr lang="en-US" sz="1600" dirty="0">
                <a:solidFill>
                  <a:srgbClr val="DD05B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students of color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6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15312 0.233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7500" r="4740" b="3889"/>
          <a:stretch/>
        </p:blipFill>
        <p:spPr>
          <a:xfrm>
            <a:off x="871161" y="968221"/>
            <a:ext cx="4344988" cy="5775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82" y="2040336"/>
            <a:ext cx="4888754" cy="3769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Does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attendance </a:t>
            </a:r>
            <a:r>
              <a:rPr lang="en-US" sz="3200" dirty="0">
                <a:latin typeface="Architect" pitchFamily="2" charset="0"/>
              </a:rPr>
              <a:t>influence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 achievement</a:t>
            </a:r>
            <a:r>
              <a:rPr lang="en-US" sz="3200" dirty="0">
                <a:latin typeface="Architect" pitchFamily="2" charset="0"/>
              </a:rPr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29971" y="1472915"/>
            <a:ext cx="3276600" cy="1494403"/>
            <a:chOff x="2229971" y="1472915"/>
            <a:chExt cx="3276600" cy="149440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868271" y="1842247"/>
              <a:ext cx="1004047" cy="1125071"/>
            </a:xfrm>
            <a:prstGeom prst="straightConnector1">
              <a:avLst/>
            </a:prstGeom>
            <a:ln w="12700">
              <a:solidFill>
                <a:srgbClr val="DD05B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29971" y="1472915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Every dot represents a student.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6010" y="2509838"/>
            <a:ext cx="2204290" cy="2476500"/>
            <a:chOff x="196010" y="2509838"/>
            <a:chExt cx="2204290" cy="2476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400300" y="2509838"/>
              <a:ext cx="0" cy="2476500"/>
            </a:xfrm>
            <a:prstGeom prst="line">
              <a:avLst/>
            </a:prstGeom>
            <a:ln w="12700">
              <a:solidFill>
                <a:srgbClr val="DD0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188882" y="3748088"/>
              <a:ext cx="211418" cy="0"/>
            </a:xfrm>
            <a:prstGeom prst="line">
              <a:avLst/>
            </a:prstGeom>
            <a:ln w="12700">
              <a:solidFill>
                <a:srgbClr val="DD0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96010" y="3555668"/>
              <a:ext cx="212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for SBAC ELA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6200000">
            <a:off x="4582560" y="4614809"/>
            <a:ext cx="579516" cy="2476500"/>
            <a:chOff x="1820784" y="2509838"/>
            <a:chExt cx="579516" cy="24765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400300" y="2509838"/>
              <a:ext cx="0" cy="2476500"/>
            </a:xfrm>
            <a:prstGeom prst="line">
              <a:avLst/>
            </a:prstGeom>
            <a:ln w="12700">
              <a:solidFill>
                <a:srgbClr val="DD0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88882" y="3748088"/>
              <a:ext cx="211418" cy="0"/>
            </a:xfrm>
            <a:prstGeom prst="line">
              <a:avLst/>
            </a:prstGeom>
            <a:ln w="12700">
              <a:solidFill>
                <a:srgbClr val="DD0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5400000">
              <a:off x="831494" y="3563422"/>
              <a:ext cx="234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Percent days attended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54462" y="2073344"/>
            <a:ext cx="1584463" cy="1490290"/>
            <a:chOff x="2229971" y="1472915"/>
            <a:chExt cx="1584463" cy="1490290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648463" y="1842247"/>
              <a:ext cx="480171" cy="1120958"/>
            </a:xfrm>
            <a:prstGeom prst="straightConnector1">
              <a:avLst/>
            </a:prstGeom>
            <a:ln w="12700">
              <a:solidFill>
                <a:srgbClr val="DD05B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29971" y="1472915"/>
              <a:ext cx="1584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Line of best fit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72954" y="2258010"/>
            <a:ext cx="3356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Small multiples </a:t>
            </a:r>
            <a:r>
              <a:rPr lang="en-US" sz="3200" dirty="0">
                <a:latin typeface="Architect" pitchFamily="2" charset="0"/>
              </a:rPr>
              <a:t>enable simultaneous comparison among groups to observe patterns.</a:t>
            </a:r>
          </a:p>
        </p:txBody>
      </p:sp>
    </p:spTree>
    <p:extLst>
      <p:ext uri="{BB962C8B-B14F-4D97-AF65-F5344CB8AC3E}">
        <p14:creationId xmlns:p14="http://schemas.microsoft.com/office/powerpoint/2010/main" val="27185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chitect" pitchFamily="2" charset="0"/>
              </a:rPr>
              <a:t>Are we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admiring</a:t>
            </a:r>
            <a:r>
              <a:rPr lang="en-US" sz="3200" dirty="0" smtClean="0">
                <a:latin typeface="Architect" pitchFamily="2" charset="0"/>
              </a:rPr>
              <a:t> the right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problem</a:t>
            </a:r>
            <a:r>
              <a:rPr lang="en-US" sz="3200" dirty="0" smtClean="0">
                <a:latin typeface="Architect" pitchFamily="2" charset="0"/>
              </a:rPr>
              <a:t>? </a:t>
            </a:r>
            <a:endParaRPr lang="en-US" sz="3200" dirty="0">
              <a:latin typeface="Architect" pitchFamily="2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98285" y="2222396"/>
            <a:ext cx="718864" cy="718864"/>
            <a:chOff x="3797102" y="1641038"/>
            <a:chExt cx="1554480" cy="1554480"/>
          </a:xfrm>
        </p:grpSpPr>
        <p:sp>
          <p:nvSpPr>
            <p:cNvPr id="6" name="Teardrop 5"/>
            <p:cNvSpPr/>
            <p:nvPr/>
          </p:nvSpPr>
          <p:spPr>
            <a:xfrm rot="8083428">
              <a:off x="3797102" y="1641038"/>
              <a:ext cx="1554480" cy="1554480"/>
            </a:xfrm>
            <a:prstGeom prst="teardrop">
              <a:avLst>
                <a:gd name="adj" fmla="val 200000"/>
              </a:avLst>
            </a:prstGeom>
            <a:solidFill>
              <a:srgbClr val="60E0FD"/>
            </a:solidFill>
            <a:ln>
              <a:noFill/>
            </a:ln>
            <a:effectLst>
              <a:outerShdw blurRad="63500" dist="63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34262" y="1785699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8330" y="2222458"/>
            <a:ext cx="514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How are you identifying </a:t>
            </a:r>
            <a:r>
              <a:rPr lang="en-US" sz="2400" dirty="0" smtClean="0">
                <a:solidFill>
                  <a:srgbClr val="E775D7"/>
                </a:solidFill>
                <a:latin typeface="Segoe UI Light" panose="020B0502040204020203" pitchFamily="34" charset="0"/>
              </a:rPr>
              <a:t>questions about equity</a:t>
            </a:r>
            <a:r>
              <a:rPr lang="en-US" sz="2400" dirty="0" smtClean="0">
                <a:latin typeface="Segoe UI Light" panose="020B0502040204020203" pitchFamily="34" charset="0"/>
              </a:rPr>
              <a:t> in your school or district?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1714" y="4350219"/>
            <a:ext cx="718864" cy="718864"/>
            <a:chOff x="3797102" y="1641038"/>
            <a:chExt cx="1554480" cy="1554480"/>
          </a:xfrm>
        </p:grpSpPr>
        <p:sp>
          <p:nvSpPr>
            <p:cNvPr id="10" name="Teardrop 9"/>
            <p:cNvSpPr/>
            <p:nvPr/>
          </p:nvSpPr>
          <p:spPr>
            <a:xfrm rot="8083428">
              <a:off x="3797102" y="1641038"/>
              <a:ext cx="1554480" cy="1554480"/>
            </a:xfrm>
            <a:prstGeom prst="teardrop">
              <a:avLst>
                <a:gd name="adj" fmla="val 200000"/>
              </a:avLst>
            </a:prstGeom>
            <a:solidFill>
              <a:srgbClr val="60E0FD"/>
            </a:solidFill>
            <a:ln>
              <a:noFill/>
            </a:ln>
            <a:effectLst>
              <a:outerShdw blurRad="63500" dist="63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34262" y="1785699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41759" y="4350281"/>
            <a:ext cx="51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What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data stories </a:t>
            </a:r>
            <a:r>
              <a:rPr lang="en-US" sz="2400" dirty="0" smtClean="0">
                <a:latin typeface="Segoe UI Light" panose="020B0502040204020203" pitchFamily="34" charset="0"/>
              </a:rPr>
              <a:t>do you use to promote inquiry in your school or district about equity? 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4148" y="235099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9909" y="4478818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228600"/>
            <a:ext cx="183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Agenda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8235" y="1039895"/>
            <a:ext cx="8453718" cy="5357194"/>
          </a:xfrm>
          <a:custGeom>
            <a:avLst/>
            <a:gdLst>
              <a:gd name="connsiteX0" fmla="*/ 0 w 8453718"/>
              <a:gd name="connsiteY0" fmla="*/ 5136787 h 5357194"/>
              <a:gd name="connsiteX1" fmla="*/ 891989 w 8453718"/>
              <a:gd name="connsiteY1" fmla="*/ 5141270 h 5357194"/>
              <a:gd name="connsiteX2" fmla="*/ 1837765 w 8453718"/>
              <a:gd name="connsiteY2" fmla="*/ 2882164 h 5357194"/>
              <a:gd name="connsiteX3" fmla="*/ 3249706 w 8453718"/>
              <a:gd name="connsiteY3" fmla="*/ 2891129 h 5357194"/>
              <a:gd name="connsiteX4" fmla="*/ 4607859 w 8453718"/>
              <a:gd name="connsiteY4" fmla="*/ 1178870 h 5357194"/>
              <a:gd name="connsiteX5" fmla="*/ 6199094 w 8453718"/>
              <a:gd name="connsiteY5" fmla="*/ 995093 h 5357194"/>
              <a:gd name="connsiteX6" fmla="*/ 7588624 w 8453718"/>
              <a:gd name="connsiteY6" fmla="*/ 161376 h 5357194"/>
              <a:gd name="connsiteX7" fmla="*/ 8453718 w 8453718"/>
              <a:gd name="connsiteY7" fmla="*/ 11 h 5357194"/>
              <a:gd name="connsiteX8" fmla="*/ 8453718 w 8453718"/>
              <a:gd name="connsiteY8" fmla="*/ 11 h 535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3718" h="5357194">
                <a:moveTo>
                  <a:pt x="0" y="5136787"/>
                </a:moveTo>
                <a:cubicBezTo>
                  <a:pt x="292847" y="5326914"/>
                  <a:pt x="585695" y="5517041"/>
                  <a:pt x="891989" y="5141270"/>
                </a:cubicBezTo>
                <a:cubicBezTo>
                  <a:pt x="1198283" y="4765499"/>
                  <a:pt x="1444812" y="3257188"/>
                  <a:pt x="1837765" y="2882164"/>
                </a:cubicBezTo>
                <a:cubicBezTo>
                  <a:pt x="2230718" y="2507140"/>
                  <a:pt x="2788024" y="3175011"/>
                  <a:pt x="3249706" y="2891129"/>
                </a:cubicBezTo>
                <a:cubicBezTo>
                  <a:pt x="3711388" y="2607247"/>
                  <a:pt x="4116294" y="1494876"/>
                  <a:pt x="4607859" y="1178870"/>
                </a:cubicBezTo>
                <a:cubicBezTo>
                  <a:pt x="5099424" y="862864"/>
                  <a:pt x="5702300" y="1164675"/>
                  <a:pt x="6199094" y="995093"/>
                </a:cubicBezTo>
                <a:cubicBezTo>
                  <a:pt x="6695888" y="825511"/>
                  <a:pt x="7212853" y="327223"/>
                  <a:pt x="7588624" y="161376"/>
                </a:cubicBezTo>
                <a:cubicBezTo>
                  <a:pt x="7964395" y="-4471"/>
                  <a:pt x="8453718" y="11"/>
                  <a:pt x="8453718" y="11"/>
                </a:cubicBezTo>
                <a:lnTo>
                  <a:pt x="8453718" y="11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43435" y="5118847"/>
            <a:ext cx="1398494" cy="372036"/>
          </a:xfrm>
          <a:prstGeom prst="wedgeRectCallout">
            <a:avLst>
              <a:gd name="adj1" fmla="val -7051"/>
              <a:gd name="adj2" fmla="val 24683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here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15471" y="2465294"/>
            <a:ext cx="1546411" cy="614077"/>
          </a:xfrm>
          <a:prstGeom prst="wedgeRectCallout">
            <a:avLst>
              <a:gd name="adj1" fmla="val 30008"/>
              <a:gd name="adj2" fmla="val 36457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Admire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problem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501153" y="1174369"/>
            <a:ext cx="1981200" cy="640983"/>
          </a:xfrm>
          <a:prstGeom prst="wedgeRectCallout">
            <a:avLst>
              <a:gd name="adj1" fmla="val 39687"/>
              <a:gd name="adj2" fmla="val 24784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meaningful plans of action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5094641" y="3213840"/>
            <a:ext cx="2604248" cy="632018"/>
          </a:xfrm>
          <a:prstGeom prst="wedgeRectCallout">
            <a:avLst>
              <a:gd name="adj1" fmla="val 50091"/>
              <a:gd name="adj2" fmla="val -31651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Equity in communication  and access</a:t>
            </a:r>
          </a:p>
        </p:txBody>
      </p:sp>
      <p:sp>
        <p:nvSpPr>
          <p:cNvPr id="8" name="Oval 7"/>
          <p:cNvSpPr/>
          <p:nvPr/>
        </p:nvSpPr>
        <p:spPr>
          <a:xfrm>
            <a:off x="7561729" y="1223228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67435" y="4948063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08033" y="3043063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4082" y="6228555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37" grpId="0" animBg="1"/>
      <p:bldP spid="37" grpId="1" animBg="1"/>
      <p:bldP spid="8" grpId="0" animBg="1"/>
      <p:bldP spid="38" grpId="0" animBg="1"/>
      <p:bldP spid="39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779873" y="50129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8779873" y="48300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877987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8779873" y="4464318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8779873" y="428143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77987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877987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877987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8779873" y="35499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877987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85969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59699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859699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85969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8596993" y="428143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85969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5969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859699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5969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84141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84141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84141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84141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841411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141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8414113" y="35499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84141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82312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823123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823123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823123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2312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82312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82312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823123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6200000">
            <a:off x="80483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6200000">
            <a:off x="804835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16200000">
            <a:off x="80483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80483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80483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80483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804835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80483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80483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78654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78654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78654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7865473" y="42814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78654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8654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865473" y="37327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78654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78654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76825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768259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76825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76825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200000">
            <a:off x="76825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6200000">
            <a:off x="768259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6200000">
            <a:off x="76825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768259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74997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749971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74997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74997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74997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74997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4997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16200000">
            <a:off x="73168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 rot="16200000">
            <a:off x="73168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16200000">
            <a:off x="7316833" y="44643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 rot="16200000">
            <a:off x="73168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 rot="16200000">
            <a:off x="73168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 rot="16200000">
            <a:off x="73168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 rot="16200000">
            <a:off x="73168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16200000">
            <a:off x="73168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 rot="16200000">
            <a:off x="71339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16200000">
            <a:off x="71339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16200000">
            <a:off x="71339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 rot="16200000">
            <a:off x="71339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 rot="16200000">
            <a:off x="713395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 rot="16200000">
            <a:off x="713395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6200000">
            <a:off x="71339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16200000">
            <a:off x="69510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16200000">
            <a:off x="69510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16200000">
            <a:off x="69510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16200000">
            <a:off x="69510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6200000">
            <a:off x="69510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6200000">
            <a:off x="69510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rot="16200000">
            <a:off x="69510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16200000">
            <a:off x="69510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16200000">
            <a:off x="67681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67681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67681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676819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67681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67681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16200000">
            <a:off x="676819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6200000">
            <a:off x="67681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 rot="16200000">
            <a:off x="65853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6200000">
            <a:off x="65853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6200000">
            <a:off x="65853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6200000">
            <a:off x="658531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65853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65853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>
            <a:off x="65853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6200000">
            <a:off x="65853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65853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16200000">
            <a:off x="64024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64024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 rot="16200000">
            <a:off x="64024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16200000">
            <a:off x="640243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64024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rot="16200000">
            <a:off x="64024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16200000">
            <a:off x="64024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>
            <a:off x="64024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16200000">
            <a:off x="64024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62195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0">
            <a:off x="62195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0">
            <a:off x="62195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rot="16200000">
            <a:off x="62195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62195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0">
            <a:off x="62195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0">
            <a:off x="62195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0">
            <a:off x="621955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0">
            <a:off x="62195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16200000">
            <a:off x="60366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16200000">
            <a:off x="60366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0">
            <a:off x="60366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0">
            <a:off x="603667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6200000">
            <a:off x="60366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16200000">
            <a:off x="60366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6200000">
            <a:off x="603667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60366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16200000">
            <a:off x="58537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16200000">
            <a:off x="585379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16200000">
            <a:off x="58537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 rot="16200000">
            <a:off x="58537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 rot="16200000">
            <a:off x="58537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 rot="16200000">
            <a:off x="58537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 rot="16200000">
            <a:off x="585379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16200000">
            <a:off x="58537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16200000">
            <a:off x="58537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16200000">
            <a:off x="56709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16200000">
            <a:off x="56709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16200000">
            <a:off x="56709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16200000">
            <a:off x="5670913" y="427931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6200000">
            <a:off x="56709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rot="16200000">
            <a:off x="567091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 rot="16200000">
            <a:off x="56709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 rot="16200000">
            <a:off x="56709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6200000">
            <a:off x="54880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6200000">
            <a:off x="548803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6200000">
            <a:off x="54880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6200000">
            <a:off x="548803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16200000">
            <a:off x="54880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6200000">
            <a:off x="54880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16200000">
            <a:off x="548803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16200000">
            <a:off x="54880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16200000">
            <a:off x="548803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16200000">
            <a:off x="5305153" y="501083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16200000">
            <a:off x="53051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16200000">
            <a:off x="530515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16200000">
            <a:off x="53051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16200000">
            <a:off x="530515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16200000">
            <a:off x="53051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16200000">
            <a:off x="53051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16200000">
            <a:off x="51222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16200000">
            <a:off x="51222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16200000">
            <a:off x="512227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16200000">
            <a:off x="512227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16200000">
            <a:off x="51222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6200000">
            <a:off x="512227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16200000">
            <a:off x="51222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49393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49393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16200000">
            <a:off x="49393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49393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49393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49393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16200000">
            <a:off x="49393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6200000">
            <a:off x="47565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 rot="16200000">
            <a:off x="47565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16200000">
            <a:off x="47565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475651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475651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 rot="16200000">
            <a:off x="47565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16200000">
            <a:off x="47565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47565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16200000">
            <a:off x="475651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16200000">
            <a:off x="457363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6200000">
            <a:off x="45736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rot="16200000">
            <a:off x="45736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6200000">
            <a:off x="45736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16200000">
            <a:off x="45736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16200000">
            <a:off x="45736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 rot="16200000">
            <a:off x="43907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 rot="16200000">
            <a:off x="439075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 rot="16200000">
            <a:off x="43907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 rot="16200000">
            <a:off x="439075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 rot="16200000">
            <a:off x="439075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rot="16200000">
            <a:off x="43907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 rot="16200000">
            <a:off x="43907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16200000">
            <a:off x="42078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16200000">
            <a:off x="42078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 rot="16200000">
            <a:off x="420787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 rot="16200000">
            <a:off x="42078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 rot="16200000">
            <a:off x="420787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rot="16200000">
            <a:off x="42078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rot="16200000">
            <a:off x="420787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 rot="16200000">
            <a:off x="20133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 rot="16200000">
            <a:off x="20133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 rot="16200000">
            <a:off x="201331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 rot="16200000">
            <a:off x="20133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 rot="16200000">
            <a:off x="201331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 rot="16200000">
            <a:off x="201331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2013310" y="354778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18304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6200000">
            <a:off x="183043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 rot="16200000">
            <a:off x="18304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 rot="16200000">
            <a:off x="18304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 rot="16200000">
            <a:off x="183043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 rot="16200000">
            <a:off x="183043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 rot="16200000">
            <a:off x="16475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 rot="16200000">
            <a:off x="164755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 rot="16200000">
            <a:off x="164755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6200000">
            <a:off x="16475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 rot="16200000">
            <a:off x="164755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 rot="16200000">
            <a:off x="164755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 rot="16200000">
            <a:off x="14646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 rot="16200000">
            <a:off x="146467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46467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rot="16200000">
            <a:off x="146467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 rot="16200000">
            <a:off x="146467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rot="16200000">
            <a:off x="128179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 rot="16200000">
            <a:off x="128179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16200000">
            <a:off x="12817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16200000">
            <a:off x="12817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16200000">
            <a:off x="12817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16200000">
            <a:off x="128179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rot="16200000">
            <a:off x="128179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16200000">
            <a:off x="10989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rot="16200000">
            <a:off x="10989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rot="16200000">
            <a:off x="109891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rot="16200000">
            <a:off x="10989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16200000">
            <a:off x="1098910" y="39135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6200000">
            <a:off x="109891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6200000">
            <a:off x="109891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 rot="16200000">
            <a:off x="9160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rot="16200000">
            <a:off x="91603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 rot="16200000">
            <a:off x="9160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 rot="16200000">
            <a:off x="9160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 rot="16200000">
            <a:off x="91603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 rot="16200000">
            <a:off x="91602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 rot="16200000">
            <a:off x="7331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 rot="16200000">
            <a:off x="73315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 rot="16200000">
            <a:off x="7331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 rot="16200000">
            <a:off x="73314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 rot="16200000">
            <a:off x="55027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 rot="16200000">
            <a:off x="5502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 rot="16200000">
            <a:off x="55027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rot="16200000">
            <a:off x="55027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rot="16200000">
            <a:off x="55027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rot="16200000">
            <a:off x="55026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rot="16200000">
            <a:off x="367390" y="48279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rot="16200000">
            <a:off x="3673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rot="16200000">
            <a:off x="3673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6200000">
            <a:off x="3673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6200000">
            <a:off x="367389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16200000">
            <a:off x="36738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16200000">
            <a:off x="1845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6200000">
            <a:off x="1845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16200000">
            <a:off x="18450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16200000">
            <a:off x="82312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6200000">
            <a:off x="40249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6200000">
            <a:off x="40249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16200000">
            <a:off x="402499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16200000">
            <a:off x="40249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 rot="16200000">
            <a:off x="40249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rot="16200000">
            <a:off x="402499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 rot="16200000">
            <a:off x="4024992" y="354779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 rot="16200000">
            <a:off x="38421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 rot="16200000">
            <a:off x="384211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16200000">
            <a:off x="384211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rot="16200000">
            <a:off x="38421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rot="16200000">
            <a:off x="384211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6200000">
            <a:off x="384211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16200000">
            <a:off x="36592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16200000">
            <a:off x="365923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6200000">
            <a:off x="365923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16200000">
            <a:off x="36592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6200000">
            <a:off x="365923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rot="16200000">
            <a:off x="365923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 rot="16200000">
            <a:off x="34763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 rot="16200000">
            <a:off x="347635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 rot="16200000">
            <a:off x="347635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 rot="16200000">
            <a:off x="347635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 rot="16200000">
            <a:off x="347635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 rot="16200000">
            <a:off x="329347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 rot="16200000">
            <a:off x="329347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 rot="16200000">
            <a:off x="32934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 rot="16200000">
            <a:off x="32934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6200000">
            <a:off x="32934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 rot="16200000">
            <a:off x="329347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 rot="16200000">
            <a:off x="329347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 rot="16200000">
            <a:off x="31105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 rot="16200000">
            <a:off x="31105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 rot="16200000">
            <a:off x="311059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 rot="16200000">
            <a:off x="31105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 rot="16200000">
            <a:off x="31105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 rot="16200000">
            <a:off x="311059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 rot="16200000">
            <a:off x="311059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6200000">
            <a:off x="29277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 rot="16200000">
            <a:off x="292771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 rot="16200000">
            <a:off x="2927712" y="427931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 rot="16200000">
            <a:off x="29277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 rot="16200000">
            <a:off x="292771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 rot="16200000">
            <a:off x="292771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 rot="16200000">
            <a:off x="27448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 rot="16200000">
            <a:off x="274483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6200000">
            <a:off x="27448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 rot="16200000">
            <a:off x="274483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 rot="16200000">
            <a:off x="256195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 rot="16200000">
            <a:off x="25619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 rot="16200000">
            <a:off x="256195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 rot="16200000">
            <a:off x="256195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 rot="16200000">
            <a:off x="256195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 rot="16200000">
            <a:off x="256195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 rot="16200000">
            <a:off x="2379072" y="482795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 rot="16200000">
            <a:off x="23790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 rot="16200000">
            <a:off x="23790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 rot="16200000">
            <a:off x="23790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 rot="16200000">
            <a:off x="2379071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 rot="16200000">
            <a:off x="237907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 rot="16200000">
            <a:off x="21961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21961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19619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3476349" y="409642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4207871" y="427930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 rot="16200000">
            <a:off x="2744831" y="373066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927711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 rot="16200000">
            <a:off x="1464669" y="391354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41709" y="2533907"/>
            <a:ext cx="399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Take </a:t>
            </a:r>
            <a:r>
              <a:rPr lang="en-US" sz="4800" i="1" dirty="0">
                <a:latin typeface="Architect" pitchFamily="2" charset="0"/>
              </a:rPr>
              <a:t>action</a:t>
            </a:r>
            <a:endParaRPr lang="en-US" sz="3200" dirty="0"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300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Achievement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gap </a:t>
            </a:r>
            <a:endParaRPr lang="en-US" sz="3200" dirty="0">
              <a:latin typeface="Architect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86913"/>
            <a:ext cx="8553093" cy="68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04800" y="2616281"/>
            <a:ext cx="8412568" cy="97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7" y="3744857"/>
            <a:ext cx="8412567" cy="68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735457"/>
            <a:ext cx="8412567" cy="68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990602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Tumwater School District | Grade 3</a:t>
            </a:r>
          </a:p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2015 English Language Arts</a:t>
            </a:r>
          </a:p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n = 431 | 57.4% met standard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3378" y="5692588"/>
            <a:ext cx="2998694" cy="869577"/>
            <a:chOff x="1420906" y="5692588"/>
            <a:chExt cx="2998694" cy="869577"/>
          </a:xfrm>
        </p:grpSpPr>
        <p:sp>
          <p:nvSpPr>
            <p:cNvPr id="5" name="Rounded Rectangle 4"/>
            <p:cNvSpPr/>
            <p:nvPr/>
          </p:nvSpPr>
          <p:spPr>
            <a:xfrm>
              <a:off x="1591235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Let’s look at math!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420906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84060" y="5692588"/>
            <a:ext cx="2980765" cy="869577"/>
            <a:chOff x="5311588" y="5692588"/>
            <a:chExt cx="2980765" cy="869577"/>
          </a:xfrm>
        </p:grpSpPr>
        <p:sp>
          <p:nvSpPr>
            <p:cNvPr id="10" name="Rounded Rectangle 9">
              <a:hlinkClick r:id="rId6" action="ppaction://hlinksldjump"/>
            </p:cNvPr>
            <p:cNvSpPr/>
            <p:nvPr/>
          </p:nvSpPr>
          <p:spPr>
            <a:xfrm>
              <a:off x="5463988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Let’s look at more grade levels!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11588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109" y="1780920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109" y="2445032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Ethnicity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109" y="3588170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 Education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109" y="4701988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14338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8" y="5287922"/>
            <a:ext cx="8413358" cy="67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91"/>
            <a:ext cx="8553092" cy="68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0" b="17110"/>
          <a:stretch/>
        </p:blipFill>
        <p:spPr bwMode="auto">
          <a:xfrm>
            <a:off x="304008" y="2734395"/>
            <a:ext cx="8413359" cy="96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705348"/>
            <a:ext cx="8553093" cy="67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28600"/>
            <a:ext cx="300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Grade 3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math 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42972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Tumwater School District | Grade 3</a:t>
            </a:r>
          </a:p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2015 Mathematics</a:t>
            </a:r>
          </a:p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n = 428 | 57.3% met standard</a:t>
            </a:r>
          </a:p>
        </p:txBody>
      </p:sp>
      <p:sp>
        <p:nvSpPr>
          <p:cNvPr id="22" name="Rounded Rectangle 21">
            <a:hlinkClick r:id="rId6" action="ppaction://hlinksldjump"/>
          </p:cNvPr>
          <p:cNvSpPr/>
          <p:nvPr/>
        </p:nvSpPr>
        <p:spPr>
          <a:xfrm>
            <a:off x="7028329" y="6320118"/>
            <a:ext cx="1689037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09" y="1780920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109" y="2519826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Ethnicity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109" y="4144305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109" y="5283771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8343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1705348"/>
            <a:ext cx="8553095" cy="68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599" y="228600"/>
            <a:ext cx="476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Grades 3 – 8  </a:t>
            </a:r>
            <a:r>
              <a:rPr lang="en-US" sz="3200" dirty="0" err="1">
                <a:solidFill>
                  <a:srgbClr val="DD05B2"/>
                </a:solidFill>
                <a:latin typeface="Architect" pitchFamily="2" charset="0"/>
              </a:rPr>
              <a:t>SpEd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 </a:t>
            </a:r>
            <a:r>
              <a:rPr lang="en-US" sz="3200" dirty="0">
                <a:latin typeface="Architect" pitchFamily="2" charset="0"/>
              </a:rPr>
              <a:t>ELA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 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942972"/>
            <a:ext cx="326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Tumwater School District | Grades 3 - 8</a:t>
            </a:r>
          </a:p>
          <a:p>
            <a:r>
              <a:rPr lang="en-US" sz="1400" dirty="0">
                <a:solidFill>
                  <a:schemeClr val="accent1"/>
                </a:solidFill>
                <a:latin typeface="Segoe UI Light" panose="020B0502040204020203" pitchFamily="34" charset="0"/>
              </a:rPr>
              <a:t>2015 ELA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42884"/>
            <a:ext cx="8553093" cy="69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5" y="3201885"/>
            <a:ext cx="8605168" cy="7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5" y="3902619"/>
            <a:ext cx="8605168" cy="71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4" y="4618756"/>
            <a:ext cx="8605168" cy="71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4" y="5405712"/>
            <a:ext cx="8605168" cy="71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7028329" y="6320118"/>
            <a:ext cx="1689037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109" y="1780920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109" y="2522494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109" y="3282081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108" y="3990740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108" y="4706994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869" y="5498189"/>
            <a:ext cx="75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Grade 8</a:t>
            </a:r>
          </a:p>
        </p:txBody>
      </p:sp>
    </p:spTree>
    <p:extLst>
      <p:ext uri="{BB962C8B-B14F-4D97-AF65-F5344CB8AC3E}">
        <p14:creationId xmlns:p14="http://schemas.microsoft.com/office/powerpoint/2010/main" val="28884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" y="228600"/>
            <a:ext cx="334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Problem</a:t>
            </a:r>
            <a:r>
              <a:rPr lang="en-US" sz="3200" dirty="0">
                <a:latin typeface="Architect" pitchFamily="2" charset="0"/>
              </a:rPr>
              <a:t>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822" y="1033471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Based on the data you have reviewed, write a problem statement that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identifies the </a:t>
            </a:r>
            <a:r>
              <a:rPr lang="en-US" sz="2400" i="1" dirty="0">
                <a:solidFill>
                  <a:srgbClr val="E775D7"/>
                </a:solidFill>
                <a:latin typeface="Segoe UI Light" panose="020B0502040204020203" pitchFamily="34" charset="0"/>
              </a:rPr>
              <a:t>group affected</a:t>
            </a:r>
            <a:r>
              <a:rPr lang="en-US" sz="2400" dirty="0">
                <a:latin typeface="Segoe UI Light" panose="020B0502040204020203" pitchFamily="34" charset="0"/>
              </a:rPr>
              <a:t>, and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your </a:t>
            </a:r>
            <a:r>
              <a:rPr lang="en-US" sz="2400" i="1" dirty="0">
                <a:solidFill>
                  <a:srgbClr val="E775D7"/>
                </a:solidFill>
                <a:latin typeface="Segoe UI Light" panose="020B0502040204020203" pitchFamily="34" charset="0"/>
              </a:rPr>
              <a:t>inference(s)</a:t>
            </a:r>
            <a:r>
              <a:rPr lang="en-US" sz="2400" dirty="0">
                <a:latin typeface="Segoe UI Light" panose="020B0502040204020203" pitchFamily="34" charset="0"/>
              </a:rPr>
              <a:t> from the data.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7600" y="3639930"/>
            <a:ext cx="7173844" cy="1934818"/>
            <a:chOff x="1122017" y="4554330"/>
            <a:chExt cx="7173844" cy="1934818"/>
          </a:xfrm>
        </p:grpSpPr>
        <p:grpSp>
          <p:nvGrpSpPr>
            <p:cNvPr id="7" name="Group 6"/>
            <p:cNvGrpSpPr/>
            <p:nvPr/>
          </p:nvGrpSpPr>
          <p:grpSpPr>
            <a:xfrm>
              <a:off x="1122017" y="4554330"/>
              <a:ext cx="7173844" cy="1934818"/>
              <a:chOff x="1122017" y="4554330"/>
              <a:chExt cx="7173844" cy="193481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22017" y="4554330"/>
                <a:ext cx="7173844" cy="1934818"/>
              </a:xfrm>
              <a:prstGeom prst="rect">
                <a:avLst/>
              </a:prstGeom>
              <a:solidFill>
                <a:srgbClr val="60E0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4783" y="4660348"/>
                <a:ext cx="6979478" cy="1722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521448" y="4736909"/>
              <a:ext cx="6172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Segoe UI Light" panose="020B0502040204020203" pitchFamily="34" charset="0"/>
                </a:rPr>
                <a:t>For example</a:t>
              </a:r>
              <a:r>
                <a:rPr lang="en-US" sz="2400" dirty="0" smtClean="0">
                  <a:latin typeface="Segoe UI Light" panose="020B0502040204020203" pitchFamily="34" charset="0"/>
                </a:rPr>
                <a:t>…</a:t>
              </a:r>
              <a:endParaRPr lang="en-US" sz="2400" dirty="0">
                <a:latin typeface="Segoe UI Light" panose="020B0502040204020203" pitchFamily="34" charset="0"/>
              </a:endParaRPr>
            </a:p>
            <a:p>
              <a:pPr>
                <a:buSzPct val="90000"/>
              </a:pPr>
              <a:r>
                <a:rPr lang="en-US" sz="2400" dirty="0" smtClean="0">
                  <a:latin typeface="Segoe UI Light" panose="020B0502040204020203" pitchFamily="34" charset="0"/>
                </a:rPr>
                <a:t>The </a:t>
              </a:r>
              <a:r>
                <a:rPr lang="en-US" sz="2400" dirty="0" smtClean="0">
                  <a:solidFill>
                    <a:srgbClr val="E775D7"/>
                  </a:solidFill>
                  <a:latin typeface="Segoe UI Light" panose="020B0502040204020203" pitchFamily="34" charset="0"/>
                </a:rPr>
                <a:t>gap</a:t>
              </a:r>
              <a:r>
                <a:rPr lang="en-US" sz="2400" dirty="0" smtClean="0">
                  <a:latin typeface="Segoe UI Light" panose="020B0502040204020203" pitchFamily="34" charset="0"/>
                </a:rPr>
                <a:t> between low-income and non low-income students </a:t>
              </a:r>
              <a:r>
                <a:rPr lang="en-US" sz="2400" dirty="0" smtClean="0">
                  <a:solidFill>
                    <a:srgbClr val="E775D7"/>
                  </a:solidFill>
                  <a:latin typeface="Segoe UI Light" panose="020B0502040204020203" pitchFamily="34" charset="0"/>
                </a:rPr>
                <a:t>is unchanged </a:t>
              </a:r>
              <a:r>
                <a:rPr lang="en-US" sz="2400" dirty="0" smtClean="0">
                  <a:latin typeface="Segoe UI Light" panose="020B0502040204020203" pitchFamily="34" charset="0"/>
                </a:rPr>
                <a:t>between grade levels and content areas.</a:t>
              </a:r>
              <a:endParaRPr lang="en-US" sz="2400" dirty="0">
                <a:latin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0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" y="228600"/>
            <a:ext cx="334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Next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822" y="103347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What would you like to </a:t>
            </a:r>
            <a:r>
              <a:rPr lang="en-US" sz="2400" i="1" dirty="0">
                <a:solidFill>
                  <a:srgbClr val="E775D7"/>
                </a:solidFill>
                <a:latin typeface="Segoe UI Light" panose="020B0502040204020203" pitchFamily="34" charset="0"/>
              </a:rPr>
              <a:t>learn</a:t>
            </a:r>
            <a:r>
              <a:rPr lang="en-US" sz="2400" dirty="0">
                <a:latin typeface="Segoe UI Light" panose="020B0502040204020203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7270" y="2008095"/>
            <a:ext cx="2998694" cy="869577"/>
            <a:chOff x="1420906" y="5692588"/>
            <a:chExt cx="2998694" cy="869577"/>
          </a:xfrm>
        </p:grpSpPr>
        <p:sp>
          <p:nvSpPr>
            <p:cNvPr id="5" name="Rounded Rectangle 4"/>
            <p:cNvSpPr/>
            <p:nvPr/>
          </p:nvSpPr>
          <p:spPr>
            <a:xfrm>
              <a:off x="1591235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20 reasons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420906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7270" y="3227295"/>
            <a:ext cx="2980765" cy="869577"/>
            <a:chOff x="5311588" y="5692588"/>
            <a:chExt cx="2980765" cy="869577"/>
          </a:xfrm>
        </p:grpSpPr>
        <p:sp>
          <p:nvSpPr>
            <p:cNvPr id="8" name="Rounded Rectangle 7">
              <a:hlinkClick r:id="rId2" action="ppaction://hlinksldjump"/>
            </p:cNvPr>
            <p:cNvSpPr/>
            <p:nvPr/>
          </p:nvSpPr>
          <p:spPr>
            <a:xfrm>
              <a:off x="5463988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Fishbone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311588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57270" y="4446495"/>
            <a:ext cx="2980765" cy="869577"/>
            <a:chOff x="5311588" y="5692588"/>
            <a:chExt cx="2980765" cy="869577"/>
          </a:xfrm>
        </p:grpSpPr>
        <p:sp>
          <p:nvSpPr>
            <p:cNvPr id="11" name="Rounded Rectangle 10">
              <a:hlinkClick r:id="rId3" action="ppaction://hlinksldjump"/>
            </p:cNvPr>
            <p:cNvSpPr/>
            <p:nvPr/>
          </p:nvSpPr>
          <p:spPr>
            <a:xfrm>
              <a:off x="5463988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Why, why, why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11588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02657" y="3381500"/>
            <a:ext cx="255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Describe a relationship between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causes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2656" y="2162300"/>
            <a:ext cx="290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ideas about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possible causes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2657" y="4537949"/>
            <a:ext cx="28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Reach consensus about which cause is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important</a:t>
            </a:r>
          </a:p>
        </p:txBody>
      </p:sp>
      <p:cxnSp>
        <p:nvCxnSpPr>
          <p:cNvPr id="19" name="Straight Arrow Connector 18"/>
          <p:cNvCxnSpPr>
            <a:stCxn id="16" idx="3"/>
            <a:endCxn id="5" idx="1"/>
          </p:cNvCxnSpPr>
          <p:nvPr/>
        </p:nvCxnSpPr>
        <p:spPr>
          <a:xfrm>
            <a:off x="4007223" y="2485466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89294" y="3740525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9294" y="4950761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20 </a:t>
            </a:r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reasons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149834" y="6311153"/>
            <a:ext cx="1689037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of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34" y="1330307"/>
            <a:ext cx="3732119" cy="49404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4471" y="995082"/>
            <a:ext cx="1192305" cy="56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32" name="Teardrop 31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2306" y="3106960"/>
            <a:ext cx="559299" cy="559299"/>
            <a:chOff x="731520" y="912159"/>
            <a:chExt cx="559299" cy="559299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37" name="Teardrop 36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36715" y="1210485"/>
            <a:ext cx="362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Brainstorm reasons </a:t>
            </a:r>
            <a:r>
              <a:rPr lang="en-US" sz="2400" dirty="0">
                <a:latin typeface="Segoe UI Light" panose="020B0502040204020203" pitchFamily="34" charset="0"/>
              </a:rPr>
              <a:t>why the problem is happening. </a:t>
            </a:r>
          </a:p>
          <a:p>
            <a:r>
              <a:rPr lang="en-US" sz="2400" dirty="0">
                <a:latin typeface="Segoe UI Light" panose="020B0502040204020203" pitchFamily="34" charset="0"/>
              </a:rPr>
              <a:t>Write each on a sticky note.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715" y="3058310"/>
            <a:ext cx="345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Share ideas</a:t>
            </a:r>
            <a:r>
              <a:rPr lang="en-US" sz="2400" dirty="0">
                <a:latin typeface="Segoe UI Light" panose="020B0502040204020203" pitchFamily="34" charset="0"/>
              </a:rPr>
              <a:t>, but don’t judge them. We’re brainstorming!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612" y="4844988"/>
            <a:ext cx="559299" cy="559299"/>
            <a:chOff x="731520" y="912159"/>
            <a:chExt cx="559299" cy="559299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44" name="Teardrop 4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36714" y="4835989"/>
            <a:ext cx="3621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Identify ideas which are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related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5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Fishbone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149834" y="6311153"/>
            <a:ext cx="1689037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of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54471" y="995082"/>
            <a:ext cx="1192305" cy="56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32" name="Teardrop 31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2306" y="3106960"/>
            <a:ext cx="559299" cy="559299"/>
            <a:chOff x="731520" y="912159"/>
            <a:chExt cx="559299" cy="559299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37" name="Teardrop 36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36715" y="1210485"/>
            <a:ext cx="317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Write the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problem statement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714" y="3058310"/>
            <a:ext cx="367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Brainstorm categories </a:t>
            </a:r>
            <a:r>
              <a:rPr lang="en-US" sz="2400" dirty="0">
                <a:latin typeface="Segoe UI Light" panose="020B0502040204020203" pitchFamily="34" charset="0"/>
              </a:rPr>
              <a:t>related to the problem and place them in the boxes.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612" y="4844988"/>
            <a:ext cx="559299" cy="559299"/>
            <a:chOff x="731520" y="912159"/>
            <a:chExt cx="559299" cy="559299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44" name="Teardrop 4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36714" y="4835989"/>
            <a:ext cx="362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Elaborate by adding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possible causes </a:t>
            </a:r>
            <a:r>
              <a:rPr lang="en-US" sz="2400" dirty="0">
                <a:latin typeface="Segoe UI Light" panose="020B0502040204020203" pitchFamily="34" charset="0"/>
              </a:rPr>
              <a:t>to the “ribs” for each category.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410814"/>
            <a:ext cx="4113265" cy="23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Why</a:t>
            </a:r>
            <a:r>
              <a:rPr lang="en-US" sz="3200" dirty="0">
                <a:latin typeface="Architect" pitchFamily="2" charset="0"/>
              </a:rPr>
              <a:t>, why, why</a:t>
            </a:r>
            <a:endParaRPr lang="en-US" sz="3200" dirty="0">
              <a:solidFill>
                <a:srgbClr val="E775D7"/>
              </a:solidFill>
              <a:latin typeface="Architect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19" name="Teardrop 18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306" y="3106960"/>
            <a:ext cx="559299" cy="559299"/>
            <a:chOff x="731520" y="912159"/>
            <a:chExt cx="559299" cy="559299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24" name="Teardrop 2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36715" y="1210485"/>
            <a:ext cx="362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Brainstorm reasons </a:t>
            </a:r>
            <a:r>
              <a:rPr lang="en-US" sz="2400" dirty="0">
                <a:latin typeface="Segoe UI Light" panose="020B0502040204020203" pitchFamily="34" charset="0"/>
              </a:rPr>
              <a:t>why the problem is happening. </a:t>
            </a:r>
          </a:p>
          <a:p>
            <a:r>
              <a:rPr lang="en-US" sz="2400" dirty="0">
                <a:latin typeface="Segoe UI Light" panose="020B0502040204020203" pitchFamily="34" charset="0"/>
              </a:rPr>
              <a:t>Write each on a sticky note.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6715" y="3058310"/>
            <a:ext cx="345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Rank order </a:t>
            </a:r>
            <a:r>
              <a:rPr lang="en-US" sz="2400" dirty="0">
                <a:latin typeface="Segoe UI Light" panose="020B0502040204020203" pitchFamily="34" charset="0"/>
              </a:rPr>
              <a:t>,sticky notes by level of plausibility.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9834" y="6318161"/>
            <a:ext cx="1689037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of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7389" y="1227444"/>
            <a:ext cx="2178423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4970" y="2509150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04969" y="3137829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04969" y="3766548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04968" y="4395227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04969" y="5041917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04968" y="5670596"/>
            <a:ext cx="950259" cy="47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79462" y="2509150"/>
            <a:ext cx="26894" cy="3634260"/>
          </a:xfrm>
          <a:prstGeom prst="straightConnector1">
            <a:avLst/>
          </a:prstGeom>
          <a:ln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6438" y="4172391"/>
            <a:ext cx="95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plausibility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6994" y="2483927"/>
            <a:ext cx="116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explanation</a:t>
            </a: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7153843" y="2745537"/>
            <a:ext cx="473151" cy="0"/>
          </a:xfrm>
          <a:prstGeom prst="straightConnector1">
            <a:avLst/>
          </a:prstGeom>
          <a:ln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07964" y="2589226"/>
            <a:ext cx="75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Reason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9230" y="1708302"/>
            <a:ext cx="251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might this be happening?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42612" y="4844988"/>
            <a:ext cx="559299" cy="559299"/>
            <a:chOff x="731520" y="912159"/>
            <a:chExt cx="559299" cy="559299"/>
          </a:xfrm>
        </p:grpSpPr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41" name="Teardrop 40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36714" y="4835989"/>
            <a:ext cx="362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State a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possible explanation </a:t>
            </a:r>
            <a:r>
              <a:rPr lang="en-US" sz="2400" dirty="0">
                <a:latin typeface="Segoe UI Light" panose="020B0502040204020203" pitchFamily="34" charset="0"/>
              </a:rPr>
              <a:t>for the most plausible cause. </a:t>
            </a:r>
          </a:p>
        </p:txBody>
      </p:sp>
    </p:spTree>
    <p:extLst>
      <p:ext uri="{BB962C8B-B14F-4D97-AF65-F5344CB8AC3E}">
        <p14:creationId xmlns:p14="http://schemas.microsoft.com/office/powerpoint/2010/main" val="10515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Problem of practice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8" t="18286" r="77068" b="11218"/>
          <a:stretch/>
        </p:blipFill>
        <p:spPr bwMode="auto">
          <a:xfrm>
            <a:off x="5029200" y="1295400"/>
            <a:ext cx="3733800" cy="528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3000" y="124974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Write a statement about your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root cause</a:t>
            </a:r>
            <a:r>
              <a:rPr lang="en-US" sz="2400" dirty="0">
                <a:latin typeface="Segoe UI Light" panose="020B0502040204020203" pitchFamily="34" charset="0"/>
              </a:rPr>
              <a:t>. Then, record the other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supporting causes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9" name="Teardrop 8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2306" y="3124200"/>
            <a:ext cx="559299" cy="559299"/>
            <a:chOff x="731520" y="912159"/>
            <a:chExt cx="559299" cy="559299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14" name="Teardrop 1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78943" y="3154050"/>
            <a:ext cx="362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Create a statement which captures a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problem of practice </a:t>
            </a:r>
            <a:r>
              <a:rPr lang="en-US" sz="2400" dirty="0">
                <a:latin typeface="Segoe UI Light" panose="020B0502040204020203" pitchFamily="34" charset="0"/>
              </a:rPr>
              <a:t>that could address the root cause.</a:t>
            </a:r>
          </a:p>
        </p:txBody>
      </p:sp>
    </p:spTree>
    <p:extLst>
      <p:ext uri="{BB962C8B-B14F-4D97-AF65-F5344CB8AC3E}">
        <p14:creationId xmlns:p14="http://schemas.microsoft.com/office/powerpoint/2010/main" val="31653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8235" r="10460" b="8308"/>
          <a:stretch/>
        </p:blipFill>
        <p:spPr>
          <a:xfrm>
            <a:off x="0" y="0"/>
            <a:ext cx="9144000" cy="6845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599" y="228600"/>
            <a:ext cx="558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chitect" pitchFamily="2" charset="0"/>
              </a:rPr>
              <a:t>Equity</a:t>
            </a:r>
            <a:r>
              <a:rPr lang="en-US" sz="3200" dirty="0">
                <a:latin typeface="Architect" pitchFamily="2" charset="0"/>
              </a:rPr>
              <a:t> issues through a </a:t>
            </a:r>
            <a:r>
              <a:rPr lang="en-US" sz="3200" dirty="0">
                <a:solidFill>
                  <a:schemeClr val="bg1"/>
                </a:solidFill>
                <a:latin typeface="Architect" pitchFamily="2" charset="0"/>
              </a:rPr>
              <a:t>data lens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262" y="1066800"/>
            <a:ext cx="3542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What are your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questions</a:t>
            </a:r>
            <a:r>
              <a:rPr lang="en-US" sz="2400" dirty="0">
                <a:latin typeface="Segoe UI Light" panose="020B0502040204020203" pitchFamily="34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9084" y="6625865"/>
            <a:ext cx="2814916" cy="22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CC-BY https://www.flickr.com/photos/eddi_07/4610841659/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262" y="2543740"/>
            <a:ext cx="2745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What can you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offer</a:t>
            </a:r>
            <a:r>
              <a:rPr lang="en-US" sz="2400" dirty="0">
                <a:latin typeface="Segoe UI Light" panose="020B0502040204020203" pitchFamily="34" charset="0"/>
              </a:rPr>
              <a:t> or share?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263" y="4030767"/>
            <a:ext cx="4023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What are your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struggles</a:t>
            </a:r>
            <a:r>
              <a:rPr lang="en-US" sz="2400" dirty="0">
                <a:latin typeface="Segoe UI Light" panose="020B0502040204020203" pitchFamily="34" charset="0"/>
              </a:rPr>
              <a:t> with data use?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261" y="5391818"/>
            <a:ext cx="6322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How are you balancing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external demands </a:t>
            </a:r>
            <a:r>
              <a:rPr lang="en-US" sz="2400" dirty="0">
                <a:latin typeface="Segoe UI Light" panose="020B0502040204020203" pitchFamily="34" charset="0"/>
              </a:rPr>
              <a:t>for compliance with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internal needs </a:t>
            </a:r>
            <a:r>
              <a:rPr lang="en-US" sz="2400" dirty="0">
                <a:latin typeface="Segoe UI Light" panose="020B0502040204020203" pitchFamily="34" charset="0"/>
              </a:rPr>
              <a:t>for action?</a:t>
            </a:r>
          </a:p>
        </p:txBody>
      </p:sp>
    </p:spTree>
    <p:extLst>
      <p:ext uri="{BB962C8B-B14F-4D97-AF65-F5344CB8AC3E}">
        <p14:creationId xmlns:p14="http://schemas.microsoft.com/office/powerpoint/2010/main" val="5974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" y="228600"/>
            <a:ext cx="334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Next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822" y="103347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What would you like to </a:t>
            </a:r>
            <a:r>
              <a:rPr lang="en-US" sz="2400" i="1" dirty="0">
                <a:solidFill>
                  <a:srgbClr val="E775D7"/>
                </a:solidFill>
                <a:latin typeface="Segoe UI Light" panose="020B0502040204020203" pitchFamily="34" charset="0"/>
              </a:rPr>
              <a:t>learn</a:t>
            </a:r>
            <a:r>
              <a:rPr lang="en-US" sz="2400" dirty="0">
                <a:latin typeface="Segoe UI Light" panose="020B0502040204020203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7270" y="2008095"/>
            <a:ext cx="2998694" cy="869577"/>
            <a:chOff x="1420906" y="5692588"/>
            <a:chExt cx="2998694" cy="869577"/>
          </a:xfrm>
        </p:grpSpPr>
        <p:sp>
          <p:nvSpPr>
            <p:cNvPr id="5" name="Rounded Rectangle 4"/>
            <p:cNvSpPr/>
            <p:nvPr/>
          </p:nvSpPr>
          <p:spPr>
            <a:xfrm>
              <a:off x="1591235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Interrelationships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420906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7270" y="3227295"/>
            <a:ext cx="2980765" cy="869577"/>
            <a:chOff x="5311588" y="5692588"/>
            <a:chExt cx="2980765" cy="869577"/>
          </a:xfrm>
        </p:grpSpPr>
        <p:sp>
          <p:nvSpPr>
            <p:cNvPr id="8" name="Rounded Rectangle 7">
              <a:hlinkClick r:id="rId2" action="ppaction://hlinksldjump"/>
            </p:cNvPr>
            <p:cNvSpPr/>
            <p:nvPr/>
          </p:nvSpPr>
          <p:spPr>
            <a:xfrm>
              <a:off x="5463988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Significance and control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311588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57270" y="4446495"/>
            <a:ext cx="2980765" cy="869577"/>
            <a:chOff x="5311588" y="5692588"/>
            <a:chExt cx="2980765" cy="869577"/>
          </a:xfrm>
        </p:grpSpPr>
        <p:sp>
          <p:nvSpPr>
            <p:cNvPr id="11" name="Rounded Rectangle 10">
              <a:hlinkClick r:id="rId3" action="ppaction://hlinksldjump"/>
            </p:cNvPr>
            <p:cNvSpPr/>
            <p:nvPr/>
          </p:nvSpPr>
          <p:spPr>
            <a:xfrm>
              <a:off x="5463988" y="5777753"/>
              <a:ext cx="2828365" cy="784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 logic model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311588" y="5692588"/>
              <a:ext cx="369794" cy="365760"/>
            </a:xfrm>
            <a:prstGeom prst="ellipse">
              <a:avLst/>
            </a:prstGeom>
            <a:solidFill>
              <a:srgbClr val="E775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02657" y="3381500"/>
            <a:ext cx="251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Focus on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high-leverage causes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action plans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2656" y="2162300"/>
            <a:ext cx="290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the most likely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root cause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the problem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2657" y="4537949"/>
            <a:ext cx="28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Illustrate a </a:t>
            </a:r>
            <a:r>
              <a:rPr lang="en-US" dirty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connection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between interventions and outcomes</a:t>
            </a:r>
            <a:endParaRPr lang="en-US" dirty="0">
              <a:solidFill>
                <a:srgbClr val="E775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stCxn id="16" idx="3"/>
            <a:endCxn id="5" idx="1"/>
          </p:cNvCxnSpPr>
          <p:nvPr/>
        </p:nvCxnSpPr>
        <p:spPr>
          <a:xfrm>
            <a:off x="4007223" y="2485466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89294" y="3740525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9294" y="4950761"/>
            <a:ext cx="1120376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Cluster maps</a:t>
            </a:r>
            <a:r>
              <a:rPr lang="en-US" sz="3200" dirty="0">
                <a:latin typeface="Architect" pitchFamily="2" charset="0"/>
              </a:rPr>
              <a:t>: Interrelationships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24974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Place your sticky notes on a piece of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chart paper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19" name="Teardrop 18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306" y="3124200"/>
            <a:ext cx="559299" cy="559299"/>
            <a:chOff x="731520" y="912159"/>
            <a:chExt cx="559299" cy="559299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24" name="Teardrop 2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78943" y="3154050"/>
            <a:ext cx="3621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Draw arrows </a:t>
            </a:r>
            <a:r>
              <a:rPr lang="en-US" sz="2400" dirty="0">
                <a:latin typeface="Segoe UI Light" panose="020B0502040204020203" pitchFamily="34" charset="0"/>
              </a:rPr>
              <a:t>between them to show how one cause influences an other.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You do not have to connect them all.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Draw the arrow toward a sticky note if it is influenced by something else.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16920"/>
            <a:ext cx="3369442" cy="28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050667" y="4839798"/>
            <a:ext cx="378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The cause with the most arrowheads going away from it is the </a:t>
            </a:r>
            <a:r>
              <a:rPr lang="en-US" dirty="0">
                <a:solidFill>
                  <a:srgbClr val="DD05B2"/>
                </a:solidFill>
                <a:latin typeface="Segoe UI Light" panose="020B0502040204020203" pitchFamily="34" charset="0"/>
              </a:rPr>
              <a:t>root cause</a:t>
            </a:r>
            <a:r>
              <a:rPr lang="en-US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25" name="Rounded Rectangle 24">
            <a:hlinkClick r:id="rId3" action="ppaction://hlinksldjump"/>
          </p:cNvPr>
          <p:cNvSpPr/>
          <p:nvPr/>
        </p:nvSpPr>
        <p:spPr>
          <a:xfrm>
            <a:off x="149835" y="6318161"/>
            <a:ext cx="1086880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Significance</a:t>
            </a:r>
            <a:r>
              <a:rPr lang="en-US" sz="3200" dirty="0">
                <a:latin typeface="Architect" pitchFamily="2" charset="0"/>
              </a:rPr>
              <a:t> and </a:t>
            </a:r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control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19" name="Teardrop 18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306" y="3393835"/>
            <a:ext cx="559299" cy="559299"/>
            <a:chOff x="731520" y="912159"/>
            <a:chExt cx="559299" cy="559299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24" name="Teardrop 2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27435" y="1153143"/>
            <a:ext cx="364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Brainstorm reasons </a:t>
            </a:r>
            <a:r>
              <a:rPr lang="en-US" sz="2400" dirty="0">
                <a:latin typeface="Segoe UI Light" panose="020B0502040204020203" pitchFamily="34" charset="0"/>
              </a:rPr>
              <a:t>why the problem exists and write each on a sticky note.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7730" y="3314893"/>
            <a:ext cx="38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Place each sticky note </a:t>
            </a:r>
            <a:r>
              <a:rPr lang="en-US" sz="2400" dirty="0">
                <a:latin typeface="Segoe UI Light" panose="020B0502040204020203" pitchFamily="34" charset="0"/>
              </a:rPr>
              <a:t>on the chart at the intersection of significance and control.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63" y="1946758"/>
            <a:ext cx="3484445" cy="4226936"/>
          </a:xfrm>
          <a:prstGeom prst="rect">
            <a:avLst/>
          </a:prstGeom>
        </p:spPr>
      </p:pic>
      <p:sp>
        <p:nvSpPr>
          <p:cNvPr id="29" name="Rounded Rectangle 28">
            <a:hlinkClick r:id="rId3" action="ppaction://hlinksldjump"/>
          </p:cNvPr>
          <p:cNvSpPr/>
          <p:nvPr/>
        </p:nvSpPr>
        <p:spPr>
          <a:xfrm>
            <a:off x="149835" y="6318161"/>
            <a:ext cx="1086880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775D7"/>
                </a:solidFill>
                <a:latin typeface="Architect" pitchFamily="2" charset="0"/>
              </a:rPr>
              <a:t>Logic model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9223" y="1281491"/>
            <a:ext cx="559299" cy="559299"/>
            <a:chOff x="731520" y="912159"/>
            <a:chExt cx="559299" cy="559299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19" name="Teardrop 18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306" y="3103908"/>
            <a:ext cx="559299" cy="559299"/>
            <a:chOff x="731520" y="912159"/>
            <a:chExt cx="559299" cy="559299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24" name="Teardrop 23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36715" y="1165660"/>
            <a:ext cx="362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Identify at least one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end state </a:t>
            </a:r>
            <a:r>
              <a:rPr lang="en-US" sz="2400" dirty="0" smtClean="0">
                <a:latin typeface="Segoe UI Light" panose="020B0502040204020203" pitchFamily="34" charset="0"/>
              </a:rPr>
              <a:t>(or SMART goal) related to the problem.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58372" y="1122084"/>
            <a:ext cx="0" cy="5583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6714" y="3014224"/>
            <a:ext cx="38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Identify a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strategy</a:t>
            </a:r>
            <a:r>
              <a:rPr lang="en-US" sz="2400" dirty="0" smtClean="0">
                <a:latin typeface="Segoe UI Light" panose="020B0502040204020203" pitchFamily="34" charset="0"/>
              </a:rPr>
              <a:t> that will help achieve the goal or end </a:t>
            </a:r>
            <a:r>
              <a:rPr lang="en-US" sz="2400" dirty="0" smtClean="0">
                <a:latin typeface="Segoe UI Light" panose="020B0502040204020203" pitchFamily="34" charset="0"/>
              </a:rPr>
              <a:t>state</a:t>
            </a:r>
            <a:r>
              <a:rPr lang="en-US" sz="2400" dirty="0" smtClean="0">
                <a:latin typeface="Segoe UI Light" panose="020B0502040204020203" pitchFamily="34" charset="0"/>
              </a:rPr>
              <a:t>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28" name="Rounded Rectangle 27">
            <a:hlinkClick r:id="rId2" action="ppaction://hlinksldjump"/>
          </p:cNvPr>
          <p:cNvSpPr/>
          <p:nvPr/>
        </p:nvSpPr>
        <p:spPr>
          <a:xfrm>
            <a:off x="149835" y="6318161"/>
            <a:ext cx="1086880" cy="403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2612" y="4844988"/>
            <a:ext cx="559299" cy="559299"/>
            <a:chOff x="731520" y="912159"/>
            <a:chExt cx="559299" cy="559299"/>
          </a:xfrm>
        </p:grpSpPr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731520" y="912159"/>
              <a:ext cx="559299" cy="559299"/>
              <a:chOff x="3797102" y="1641038"/>
              <a:chExt cx="1554480" cy="1554480"/>
            </a:xfrm>
          </p:grpSpPr>
          <p:sp>
            <p:nvSpPr>
              <p:cNvPr id="32" name="Teardrop 31"/>
              <p:cNvSpPr/>
              <p:nvPr/>
            </p:nvSpPr>
            <p:spPr>
              <a:xfrm rot="8083428">
                <a:off x="3797102" y="1641038"/>
                <a:ext cx="1554480" cy="1554480"/>
              </a:xfrm>
              <a:prstGeom prst="teardrop">
                <a:avLst>
                  <a:gd name="adj" fmla="val 200000"/>
                </a:avLst>
              </a:prstGeom>
              <a:solidFill>
                <a:srgbClr val="60E0FD"/>
              </a:solidFill>
              <a:ln>
                <a:noFill/>
              </a:ln>
              <a:effectLst>
                <a:outerShdw blurRad="63500" dist="63500" dir="5400000" sx="90000" sy="-19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34262" y="1785699"/>
                <a:ext cx="1280160" cy="12801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54180" y="960975"/>
              <a:ext cx="313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36715" y="4835989"/>
            <a:ext cx="3544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Write an </a:t>
            </a:r>
            <a:r>
              <a:rPr lang="en-US" sz="2400" dirty="0" smtClean="0">
                <a:solidFill>
                  <a:srgbClr val="DD05B2"/>
                </a:solidFill>
                <a:latin typeface="Segoe UI Light" panose="020B0502040204020203" pitchFamily="34" charset="0"/>
              </a:rPr>
              <a:t>if-then statement</a:t>
            </a:r>
            <a:r>
              <a:rPr lang="en-US" sz="2400" dirty="0" smtClean="0">
                <a:latin typeface="Segoe UI Light" panose="020B0502040204020203" pitchFamily="34" charset="0"/>
              </a:rPr>
              <a:t> which connects the problem, strategy, and end state. 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330307"/>
            <a:ext cx="3324225" cy="21247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067356" y="3713389"/>
            <a:ext cx="3830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If we create a community group focused on collective impact, then basic needs will be met for more families, and then more low-income students will graduate.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chitect" pitchFamily="2" charset="0"/>
              </a:rPr>
              <a:t>Take </a:t>
            </a:r>
            <a:r>
              <a:rPr lang="en-US" sz="3200" dirty="0" smtClean="0">
                <a:solidFill>
                  <a:srgbClr val="DD05B2"/>
                </a:solidFill>
                <a:latin typeface="Architect" pitchFamily="2" charset="0"/>
              </a:rPr>
              <a:t>action</a:t>
            </a:r>
            <a:endParaRPr lang="en-US" sz="3200" dirty="0">
              <a:latin typeface="Architect" pitchFamily="2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98285" y="2222396"/>
            <a:ext cx="718864" cy="718864"/>
            <a:chOff x="3797102" y="1641038"/>
            <a:chExt cx="1554480" cy="1554480"/>
          </a:xfrm>
        </p:grpSpPr>
        <p:sp>
          <p:nvSpPr>
            <p:cNvPr id="6" name="Teardrop 5"/>
            <p:cNvSpPr/>
            <p:nvPr/>
          </p:nvSpPr>
          <p:spPr>
            <a:xfrm rot="8083428">
              <a:off x="3797102" y="1641038"/>
              <a:ext cx="1554480" cy="1554480"/>
            </a:xfrm>
            <a:prstGeom prst="teardrop">
              <a:avLst>
                <a:gd name="adj" fmla="val 200000"/>
              </a:avLst>
            </a:prstGeom>
            <a:solidFill>
              <a:srgbClr val="60E0FD"/>
            </a:solidFill>
            <a:ln>
              <a:noFill/>
            </a:ln>
            <a:effectLst>
              <a:outerShdw blurRad="63500" dist="63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34262" y="1785699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8330" y="2222458"/>
            <a:ext cx="514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What </a:t>
            </a:r>
            <a:r>
              <a:rPr lang="en-US" sz="2400" dirty="0" smtClean="0">
                <a:solidFill>
                  <a:srgbClr val="E775D7"/>
                </a:solidFill>
                <a:latin typeface="Segoe UI Light" panose="020B0502040204020203" pitchFamily="34" charset="0"/>
              </a:rPr>
              <a:t>tools or strategies </a:t>
            </a:r>
            <a:r>
              <a:rPr lang="en-US" sz="2400" dirty="0" smtClean="0">
                <a:latin typeface="Segoe UI Light" panose="020B0502040204020203" pitchFamily="34" charset="0"/>
              </a:rPr>
              <a:t>support your school or district in addressing problems? 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1714" y="4350219"/>
            <a:ext cx="718864" cy="718864"/>
            <a:chOff x="3797102" y="1641038"/>
            <a:chExt cx="1554480" cy="1554480"/>
          </a:xfrm>
        </p:grpSpPr>
        <p:sp>
          <p:nvSpPr>
            <p:cNvPr id="10" name="Teardrop 9"/>
            <p:cNvSpPr/>
            <p:nvPr/>
          </p:nvSpPr>
          <p:spPr>
            <a:xfrm rot="8083428">
              <a:off x="3797102" y="1641038"/>
              <a:ext cx="1554480" cy="1554480"/>
            </a:xfrm>
            <a:prstGeom prst="teardrop">
              <a:avLst>
                <a:gd name="adj" fmla="val 200000"/>
              </a:avLst>
            </a:prstGeom>
            <a:solidFill>
              <a:srgbClr val="60E0FD"/>
            </a:solidFill>
            <a:ln>
              <a:noFill/>
            </a:ln>
            <a:effectLst>
              <a:outerShdw blurRad="63500" dist="63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34262" y="1785699"/>
              <a:ext cx="1280160" cy="1280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41759" y="4350281"/>
            <a:ext cx="514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What is your most pressing </a:t>
            </a:r>
            <a:r>
              <a:rPr lang="en-US" sz="2400" dirty="0" smtClean="0">
                <a:solidFill>
                  <a:srgbClr val="E775D7"/>
                </a:solidFill>
                <a:latin typeface="Segoe UI Light" panose="020B0502040204020203" pitchFamily="34" charset="0"/>
              </a:rPr>
              <a:t>problem of practice</a:t>
            </a:r>
            <a:r>
              <a:rPr lang="en-US" sz="2400" dirty="0" smtClean="0">
                <a:latin typeface="Segoe UI Light" panose="020B0502040204020203" pitchFamily="34" charset="0"/>
              </a:rPr>
              <a:t>?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4148" y="235099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9909" y="4478818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779873" y="50129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8779873" y="48300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877987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8779873" y="4464318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8779873" y="428143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77987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877987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877987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8779873" y="35499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877987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85969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59699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859699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85969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8596993" y="428143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85969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5969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859699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5969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84141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84141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84141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84141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841411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141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8414113" y="35499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84141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82312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823123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823123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823123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2312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82312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82312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823123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6200000">
            <a:off x="80483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6200000">
            <a:off x="804835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16200000">
            <a:off x="80483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80483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80483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80483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804835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80483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80483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78654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78654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78654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7865473" y="42814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78654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8654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865473" y="37327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78654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78654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76825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768259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76825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76825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200000">
            <a:off x="76825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6200000">
            <a:off x="768259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6200000">
            <a:off x="76825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768259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74997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749971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74997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74997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74997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74997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4997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16200000">
            <a:off x="73168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 rot="16200000">
            <a:off x="73168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16200000">
            <a:off x="7316833" y="44643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 rot="16200000">
            <a:off x="73168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 rot="16200000">
            <a:off x="73168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 rot="16200000">
            <a:off x="73168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 rot="16200000">
            <a:off x="73168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16200000">
            <a:off x="73168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 rot="16200000">
            <a:off x="71339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16200000">
            <a:off x="71339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16200000">
            <a:off x="71339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 rot="16200000">
            <a:off x="71339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 rot="16200000">
            <a:off x="713395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 rot="16200000">
            <a:off x="713395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6200000">
            <a:off x="71339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16200000">
            <a:off x="69510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16200000">
            <a:off x="69510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16200000">
            <a:off x="69510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16200000">
            <a:off x="69510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6200000">
            <a:off x="69510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6200000">
            <a:off x="69510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rot="16200000">
            <a:off x="69510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16200000">
            <a:off x="69510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16200000">
            <a:off x="67681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67681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67681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676819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67681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67681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16200000">
            <a:off x="676819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6200000">
            <a:off x="67681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 rot="16200000">
            <a:off x="65853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6200000">
            <a:off x="65853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6200000">
            <a:off x="65853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6200000">
            <a:off x="658531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65853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65853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>
            <a:off x="65853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6200000">
            <a:off x="65853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65853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16200000">
            <a:off x="64024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64024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 rot="16200000">
            <a:off x="64024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16200000">
            <a:off x="640243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64024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rot="16200000">
            <a:off x="64024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16200000">
            <a:off x="64024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>
            <a:off x="64024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16200000">
            <a:off x="64024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62195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0">
            <a:off x="62195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0">
            <a:off x="62195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rot="16200000">
            <a:off x="62195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62195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0">
            <a:off x="62195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0">
            <a:off x="62195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0">
            <a:off x="621955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0">
            <a:off x="62195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16200000">
            <a:off x="60366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16200000">
            <a:off x="60366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0">
            <a:off x="60366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0">
            <a:off x="603667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6200000">
            <a:off x="60366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16200000">
            <a:off x="60366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6200000">
            <a:off x="603667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60366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16200000">
            <a:off x="58537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16200000">
            <a:off x="585379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16200000">
            <a:off x="58537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 rot="16200000">
            <a:off x="58537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 rot="16200000">
            <a:off x="58537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 rot="16200000">
            <a:off x="58537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 rot="16200000">
            <a:off x="585379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16200000">
            <a:off x="58537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16200000">
            <a:off x="58537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16200000">
            <a:off x="56709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16200000">
            <a:off x="56709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16200000">
            <a:off x="56709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16200000">
            <a:off x="5670913" y="427931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6200000">
            <a:off x="56709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rot="16200000">
            <a:off x="567091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 rot="16200000">
            <a:off x="56709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 rot="16200000">
            <a:off x="56709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6200000">
            <a:off x="54880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6200000">
            <a:off x="548803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6200000">
            <a:off x="54880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6200000">
            <a:off x="548803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16200000">
            <a:off x="54880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6200000">
            <a:off x="54880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16200000">
            <a:off x="548803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16200000">
            <a:off x="54880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16200000">
            <a:off x="548803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16200000">
            <a:off x="5305153" y="501083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16200000">
            <a:off x="53051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16200000">
            <a:off x="530515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16200000">
            <a:off x="53051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16200000">
            <a:off x="530515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16200000">
            <a:off x="53051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16200000">
            <a:off x="53051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16200000">
            <a:off x="51222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16200000">
            <a:off x="51222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16200000">
            <a:off x="512227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16200000">
            <a:off x="512227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16200000">
            <a:off x="51222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6200000">
            <a:off x="512227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16200000">
            <a:off x="51222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49393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49393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16200000">
            <a:off x="49393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49393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49393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49393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16200000">
            <a:off x="49393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6200000">
            <a:off x="47565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 rot="16200000">
            <a:off x="47565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16200000">
            <a:off x="47565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475651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475651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 rot="16200000">
            <a:off x="47565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16200000">
            <a:off x="47565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47565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16200000">
            <a:off x="475651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16200000">
            <a:off x="457363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6200000">
            <a:off x="45736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rot="16200000">
            <a:off x="45736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6200000">
            <a:off x="45736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16200000">
            <a:off x="45736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16200000">
            <a:off x="45736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 rot="16200000">
            <a:off x="43907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 rot="16200000">
            <a:off x="439075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 rot="16200000">
            <a:off x="43907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 rot="16200000">
            <a:off x="439075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 rot="16200000">
            <a:off x="439075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rot="16200000">
            <a:off x="43907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 rot="16200000">
            <a:off x="43907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16200000">
            <a:off x="42078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16200000">
            <a:off x="42078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 rot="16200000">
            <a:off x="420787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 rot="16200000">
            <a:off x="42078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 rot="16200000">
            <a:off x="420787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rot="16200000">
            <a:off x="42078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rot="16200000">
            <a:off x="420787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 rot="16200000">
            <a:off x="20133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 rot="16200000">
            <a:off x="20133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 rot="16200000">
            <a:off x="201331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 rot="16200000">
            <a:off x="20133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 rot="16200000">
            <a:off x="201331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 rot="16200000">
            <a:off x="201331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2013310" y="354778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18304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6200000">
            <a:off x="183043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 rot="16200000">
            <a:off x="18304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 rot="16200000">
            <a:off x="18304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 rot="16200000">
            <a:off x="183043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 rot="16200000">
            <a:off x="183043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 rot="16200000">
            <a:off x="16475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 rot="16200000">
            <a:off x="164755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 rot="16200000">
            <a:off x="164755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6200000">
            <a:off x="16475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 rot="16200000">
            <a:off x="164755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 rot="16200000">
            <a:off x="164755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 rot="16200000">
            <a:off x="14646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 rot="16200000">
            <a:off x="146467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46467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rot="16200000">
            <a:off x="146467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 rot="16200000">
            <a:off x="146467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rot="16200000">
            <a:off x="128179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 rot="16200000">
            <a:off x="128179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16200000">
            <a:off x="12817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16200000">
            <a:off x="12817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16200000">
            <a:off x="12817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16200000">
            <a:off x="128179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rot="16200000">
            <a:off x="128179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16200000">
            <a:off x="10989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rot="16200000">
            <a:off x="10989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rot="16200000">
            <a:off x="109891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rot="16200000">
            <a:off x="10989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16200000">
            <a:off x="1098910" y="39135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6200000">
            <a:off x="109891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6200000">
            <a:off x="109891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 rot="16200000">
            <a:off x="9160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rot="16200000">
            <a:off x="91603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 rot="16200000">
            <a:off x="9160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 rot="16200000">
            <a:off x="9160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 rot="16200000">
            <a:off x="91603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 rot="16200000">
            <a:off x="91602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 rot="16200000">
            <a:off x="7331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 rot="16200000">
            <a:off x="73315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 rot="16200000">
            <a:off x="7331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 rot="16200000">
            <a:off x="73314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 rot="16200000">
            <a:off x="55027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 rot="16200000">
            <a:off x="5502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 rot="16200000">
            <a:off x="55027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rot="16200000">
            <a:off x="55027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rot="16200000">
            <a:off x="55027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rot="16200000">
            <a:off x="55026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rot="16200000">
            <a:off x="367390" y="48279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rot="16200000">
            <a:off x="3673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rot="16200000">
            <a:off x="3673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6200000">
            <a:off x="3673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6200000">
            <a:off x="367389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16200000">
            <a:off x="36738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16200000">
            <a:off x="1845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6200000">
            <a:off x="1845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16200000">
            <a:off x="18450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16200000">
            <a:off x="82312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6200000">
            <a:off x="40249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6200000">
            <a:off x="40249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16200000">
            <a:off x="402499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16200000">
            <a:off x="40249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 rot="16200000">
            <a:off x="40249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rot="16200000">
            <a:off x="402499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 rot="16200000">
            <a:off x="4024992" y="354779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 rot="16200000">
            <a:off x="38421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 rot="16200000">
            <a:off x="384211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16200000">
            <a:off x="384211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rot="16200000">
            <a:off x="38421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rot="16200000">
            <a:off x="384211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6200000">
            <a:off x="384211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16200000">
            <a:off x="36592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16200000">
            <a:off x="365923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6200000">
            <a:off x="365923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16200000">
            <a:off x="36592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6200000">
            <a:off x="365923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rot="16200000">
            <a:off x="365923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 rot="16200000">
            <a:off x="34763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 rot="16200000">
            <a:off x="347635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 rot="16200000">
            <a:off x="347635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 rot="16200000">
            <a:off x="347635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 rot="16200000">
            <a:off x="347635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 rot="16200000">
            <a:off x="329347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 rot="16200000">
            <a:off x="329347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 rot="16200000">
            <a:off x="32934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 rot="16200000">
            <a:off x="32934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6200000">
            <a:off x="32934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 rot="16200000">
            <a:off x="329347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 rot="16200000">
            <a:off x="329347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 rot="16200000">
            <a:off x="31105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 rot="16200000">
            <a:off x="31105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 rot="16200000">
            <a:off x="311059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 rot="16200000">
            <a:off x="31105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 rot="16200000">
            <a:off x="31105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 rot="16200000">
            <a:off x="311059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 rot="16200000">
            <a:off x="311059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6200000">
            <a:off x="29277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 rot="16200000">
            <a:off x="292771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 rot="16200000">
            <a:off x="2927712" y="427931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 rot="16200000">
            <a:off x="29277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 rot="16200000">
            <a:off x="292771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 rot="16200000">
            <a:off x="292771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 rot="16200000">
            <a:off x="27448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 rot="16200000">
            <a:off x="274483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6200000">
            <a:off x="27448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 rot="16200000">
            <a:off x="274483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 rot="16200000">
            <a:off x="256195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 rot="16200000">
            <a:off x="25619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 rot="16200000">
            <a:off x="256195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 rot="16200000">
            <a:off x="256195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 rot="16200000">
            <a:off x="256195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 rot="16200000">
            <a:off x="256195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 rot="16200000">
            <a:off x="2379072" y="482795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 rot="16200000">
            <a:off x="23790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 rot="16200000">
            <a:off x="23790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 rot="16200000">
            <a:off x="23790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 rot="16200000">
            <a:off x="2379071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 rot="16200000">
            <a:off x="237907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 rot="16200000">
            <a:off x="21961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21961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19619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3476349" y="409642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4207871" y="427930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 rot="16200000">
            <a:off x="2744831" y="373066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927711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 rot="16200000">
            <a:off x="1464669" y="391354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41709" y="2533907"/>
            <a:ext cx="399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Architect" pitchFamily="2" charset="0"/>
              </a:rPr>
              <a:t>Equity</a:t>
            </a:r>
            <a:r>
              <a:rPr lang="en-US" sz="4800" dirty="0" smtClean="0">
                <a:latin typeface="Architect" pitchFamily="2" charset="0"/>
              </a:rPr>
              <a:t> is more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659229" y="5102269"/>
            <a:ext cx="530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t</a:t>
            </a:r>
            <a:r>
              <a:rPr lang="en-US" sz="4800" dirty="0" smtClean="0">
                <a:latin typeface="Architect" pitchFamily="2" charset="0"/>
              </a:rPr>
              <a:t>han student barriers</a:t>
            </a:r>
            <a:endParaRPr lang="en-US" sz="3200" dirty="0"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3810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When you use data to study people, ask </a:t>
            </a:r>
            <a:r>
              <a:rPr lang="en-US" sz="2400" b="1" i="1" dirty="0">
                <a:solidFill>
                  <a:srgbClr val="1EA8E1"/>
                </a:solidFill>
                <a:latin typeface="Segoe UI Light" panose="020B0502040204020203" pitchFamily="34" charset="0"/>
              </a:rPr>
              <a:t>Who gains power with this information?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0" y="1447800"/>
            <a:ext cx="33528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If it’s not the people whose data you are using, there’s a problem.</a:t>
            </a:r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</a:rPr>
              <a:t>─Hilary Mason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6642556"/>
            <a:ext cx="434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cc-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nd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7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-by Christopher Penn https://www.flickr.com/photos/financialaidpodcast/2287769216/</a:t>
            </a:r>
          </a:p>
        </p:txBody>
      </p:sp>
    </p:spTree>
    <p:extLst>
      <p:ext uri="{BB962C8B-B14F-4D97-AF65-F5344CB8AC3E}">
        <p14:creationId xmlns:p14="http://schemas.microsoft.com/office/powerpoint/2010/main" val="41682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322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Ethics </a:t>
            </a:r>
            <a:r>
              <a:rPr lang="en-US" sz="3200" dirty="0">
                <a:latin typeface="Architect" pitchFamily="2" charset="0"/>
              </a:rPr>
              <a:t>in data use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 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821" y="1033471"/>
            <a:ext cx="6937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What are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our responsibilities </a:t>
            </a:r>
            <a:r>
              <a:rPr lang="en-US" sz="2400" dirty="0">
                <a:latin typeface="Segoe UI Light" panose="020B0502040204020203" pitchFamily="34" charset="0"/>
              </a:rPr>
              <a:t>with the data?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</a:rPr>
              <a:t>How do stakeholders, including students,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provide feedback </a:t>
            </a:r>
            <a:r>
              <a:rPr lang="en-US" sz="2400" dirty="0">
                <a:latin typeface="Segoe UI Light" panose="020B0502040204020203" pitchFamily="34" charset="0"/>
              </a:rPr>
              <a:t>about or review the data we collect</a:t>
            </a:r>
            <a:r>
              <a:rPr lang="en-US" sz="2400" dirty="0" smtClean="0">
                <a:latin typeface="Segoe UI Light" panose="020B0502040204020203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Segoe UI Light" panose="020B0502040204020203" pitchFamily="34" charset="0"/>
              </a:rPr>
              <a:t>How do we communicate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uncertainty</a:t>
            </a:r>
            <a:r>
              <a:rPr lang="en-US" sz="2400" dirty="0" smtClean="0">
                <a:latin typeface="Segoe UI Light" panose="020B0502040204020203" pitchFamily="34" charset="0"/>
              </a:rPr>
              <a:t> or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missing data </a:t>
            </a:r>
            <a:r>
              <a:rPr lang="en-US" sz="2400" dirty="0" smtClean="0">
                <a:latin typeface="Segoe UI Light" panose="020B0502040204020203" pitchFamily="34" charset="0"/>
              </a:rPr>
              <a:t>points?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egoe UI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Segoe UI Light" panose="020B0502040204020203" pitchFamily="34" charset="0"/>
              </a:rPr>
              <a:t>What are the roles of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process</a:t>
            </a:r>
            <a:r>
              <a:rPr lang="en-US" sz="2400" dirty="0" smtClean="0">
                <a:latin typeface="Segoe UI Light" panose="020B0502040204020203" pitchFamily="34" charset="0"/>
              </a:rPr>
              <a:t>,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culture</a:t>
            </a:r>
            <a:r>
              <a:rPr lang="en-US" sz="2400" dirty="0" smtClean="0">
                <a:latin typeface="Segoe UI Light" panose="020B0502040204020203" pitchFamily="34" charset="0"/>
              </a:rPr>
              <a:t>, or </a:t>
            </a:r>
            <a:r>
              <a:rPr lang="en-US" sz="2400" dirty="0">
                <a:solidFill>
                  <a:srgbClr val="E775D7"/>
                </a:solidFill>
                <a:latin typeface="Segoe UI Light" panose="020B0502040204020203" pitchFamily="34" charset="0"/>
              </a:rPr>
              <a:t>bias</a:t>
            </a:r>
            <a:r>
              <a:rPr lang="en-US" sz="2400" dirty="0" smtClean="0">
                <a:latin typeface="Segoe UI Light" panose="020B0502040204020203" pitchFamily="34" charset="0"/>
              </a:rPr>
              <a:t> in developing data stories?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779873" y="50129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8779873" y="48300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877987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8779873" y="4464318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8779873" y="428143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77987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877987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877987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8779873" y="35499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877987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85969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59699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859699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85969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8596993" y="428143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85969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5969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859699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5969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84141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84141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84141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84141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841411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141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8414113" y="35499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84141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82312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823123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823123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823123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2312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82312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82312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823123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6200000">
            <a:off x="80483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6200000">
            <a:off x="804835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16200000">
            <a:off x="80483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80483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80483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80483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804835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80483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80483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78654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78654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78654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7865473" y="42814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78654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8654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865473" y="37327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78654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78654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76825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768259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76825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76825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200000">
            <a:off x="76825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6200000">
            <a:off x="768259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6200000">
            <a:off x="76825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768259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74997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749971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74997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74997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74997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74997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4997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16200000">
            <a:off x="73168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 rot="16200000">
            <a:off x="73168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16200000">
            <a:off x="7316833" y="44643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 rot="16200000">
            <a:off x="73168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 rot="16200000">
            <a:off x="73168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 rot="16200000">
            <a:off x="73168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 rot="16200000">
            <a:off x="73168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16200000">
            <a:off x="73168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 rot="16200000">
            <a:off x="71339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16200000">
            <a:off x="71339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16200000">
            <a:off x="71339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 rot="16200000">
            <a:off x="71339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 rot="16200000">
            <a:off x="713395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 rot="16200000">
            <a:off x="713395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6200000">
            <a:off x="71339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16200000">
            <a:off x="69510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16200000">
            <a:off x="69510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16200000">
            <a:off x="69510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16200000">
            <a:off x="69510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6200000">
            <a:off x="69510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6200000">
            <a:off x="69510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rot="16200000">
            <a:off x="69510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16200000">
            <a:off x="69510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16200000">
            <a:off x="67681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67681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67681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676819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67681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67681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16200000">
            <a:off x="676819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6200000">
            <a:off x="67681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 rot="16200000">
            <a:off x="65853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6200000">
            <a:off x="65853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6200000">
            <a:off x="65853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6200000">
            <a:off x="658531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65853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65853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>
            <a:off x="65853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6200000">
            <a:off x="65853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65853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16200000">
            <a:off x="64024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64024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 rot="16200000">
            <a:off x="64024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16200000">
            <a:off x="640243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64024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rot="16200000">
            <a:off x="64024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16200000">
            <a:off x="64024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>
            <a:off x="64024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16200000">
            <a:off x="64024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62195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0">
            <a:off x="62195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0">
            <a:off x="62195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rot="16200000">
            <a:off x="62195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62195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0">
            <a:off x="62195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0">
            <a:off x="62195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0">
            <a:off x="621955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0">
            <a:off x="62195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16200000">
            <a:off x="60366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16200000">
            <a:off x="60366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0">
            <a:off x="60366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0">
            <a:off x="603667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6200000">
            <a:off x="60366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16200000">
            <a:off x="60366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6200000">
            <a:off x="603667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60366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16200000">
            <a:off x="58537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16200000">
            <a:off x="585379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16200000">
            <a:off x="58537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 rot="16200000">
            <a:off x="58537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 rot="16200000">
            <a:off x="58537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 rot="16200000">
            <a:off x="58537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 rot="16200000">
            <a:off x="585379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16200000">
            <a:off x="58537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16200000">
            <a:off x="58537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16200000">
            <a:off x="56709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16200000">
            <a:off x="56709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16200000">
            <a:off x="56709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16200000">
            <a:off x="5670913" y="427931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6200000">
            <a:off x="56709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rot="16200000">
            <a:off x="567091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 rot="16200000">
            <a:off x="56709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 rot="16200000">
            <a:off x="56709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6200000">
            <a:off x="54880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6200000">
            <a:off x="548803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6200000">
            <a:off x="54880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6200000">
            <a:off x="548803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16200000">
            <a:off x="54880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6200000">
            <a:off x="54880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16200000">
            <a:off x="548803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16200000">
            <a:off x="54880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16200000">
            <a:off x="548803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16200000">
            <a:off x="5305153" y="501083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16200000">
            <a:off x="53051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16200000">
            <a:off x="530515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16200000">
            <a:off x="53051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16200000">
            <a:off x="530515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16200000">
            <a:off x="53051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16200000">
            <a:off x="53051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16200000">
            <a:off x="51222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16200000">
            <a:off x="51222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16200000">
            <a:off x="512227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16200000">
            <a:off x="512227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16200000">
            <a:off x="51222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6200000">
            <a:off x="512227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16200000">
            <a:off x="51222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49393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49393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16200000">
            <a:off x="49393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49393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49393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49393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16200000">
            <a:off x="49393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6200000">
            <a:off x="47565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 rot="16200000">
            <a:off x="47565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16200000">
            <a:off x="47565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475651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475651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 rot="16200000">
            <a:off x="47565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16200000">
            <a:off x="47565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47565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16200000">
            <a:off x="475651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16200000">
            <a:off x="457363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6200000">
            <a:off x="45736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rot="16200000">
            <a:off x="45736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6200000">
            <a:off x="45736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16200000">
            <a:off x="45736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16200000">
            <a:off x="45736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 rot="16200000">
            <a:off x="43907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 rot="16200000">
            <a:off x="439075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 rot="16200000">
            <a:off x="43907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 rot="16200000">
            <a:off x="439075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 rot="16200000">
            <a:off x="439075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rot="16200000">
            <a:off x="43907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 rot="16200000">
            <a:off x="43907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16200000">
            <a:off x="42078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16200000">
            <a:off x="42078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 rot="16200000">
            <a:off x="420787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 rot="16200000">
            <a:off x="42078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 rot="16200000">
            <a:off x="420787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rot="16200000">
            <a:off x="42078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rot="16200000">
            <a:off x="420787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 rot="16200000">
            <a:off x="20133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 rot="16200000">
            <a:off x="20133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 rot="16200000">
            <a:off x="201331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 rot="16200000">
            <a:off x="20133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 rot="16200000">
            <a:off x="201331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 rot="16200000">
            <a:off x="201331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2013310" y="354778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18304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6200000">
            <a:off x="183043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 rot="16200000">
            <a:off x="18304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 rot="16200000">
            <a:off x="18304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 rot="16200000">
            <a:off x="183043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 rot="16200000">
            <a:off x="183043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 rot="16200000">
            <a:off x="16475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 rot="16200000">
            <a:off x="164755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 rot="16200000">
            <a:off x="164755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6200000">
            <a:off x="16475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 rot="16200000">
            <a:off x="164755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 rot="16200000">
            <a:off x="164755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 rot="16200000">
            <a:off x="14646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 rot="16200000">
            <a:off x="146467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46467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rot="16200000">
            <a:off x="146467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 rot="16200000">
            <a:off x="146467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rot="16200000">
            <a:off x="128179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 rot="16200000">
            <a:off x="128179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16200000">
            <a:off x="12817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16200000">
            <a:off x="12817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16200000">
            <a:off x="12817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16200000">
            <a:off x="128179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rot="16200000">
            <a:off x="128179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16200000">
            <a:off x="10989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rot="16200000">
            <a:off x="10989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rot="16200000">
            <a:off x="109891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rot="16200000">
            <a:off x="10989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16200000">
            <a:off x="1098910" y="39135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6200000">
            <a:off x="109891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6200000">
            <a:off x="109891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 rot="16200000">
            <a:off x="9160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rot="16200000">
            <a:off x="91603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 rot="16200000">
            <a:off x="9160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 rot="16200000">
            <a:off x="9160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 rot="16200000">
            <a:off x="91603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 rot="16200000">
            <a:off x="91602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 rot="16200000">
            <a:off x="7331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 rot="16200000">
            <a:off x="73315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 rot="16200000">
            <a:off x="7331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 rot="16200000">
            <a:off x="73314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 rot="16200000">
            <a:off x="55027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 rot="16200000">
            <a:off x="5502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 rot="16200000">
            <a:off x="55027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rot="16200000">
            <a:off x="55027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rot="16200000">
            <a:off x="55027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rot="16200000">
            <a:off x="55026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rot="16200000">
            <a:off x="367390" y="48279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rot="16200000">
            <a:off x="3673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rot="16200000">
            <a:off x="3673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6200000">
            <a:off x="3673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6200000">
            <a:off x="367389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16200000">
            <a:off x="36738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16200000">
            <a:off x="1845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6200000">
            <a:off x="1845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16200000">
            <a:off x="18450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16200000">
            <a:off x="82312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6200000">
            <a:off x="40249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6200000">
            <a:off x="40249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16200000">
            <a:off x="402499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16200000">
            <a:off x="40249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 rot="16200000">
            <a:off x="40249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rot="16200000">
            <a:off x="402499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 rot="16200000">
            <a:off x="4024992" y="354779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 rot="16200000">
            <a:off x="38421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 rot="16200000">
            <a:off x="384211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16200000">
            <a:off x="384211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rot="16200000">
            <a:off x="38421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rot="16200000">
            <a:off x="384211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6200000">
            <a:off x="384211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16200000">
            <a:off x="36592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16200000">
            <a:off x="365923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6200000">
            <a:off x="365923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16200000">
            <a:off x="36592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6200000">
            <a:off x="365923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rot="16200000">
            <a:off x="365923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 rot="16200000">
            <a:off x="34763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 rot="16200000">
            <a:off x="347635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 rot="16200000">
            <a:off x="347635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 rot="16200000">
            <a:off x="347635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 rot="16200000">
            <a:off x="347635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 rot="16200000">
            <a:off x="329347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 rot="16200000">
            <a:off x="329347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 rot="16200000">
            <a:off x="32934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 rot="16200000">
            <a:off x="32934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6200000">
            <a:off x="32934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 rot="16200000">
            <a:off x="329347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 rot="16200000">
            <a:off x="329347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 rot="16200000">
            <a:off x="31105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 rot="16200000">
            <a:off x="31105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 rot="16200000">
            <a:off x="311059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 rot="16200000">
            <a:off x="31105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 rot="16200000">
            <a:off x="31105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 rot="16200000">
            <a:off x="311059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 rot="16200000">
            <a:off x="311059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6200000">
            <a:off x="29277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 rot="16200000">
            <a:off x="292771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 rot="16200000">
            <a:off x="2927712" y="427931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 rot="16200000">
            <a:off x="29277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 rot="16200000">
            <a:off x="292771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 rot="16200000">
            <a:off x="292771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 rot="16200000">
            <a:off x="27448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 rot="16200000">
            <a:off x="274483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6200000">
            <a:off x="27448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 rot="16200000">
            <a:off x="274483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 rot="16200000">
            <a:off x="256195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 rot="16200000">
            <a:off x="25619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 rot="16200000">
            <a:off x="256195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 rot="16200000">
            <a:off x="256195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 rot="16200000">
            <a:off x="256195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 rot="16200000">
            <a:off x="256195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 rot="16200000">
            <a:off x="2379072" y="482795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 rot="16200000">
            <a:off x="23790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 rot="16200000">
            <a:off x="23790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 rot="16200000">
            <a:off x="23790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 rot="16200000">
            <a:off x="2379071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 rot="16200000">
            <a:off x="237907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 rot="16200000">
            <a:off x="21961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21961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19619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3476349" y="409642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4207871" y="427930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 rot="16200000">
            <a:off x="2744831" y="373066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927711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 rot="16200000">
            <a:off x="1464669" y="391354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41709" y="2533907"/>
            <a:ext cx="399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chitect" pitchFamily="2" charset="0"/>
              </a:rPr>
              <a:t>Closure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3659229" y="5102269"/>
            <a:ext cx="5303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a</a:t>
            </a:r>
            <a:r>
              <a:rPr lang="en-US" sz="4800" dirty="0" smtClean="0">
                <a:latin typeface="Architect" pitchFamily="2" charset="0"/>
              </a:rPr>
              <a:t>nd </a:t>
            </a:r>
            <a:r>
              <a:rPr lang="en-US" sz="4800" i="1" dirty="0" smtClean="0">
                <a:latin typeface="Architect" pitchFamily="2" charset="0"/>
              </a:rPr>
              <a:t>next steps</a:t>
            </a:r>
            <a:endParaRPr lang="en-US" sz="3200" dirty="0"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228600"/>
            <a:ext cx="2452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D05B2"/>
                </a:solidFill>
                <a:latin typeface="Architect" pitchFamily="2" charset="0"/>
              </a:rPr>
              <a:t>Agenda review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8235" y="1039895"/>
            <a:ext cx="8453718" cy="5357194"/>
          </a:xfrm>
          <a:custGeom>
            <a:avLst/>
            <a:gdLst>
              <a:gd name="connsiteX0" fmla="*/ 0 w 8453718"/>
              <a:gd name="connsiteY0" fmla="*/ 5136787 h 5357194"/>
              <a:gd name="connsiteX1" fmla="*/ 891989 w 8453718"/>
              <a:gd name="connsiteY1" fmla="*/ 5141270 h 5357194"/>
              <a:gd name="connsiteX2" fmla="*/ 1837765 w 8453718"/>
              <a:gd name="connsiteY2" fmla="*/ 2882164 h 5357194"/>
              <a:gd name="connsiteX3" fmla="*/ 3249706 w 8453718"/>
              <a:gd name="connsiteY3" fmla="*/ 2891129 h 5357194"/>
              <a:gd name="connsiteX4" fmla="*/ 4607859 w 8453718"/>
              <a:gd name="connsiteY4" fmla="*/ 1178870 h 5357194"/>
              <a:gd name="connsiteX5" fmla="*/ 6199094 w 8453718"/>
              <a:gd name="connsiteY5" fmla="*/ 995093 h 5357194"/>
              <a:gd name="connsiteX6" fmla="*/ 7588624 w 8453718"/>
              <a:gd name="connsiteY6" fmla="*/ 161376 h 5357194"/>
              <a:gd name="connsiteX7" fmla="*/ 8453718 w 8453718"/>
              <a:gd name="connsiteY7" fmla="*/ 11 h 5357194"/>
              <a:gd name="connsiteX8" fmla="*/ 8453718 w 8453718"/>
              <a:gd name="connsiteY8" fmla="*/ 11 h 535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53718" h="5357194">
                <a:moveTo>
                  <a:pt x="0" y="5136787"/>
                </a:moveTo>
                <a:cubicBezTo>
                  <a:pt x="292847" y="5326914"/>
                  <a:pt x="585695" y="5517041"/>
                  <a:pt x="891989" y="5141270"/>
                </a:cubicBezTo>
                <a:cubicBezTo>
                  <a:pt x="1198283" y="4765499"/>
                  <a:pt x="1444812" y="3257188"/>
                  <a:pt x="1837765" y="2882164"/>
                </a:cubicBezTo>
                <a:cubicBezTo>
                  <a:pt x="2230718" y="2507140"/>
                  <a:pt x="2788024" y="3175011"/>
                  <a:pt x="3249706" y="2891129"/>
                </a:cubicBezTo>
                <a:cubicBezTo>
                  <a:pt x="3711388" y="2607247"/>
                  <a:pt x="4116294" y="1494876"/>
                  <a:pt x="4607859" y="1178870"/>
                </a:cubicBezTo>
                <a:cubicBezTo>
                  <a:pt x="5099424" y="862864"/>
                  <a:pt x="5702300" y="1164675"/>
                  <a:pt x="6199094" y="995093"/>
                </a:cubicBezTo>
                <a:cubicBezTo>
                  <a:pt x="6695888" y="825511"/>
                  <a:pt x="7212853" y="327223"/>
                  <a:pt x="7588624" y="161376"/>
                </a:cubicBezTo>
                <a:cubicBezTo>
                  <a:pt x="7964395" y="-4471"/>
                  <a:pt x="8453718" y="11"/>
                  <a:pt x="8453718" y="11"/>
                </a:cubicBezTo>
                <a:lnTo>
                  <a:pt x="8453718" y="11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43435" y="5118847"/>
            <a:ext cx="1398494" cy="372036"/>
          </a:xfrm>
          <a:prstGeom prst="wedgeRectCallout">
            <a:avLst>
              <a:gd name="adj1" fmla="val -7051"/>
              <a:gd name="adj2" fmla="val 24683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here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15471" y="2465294"/>
            <a:ext cx="1546411" cy="614077"/>
          </a:xfrm>
          <a:prstGeom prst="wedgeRectCallout">
            <a:avLst>
              <a:gd name="adj1" fmla="val 30008"/>
              <a:gd name="adj2" fmla="val 36457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Admire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problem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501153" y="1174369"/>
            <a:ext cx="1981200" cy="640983"/>
          </a:xfrm>
          <a:prstGeom prst="wedgeRectCallout">
            <a:avLst>
              <a:gd name="adj1" fmla="val 39687"/>
              <a:gd name="adj2" fmla="val 24784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meaningful plans of action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5094641" y="3213840"/>
            <a:ext cx="2604248" cy="632018"/>
          </a:xfrm>
          <a:prstGeom prst="wedgeRectCallout">
            <a:avLst>
              <a:gd name="adj1" fmla="val 50091"/>
              <a:gd name="adj2" fmla="val -31651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Equity in communication  and access</a:t>
            </a:r>
          </a:p>
        </p:txBody>
      </p:sp>
      <p:sp>
        <p:nvSpPr>
          <p:cNvPr id="8" name="Oval 7"/>
          <p:cNvSpPr/>
          <p:nvPr/>
        </p:nvSpPr>
        <p:spPr>
          <a:xfrm>
            <a:off x="7561729" y="1223228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67435" y="4948063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08033" y="3043063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4082" y="6228555"/>
            <a:ext cx="274320" cy="2743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779873" y="50129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8779873" y="48300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877987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8779873" y="4464318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8779873" y="428143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77987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877987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6200000">
            <a:off x="877987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8779873" y="35499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877987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85969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59699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8596993" y="46471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85969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8596993" y="428143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85969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5969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859699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5969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84141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84141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84141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84141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841411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141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8414113" y="35499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84141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6200000">
            <a:off x="82312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823123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823123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8231233" y="409855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82312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82312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82312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8231233" y="33670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16200000">
            <a:off x="80483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16200000">
            <a:off x="8048353" y="483007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16200000">
            <a:off x="80483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80483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80483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80483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804835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80483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80483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200000">
            <a:off x="78654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78654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78654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7865473" y="428143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78654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8654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7865473" y="37327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78654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6200000">
            <a:off x="78654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76825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768259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76825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76825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200000">
            <a:off x="76825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6200000">
            <a:off x="7682593" y="391567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6200000">
            <a:off x="76825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768259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74997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7499713" y="464719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749971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74997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16200000">
            <a:off x="74997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74997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74997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 rot="16200000">
            <a:off x="73168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 rot="16200000">
            <a:off x="73168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16200000">
            <a:off x="7316833" y="446431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 rot="16200000">
            <a:off x="73168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 rot="16200000">
            <a:off x="73168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 rot="16200000">
            <a:off x="73168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 rot="16200000">
            <a:off x="73168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16200000">
            <a:off x="73168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 rot="16200000">
            <a:off x="71339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16200000">
            <a:off x="71339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16200000">
            <a:off x="71339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 rot="16200000">
            <a:off x="71339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 rot="16200000">
            <a:off x="713395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 rot="16200000">
            <a:off x="7133953" y="373279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 rot="16200000">
            <a:off x="71339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16200000">
            <a:off x="695107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16200000">
            <a:off x="69510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16200000">
            <a:off x="69510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16200000">
            <a:off x="69510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6200000">
            <a:off x="69510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6200000">
            <a:off x="69510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 rot="16200000">
            <a:off x="695107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16200000">
            <a:off x="69510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16200000">
            <a:off x="676819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6200000">
            <a:off x="676819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6200000">
            <a:off x="676819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6200000">
            <a:off x="676819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16200000">
            <a:off x="676819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676819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16200000">
            <a:off x="676819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6200000">
            <a:off x="676819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 rot="16200000">
            <a:off x="658531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 rot="16200000">
            <a:off x="658531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16200000">
            <a:off x="658531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 rot="16200000">
            <a:off x="658531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16200000">
            <a:off x="658531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>
            <a:off x="658531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>
            <a:off x="658531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rot="16200000">
            <a:off x="658531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16200000">
            <a:off x="658531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16200000">
            <a:off x="64024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640243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 rot="16200000">
            <a:off x="640243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16200000">
            <a:off x="6402433" y="446431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>
            <a:off x="640243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rot="16200000">
            <a:off x="640243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16200000">
            <a:off x="640243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>
            <a:off x="640243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rot="16200000">
            <a:off x="640243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16200000">
            <a:off x="621955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 rot="16200000">
            <a:off x="621955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16200000">
            <a:off x="621955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rot="16200000">
            <a:off x="621955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621955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0">
            <a:off x="621955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16200000">
            <a:off x="621955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 rot="16200000">
            <a:off x="6219553" y="35499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0">
            <a:off x="621955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16200000">
            <a:off x="6036673" y="48300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 rot="16200000">
            <a:off x="6036673" y="46471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16200000">
            <a:off x="6036673" y="446431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 rot="16200000">
            <a:off x="6036673" y="42814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16200000">
            <a:off x="6036673" y="40985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rot="16200000">
            <a:off x="6036673" y="391567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6200000">
            <a:off x="6036673" y="373279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6036673" y="336703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 rot="16200000">
            <a:off x="58537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 rot="16200000">
            <a:off x="585379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 rot="16200000">
            <a:off x="58537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 rot="16200000">
            <a:off x="58537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 rot="16200000">
            <a:off x="58537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 rot="16200000">
            <a:off x="58537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 rot="16200000">
            <a:off x="585379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 rot="16200000">
            <a:off x="58537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 rot="16200000">
            <a:off x="58537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 rot="16200000">
            <a:off x="56709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 rot="16200000">
            <a:off x="56709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 rot="16200000">
            <a:off x="56709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16200000">
            <a:off x="5670913" y="427931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 rot="16200000">
            <a:off x="56709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 rot="16200000">
            <a:off x="567091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 rot="16200000">
            <a:off x="56709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 rot="16200000">
            <a:off x="56709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 rot="16200000">
            <a:off x="54880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rot="16200000">
            <a:off x="548803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rot="16200000">
            <a:off x="54880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 rot="16200000">
            <a:off x="548803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 rot="16200000">
            <a:off x="54880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rot="16200000">
            <a:off x="54880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rot="16200000">
            <a:off x="548803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 rot="16200000">
            <a:off x="54880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16200000">
            <a:off x="548803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 rot="16200000">
            <a:off x="5305153" y="5010832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rot="16200000">
            <a:off x="53051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rot="16200000">
            <a:off x="530515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 rot="16200000">
            <a:off x="53051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rot="16200000">
            <a:off x="530515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 rot="16200000">
            <a:off x="53051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 rot="16200000">
            <a:off x="53051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 rot="16200000">
            <a:off x="51222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 rot="16200000">
            <a:off x="51222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 rot="16200000">
            <a:off x="512227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 rot="16200000">
            <a:off x="512227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 rot="16200000">
            <a:off x="51222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6200000">
            <a:off x="512227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rot="16200000">
            <a:off x="51222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 rot="16200000">
            <a:off x="493939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rot="16200000">
            <a:off x="493939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rot="16200000">
            <a:off x="493939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493939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 rot="16200000">
            <a:off x="493939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6200000">
            <a:off x="493939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 rot="16200000">
            <a:off x="493939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6200000">
            <a:off x="475651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 rot="16200000">
            <a:off x="475651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16200000">
            <a:off x="475651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6200000">
            <a:off x="475651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 rot="16200000">
            <a:off x="475651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 rot="16200000">
            <a:off x="475651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16200000">
            <a:off x="475651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 rot="16200000">
            <a:off x="475651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16200000">
            <a:off x="475651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16200000">
            <a:off x="457363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6200000">
            <a:off x="457363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rot="16200000">
            <a:off x="457363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6200000">
            <a:off x="457363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16200000">
            <a:off x="457363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16200000">
            <a:off x="457363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 rot="16200000">
            <a:off x="439075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 rot="16200000">
            <a:off x="4390753" y="46450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 rot="16200000">
            <a:off x="4390753" y="42793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 rot="16200000">
            <a:off x="439075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 rot="16200000">
            <a:off x="4390753" y="373067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rot="16200000">
            <a:off x="439075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 rot="16200000">
            <a:off x="439075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rot="16200000">
            <a:off x="4207873" y="50108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rot="16200000">
            <a:off x="4207873" y="48279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 rot="16200000">
            <a:off x="4207873" y="44621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 rot="16200000">
            <a:off x="4207873" y="409643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 rot="16200000">
            <a:off x="4207873" y="391355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rot="16200000">
            <a:off x="4207873" y="354779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rot="16200000">
            <a:off x="4207873" y="3364912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 rot="16200000">
            <a:off x="20133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 rot="16200000">
            <a:off x="20133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 rot="16200000">
            <a:off x="201331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 rot="16200000">
            <a:off x="20133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 rot="16200000">
            <a:off x="201331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 rot="16200000">
            <a:off x="201331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2013310" y="3547789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18304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6200000">
            <a:off x="183043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 rot="16200000">
            <a:off x="18304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 rot="16200000">
            <a:off x="18304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 rot="16200000">
            <a:off x="183043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 rot="16200000">
            <a:off x="183043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 rot="16200000">
            <a:off x="16475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 rot="16200000">
            <a:off x="164755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 rot="16200000">
            <a:off x="164755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6200000">
            <a:off x="16475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 rot="16200000">
            <a:off x="164755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 rot="16200000">
            <a:off x="164755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 rot="16200000">
            <a:off x="14646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 rot="16200000">
            <a:off x="146467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46467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rot="16200000">
            <a:off x="146467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 rot="16200000">
            <a:off x="146467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rot="16200000">
            <a:off x="128179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 rot="16200000">
            <a:off x="128179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16200000">
            <a:off x="12817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16200000">
            <a:off x="12817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16200000">
            <a:off x="12817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16200000">
            <a:off x="128179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rot="16200000">
            <a:off x="128179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rot="16200000">
            <a:off x="109891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rot="16200000">
            <a:off x="10989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rot="16200000">
            <a:off x="109891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rot="16200000">
            <a:off x="10989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rot="16200000">
            <a:off x="1098910" y="39135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6200000">
            <a:off x="1098910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6200000">
            <a:off x="1098910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 rot="16200000">
            <a:off x="91603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rot="16200000">
            <a:off x="91603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/>
          <p:cNvSpPr/>
          <p:nvPr/>
        </p:nvSpPr>
        <p:spPr>
          <a:xfrm rot="16200000">
            <a:off x="91603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 rot="16200000">
            <a:off x="91603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 rot="16200000">
            <a:off x="916030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 rot="16200000">
            <a:off x="91602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 rot="16200000">
            <a:off x="73315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 rot="16200000">
            <a:off x="73315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 rot="16200000">
            <a:off x="73315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 rot="16200000">
            <a:off x="73314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 rot="16200000">
            <a:off x="550270" y="50108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 rot="16200000">
            <a:off x="550270" y="48279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 rot="16200000">
            <a:off x="55027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rot="16200000">
            <a:off x="55027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rot="16200000">
            <a:off x="55027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rot="16200000">
            <a:off x="55026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rot="16200000">
            <a:off x="367390" y="4827949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rot="16200000">
            <a:off x="367390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rot="16200000">
            <a:off x="367390" y="42793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 rot="16200000">
            <a:off x="367390" y="391354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 rot="16200000">
            <a:off x="367389" y="37306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rot="16200000">
            <a:off x="367389" y="336490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 rot="16200000">
            <a:off x="184510" y="464506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 rot="16200000">
            <a:off x="184510" y="409642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 rot="16200000">
            <a:off x="184509" y="35477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16200000">
            <a:off x="8231233" y="501295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 rot="16200000">
            <a:off x="40249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 rot="16200000">
            <a:off x="40249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rot="16200000">
            <a:off x="402499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 rot="16200000">
            <a:off x="40249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 rot="16200000">
            <a:off x="40249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 rot="16200000">
            <a:off x="402499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 rot="16200000">
            <a:off x="4024992" y="354779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 rot="16200000">
            <a:off x="38421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 rot="16200000">
            <a:off x="384211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rot="16200000">
            <a:off x="384211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rot="16200000">
            <a:off x="38421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rot="16200000">
            <a:off x="384211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6200000">
            <a:off x="384211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rot="16200000">
            <a:off x="36592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rot="16200000">
            <a:off x="365923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6200000">
            <a:off x="365923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16200000">
            <a:off x="36592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6200000">
            <a:off x="365923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rot="16200000">
            <a:off x="365923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 rot="16200000">
            <a:off x="34763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 rot="16200000">
            <a:off x="347635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 rot="16200000">
            <a:off x="347635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 rot="16200000">
            <a:off x="347635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 rot="16200000">
            <a:off x="347635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 rot="16200000">
            <a:off x="329347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 rot="16200000">
            <a:off x="329347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 rot="16200000">
            <a:off x="32934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 rot="16200000">
            <a:off x="32934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6200000">
            <a:off x="32934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 rot="16200000">
            <a:off x="329347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 rot="16200000">
            <a:off x="329347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 rot="16200000">
            <a:off x="311059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 rot="16200000">
            <a:off x="31105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 rot="16200000">
            <a:off x="311059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 rot="16200000">
            <a:off x="31105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 rot="16200000">
            <a:off x="311059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 rot="16200000">
            <a:off x="3110592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 rot="16200000">
            <a:off x="3110592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6200000">
            <a:off x="292771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 rot="16200000">
            <a:off x="292771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 rot="16200000">
            <a:off x="2927712" y="4279310"/>
            <a:ext cx="182880" cy="18288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 rot="16200000">
            <a:off x="292771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 rot="16200000">
            <a:off x="2927712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 rot="16200000">
            <a:off x="292771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 rot="16200000">
            <a:off x="274483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 rot="16200000">
            <a:off x="274483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 rot="16200000">
            <a:off x="274483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 rot="16200000">
            <a:off x="274483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 rot="16200000">
            <a:off x="2561952" y="5010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 rot="16200000">
            <a:off x="2561952" y="4827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 rot="16200000">
            <a:off x="256195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 rot="16200000">
            <a:off x="256195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 rot="16200000">
            <a:off x="256195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 rot="16200000">
            <a:off x="256195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 rot="16200000">
            <a:off x="2379072" y="4827950"/>
            <a:ext cx="182880" cy="182880"/>
          </a:xfrm>
          <a:prstGeom prst="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 rot="16200000">
            <a:off x="2379072" y="4462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 rot="16200000">
            <a:off x="2379072" y="4279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 rot="16200000">
            <a:off x="2379072" y="3913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 rot="16200000">
            <a:off x="2379071" y="37306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 rot="16200000">
            <a:off x="2379071" y="33649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 rot="16200000">
            <a:off x="2196192" y="4645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rot="16200000">
            <a:off x="2196192" y="4096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rot="16200000">
            <a:off x="2196191" y="35477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rot="16200000">
            <a:off x="3476349" y="409642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rot="16200000">
            <a:off x="4207871" y="427930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 rot="16200000">
            <a:off x="2744831" y="3730668"/>
            <a:ext cx="182880" cy="182880"/>
          </a:xfrm>
          <a:prstGeom prst="rect">
            <a:avLst/>
          </a:prstGeom>
          <a:solidFill>
            <a:srgbClr val="DD05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 rot="16200000">
            <a:off x="2927711" y="4462189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 rot="16200000">
            <a:off x="1464669" y="3913548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641709" y="2533907"/>
            <a:ext cx="399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Are we </a:t>
            </a:r>
            <a:r>
              <a:rPr lang="en-US" sz="4800" i="1" dirty="0">
                <a:latin typeface="Architect" pitchFamily="2" charset="0"/>
              </a:rPr>
              <a:t>admiring</a:t>
            </a:r>
            <a:endParaRPr lang="en-US" sz="3200" dirty="0">
              <a:latin typeface="Architect" pitchFamily="2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3922531" y="5102269"/>
            <a:ext cx="450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chitect" pitchFamily="2" charset="0"/>
              </a:rPr>
              <a:t>the </a:t>
            </a:r>
            <a:r>
              <a:rPr lang="en-US" sz="4800" i="1" dirty="0">
                <a:latin typeface="Architect" pitchFamily="2" charset="0"/>
              </a:rPr>
              <a:t>right</a:t>
            </a:r>
            <a:r>
              <a:rPr lang="en-US" sz="4800" dirty="0">
                <a:latin typeface="Architect" pitchFamily="2" charset="0"/>
              </a:rPr>
              <a:t> problem?</a:t>
            </a:r>
            <a:endParaRPr lang="en-US" sz="3200" dirty="0">
              <a:latin typeface="Archite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79535"/>
            <a:ext cx="322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Closure </a:t>
            </a:r>
            <a:endParaRPr lang="en-US" sz="3200" dirty="0">
              <a:latin typeface="Architect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72092" y="1148521"/>
            <a:ext cx="7173844" cy="1934818"/>
            <a:chOff x="1122017" y="4554330"/>
            <a:chExt cx="7173844" cy="1934818"/>
          </a:xfrm>
        </p:grpSpPr>
        <p:grpSp>
          <p:nvGrpSpPr>
            <p:cNvPr id="5" name="Group 4"/>
            <p:cNvGrpSpPr/>
            <p:nvPr/>
          </p:nvGrpSpPr>
          <p:grpSpPr>
            <a:xfrm>
              <a:off x="1122017" y="4554330"/>
              <a:ext cx="7173844" cy="1934818"/>
              <a:chOff x="1122017" y="4554330"/>
              <a:chExt cx="7173844" cy="193481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22017" y="4554330"/>
                <a:ext cx="7173844" cy="1934818"/>
              </a:xfrm>
              <a:prstGeom prst="rect">
                <a:avLst/>
              </a:prstGeom>
              <a:solidFill>
                <a:srgbClr val="60E0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14783" y="4660348"/>
                <a:ext cx="6979478" cy="1722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66053" y="5236483"/>
              <a:ext cx="617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90000"/>
              </a:pPr>
              <a:r>
                <a:rPr lang="en-US" sz="2400" dirty="0" smtClean="0">
                  <a:latin typeface="Segoe UI Light" panose="020B0502040204020203" pitchFamily="34" charset="0"/>
                </a:rPr>
                <a:t>My big </a:t>
              </a:r>
              <a:r>
                <a:rPr lang="en-US" sz="2400" dirty="0" smtClean="0">
                  <a:solidFill>
                    <a:srgbClr val="E775D7"/>
                  </a:solidFill>
                  <a:latin typeface="Segoe UI Light" panose="020B0502040204020203" pitchFamily="34" charset="0"/>
                </a:rPr>
                <a:t>takeaway</a:t>
              </a:r>
              <a:r>
                <a:rPr lang="en-US" sz="2400" dirty="0" smtClean="0">
                  <a:latin typeface="Segoe UI Light" panose="020B0502040204020203" pitchFamily="34" charset="0"/>
                </a:rPr>
                <a:t> from this session is ____. </a:t>
              </a:r>
              <a:endParaRPr lang="en-US" sz="240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092" y="3418485"/>
            <a:ext cx="7173844" cy="1934818"/>
            <a:chOff x="1122017" y="4554330"/>
            <a:chExt cx="7173844" cy="1934818"/>
          </a:xfrm>
        </p:grpSpPr>
        <p:grpSp>
          <p:nvGrpSpPr>
            <p:cNvPr id="10" name="Group 9"/>
            <p:cNvGrpSpPr/>
            <p:nvPr/>
          </p:nvGrpSpPr>
          <p:grpSpPr>
            <a:xfrm>
              <a:off x="1122017" y="4554330"/>
              <a:ext cx="7173844" cy="1934818"/>
              <a:chOff x="1122017" y="4554330"/>
              <a:chExt cx="7173844" cy="193481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22017" y="4554330"/>
                <a:ext cx="7173844" cy="1934818"/>
              </a:xfrm>
              <a:prstGeom prst="rect">
                <a:avLst/>
              </a:prstGeom>
              <a:solidFill>
                <a:srgbClr val="60E0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14783" y="4660348"/>
                <a:ext cx="6979478" cy="1722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66053" y="5163443"/>
              <a:ext cx="6293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SzPct val="90000"/>
              </a:pPr>
              <a:r>
                <a:rPr lang="en-US" sz="2400" dirty="0" smtClean="0">
                  <a:latin typeface="Segoe UI Light" panose="020B0502040204020203" pitchFamily="34" charset="0"/>
                </a:rPr>
                <a:t>When I go home, I want to have a </a:t>
              </a:r>
              <a:r>
                <a:rPr lang="en-US" sz="2400" dirty="0" smtClean="0">
                  <a:solidFill>
                    <a:srgbClr val="E775D7"/>
                  </a:solidFill>
                  <a:latin typeface="Segoe UI Light" panose="020B0502040204020203" pitchFamily="34" charset="0"/>
                </a:rPr>
                <a:t>conversation</a:t>
              </a:r>
              <a:r>
                <a:rPr lang="en-US" sz="2400" dirty="0" smtClean="0">
                  <a:latin typeface="Segoe UI Light" panose="020B0502040204020203" pitchFamily="34" charset="0"/>
                </a:rPr>
                <a:t> with ____ about ____. </a:t>
              </a:r>
              <a:endParaRPr lang="en-US" sz="2400" dirty="0">
                <a:latin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6" t="34229" r="827" b="22768"/>
          <a:stretch/>
        </p:blipFill>
        <p:spPr bwMode="auto">
          <a:xfrm>
            <a:off x="0" y="685800"/>
            <a:ext cx="906739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12278" y="3335130"/>
            <a:ext cx="3794538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 Pedant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What is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disproportionality</a:t>
            </a:r>
            <a:r>
              <a:rPr lang="en-US" sz="3200" dirty="0">
                <a:latin typeface="Architect" pitchFamily="2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38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526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814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102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390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678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966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2254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542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88308" y="45224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238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526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814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9102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7390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678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3966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2254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0542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526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0814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9102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7390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678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2254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0542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8830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526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0814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7390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678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3966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2254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0542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8830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4238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2526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0814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102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7390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678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3966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2254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8830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4238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2526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9102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7390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5678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3966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2254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0542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88308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4238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2526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814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9102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5678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3966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0542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8830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4238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0814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39102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7390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3966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2254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0542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2526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20814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39102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5678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3966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2254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0542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48830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4238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2526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9102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7390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3966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2254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48830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4238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06003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75678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208148" y="28765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4238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573908" y="30594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488883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2526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756788" y="32423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73908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123123" y="34251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305428" y="379095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08723" y="360807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391028" y="397383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42388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940243" y="415671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488308" y="4339590"/>
            <a:ext cx="18288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42388" y="5112685"/>
            <a:ext cx="19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100 students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89810" y="4127040"/>
            <a:ext cx="181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40 are </a:t>
            </a:r>
            <a:r>
              <a:rPr lang="en-US" sz="2400" dirty="0">
                <a:solidFill>
                  <a:srgbClr val="60E0FD"/>
                </a:solidFill>
                <a:latin typeface="Segoe UI Light" panose="020B0502040204020203" pitchFamily="34" charset="0"/>
              </a:rPr>
              <a:t>boys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15262" y="1066800"/>
            <a:ext cx="7590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Proportionality exists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when the percent of incidents</a:t>
            </a:r>
            <a:r>
              <a:rPr lang="en-US" sz="2400" dirty="0">
                <a:latin typeface="Segoe UI Light" panose="020B0502040204020203" pitchFamily="34" charset="0"/>
              </a:rPr>
              <a:t>, such as suspensions,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equals the percent enrolled </a:t>
            </a:r>
            <a:r>
              <a:rPr lang="en-US" sz="2400" dirty="0">
                <a:latin typeface="Segoe UI Light" panose="020B0502040204020203" pitchFamily="34" charset="0"/>
              </a:rPr>
              <a:t>in the group.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9700" y="4468690"/>
            <a:ext cx="368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If you suspend 20 students, 16 of whom are boys, this is </a:t>
            </a:r>
            <a:r>
              <a:rPr lang="en-US" sz="2400" dirty="0">
                <a:solidFill>
                  <a:srgbClr val="DD05B2"/>
                </a:solidFill>
                <a:latin typeface="Segoe UI Light" panose="020B0502040204020203" pitchFamily="34" charset="0"/>
              </a:rPr>
              <a:t>disproportional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939093" y="3418864"/>
            <a:ext cx="732095" cy="914400"/>
          </a:xfrm>
          <a:prstGeom prst="rect">
            <a:avLst/>
          </a:prstGeom>
          <a:noFill/>
          <a:ln>
            <a:solidFill>
              <a:srgbClr val="DD0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219700" y="2500313"/>
            <a:ext cx="3492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If boys are 40% of enrollment, they should be no more than 40% of suspensions.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852737" y="3973829"/>
            <a:ext cx="340031" cy="739528"/>
            <a:chOff x="2852737" y="3973829"/>
            <a:chExt cx="340031" cy="739528"/>
          </a:xfrm>
        </p:grpSpPr>
        <p:cxnSp>
          <p:nvCxnSpPr>
            <p:cNvPr id="113" name="Straight Connector 112"/>
            <p:cNvCxnSpPr/>
            <p:nvPr/>
          </p:nvCxnSpPr>
          <p:spPr>
            <a:xfrm flipH="1">
              <a:off x="2852737" y="3973829"/>
              <a:ext cx="1" cy="73952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852737" y="4357873"/>
              <a:ext cx="34003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48102" y="4867275"/>
            <a:ext cx="1823086" cy="300038"/>
            <a:chOff x="848102" y="4867275"/>
            <a:chExt cx="1823086" cy="300038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848102" y="4867275"/>
              <a:ext cx="1823086" cy="89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756788" y="4876189"/>
              <a:ext cx="0" cy="29112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>
            <a:off x="5038725" y="2500313"/>
            <a:ext cx="0" cy="33909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938281" y="3782890"/>
            <a:ext cx="732095" cy="914400"/>
          </a:xfrm>
          <a:prstGeom prst="rect">
            <a:avLst/>
          </a:prstGeom>
          <a:noFill/>
          <a:ln>
            <a:solidFill>
              <a:srgbClr val="DD0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9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3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E0FD"/>
                                      </p:to>
                                    </p:animClr>
                                    <p:set>
                                      <p:cBhvr>
                                        <p:cTn id="4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7" grpId="0"/>
      <p:bldP spid="108" grpId="0" animBg="1"/>
      <p:bldP spid="108" grpId="1" animBg="1"/>
      <p:bldP spid="109" grpId="0"/>
      <p:bldP spid="1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State data release: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Discipline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43000"/>
            <a:ext cx="8860723" cy="550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3337" r="33630" b="89500"/>
          <a:stretch/>
        </p:blipFill>
        <p:spPr bwMode="auto">
          <a:xfrm>
            <a:off x="3240742" y="1344704"/>
            <a:ext cx="2864224" cy="39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114799" y="1783976"/>
            <a:ext cx="1828800" cy="0"/>
          </a:xfrm>
          <a:prstGeom prst="line">
            <a:avLst/>
          </a:prstGeom>
          <a:ln w="19050">
            <a:solidFill>
              <a:srgbClr val="E77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5482" y="1739153"/>
            <a:ext cx="8565777" cy="386378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8" t="24175" r="2266" b="43999"/>
          <a:stretch/>
        </p:blipFill>
        <p:spPr bwMode="auto">
          <a:xfrm>
            <a:off x="5750858" y="2473224"/>
            <a:ext cx="309730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499847" y="1891553"/>
            <a:ext cx="1129553" cy="1107141"/>
          </a:xfrm>
          <a:prstGeom prst="straightConnector1">
            <a:avLst/>
          </a:prstGeom>
          <a:ln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9847" y="1891553"/>
            <a:ext cx="712694" cy="1214717"/>
          </a:xfrm>
          <a:prstGeom prst="straightConnector1">
            <a:avLst/>
          </a:prstGeom>
          <a:ln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9847" y="1891553"/>
            <a:ext cx="1501588" cy="2115671"/>
          </a:xfrm>
          <a:prstGeom prst="straightConnector1">
            <a:avLst/>
          </a:prstGeom>
          <a:ln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873189" y="4625788"/>
            <a:ext cx="8965" cy="605118"/>
          </a:xfrm>
          <a:prstGeom prst="straightConnector1">
            <a:avLst/>
          </a:prstGeom>
          <a:ln w="12700"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683612" y="4625788"/>
            <a:ext cx="8965" cy="605118"/>
          </a:xfrm>
          <a:prstGeom prst="straightConnector1">
            <a:avLst/>
          </a:prstGeom>
          <a:ln w="12700"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090635" y="4611823"/>
            <a:ext cx="8965" cy="605118"/>
          </a:xfrm>
          <a:prstGeom prst="straightConnector1">
            <a:avLst/>
          </a:prstGeom>
          <a:ln w="12700">
            <a:solidFill>
              <a:srgbClr val="E775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2974" y="1762125"/>
            <a:ext cx="7400925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Discipline </a:t>
            </a:r>
            <a:r>
              <a:rPr lang="en-US" sz="3200" dirty="0" err="1">
                <a:solidFill>
                  <a:srgbClr val="DD05B2"/>
                </a:solidFill>
                <a:latin typeface="Architect" pitchFamily="2" charset="0"/>
              </a:rPr>
              <a:t>redux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7" y="1057450"/>
            <a:ext cx="7821846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Discipline </a:t>
            </a:r>
            <a:r>
              <a:rPr lang="en-US" sz="3200" dirty="0" err="1">
                <a:solidFill>
                  <a:srgbClr val="DD05B2"/>
                </a:solidFill>
                <a:latin typeface="Architect" pitchFamily="2" charset="0"/>
              </a:rPr>
              <a:t>redux</a:t>
            </a:r>
            <a:endParaRPr lang="en-US" sz="3200" dirty="0">
              <a:solidFill>
                <a:srgbClr val="DD05B2"/>
              </a:solidFill>
              <a:latin typeface="Architec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44" y="1314451"/>
            <a:ext cx="2562206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789" y="1314451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Female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9" y="1952563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643" y="1958397"/>
            <a:ext cx="280033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33643" y="3195635"/>
            <a:ext cx="468628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5789" y="3195635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9" y="3833747"/>
            <a:ext cx="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644" y="3839581"/>
            <a:ext cx="952481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33644" y="5119689"/>
            <a:ext cx="1952606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5788" y="5119689"/>
            <a:ext cx="13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 income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9" y="5757801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 low income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644" y="5763635"/>
            <a:ext cx="4900594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3644" y="1452560"/>
            <a:ext cx="1076306" cy="10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3643" y="2084841"/>
            <a:ext cx="4591031" cy="1116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3643" y="3337640"/>
            <a:ext cx="3749040" cy="10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3644" y="3966025"/>
            <a:ext cx="1828800" cy="10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33644" y="5263636"/>
            <a:ext cx="1965960" cy="10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3643" y="5900671"/>
            <a:ext cx="4743431" cy="109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1"/>
          </p:cNvCxnSpPr>
          <p:nvPr/>
        </p:nvCxnSpPr>
        <p:spPr>
          <a:xfrm>
            <a:off x="2333644" y="1504948"/>
            <a:ext cx="118872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33644" y="2144135"/>
            <a:ext cx="448056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33643" y="3387645"/>
            <a:ext cx="365760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33644" y="4024015"/>
            <a:ext cx="192024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33644" y="5311490"/>
            <a:ext cx="201168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33644" y="5957102"/>
            <a:ext cx="4663440" cy="4765"/>
          </a:xfrm>
          <a:prstGeom prst="line">
            <a:avLst/>
          </a:prstGeom>
          <a:ln w="12700">
            <a:solidFill>
              <a:srgbClr val="DD05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572000" y="999617"/>
            <a:ext cx="876300" cy="2667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48300" y="813375"/>
            <a:ext cx="270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Percent of population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698205" y="1785551"/>
            <a:ext cx="876300" cy="26670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74505" y="1599309"/>
            <a:ext cx="2364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2014 percent suspended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357813" y="2177153"/>
            <a:ext cx="857250" cy="466185"/>
          </a:xfrm>
          <a:prstGeom prst="straightConnector1">
            <a:avLst/>
          </a:prstGeom>
          <a:ln w="19050">
            <a:solidFill>
              <a:srgbClr val="E775D7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5063" y="2457096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775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2015 percent suspended</a:t>
            </a:r>
            <a:endParaRPr lang="en-US" sz="1600" dirty="0">
              <a:solidFill>
                <a:srgbClr val="E775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chitect" pitchFamily="2" charset="0"/>
              </a:rPr>
              <a:t>Make </a:t>
            </a:r>
            <a:r>
              <a:rPr lang="en-US" sz="3200" dirty="0">
                <a:solidFill>
                  <a:srgbClr val="DD05B2"/>
                </a:solidFill>
                <a:latin typeface="Architect" pitchFamily="2" charset="0"/>
              </a:rPr>
              <a:t>connections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85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161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737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313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889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65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9041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617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2193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769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450" y="2976566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1921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84970" y="2978472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073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1649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225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801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1377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7953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45290" y="2975614"/>
            <a:ext cx="365760" cy="365760"/>
          </a:xfrm>
          <a:prstGeom prst="rect">
            <a:avLst/>
          </a:prstGeom>
          <a:solidFill>
            <a:srgbClr val="60E0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5262" y="1066800"/>
            <a:ext cx="759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</a:rPr>
              <a:t>Relationship between sixth grade student performance on the state ELA exam and incidents resulting in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</a:rPr>
              <a:t>suspension or expulsion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95850" y="3571700"/>
            <a:ext cx="7315200" cy="368618"/>
            <a:chOff x="623888" y="2432686"/>
            <a:chExt cx="7315200" cy="368618"/>
          </a:xfrm>
        </p:grpSpPr>
        <p:sp>
          <p:nvSpPr>
            <p:cNvPr id="28" name="Rectangle 27"/>
            <p:cNvSpPr/>
            <p:nvPr/>
          </p:nvSpPr>
          <p:spPr>
            <a:xfrm>
              <a:off x="62388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964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540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211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869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526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1844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8420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99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57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814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72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13008" y="2435544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787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445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1028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760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4180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075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733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5850" y="4164928"/>
            <a:ext cx="7315200" cy="368618"/>
            <a:chOff x="623888" y="2432686"/>
            <a:chExt cx="7315200" cy="368618"/>
          </a:xfrm>
        </p:grpSpPr>
        <p:sp>
          <p:nvSpPr>
            <p:cNvPr id="70" name="Rectangle 69"/>
            <p:cNvSpPr/>
            <p:nvPr/>
          </p:nvSpPr>
          <p:spPr>
            <a:xfrm>
              <a:off x="62388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8964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5540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211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869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526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1844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18420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499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9157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814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6472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13008" y="2435544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787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445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1028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760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4180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075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5733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95850" y="4755298"/>
            <a:ext cx="7315200" cy="368618"/>
            <a:chOff x="623888" y="2432686"/>
            <a:chExt cx="7315200" cy="368618"/>
          </a:xfrm>
        </p:grpSpPr>
        <p:sp>
          <p:nvSpPr>
            <p:cNvPr id="91" name="Rectangle 90"/>
            <p:cNvSpPr/>
            <p:nvPr/>
          </p:nvSpPr>
          <p:spPr>
            <a:xfrm>
              <a:off x="623888" y="2433638"/>
              <a:ext cx="365760" cy="365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8964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540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211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869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526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1844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8420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4996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1572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81488" y="2433638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472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13008" y="2435544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787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445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11028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7604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4180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20756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73328" y="2432686"/>
              <a:ext cx="365760" cy="365760"/>
            </a:xfrm>
            <a:prstGeom prst="rect">
              <a:avLst/>
            </a:prstGeom>
            <a:solidFill>
              <a:srgbClr val="60E0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77182" y="2975614"/>
            <a:ext cx="4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77181" y="3568128"/>
            <a:ext cx="4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7180" y="4161356"/>
            <a:ext cx="4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2386" y="4751726"/>
            <a:ext cx="4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6353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1195</Words>
  <Application>Microsoft Office PowerPoint</Application>
  <PresentationFormat>On-screen Show (4:3)</PresentationFormat>
  <Paragraphs>258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Architect</vt:lpstr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Richerson</dc:creator>
  <cp:lastModifiedBy>TSD User</cp:lastModifiedBy>
  <cp:revision>177</cp:revision>
  <dcterms:created xsi:type="dcterms:W3CDTF">2016-06-15T17:21:18Z</dcterms:created>
  <dcterms:modified xsi:type="dcterms:W3CDTF">2016-06-27T13:19:34Z</dcterms:modified>
</cp:coreProperties>
</file>