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6" r:id="rId4"/>
    <p:sldId id="267" r:id="rId5"/>
    <p:sldId id="275" r:id="rId6"/>
    <p:sldId id="260" r:id="rId7"/>
    <p:sldId id="276" r:id="rId8"/>
    <p:sldId id="264" r:id="rId9"/>
    <p:sldId id="262" r:id="rId10"/>
    <p:sldId id="263" r:id="rId11"/>
    <p:sldId id="265" r:id="rId12"/>
    <p:sldId id="277" r:id="rId13"/>
    <p:sldId id="270" r:id="rId14"/>
    <p:sldId id="271" r:id="rId15"/>
    <p:sldId id="272" r:id="rId16"/>
    <p:sldId id="273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4" autoAdjust="0"/>
    <p:restoredTop sz="94135" autoAdjust="0"/>
  </p:normalViewPr>
  <p:slideViewPr>
    <p:cSldViewPr snapToGrid="0">
      <p:cViewPr varScale="1">
        <p:scale>
          <a:sx n="42" d="100"/>
          <a:sy n="42" d="100"/>
        </p:scale>
        <p:origin x="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0T14:51:09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5025 0,'-17'1,"0"1,1 0,0 1,-1 1,-4 2,-6 1,-531 124,537-126,-132 36,131-34,0 2,1 0,0 1,1 1,-13 9,18-7,0 1,1 0,1 1,0 0,2 1,-1 0,-7 16,-2 1,1-1,1 0,2 2,2 0,1 0,1 2,2-1,1 1,3 1,0 0,3 0,1 0,1 1,-1 55,4 0,4-1,8 31,-11-105,2 0,0 0,1 0,0 0,2 0,0-1,1 0,1-1,0 0,1 0,1-1,0 0,1-1,1-1,0 0,1 0,0-1,1-1,0 0,1-1,0-1,15 6,6 0,0-2,1-1,0-2,1-2,0-2,1-1,0-2,53 1,0-4,39-7,-50 1,-1-4,0-3,0-4,-2-3,1-4,-41 9,0-1,-2-2,0-1,31-22,-44 24,-1-1,0-1,-1-1,-1-1,-1-1,-1-1,3-6,-9 9,-1 0,-1-1,0 0,-2-1,-1 0,0 0,-2-1,0 1,-2-1,0-1,-1-11,-2-3,-1 1,-2-1,-1 1,-3 0,0 0,-11-30,6 31,-2 1,-2 0,-1 1,-1 0,-2 2,-1 0,-2 1,-1 1,-1 1,-1 2,-23-19,33 33,-2 0,0 1,0 1,-1 0,0 1,-1 1,0 1,0 1,-1 1,0 0,0 2,-1 0,1 1,-1 1,1 1,-1 1,0 0,-6 3,-39 6,-26 9,-82 24</inkml:trace>
  <inkml:trace contextRef="#ctx0" brushRef="#br0" timeOffset="3326.057">4027 1305,'-1'17,"0"1,-1-1,-1 0,0 0,-2 0,0-1,-1 1,-3 6,-9 15,-2-1,-2-1,-3 3,-86 114,-51 49,-410 442,-29-13,4-42,-30-36,475-434,-161 95,185-138,-3-6,-115 43,45-33,135-55</inkml:trace>
  <inkml:trace contextRef="#ctx0" brushRef="#br0" timeOffset="4459.359">2753 1789,'13'-1,"0"0,-1-1,1-1,-1 0,1 0,3-3,5-1,73-25,-2-4,-1-4,-2-4,30-23,332-228,-302 193,-139 95,-10 6,0 1,1 0,-1-1,0 1,1-1,-1 1,1 0,-1-1,1 1,-1 0,1-1,-1 1,1 0,-1 0,1 0,-1 0,1-1,-1 1,1 0,-1 0,1 0,0 0,-1 0,1 0,-1 23,-16 234,4-28,-29 139,13-141,4 160,24-365,1-12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0T14:52:49.9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0 137,'9'-4,"0"-1,-1 0,1 0,-1 0,3-4,15-9,-24 16,84-49,-75 45,1 1,0 0,0 1,0 0,1 1,8-1,-19 3,0 1,1-1,-1 1,1 0,-1 0,1 0,-1 1,0-1,1 0,-1 1,0 0,1-1,-1 1,0 0,0 0,0 0,0 1,1-1,-2 0,1 1,0 0,0-1,0 1,-1 0,1 0,-1 0,1 0,-1 0,0 0,0 0,0 0,0 0,0 1,-1-1,1 0,-1 1,1-1,-1 3,2 7,-2 1,1 0,-1 0,-1-1,-1 1,-2 10,-7 27,-3 0,-3-1,-14 31,4-11,-3 20,28-82,0 0,0 0,1 1,0-1,1 0,0 1,0-1,0 0,1 1,0-1,1 0,-1 0,1 0,1 0,-1 0,1 0,1 1,5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0T14:52:50.7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89,'2'-3,"-1"1,0-1,0 0,0 0,0 0,0 0,-1 0,1 1,-1-1,0 0,0 0,0 0,0 0,-1-1,2-15,1 19,0 0,0 0,0-1,0 1,0 0,0-1,0 0,0 1,0-1,2-1,22-16,-23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0T14:52:51.6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0 109,'8'-11,"0"1,1-1,0 1,1 1,0 0,7-5,-11 10,-1 0,0 0,1 1,0 0,0 0,0 0,0 1,0 0,0 0,1 1,-1 0,1 0,-1 0,3 1,-5 0,-1 0,1 1,-1 0,0 0,1 0,-1 0,0 0,0 1,0-1,0 1,0 0,0 0,0 0,0 0,-1 1,1-1,-1 1,0 0,0-1,0 1,0 0,0 0,-1 0,1 0,-1 1,0-1,0 0,0 1,0-1,0 4,1 7,0 0,-1 0,0 1,-1-1,-1 1,-2 12,-5 13,-2 0,-1-1,-3 0,-1-1,-6 11,-27 68,33-64,14-50,1 1,0-1,-1 0,1 0,0 1,1-1,-1 0,0 1,1-1,0 0,0 0,0 0,0 0,2 3,5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0T14:52:52.5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0,'-29'20,"28"-20,0 1,0-1,1 1,-1 0,0-1,0 1,0 0,1 0,-1-1,0 1,1 0,-1 0,0 0,1 0,-1 0,1 1,0-2,0 0,0 0,0 1,0-1,0 0,0 0,1 1,-1-1,0 0,0 0,0 0,0 1,0-1,1 0,-1 0,0 0,0 1,1-1,-1 0,0 0,0 0,0 0,1 0,-1 0,0 0,0 0,1 0,-1 1,0-1,0 0,1 0,-1 0,0 0,1-1,-1 1,0 0,0 0,2 0,-1 0,0 0,1 0,-1-1,0 1,1 0,-1-1,0 1,1-1,-1 1,0-1,0 0,0 0,0 1,0-1,0 0,0 0,0 0,0 0,0 0,0 0,0 0,-1-1,1 1,-1 0,0 1,1 0,-1 0,0 0,0-1,0 1,0 0,0 0,0 0,0-1,0 1,0 0,0 0,0 0,0-1,0 1,0 0,0 0,0-1,0 1,0 0,0 0,0 0,0-1,0 1,0 0,-1 0,1 0,0 0,0-1,0 1,0 0,0 0,-1 0,1 0,0 0,0-1,0 1,0 0,-1 0,1 0,0 0,0 0,0 0,-1 0,-10 2,11-2,0 1,-1-1,1 0,0 0,-1 0,1 0,0 0,-1 0,1 1,0-1,0 0,-1 0,1 1,0-1,-1 0,1 0,0 1,0-1,0 0,-1 1,1-1,0 0,0 1,0-1,0 0,0 1,0-1,-1 0,1 1,0-1,0 0,0 1,0-1,0 1,0-1,1 0,-1 1,0-1,0 0,0 1,0-1,0 0,0 1,1-1,-1 0,0 1,0-1,0 0,1 0,-1 1,0-1,1 0,-1 0,0 1,0-1,1 0,-1 0,0 0,1 0,-1 1,0-1,1 0,-1 0,0 0,1 0,-1 0,1 0,1 1,0-1,0 0,0 0,1 1,-1-1,0 0,0-1,0 1,0 0,1-1,-1 1,0-1,-2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0T14:52:25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1 725,'8'225,"-8"-223,0 15,1-1,0 1,1 0,1-1,0 0,3 6,-6-21,1 0,-1 0,1 0,-1 0,1 0,0 0,-1 0,1 0,0 0,0 0,-1 0,1 0,0-1,0 1,0 0,0-1,0 1,0 0,0-1,0 0,0 1,1-1,-1 1,1-1,0 0,1 0,0 0,-1 0,1 0,-1-1,1 1,-1-1,1 1,0-1,-1 0,1-1,7-2,-1-2,1 1,-1-1,0-1,0 0,6-7,0 0,-2 0,0-1,0-1,2-6,52-88,-40 65,-14 21,-7 13,0 0,1 1,0 0,4-4,-10 11,0-1,0 1,0 0,0-1,0 1,-1 0,1-1,-1 1,0-1,0 1,-1-2,0-15,0 16,1 5,0 32,1 0,2 0,6 28,-7-52,0 1,0-1,1 0,1 0,0 0,0-1,0 1,1-1,0 0,1 0,0-1,0 1,0-1,1-1,5 5,-7-8,0 0,0 0,0-1,0 0,0 0,0 0,1 0,-1-1,1 0,3 0,8 1,0-2,15-1,-23 1</inkml:trace>
  <inkml:trace contextRef="#ctx0" brushRef="#br0" timeOffset="1933.741">689 551,'1'15,"0"0,2 1,0-2,1 2,5 29,-7-29,9 48,-10-59,1 0,0 0,-1 0,1 0,1-1,-1 1,1 0,0-1,0 0,2 2,-5-5,0-1,1 0,-1 0,0 1,1-1,-1 0,0 0,1 0,-1 0,0 0,1 1,-1-1,1 0,-1 0,0 0,1 0,-1 0,0 0,1 0,-1 0,1 0,-1-1,0 1,1 0,-1 0,0 0,1 0,-1 0,0-1,1 1,-1 0,0 0,1-1,-1 1,0 0,1 0,-1-1,0 1,0 0,0-1,1 1,-1 0,0-1,0 1,0 0,0-1,10-20,-8 18,9-24,15-38,4 0,-20 47,0 0,0 1,2 0,0 0,12-11,-23 28,-1-1,0 1,1-1,-1 1,1 0,-1-1,1 1,-1 0,1-1,-1 1,1 0,-1 0,1-1,-1 1,1 0,-1 0,1 0,-1 0,1 0,0 0,-1 0,1 0,-1 0,1 0,-1 0,1 0,0 0,-1 0,1 1,-1-1,1 0,-1 0,1 0,-1 1,1-1,-1 0,1 1,-1-1,1 1,-1-1,0 0,1 1,-1-1,0 1,1-1,-1 1,0-1,0 1,1-1,-1 1,14 38,-9-24,8 12,1-1,12 16,-14-23,0 1,-1 0,-1 1,-1 0,0 4,-5-15,0-9,5-16,-5 6,10-26,-1 0,-1-1,2-19,-6 23,0 1,3 1,0-1,2 2,3-5,-15 32,-1 1,1-1,0 1,0-1,0 1,0-1,0 1,0 0,0-1,1 1,-1 0,0 0,1 0,-1 0,1 0,-1 0,1 0,-1 1,2-1,-2 1,1 0,-1 1,0-1,1 1,-1 0,0-1,0 1,0 0,1 0,-1 0,0 0,0 0,0 0,-1 0,1 0,0 0,0 0,-1 0,1 1,0-1,-1 0,1 1,-1-1,0 0,35 75,-3 1,-4 2,2 20,-28-92</inkml:trace>
  <inkml:trace contextRef="#ctx0" brushRef="#br0" timeOffset="3591.132">1595 360,'8'20,"-1"1,-1-1,-1 1,0 0,0 21,2 3,2 13,-9-58,0 0,0 0,0 0,1 0,-1 0,0 0,0 0,0 0,0 0,0 0,0 0,0-1,0 1,0 0,0 0,0 0,0 0,0 0,0 0,0 0,0 0,0 0,0 0,0 0,1 0,-1 0,0 0,0 0,0 0,0 0,0 0,0 0,0 0,0 0,0 0,0 0,0 0,0 0,0 0,0 0,1 0,-1 0,0 0,0 0,0 0,0 0,0 0,0 1,0-1,0 0,0 0,0 0,0 0,0 0,0 0,0 0,0 0,0 0,0 0,0 0,0 0,5-11,4-19,-7 26,16-53,2 2,3 0,23-38,-44 88,17-26,-18 30,0-1,0 1,1-1,-1 1,0 0,0 0,1-1,-1 1,1 0,-1 0,1 0,-1 1,1-1,0 0,0 1,1-1,-2 1,0 0,0 0,-1 0,1 1,0-1,0 0,0 1,-1-1,1 0,0 1,-1-1,1 1,0-1,-1 1,1 0,0-1,-1 1,1 0,-1-1,1 1,-1 0,0 0,1 0,10 22,-8-16,45 105,-27-60,2 0,29 45,-52-96,0-1,0 0,0 1,0-1,0 0,0 1,0-1,1 0,-1 1,0-1,0 0,0 0,1 1,-1-1,0 0,0 0,1 1,-1-1,0 0,0 0,1 0,-1 0,0 1,1-1,-1 0,0 0,1 0,-1 0,0 0,1 0,-1 0,0 0,1 0,-1 0,0 0,1 0,-1 0,0 0,0 0,1 0,-1 0,0-1,1 1,-1 0,0 0,1 0,-1 0,0-1,0 1,1 0,-1 0,0-1,0 1,0 0,1 0,-1-1,0 1,0 0,0-1,0 1,1 0,-1 0,0-1,0 1,0 0,8-28,-6 21,5-22,38-132,-35 131,2 0,0 1,2 0,5-4,-16 28,0 0,0 0,1 0,-1 1,1-1,4-3,-7 8,0-1,0 1,0-1,-1 1,1-1,0 1,0-1,0 1,0 0,0 0,0-1,0 1,0 0,0 0,0 0,0 0,0 0,0 0,0 0,0 1,0-1,0 0,0 1,0-1,0 0,0 1,0-1,0 1,-1-1,1 1,0 0,0-1,-1 1,1 0,0-1,-1 1,1 0,0 0,-1 0,1 0,-1 0,1 0,10 19,0 1,-2 0,0 1,-1 0,-1 0,-1 2,10 28,-10-34,-2-4,1 0,0-1,1 1,0-1,5 6,-8-16,-1-3</inkml:trace>
  <inkml:trace contextRef="#ctx0" brushRef="#br0" timeOffset="7989.382">35 1780,'-1'34,"-2"0,-2 0,-1 3,-2 9,8-42,0 1,0 0,0-1,1 1,-1-1,1 1,1 0,-1-1,1 0,-1 1,1-1,0 0,1 0,-1 0,1 0,0 0,0-1,0 1,0-1,0 0,1 0,0 0,-1 0,1-1,0 1,0-1,1 0,-1 0,4 1,-8-3,0 0,0 0,0-1,0 1,0 0,0 0,0 0,0 0,0 0,0 0,0 0,0 0,0 0,0 0,0 0,0 0,0 0,0 0,0 0,0 0,0 0,1 0,-1 0,0 0,0 0,0 0,0 0,0 0,0-1,0 1,0 0,0 0,0 0,0 0,0 0,0 0,0 0,0 0</inkml:trace>
  <inkml:trace contextRef="#ctx0" brushRef="#br0" timeOffset="8341.724">105 1450,'0'0,"0"0,0 0,0 0,0 0</inkml:trace>
  <inkml:trace contextRef="#ctx0" brushRef="#br0" timeOffset="9539.979">314 1443,'-4'94,"-4"5,1-17,3 49,4-123,0 0,1 0,0 0,0 0,1 0,0 0,0 0,1-1,0 1,0-1,1 1,0-1,0 0,1-1,0 1,0-1,0 0,1 0,0-1,0 1,1-1,-1-1,1 1,0-1,0 0,1-1,-1 0,1 0,-1 0,1-1,0 0,0-1,4 1,-3-1,-1 0,1-1,0 0,-1 0,1-1,-1 0,1-1,-1 0,1 0,-1-1,0 0,0 0,0-1,-1 0,1 0,-1-1,0 0,0 0,4-4,7-11</inkml:trace>
  <inkml:trace contextRef="#ctx0" brushRef="#br0" timeOffset="10039.954">306 1757,'0'0,"0"0,3 0,3-2,8-1,7-2,4-3,2-2,0-1,0 1,-4 0,-2 1,-2 0,-5 2</inkml:trace>
  <inkml:trace contextRef="#ctx0" brushRef="#br0" timeOffset="10980.277">994 1471,'-26'20,"16"-12,1 1,0 0,0 0,1 1,0 0,-3 6,9-13,1 0,-1 0,1 0,-1 1,1-1,0 0,0 1,1-1,-1 1,1-1,0 1,-1-1,1 1,1-1,-1 0,1 1,-1-1,1 1,0-1,0 0,0 1,1-1,-1 0,1 0,0 0,0 0,31 38,-27-34,1 0,-1 0,0 1,-1 0,0 0,0 0,-1 1,1 1,-3-1,1 0,-1 0,-1 0,0 1,0-1,-1 0,0 1,-1-1,1 0,-3 8,2-14,0 1,0 0,0-1,-1 1,1-1,-1 1,0-1,0 0,0 1,0-1,-1 0,-1 1,2-2,0 0,0-1,0 1,-1-1,1 0,-1 0,1 0,0 0,-1 0,0 0,1-1,-1 1,1-1,-1 0,0 1,1-1,-1-1,0 1,-1 0,1-1,0 1,0-1,0 0,1 0,-1 0,0 0,0-1,0 1,0-1,-9-7</inkml:trace>
  <inkml:trace contextRef="#ctx0" brushRef="#br0" timeOffset="11506.231">854 1133,'0'0,"0"0,0 2,0 4,-1 10,-3 9,-1 6,-3 2,-4 1,0-3,0-5,2-6,2-6,3-5</inkml:trace>
  <inkml:trace contextRef="#ctx0" brushRef="#br0" timeOffset="12920.516">1656 1052,'-1'115,"2"105,2-154,3 0,5 17,-9-73,-2-5,1-1,0 0,0 0,0 0,0 1,1-1,-1 0,2 0,5-35,-2-18,-4 29,0 0,1 0,2 0,0 1,0-1,2 1,4-8,-10 25,0 0,0 0,1 0,-1 0,1 0,-1 1,1-1,-1 0,1 1,0-1,0 1,0-1,0 1,0 0,0 0,0 0,1 0,-1 0,-1 1,1 0,-1 0,1 0,0 0,-1 0,1 0,0 1,-1-1,1 0,-1 1,1-1,0 1,-1 0,1 0,-1-1,0 1,1 0,-1 0,0 0,1 0,-1 1,0-1,0 0,0 0,16 20,-2-1,0 2,9 18,-6-9,14 16,-24-37,-4-4,1 1,0-1,1 0,4 4,-9-10</inkml:trace>
  <inkml:trace contextRef="#ctx0" brushRef="#br0" timeOffset="13985.375">2109 1369,'8'-1,"-1"0,0 0,1-1,-1 0,0 0,0 0,0-1,-1 0,1-1,0 1,-1-1,0 0,0-1,2-1,5-6,0 0,-1-1,0 0,-1-1,4-6,-6 7,-1 1,0-1,-1-1,-1 0,0 1,-1-2,2-8,-6 22,-1 0,0 0,0 0,1 0,-1 0,0 0,0-1,0 1,0 0,-1 0,1 0,0 0,0 0,-1-1,1 1,0 1,-1-1,1 1,0 0,0-1,-1 1,1 0,0 0,-1 0,1-1,0 1,-1 0,1 0,0 0,-1 0,1 0,0-1,-1 1,1 0,-1 0,1 0,0 0,-1 0,1 0,-1 0,1 0,0 1,-1-1,1 0,-3 1,0 0,0 1,0-1,0 1,0 0,1-1,-1 1,1 0,-2 2,-8 8,0 1,1 0,0 1,1 0,1 1,0 0,-2 7,6-13,1 0,1 1,0-1,0 1,1-1,0 1,0 0,1 0,0 0,1 0,1 0,-1 0,2 7,-1-14,0 1,0-1,0 0,0 1,0-1,1 0,-1 0,1 0,0 0,0-1,0 1,0 0,1-1,-1 1,1-1,-1 0,1 0,2 2,0-2,0 0,-1 0,1-1,0 1,0-1,0 0,0-1,0 1,0-1,0 0,4 0,12-3,-1 0,0-1,-1-1,1-1,13-6,-18 6,0-1,-1 0,10-6,-3-1</inkml:trace>
  <inkml:trace contextRef="#ctx0" brushRef="#br0" timeOffset="14865.329">2632 1035,'0'263,"-10"-446,8 167,2 11,-1-1,1 1,0-1,1 0,0 1,-1-1,2 1,-1 0,1-1,-1 1,3-4,-2 6,-1 1,1-1,0 1,0-1,0 1,0 0,0 0,0 0,1 0,-1 0,1 0,-1 0,1 1,0 0,0-1,0 1,0 0,0 0,0 1,0-1,2 0,72-11,-59 8</inkml:trace>
  <inkml:trace contextRef="#ctx0" brushRef="#br0" timeOffset="16031.068">2920 1113,'8'-1,"0"1,0-2,0 1,0-1,-1-1,1 1,0-1,-1-1,0 1,1-1,1-3,2 0,0 0,-1-1,-1 0,1-1,-1 0,6-9,-9 10,0-1,-1 1,-1-1,1 0,-1 0,-1-1,0 1,0-1,-2 6,0 0,0 0,0-1,-1 1,1 0,-1 0,0 0,0-1,-1 1,1 0,-1 0,0-1,0 1,0 0,-1 0,1 0,-1 1,0-1,-2-3,4 7,-1-1,1 1,-1-1,1 1,0-1,-1 1,1 0,-1-1,1 1,-1-1,0 1,1 0,-1-1,1 1,-1 0,0 0,1 0,-1 0,0-1,1 1,-1 0,1 0,-1 0,0 0,1 0,-1 0,0 1,1-1,-1 0,0 0,1 0,-1 1,1-1,-1 0,0 0,1 1,-1-1,1 1,-1-1,1 0,-1 1,1-1,0 1,-1-1,1 1,-1 0,-19 32,14-22,-6 7,2 0,0 1,2 0,0 0,1 1,-4 20,9-34,1 0,1 0,-1 0,1 0,0 0,1 0,-1 1,1-1,1 0,-1 0,2 4,-1-5,1-1,-1 1,1-1,-1 0,1 0,0-1,1 1,-1-1,1 1,-1-1,1 0,0 0,0 0,0-1,1 0,2 2,1-1,0 1,1-2,-1 1,1-1,0 0,0-1,0 0,0 0,0-1,0 0,0 0,0-1,0-1,-1 1,1-2,5-1,6-4</inkml:trace>
  <inkml:trace contextRef="#ctx0" brushRef="#br0" timeOffset="16615.458">3565 1065,'0'0,"0"0,0 3,-2 5,-1 8,-4 5,-2 5,-1 0,0 0,0-2,0-3,2-3,3-3,1-5</inkml:trace>
  <inkml:trace contextRef="#ctx0" brushRef="#br0" timeOffset="17779.907">863 2454,'3'70,"7"33,-9-95,30 228,5 41,-33-248,1 0,3 4,-4-19</inkml:trace>
  <inkml:trace contextRef="#ctx0" brushRef="#br0" timeOffset="19251.775">2014 2696,'-29'-2,"-10"-1,31 4,1 1,-1-1,0 1,0 1,1-1,-1 1,1 1,0 0,0-1,0 2,1-1,-1 1,1 0,0 1,1-1,-1 1,3-2,0-1,0 1,1 0,-1 0,1 0,0 0,0 0,0 0,1 0,-1 1,1-1,0 1,1-1,-1 1,1-1,-1 1,1-1,1 1,-1 0,1-1,0 1,0-1,0 1,0-1,1 0,0 0,-1 1,3 1,-3-4,-1 0,2 0,-1 0,0 0,0-1,0 1,1 0,-1 0,1-1,0 1,-1-1,1 1,0-1,0 0,0 0,0 0,0 0,0 0,0 0,0 0,0-1,0 1,1-1,-1 0,0 1,0-1,1 0,-1 0,0 0,0-1,1 1,-1-1,0 1,0-1,0 0,0 1,0-1,0 0,0 0,0-1,0 1,0 0,0-1,7-5,-1 0,1 0,-1-1,0-1,-1 1,0-1,0-1,0 0,7-15,-1 0,-1-1,-1 0,-1-1,-2 0,0-1,-2 1,0-12,-6 43,0 0,1 0,-1 0,1 0,0 0,1 3,2 10,12 85,-4 1,-2 84,-10-162,-2 0,0 0,-2 0,0 0,-4 9,3-18,0-1,-1 0,0 0,-1 0,-1-1,0 0,-1 0,-8 9,14-19,0-1,0 0,-1 0,1 0,-1 0,0 0,1-1,-1 0,0 1,-1-1,1-1,2 0,-1 0,1-1,0 1,-1-1,1 0,-1 1,1-1,0 0,-1-1,1 1,0 0,-1-1,1 1,0-1,-1 0,1 0,0 0,0 0,0 0,0 0,-2-2,-22-22,2-6</inkml:trace>
  <inkml:trace contextRef="#ctx0" brushRef="#br0" timeOffset="20276.426">2344 2410,'3'8,"-1"0,0 1,-1-1,0 0,-1 1,1-1,-2 1,1 1,0 14,0-4,-1-5,2 0,0 0,0 0,2 0,2 9,-5-21,1-1,0 1,0 0,0 0,0-1,1 1,-1-1,1 1,0-1,-1 0,1 1,0-1,0 0,0 0,1 0,-1-1,0 1,1-1,-1 1,1-1,0 0,-1 1,1-1,0-1,0 1,-1 0,1-1,0 1,0-1,0 0,1 0,1-1,1 0,-1 0,0 0,1-1,-1 0,0 0,0 0,0-1,0 0,-1 0,1 0,-1 0,0-1,0 1,0-1,0 0,0-1,-1 1,1-2,11-15,-1 0,-1-1,4-11,-15 30,15-33,7-26,4-6,-24 99,1 16,5 19,-7-54,0 1,0 0,1-1,1 0,0 0,0 0,6 7,8 3,0-7</inkml:trace>
  <inkml:trace contextRef="#ctx0" brushRef="#br0" timeOffset="22204.497">3155 2073,'-13'11,"1"0,0 0,0 1,1 1,1 0,0 0,1 1,1 0,0 0,1 1,-3 7,10-20,-1 0,1 0,-1 1,1-1,0 0,0 0,0 0,0 1,0-1,0 0,0 0,1 0,-1 1,1-3,-1 1,1 0,-1-1,0 1,1 0,-1-1,1 1,-1-1,1 1,0-1,-1 0,1 1,-1-1,1 1,0-1,-1 0,1 0,0 1,0-1,-1 0,1 0,0 0,-1 0,1 0,0 0,0 0,-1 0,1 0,0 0,0 0,-1 0,1 0,0-1,-1 1,1 0,0-1,-1 1,1 0,0-1,-1 1,1-1,14-7,-2 0,1-1,-1 0,0-1,4-5,59-59,-70 68,14-14,-2 0,-1 0,0-2,-2 0,2-4,-17 25,0 1,0 0,1 0,-1-1,0 1,0 0,0 0,0-1,0 1,0 0,0-1,1 1,-1 0,0-1,0 1,0 0,0-1,0 1,0 0,-1-1,1 1,0 0,0-1,0 1,0 0,0 0,0-1,0 1,-1 0,1-1,0 1,0 0,-1 0,-11-4,-26 8,28-3,-9 1,1 0,0 1,0 1,1 1,-5 2,14-4,1 0,1 1,-1-1,0 1,1 1,0-1,0 1,0 0,0 0,1 1,0 0,0 0,-4 6,1 3,0 0,1 0,1 0,0 1,1 0,1 0,0 1,1-1,1 1,1 0,0-1,1 1,1 0,2 8,-2-21,0 0,0 0,1 0,0 0,-1 0,1-1,1 1,-1-1,0 1,1-1,0 0,0 0,0 0,0 0,0-1,1 1,-1-1,1 0,-1 0,1 0,0-1,0 1,4 0,7 3,0-1,1-1,-1-1,1 0,11-1,0 0,0-1,0-2,0-1,0-1,14-5,-23 5,1-2,-1 0,-1-1,0-1,0-1,0 0,-1-1,4-4,8-9</inkml:trace>
  <inkml:trace contextRef="#ctx0" brushRef="#br0" timeOffset="23308.323">3878 1787,'-39'43,"20"-23,-16 21,31-34,-1 0,1 0,0 0,0 0,1 1,0-1,0 1,-1 5,4-9,-1-1,1 0,0 1,0-1,0 1,0-1,1 1,-1-1,1 1,0-1,0 0,0 1,1-1,-1 0,1 0,0 1,5 7,1-1,0 1,9 7,-9-10,-1 0,-1 0,1 1,-1 0,0 1,-4-5,0 0,0 0,0 1,-1-1,0 1,0-1,0 0,-1 1,0-1,0 1,0 0,-1-1,0 0,0 1,0-1,-1 1,0-1,0 0,0 0,0 0,-1 0,0-1,0 1,0 0,-1-1,-1 3,0-1,-1 0,1-1,-1 1,-1-1,1 0,-1-1,1 1,-1-1,-1-1,1 1,0-1,-1-1,0 1,1-1,-1-1,0 1,-13-1</inkml:trace>
  <inkml:trace contextRef="#ctx0" brushRef="#br0" timeOffset="24109.517">4148 1729,'-1'5,"0"-1,0 0,-1 0,0 0,1 0,-1 0,-1 0,1 0,-1-1,-1 2,-5 11,2-5,1 1,0 0,1 0,0 0,0 6,4-14,0 0,0 0,1 0,0 0,0 0,0 0,0 0,0 0,1 0,0 0,0 0,0-1,0 1,1 0,-1 0,1-1,0 1,0-1,0 1,1-1,20 26,-13-18,-1 0,-1 1,0 0,0 1,-6-7,1-1,-1 1,0-1,-1 1,1 0,-1 0,0 0,0 0,-1 0,0 0,0 5,-1-4,0 0,-1 0,1 0,-1 0,-1 0,1-1,-1 1,0-1,-1 1,-2 3,4-7,0-1,0 1,0-1,0 1,0-1,0 0,-1 0,1 1,-1-2,1 1,-1 0,0-1,0 1,0-1,0 0,0 0,0 0,0 0,0 0,0-1,0 1,-1-1,1 0,-2 0,-5-3</inkml:trace>
  <inkml:trace contextRef="#ctx0" brushRef="#br0" timeOffset="30455.015">689 2496,'24'-7,"0"-1,0 0,15-9,26-10,28-4,2 4,25-1,-105 25</inkml:trace>
  <inkml:trace contextRef="#ctx0" brushRef="#br0" timeOffset="31342.53">854 3299,'10'-1,"0"1,0-2,0 0,0 0,-1-1,1 0,1-1,65-31,-45 20,118-61,24-12,-162 83</inkml:trace>
  <inkml:trace contextRef="#ctx0" brushRef="#br0" timeOffset="73088.223">722 3334,'2'-1,"2"-1,6-1,4 0,0-1</inkml:trace>
  <inkml:trace contextRef="#ctx0" brushRef="#br0" timeOffset="73322.601">813 3314</inkml:trace>
  <inkml:trace contextRef="#ctx0" brushRef="#br0" timeOffset="73603.833">852 3314,'5'-1,"1"0</inkml:trace>
  <inkml:trace contextRef="#ctx0" brushRef="#br0" timeOffset="76000.892">820 3314</inkml:trace>
  <inkml:trace contextRef="#ctx0" brushRef="#br0" timeOffset="80357.894">515 2528,'2'0,"3"0,6-1,4-3,2 0,2-1,1-1,1 1,0 0,-1 0,-1 1,-3 1</inkml:trace>
  <inkml:trace contextRef="#ctx0" brushRef="#br0" timeOffset="82355.164">86 1476</inkml:trace>
  <inkml:trace contextRef="#ctx0" brushRef="#br0" timeOffset="138246.278">2765 366,'1'10,"-1"-8,0 1,1-1,-1 1,0-1,0 0,0 1,-1-1,1 1,0-1,-1 0,0 1,1-1,-1 0,-1 2,0-3</inkml:trace>
  <inkml:trace contextRef="#ctx0" brushRef="#br0" timeOffset="142339.616">2796 366,'0'0,"0"-1,0 1,0-1,0 1,0-1,0 1,0-1,0 1,0-1,0 1,0-1,-1 1,1-1,0 1,0-1,0 1,-1-1,1 1,0 0,-1-1,1 1,0-1,-1 1,1 0,-1-1,1 1,0 0,-1 0,1-1,-1 1,1 0,-1 0,1 0,-1-1,1 1,-1 0,1 0,-1 0,1 0,-1 0,1 0,-1 0,1 0,-1 0,1 0,-1 1,-1-1,1 0,0 1,-1-1,1 1,0-1,0 1,-1 0,1-1,0 1,0 0,0 0,0 0,0 0,0 0,0 0,0 1,-1 2,1 1,0-1,0 1,0-1,1 1,-1-1,1 1,1 4,-1-8,0 0,0 0,0 0,0 1,1-1,-1 0,0 0,1 0,-1 0,1 0,-1 0,1 0,-1 0,1 0,0 0,0 0,-1-1,1 1,-1-1,1 0,0 0,-1 0,1 0,-1 1,1-1,0 0,-1 0,1 0,0 0,-1-1,1 1,0 0,-1 0,1 0,-1 0,1-1,0 1,-1 0,1-1,-1 1,1 0,-1-1,1 1,-1 0,1-1,-1 1,0-1,1 0,0 0,0 0,0 0,0-1,-1 1,1 0,0-1,-1 1,1-1,-1 1,1-1,-1 1,0-1,0 1,1-1,-1 1,0-2,-2-29,2 20,0 11,0 0,0 0,0 1,0-1,0 0,0 1,0-1,0 0,-1 1,1-1,0 0,0 1,0-1,-1 0,1 1,0-1,-1 0,1 1,-1-1,1 1,0-1,-1 1,0-1,1 1,-1-1,1 1,-1 0,1-1,-1 1,0 0,1-1,-1 1,0 0,1 0,-1-1,0 1,1 0,-1 0,0 0,1 0,-1 0,0 0,0 0,1 0,-1 1,0-1,0 0,-1 1,0-1,1 1,-1 0,0 0,1-1,-1 1,1 0,-1 0,1 1,0-1,-1 0,1 0,0 1,0-1,0 1,0-1,0 1,-2 4,-1 2,0 0,0 0,1 1,1-1,-3 8,5-14,0-1,0 0,0 0,0 0,0 1,0-1,0 0,0 0,0 0,1 1,-1-1,0 0,1 0,-1 0,1 0,-1 0,1 0,0 0,0 1,0-2,0 1,0 0,0 0,1 0,-1-1,0 1,1-1,-1 1,1-1,-1 0,1 1,-1-1,0 0,1 0,-1 0,1 0,-1 0,1 0,-1-1,1 1,-2 0,1-1,-1 1,1-1,-1 1,1-1,-1 1,1 0,-1-1,0 0,1 1,-1-1,0 1,0-1,1 1,-1-1,0 0,0 1,0-1,0 1,0-1,0 0,0 1,0-1,0 1,0-1,0 0,-1-23,1 17,0 7,0-6,-1-1,1 1,-1-1,0 1,-1-3,2 9,0-1,-1 0,1 0,0 1,0-1,0 0,-1 0,1 1,0-1,-1 0,1 1,-1-1,1 1,-1-1,1 0,-1 1,1-1,-1 1,1-1,-1 1,0 0,1-1,-1 1,0-1,0 1,1 0,-1 0,0-1,1 1,-1 0,0 0,0 0,0 0,1 0,-1 0,0 0,0 0,1 0,-1 1,0-1,0 0,1 0,-1 1,0-1,1 0,-1 1,0-1,1 0,-1 1,0-1,1 1,-1 0,-1 2,0 1,1-1,-1 1,1 0,-1 0,1 0,0 0,1 0,-1 0,1 0,0 0,0 3,-1 4,0-10,1 1,0-1,0 1,0-1,0 1,0-1,0 1,1 0,-1-1,1 1,-1-1,1 0,-1 1,1-1,0 1,-1-1,1 0,0 1,0-1,1 1,-1-1,0-1,0 0,-1 1,1-1,0 1,0-1,0 0,0 0,0 0,0 0,0 1,0-1,-1 0,1 0,0-1,0 1,0 0,0 0,0 0,0-1,0 1,0 0,-1-1,1 1,0-1,0 1,0-1,-1 1,1-1,0 1,-1-1,1 0,0 1,-1-1,1 0,-1 0,1 0,0-1,1 0,-1-1,1 0,-1 1,0-1,0 0,0 0,0 0,-1 0,1 1,-1-1,0 0,0-3,-1-43,0 32,0 17,1-1,0 1,-1-1,1 0,-1 1,1-1,-1 1,1-1,-1 1,1 0,-1-1,1 1,-1-1,0 1,1 0,-1 0,0-1,1 1,-1 0,0 0,1 0,-1 0,0-1,1 1,-1 0,0 0,1 0,-1 1,0-1,1 0,-1 0,-2 0,1 0,0 0,-1 1,1-1,0 1,-1-1,1 1,0 0,-2 0,-27 26,29-25,0 0,0 0,0 0,1 0,-1 1,1-1,-1 0,1 1,0-1,0 1,0-1,0 1,0 1,1-3,0 0,1-1,-1 1,0 0,1-1,-1 1,1-1,-1 1,1-1,-1 1,1-1,-1 1,1-1,0 0,-1 1,1-1,0 0,-1 0,1 1,0-1,-1 0,1 0,0 0,-1 0,1 0,0 0,0 0,-1 0,1 0,0 0,0 0,0 0,0 0,0 0,1 0,-1 0,0 0,0 0,0-1,0 1,0 0,0-1,0 1,0 0,0-1,0 1,0-1,0 1,0-1,0 0,-1 0,1 1,0-1,0 0,1-21,-2 18</inkml:trace>
  <inkml:trace contextRef="#ctx0" brushRef="#br0" timeOffset="145746.083">3305 155,'-1'2,"0"-1,-1 1,1-1,0 0,-1 1,1-1,-1 0,0 0,1 0,-1 0,0 0,1 0,-1 0,0-1,0 1,0-1,-3 2,2 0,0-1,1 1,-1-1,1 1,0 0,-1 0,1 0,0 0,0 0,0 0,1 0,-1 1,0-1,1 1,0 0,-1-1,1 1,0 0,0-1,1 1,-1 0,0 0,1 0,0 0,0 1,0-3,0-1,1 1,-1 0,0-1,1 1,-1-1,1 1,-1-1,0 0,1 1,-1-1,1 1,-1-1,1 0,0 0,-1 1,1-1,-1 0,1 0,0 1,-1-1,1 0,-1 0,1 0,0 0,-1 0,1 0,0 0,-1 0,1 0,25-1,-21 1,-4-1,1 1,-1 0,0 0,1-1,-1 1,0-1,0 1,0-1,1 0,-1 0,0 1,0-1,0 0,0 0,0 0,0 0,-1 0,1 0,0 0,0 0,-1-1,1 1,0 0,-1 0,0 0,1-1,0 0,-1 0,1 0,-1 0,1 0,-1 0,0 0,0 0,0 0,0 0,0 0,0 0,0 0,-1 0,1 0,-1 0,0 0,0-1,-2 2,-1 0,1 0,-1 1,1 0,-1-1,1 1,-1 1,1-1,-1 0,-2 2,4-2,0 0,0 1,1-1,-1 1,0 0,1 0,-1 0,1 0,-1 0,1 0,-1 0,1 0,0 0,0 1,0-1,-1 2,1-2,0-1,1 1,-1 0,0 0,1 0,-1 0,1 0,-1 0,1 0,0 0,-1 0,1 0,0 0,0 0,0 0,0 0,0 0,0 0,0 0,0 0,0 0,0 0,1 0,-1 0,0 0,1 0,-1 0,1 0,1 0,-1 0,1 0,-1-1,1 1,-1 0,1-1,-1 0,1 1,0-1,-1 0,1 0,-1 0,1 0,0 0,-1 0,2 0,27-4,-29 4,0 0,-1 0,1-1,0 1,-1 0,1 0,-1 0,1 0,0-1,-1 1,1 0,-1 0,1-1,-1 1,1 0,-1-1,1 1,-1-1,1 1,-1-1,1 1,-1-1,0 1,1-1,-1 1,0-1,1 1,-1-1,0 0,0 1,0-1,0 1,0-1,1 0,-1 1,0-1,0 0,0 1,-1-1,1 1,0-1,0 0,0 1,0-1,-1 0,1 1,-2-3,0-1,0 1,0 1,-1-1,1 0,-1 1,0-1,0-1,1 6,1-1,0 1,0 0,0-1,0 1,1 0,-1 0,0 0,1-1,-1 1,1 0,0 1,0-2,-1 0,1 1,0-1,1 0,-1 0,0 0,0 0,0 0,1 0,-1 0,0 0,1 0,-1 0,1 0,0 0,-1 0,1 0,0 0,0 0,-1 0,1-1,-1 1,1-1,-1 0,1 1,0-1,-1 0,1 0,0 1,-1-1,1 0,0 0,-1 0,1 0,0 0,-1 0,1 0,0 0,-1 0,1 0,0 0,-1-1,1 1,-1 0,1 0,0-1,-1 1,1 0,-1-1,1 1,-1 0,1-1,-1 1,1-1,0-1,0 1,-1-1,1 1,0-1,-1 0,0 1,1-1,-1 0,0 1,0-1,0 0,0 0,0 1,0-1,0 0,-1 1,1-1,-1-4,-1 6,-1 0,1 0,-1 0,1 0,-1 0,1 1,-1-1,1 1,-1-1,0 2,1-2,-1 1,1 0,0 0,-1 0,1 1,0-1,0 0,0 1,0 0,0-1,1 1,-1 0,0 0,1 0,-1 0,1 0,-1 2</inkml:trace>
  <inkml:trace contextRef="#ctx0" brushRef="#br0" timeOffset="149321.453">3824 21,'-18'18,"17"-15,-2 2,1 0,0-1,0 1,0 0,0 4,2-8,0 0,-1-1,1 1,0 0,0-1,0 1,0 0,0-1,0 1,0 0,0-1,1 1,-1 0,0-1,0 1,0-1,1 1,-1 0,0-1,1 1,-1-1,1 1,-1-1,1 1,-1-1,1 1,-1-1,1 1,-1-1,1 0,-1 1,1-1,0 0,-1 1,1-1,-1 0,1 0,0 0,-1 0,1 1,0-1,-1 0,1 0,0 0,0-1,-1 1,3 1,0-1,1 0,-1 0,0 0,0-1,0 1,0-1,0 1,0-1,0 0,-1 0,1-1,1 1,-3-1,1 1,-1-1,0 1,0-1,1 1,-1-1,0 0,0 0,-1 1,1-1,0 0,-1 0,1 0,-1 0,1 0,-1 0,0 0,0 0,0 0,0-1,0 0,0 0,0 0,-1 0,1 0,-1 0,1 0,-1 1,0-1,0 0,-1 0,1 1,0-1,-1 1,0-1,2 2,-1 1,1-1,-1 1,1-1,-1 1,1-1,-1 1,1-1,-1 1,0 0,1-1,-1 1,0 0,1 0,-1 0,0-1,1 1,-1 0,0 0,0 0,1 0,-1 0,0 0,0 1,0-1,0 0,-1 1,1 0,0-1,0 1,0 0,0 0,-1 0,1-1,0 1,1 0,-1 0,0 1,0-1,0 0,1 0,-3 2,1 1,0-1,0 0,1 1,-1 0,1-1,0 1,0 0,0-1,0 1,0 3,1-6,0 0,0 0,1 0,-1 0,0 0,0 1,0-1,1 0,-1 0,1 0,-1 0,1 0,-1 0,1 0,-1 0,1 0,0-1,0 1,-1 0,1 0,0 0,0-1,0 1,0 0,0-1,0 1,0-1,0 1,0-1,0 0,0 1,0-1,0 0,1 0,-1 0,0 0,0 0,0 0,0 0,1 0,-1 0,5 0,0 1,0-2,-1 1,1 0,0-1,-1 0,5-2,-9 3,1-1,-1 0,1 0,-1 0,0 0,1 0,-1 0,0 0,0 0,0-1,0 1,0 0,0-1,0 1,0 0,-1-1,1 1,0-1,-1 0,1 1,-1-1,0 1,0-1,1 0,-1 1,0-1,0 0,-1 1,1-1,0 1,0-1,0 1,0-1,0 1,0 0,0-1,0 1,-1-1,1 1,-1 0,1-1,-1 1,1 0,-1 0,0-1,0 1,1 0,-1 0,0 0,0 0,0 0,0 0,0 0,-1 0,1 0,0 1,0-1,-1 0,1 1,0-1,-1 1,1 0,0-1,-1 1,1 0,-1 0,1 0,0-1,-1 2,1-1,-1 0,1 0,0 0,-1 1,0-1,-1 1,-1 0,1 0,-1 0,1 0,-1 1,1-1,0 1,0 0,0 0,0 0,0 0,0 1,0-1,1 1,-1-1,1 1,-2 2,4-3,-1-1,0 0,0 1,1-1,-1 1,1-1,-1 1,1-1,0 1,0 0,0-1,-1 1,1-1,1 1,-1-1,0 1,0 0,1-1,-1 1,0-1,1 1,0-1,-1 0,1 1,0-1,0 1,0-1,0 0,0 0,0 1,1-1,-1 0,0 0,1 0,-1-1,1 1,-1 0,1-1,0 1,-1-1,1 0,0 1,-1-1,1 0,0 0,-1 0,1 0,0 0,0-1,-1 1,1 0,-1-1,1 1,0-1,-1 0,1 1,-1-1,1 0,0-1,-1 1,1 0,-1 0,0 0,0 0,0 0,0 0,0 0,0-1,0 1,0-1,0 1,-1 0,1-1,0 1,-1-1,0 0,1 1,-1-1,0 0,1-33,-2 24,1 11,0-1,0 1,0 0,0 0,0 0,0-1,0 1,0 0,0 0,0 0,0-1,0 1,-1 0,1 0,0 0,0-1,0 1,0 0,0 0,0 0,-1 0,1-1,0 1,0 0,0 0,0 0,-1 0,1 0,0 0,0 0,0 0,-1-1,1 1,0 0,0 0,-1 0,1 0,0 0,-10 3,-8 10,13-6,2-1,-1 1,1 0,0 0,0 0,0 0,1 0,1 0,-1 1,1 0,1-7,1-1,-1 1,0-1,1 1,-1-1,1 1,-1-1,1 1,0-1,-1 1,1-1,-1 0,1 1,0-1,-1 0,1 0,0 1,-1-1,1 0,0 0,-1 0,1 0,0 0,-1 0,1 0,0 0,0 0,-1 0,1 0,0-1,-1 1,1 0,25-5,-25 4,1 0,-1 0,0 1,0-1,0 0,0-1,0 1,0 0,0 0,-1 0,1-1,0 1,-1 0,1-1,-1 1,1 0,-1-1,0 0,3-27,-3 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BDE58-706B-49EB-B281-BE2A2A1F654B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925D5-FF5B-41AB-A313-F77D5A9A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the UK there is an ideological assumption that men are better suited to STEM careers</a:t>
            </a:r>
          </a:p>
          <a:p>
            <a:r>
              <a:rPr lang="en-US" sz="1200" dirty="0"/>
              <a:t>This creates material disadvantages for women</a:t>
            </a:r>
            <a:br>
              <a:rPr lang="en-US" sz="1200" dirty="0"/>
            </a:br>
            <a:r>
              <a:rPr lang="en-US" sz="1200" dirty="0"/>
              <a:t> - women are assumed to be worse in these positions</a:t>
            </a:r>
            <a:br>
              <a:rPr lang="en-US" sz="1200" dirty="0"/>
            </a:br>
            <a:r>
              <a:rPr lang="en-US" sz="1200" dirty="0"/>
              <a:t> - labor is less valued</a:t>
            </a:r>
            <a:br>
              <a:rPr lang="en-US" sz="1200" dirty="0"/>
            </a:br>
            <a:r>
              <a:rPr lang="en-US" sz="1200" dirty="0"/>
              <a:t> - paid less than male counterparts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925D5-FF5B-41AB-A313-F77D5A9AAA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doesn’t mean that gay men can’t be complicit also, but implied by the ‘gay lifestyle’ is the rejection of certain hegemonic ideals, it doesn’t mean they don’t uphold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925D5-FF5B-41AB-A313-F77D5A9AAA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089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8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7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5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8987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526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9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0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4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0646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6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8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15A0-CF18-410C-8F3A-7377CF8AE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Masculinities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2A0A0-27E5-4212-80AB-00C45BE99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Mills and Kirstie Riddell</a:t>
            </a:r>
          </a:p>
        </p:txBody>
      </p:sp>
    </p:spTree>
    <p:extLst>
      <p:ext uri="{BB962C8B-B14F-4D97-AF65-F5344CB8AC3E}">
        <p14:creationId xmlns:p14="http://schemas.microsoft.com/office/powerpoint/2010/main" val="57139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2A22-99E8-40D2-B2D7-6B81F305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259" y="117636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Model of hegemonic masculinity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FA075F-7473-460E-A84E-9F18E35301BC}"/>
              </a:ext>
            </a:extLst>
          </p:cNvPr>
          <p:cNvSpPr/>
          <p:nvPr/>
        </p:nvSpPr>
        <p:spPr>
          <a:xfrm>
            <a:off x="3043459" y="1417116"/>
            <a:ext cx="2673457" cy="14645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Patriarchal society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59777-C4DA-4CB3-B52B-C567DACFBD8A}"/>
              </a:ext>
            </a:extLst>
          </p:cNvPr>
          <p:cNvSpPr/>
          <p:nvPr/>
        </p:nvSpPr>
        <p:spPr>
          <a:xfrm>
            <a:off x="6698476" y="1417115"/>
            <a:ext cx="2673457" cy="14645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Hegemonic masculinity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6CE507-3523-4ED3-A46D-C40DF7EFF76C}"/>
              </a:ext>
            </a:extLst>
          </p:cNvPr>
          <p:cNvSpPr/>
          <p:nvPr/>
        </p:nvSpPr>
        <p:spPr>
          <a:xfrm>
            <a:off x="1386531" y="3170965"/>
            <a:ext cx="2673457" cy="14645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reproduction of patriarchy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E70E18-0328-41CC-BC4C-0964406FAB85}"/>
              </a:ext>
            </a:extLst>
          </p:cNvPr>
          <p:cNvSpPr/>
          <p:nvPr/>
        </p:nvSpPr>
        <p:spPr>
          <a:xfrm>
            <a:off x="3043459" y="4844260"/>
            <a:ext cx="2673457" cy="14645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Social/health inequality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BC9DC1-8100-497C-BC06-E5F8B98D8D72}"/>
              </a:ext>
            </a:extLst>
          </p:cNvPr>
          <p:cNvSpPr/>
          <p:nvPr/>
        </p:nvSpPr>
        <p:spPr>
          <a:xfrm>
            <a:off x="6698476" y="4844260"/>
            <a:ext cx="2673457" cy="14645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inequality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F2DF85-9F29-4149-94E9-C355F4571189}"/>
              </a:ext>
            </a:extLst>
          </p:cNvPr>
          <p:cNvSpPr/>
          <p:nvPr/>
        </p:nvSpPr>
        <p:spPr>
          <a:xfrm>
            <a:off x="8748030" y="3194764"/>
            <a:ext cx="2673457" cy="14645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Gendered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socialistion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77C049-558B-4314-8001-6258BD584B7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5716916" y="2149410"/>
            <a:ext cx="9815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AB3E9-9207-4884-94EE-0BE378F3862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85049" y="2684206"/>
            <a:ext cx="1099710" cy="510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2F1059-B789-4D22-9C92-7BED4619B441}"/>
              </a:ext>
            </a:extLst>
          </p:cNvPr>
          <p:cNvCxnSpPr>
            <a:stCxn id="11" idx="0"/>
            <a:endCxn id="4" idx="3"/>
          </p:cNvCxnSpPr>
          <p:nvPr/>
        </p:nvCxnSpPr>
        <p:spPr>
          <a:xfrm flipV="1">
            <a:off x="2723260" y="2667221"/>
            <a:ext cx="711718" cy="503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641BED-9828-4494-B237-27565CF01413}"/>
              </a:ext>
            </a:extLst>
          </p:cNvPr>
          <p:cNvCxnSpPr>
            <a:stCxn id="16" idx="4"/>
            <a:endCxn id="15" idx="7"/>
          </p:cNvCxnSpPr>
          <p:nvPr/>
        </p:nvCxnSpPr>
        <p:spPr>
          <a:xfrm flipH="1">
            <a:off x="8980414" y="4659353"/>
            <a:ext cx="1104345" cy="399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BB00B3-2724-4BEA-99AD-EEC34319D3A0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flipH="1">
            <a:off x="5716916" y="5576555"/>
            <a:ext cx="981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6749FE-2D41-46D8-84CF-665DED67B3ED}"/>
              </a:ext>
            </a:extLst>
          </p:cNvPr>
          <p:cNvCxnSpPr>
            <a:cxnSpLocks/>
            <a:stCxn id="13" idx="1"/>
            <a:endCxn id="11" idx="4"/>
          </p:cNvCxnSpPr>
          <p:nvPr/>
        </p:nvCxnSpPr>
        <p:spPr>
          <a:xfrm flipH="1" flipV="1">
            <a:off x="2723260" y="4635554"/>
            <a:ext cx="711718" cy="42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2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A5E0-E12A-42DE-AF85-3E6E1810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2452A-8FDD-4E0A-8371-C3DEEFF23A40}"/>
              </a:ext>
            </a:extLst>
          </p:cNvPr>
          <p:cNvSpPr txBox="1"/>
          <p:nvPr/>
        </p:nvSpPr>
        <p:spPr>
          <a:xfrm>
            <a:off x="1170122" y="1874517"/>
            <a:ext cx="93299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What are your opinions on the ‘gendered socialization’ aspect of the cycle of hegemonic masculinity?</a:t>
            </a:r>
          </a:p>
        </p:txBody>
      </p:sp>
    </p:spTree>
    <p:extLst>
      <p:ext uri="{BB962C8B-B14F-4D97-AF65-F5344CB8AC3E}">
        <p14:creationId xmlns:p14="http://schemas.microsoft.com/office/powerpoint/2010/main" val="34675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303C-DCB1-451A-A7B6-60D132FA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Complicit masculinities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8A47-6CCF-4C77-BBA0-A67AA57C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85393"/>
            <a:ext cx="6530661" cy="424013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Doesn’t have all the qualities of hegemonic masculinity but doesn’t challenge it either </a:t>
            </a:r>
          </a:p>
          <a:p>
            <a:r>
              <a:rPr lang="en-US" sz="2400" dirty="0"/>
              <a:t>No one really ‘fits’ hegemonic masculinity so for those who strive toward it, complicit masculinity is more accessible </a:t>
            </a:r>
          </a:p>
          <a:p>
            <a:r>
              <a:rPr lang="en-US" sz="2400" dirty="0"/>
              <a:t>They may benefit from their status as masculine (e.g. financially, socially) through patriarchal relations</a:t>
            </a:r>
          </a:p>
          <a:p>
            <a:r>
              <a:rPr lang="en-US" sz="2400" dirty="0"/>
              <a:t>Example: single fathers may not be hegemonically masculine because of their nurturing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1AFFE-AFF5-46E2-8C69-4146213D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26" y="1682294"/>
            <a:ext cx="3193089" cy="47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0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1529-5FF4-4B7D-A726-67F5276F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Marginalized masculinities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04EC-579B-40A2-9096-436CAE9F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892" y="1813302"/>
            <a:ext cx="5929203" cy="4372488"/>
          </a:xfrm>
        </p:spPr>
        <p:txBody>
          <a:bodyPr>
            <a:normAutofit/>
          </a:bodyPr>
          <a:lstStyle/>
          <a:p>
            <a:r>
              <a:rPr lang="en-US" sz="2400" dirty="0"/>
              <a:t>Cannot access hegemonic masculinity due to certain characteristics </a:t>
            </a:r>
          </a:p>
          <a:p>
            <a:r>
              <a:rPr lang="en-US" sz="2400" dirty="0"/>
              <a:t>Race, ethnicity, and disability are examples of barriers to hegemonic masculinity</a:t>
            </a:r>
          </a:p>
          <a:p>
            <a:r>
              <a:rPr lang="en-US" sz="2400" dirty="0"/>
              <a:t>Still may subscribe to hegemonic norms such as physical strength or aggression</a:t>
            </a:r>
          </a:p>
          <a:p>
            <a:r>
              <a:rPr lang="en-US" sz="2400" dirty="0"/>
              <a:t>‘Protest masculinity’ in which an individual has limited economic, social, or cultural power and constructs a ‘hyper-masculine’ identity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A6A8E-F625-4695-90E3-89657D566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6"/>
          <a:stretch/>
        </p:blipFill>
        <p:spPr>
          <a:xfrm>
            <a:off x="1758412" y="1552521"/>
            <a:ext cx="3239792" cy="46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4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3DD7-0DF4-413C-B4B1-9AAF2EFF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Subordinate masculinities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E1DF-F48A-4ECA-AEBC-195B0FD0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5916288" cy="3593591"/>
          </a:xfrm>
        </p:spPr>
        <p:txBody>
          <a:bodyPr/>
          <a:lstStyle/>
          <a:p>
            <a:r>
              <a:rPr lang="en-US" dirty="0"/>
              <a:t>Exhibit qualities in direct opposition to those of hegemonic masculinity </a:t>
            </a:r>
          </a:p>
          <a:p>
            <a:r>
              <a:rPr lang="en-US" dirty="0"/>
              <a:t>May be physically weak or be very expressive with emotions</a:t>
            </a:r>
          </a:p>
          <a:p>
            <a:r>
              <a:rPr lang="en-US" dirty="0"/>
              <a:t>One popular example is gay or effeminate men</a:t>
            </a:r>
          </a:p>
          <a:p>
            <a:r>
              <a:rPr lang="en-US" dirty="0"/>
              <a:t>Hegemonic masculinity often includes heteronormativity – gay men openly defy this and so are subordinated by men who value hegemonic traits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4CC41-7579-4902-B860-7B181CCC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113" y="2534476"/>
            <a:ext cx="4263887" cy="28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6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A67D-FADC-4983-8558-EBFD9073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 masculinities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3D46-4829-4DD0-8E67-083C262D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08539" cy="4353338"/>
          </a:xfrm>
        </p:spPr>
        <p:txBody>
          <a:bodyPr>
            <a:normAutofit/>
          </a:bodyPr>
          <a:lstStyle/>
          <a:p>
            <a:r>
              <a:rPr lang="en-US" dirty="0"/>
              <a:t>Connell states that trans masculinities “are not inherently counter-hegemonic”</a:t>
            </a:r>
          </a:p>
          <a:p>
            <a:r>
              <a:rPr lang="en-US" dirty="0"/>
              <a:t>Trans men can pursue gender equality or oppose it just like cis-men</a:t>
            </a:r>
          </a:p>
          <a:p>
            <a:r>
              <a:rPr lang="en-US" dirty="0"/>
              <a:t>Highlights society’s treatment of the body and the way we use our bodies as a medium through which we interact with each other</a:t>
            </a:r>
          </a:p>
          <a:p>
            <a:r>
              <a:rPr lang="en-US" dirty="0"/>
              <a:t>We can also consider masculinity as protection (enables ‘passing’ which often ensures safety)</a:t>
            </a:r>
          </a:p>
          <a:p>
            <a:r>
              <a:rPr lang="en-US" dirty="0"/>
              <a:t>Particularly early in transition, masculinity functions as the indicator of a male gender identity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DEB63-7F4A-49BE-A252-507DC932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217" y="2286001"/>
            <a:ext cx="4560769" cy="31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6CF8-17C1-4A5F-BE06-AA8ED123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Toxic masculinity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3E5B-A887-4361-9BEF-BB0DDF0E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9084"/>
            <a:ext cx="6317522" cy="5328916"/>
          </a:xfrm>
        </p:spPr>
        <p:txBody>
          <a:bodyPr>
            <a:normAutofit/>
          </a:bodyPr>
          <a:lstStyle/>
          <a:p>
            <a:r>
              <a:rPr lang="en-US" sz="2400" dirty="0"/>
              <a:t>Connell argues that hegemonic masculinity incorporates ‘toxic’ features such as aggression and violence against women</a:t>
            </a:r>
          </a:p>
          <a:p>
            <a:r>
              <a:rPr lang="en-US" sz="2400" dirty="0"/>
              <a:t>Others argue that toxic masculinity refers to how conforming to stereotypical ‘masculine’ traits harms men</a:t>
            </a:r>
          </a:p>
          <a:p>
            <a:r>
              <a:rPr lang="en-US" sz="2400" dirty="0"/>
              <a:t>Men who adhere to cultural norms of masculinity are at higher risk of depression, stress, and substance abuse</a:t>
            </a:r>
          </a:p>
          <a:p>
            <a:r>
              <a:rPr lang="en-US" sz="2400" dirty="0"/>
              <a:t>Can you think of other negative (or ‘toxic’) attributes/effects of masculinity?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D2BE626-01FC-4F5D-996D-890A9A768B65}"/>
              </a:ext>
            </a:extLst>
          </p:cNvPr>
          <p:cNvSpPr/>
          <p:nvPr/>
        </p:nvSpPr>
        <p:spPr>
          <a:xfrm>
            <a:off x="8313225" y="551563"/>
            <a:ext cx="2260601" cy="1346201"/>
          </a:xfrm>
          <a:prstGeom prst="wedgeEllipseCallout">
            <a:avLst>
              <a:gd name="adj1" fmla="val -40262"/>
              <a:gd name="adj2" fmla="val 553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try not to cry in front of other people.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4FD698-E697-4384-BEF8-8F8231F80393}"/>
              </a:ext>
            </a:extLst>
          </p:cNvPr>
          <p:cNvSpPr/>
          <p:nvPr/>
        </p:nvSpPr>
        <p:spPr>
          <a:xfrm>
            <a:off x="8368725" y="4646011"/>
            <a:ext cx="2347062" cy="1716043"/>
          </a:xfrm>
          <a:prstGeom prst="wedgeEllipseCallout">
            <a:avLst>
              <a:gd name="adj1" fmla="val -47275"/>
              <a:gd name="adj2" fmla="val -50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Hugging my male friends makes me uncomfortable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388BB74-2948-4E6E-9F0A-68B2C1CCEAE2}"/>
              </a:ext>
            </a:extLst>
          </p:cNvPr>
          <p:cNvSpPr/>
          <p:nvPr/>
        </p:nvSpPr>
        <p:spPr>
          <a:xfrm>
            <a:off x="8847883" y="2226312"/>
            <a:ext cx="2582117" cy="2091151"/>
          </a:xfrm>
          <a:prstGeom prst="wedgeEllipseCallout">
            <a:avLst>
              <a:gd name="adj1" fmla="val 45491"/>
              <a:gd name="adj2" fmla="val 42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self-worth is closely linked to success at work.</a:t>
            </a:r>
          </a:p>
        </p:txBody>
      </p:sp>
    </p:spTree>
    <p:extLst>
      <p:ext uri="{BB962C8B-B14F-4D97-AF65-F5344CB8AC3E}">
        <p14:creationId xmlns:p14="http://schemas.microsoft.com/office/powerpoint/2010/main" val="229640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43A5-A0D5-49AE-9F1D-772716E1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3FA8-E1D6-4738-8C4A-BE766C57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- Do you think trans masculinities are counter-hegemonic? </a:t>
            </a:r>
            <a:br>
              <a:rPr lang="en-US" sz="2800" dirty="0"/>
            </a:br>
            <a:r>
              <a:rPr lang="en-US" sz="2800" dirty="0"/>
              <a:t>- How is your relationship to masculinity affected by your 	relationship to gender identity?</a:t>
            </a:r>
            <a:br>
              <a:rPr lang="en-US" sz="2800" dirty="0"/>
            </a:br>
            <a:r>
              <a:rPr lang="en-US" sz="2800" dirty="0"/>
              <a:t>- Does Connell’s theory make sense to you in your life?</a:t>
            </a:r>
            <a:br>
              <a:rPr lang="en-US" sz="2800" dirty="0"/>
            </a:br>
            <a:r>
              <a:rPr lang="en-US" sz="2800" dirty="0"/>
              <a:t>- What effect do you think the hierarchy of masculinities have on 	you/your community/the world?</a:t>
            </a:r>
          </a:p>
        </p:txBody>
      </p:sp>
    </p:spTree>
    <p:extLst>
      <p:ext uri="{BB962C8B-B14F-4D97-AF65-F5344CB8AC3E}">
        <p14:creationId xmlns:p14="http://schemas.microsoft.com/office/powerpoint/2010/main" val="63609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50E2-18AB-4003-8343-22AD2806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320B-021F-4938-8535-CBA09DCE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 to the drawings you did earlier! </a:t>
            </a:r>
          </a:p>
          <a:p>
            <a:r>
              <a:rPr lang="en-US" sz="2800" dirty="0"/>
              <a:t>Looking at your drawing, would you draw your masculine person differently now?</a:t>
            </a:r>
          </a:p>
          <a:p>
            <a:r>
              <a:rPr lang="en-US" sz="2800" dirty="0"/>
              <a:t>Would you say you drew a hegemonic, complicit, marginalized, subordinated person?</a:t>
            </a:r>
          </a:p>
        </p:txBody>
      </p:sp>
    </p:spTree>
    <p:extLst>
      <p:ext uri="{BB962C8B-B14F-4D97-AF65-F5344CB8AC3E}">
        <p14:creationId xmlns:p14="http://schemas.microsoft.com/office/powerpoint/2010/main" val="418103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5B8F-D20F-4D1B-BBAC-FBAE408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80B3-04CF-4A64-87A1-A9E3BEB4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dirty="0"/>
              <a:t>With the person next to you, draw a masculine person (we will come back to it later!)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220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BACB-7262-4075-B7E5-4A18558C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Essentialist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F370-A3FF-4D9D-8403-1987B0C17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647" y="1851992"/>
            <a:ext cx="6427732" cy="4484745"/>
          </a:xfrm>
        </p:spPr>
        <p:txBody>
          <a:bodyPr>
            <a:normAutofit/>
          </a:bodyPr>
          <a:lstStyle/>
          <a:p>
            <a:r>
              <a:rPr lang="en-US" dirty="0"/>
              <a:t>Assumes masculinity is fixed and unchanging among men</a:t>
            </a:r>
          </a:p>
          <a:p>
            <a:endParaRPr lang="en-US" i="1" dirty="0"/>
          </a:p>
          <a:p>
            <a:r>
              <a:rPr lang="en-US" dirty="0"/>
              <a:t>Essentialists’ definitions of masculinity point to a particular feature that denotes masculinity</a:t>
            </a:r>
          </a:p>
          <a:p>
            <a:endParaRPr lang="en-US" dirty="0"/>
          </a:p>
          <a:p>
            <a:r>
              <a:rPr lang="en-US" dirty="0"/>
              <a:t>The ‘core’ of masculinity can be defined as activity (vs. feminine passivity), aggression, strength, dominance etc.</a:t>
            </a:r>
          </a:p>
          <a:p>
            <a:endParaRPr lang="en-US" dirty="0"/>
          </a:p>
          <a:p>
            <a:r>
              <a:rPr lang="en-US" dirty="0"/>
              <a:t>This ‘core’ is defined arbitrarily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ody builder">
            <a:extLst>
              <a:ext uri="{FF2B5EF4-FFF2-40B4-BE49-F238E27FC236}">
                <a16:creationId xmlns:a16="http://schemas.microsoft.com/office/drawing/2014/main" id="{57F1B901-A290-48B1-8C8C-D87740F1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713115"/>
            <a:ext cx="31623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7D1A29-1554-4ADC-8A38-73C66404DFD5}"/>
                  </a:ext>
                </a:extLst>
              </p14:cNvPr>
              <p14:cNvContentPartPr/>
              <p14:nvPr/>
            </p14:nvContentPartPr>
            <p14:xfrm>
              <a:off x="8201697" y="3650162"/>
              <a:ext cx="2021760" cy="182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7D1A29-1554-4ADC-8A38-73C66404DF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2697" y="3641164"/>
                <a:ext cx="2039400" cy="1847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D4358239-1755-44C3-97F9-CE87A7AA15D2}"/>
                  </a:ext>
                </a:extLst>
              </p14:cNvPr>
              <p14:cNvContentPartPr/>
              <p14:nvPr/>
            </p14:nvContentPartPr>
            <p14:xfrm>
              <a:off x="7637219" y="5758736"/>
              <a:ext cx="119160" cy="246960"/>
            </p14:xfrm>
          </p:contentPart>
        </mc:Choice>
        <mc:Fallback xmlns=""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D4358239-1755-44C3-97F9-CE87A7AA15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8219" y="5749736"/>
                <a:ext cx="136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A34CBA8F-E1F1-4957-9222-39A8D58460EA}"/>
                  </a:ext>
                </a:extLst>
              </p14:cNvPr>
              <p14:cNvContentPartPr/>
              <p14:nvPr/>
            </p14:nvContentPartPr>
            <p14:xfrm>
              <a:off x="7693739" y="6181736"/>
              <a:ext cx="22680" cy="32040"/>
            </p14:xfrm>
          </p:contentPart>
        </mc:Choice>
        <mc:Fallback xmlns=""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A34CBA8F-E1F1-4957-9222-39A8D58460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84739" y="6172736"/>
                <a:ext cx="40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52A54F1E-53C9-4FBD-91FE-2AD8467D906D}"/>
                  </a:ext>
                </a:extLst>
              </p14:cNvPr>
              <p14:cNvContentPartPr/>
              <p14:nvPr/>
            </p14:nvContentPartPr>
            <p14:xfrm>
              <a:off x="7866179" y="5766296"/>
              <a:ext cx="88200" cy="238320"/>
            </p14:xfrm>
          </p:contentPart>
        </mc:Choice>
        <mc:Fallback xmlns=""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52A54F1E-53C9-4FBD-91FE-2AD8467D90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57179" y="5757656"/>
                <a:ext cx="1058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13F12CE8-B620-4D33-BAB5-8238AC9703A1}"/>
                  </a:ext>
                </a:extLst>
              </p14:cNvPr>
              <p14:cNvContentPartPr/>
              <p14:nvPr/>
            </p14:nvContentPartPr>
            <p14:xfrm>
              <a:off x="7898219" y="6157256"/>
              <a:ext cx="18720" cy="14040"/>
            </p14:xfrm>
          </p:contentPart>
        </mc:Choice>
        <mc:Fallback xmlns=""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13F12CE8-B620-4D33-BAB5-8238AC9703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89579" y="6148256"/>
                <a:ext cx="363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FDE9883B-016C-415C-8D00-30FCB185C882}"/>
                  </a:ext>
                </a:extLst>
              </p14:cNvPr>
              <p14:cNvContentPartPr/>
              <p14:nvPr/>
            </p14:nvContentPartPr>
            <p14:xfrm>
              <a:off x="6002819" y="5341043"/>
              <a:ext cx="1505160" cy="1206093"/>
            </p14:xfrm>
          </p:contentPart>
        </mc:Choice>
        <mc:Fallback xmlns=""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FDE9883B-016C-415C-8D00-30FCB185C8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94179" y="5332042"/>
                <a:ext cx="1522800" cy="12237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94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19CD-6CC5-4DE8-AD8D-E254D83C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84" y="382385"/>
            <a:ext cx="11073539" cy="1492132"/>
          </a:xfrm>
        </p:spPr>
        <p:txBody>
          <a:bodyPr/>
          <a:lstStyle/>
          <a:p>
            <a:r>
              <a:rPr lang="en-US" dirty="0"/>
              <a:t>Positivist social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FE04-578D-4451-9B4B-DA778076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682" y="1286360"/>
            <a:ext cx="10026437" cy="53856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Positivism: observing the world and deriving knowledge from it though reason and logic</a:t>
            </a:r>
          </a:p>
          <a:p>
            <a:r>
              <a:rPr lang="en-US" dirty="0"/>
              <a:t>Positivism asks how men and women behave and live in a given demographic, therefore</a:t>
            </a:r>
          </a:p>
          <a:p>
            <a:pPr lvl="1"/>
            <a:r>
              <a:rPr lang="en-US" dirty="0"/>
              <a:t>Whatever is generally true for men is masculinity</a:t>
            </a:r>
          </a:p>
          <a:p>
            <a:pPr lvl="1"/>
            <a:r>
              <a:rPr lang="en-US" dirty="0"/>
              <a:t>Whatever is generally true for women is femininity</a:t>
            </a:r>
          </a:p>
          <a:p>
            <a:pPr lvl="1"/>
            <a:r>
              <a:rPr lang="en-US" dirty="0"/>
              <a:t>Masculinity is just ‘whatever men are’</a:t>
            </a:r>
          </a:p>
          <a:p>
            <a:pPr lvl="1"/>
            <a:endParaRPr lang="en-US" dirty="0"/>
          </a:p>
          <a:p>
            <a:r>
              <a:rPr lang="en-US" dirty="0"/>
              <a:t>Presupposes a few things;</a:t>
            </a:r>
          </a:p>
          <a:p>
            <a:r>
              <a:rPr lang="en-US" dirty="0"/>
              <a:t>What masculinity and femininity are (to produce a masculinity/femininity scale)</a:t>
            </a:r>
          </a:p>
          <a:p>
            <a:r>
              <a:rPr lang="en-US" dirty="0"/>
              <a:t>A definition of ‘men’ and ‘women’ to make them observable objects</a:t>
            </a:r>
          </a:p>
          <a:p>
            <a:r>
              <a:rPr lang="en-US" dirty="0"/>
              <a:t>Women cannot be described as masculine, nor men as feminine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FE68-A19F-4687-A89B-E571E6EA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61" y="375300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Normative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E2D2-962C-4B4F-BA1F-707B6E1A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799" y="2333810"/>
            <a:ext cx="6306309" cy="39302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Masculinity is what men ‘ought to be’</a:t>
            </a:r>
          </a:p>
          <a:p>
            <a:r>
              <a:rPr lang="en-US" dirty="0">
                <a:solidFill>
                  <a:srgbClr val="000000"/>
                </a:solidFill>
              </a:rPr>
              <a:t>Sets out a masculine archetype or ‘blueprint’ for what is ideally masculine</a:t>
            </a:r>
          </a:p>
          <a:p>
            <a:r>
              <a:rPr lang="en-US" dirty="0" err="1">
                <a:solidFill>
                  <a:srgbClr val="000000"/>
                </a:solidFill>
              </a:rPr>
              <a:t>Criticised</a:t>
            </a:r>
            <a:r>
              <a:rPr lang="en-US" dirty="0">
                <a:solidFill>
                  <a:srgbClr val="000000"/>
                </a:solidFill>
              </a:rPr>
              <a:t> for being unrealistic; when almost no man fits the masculine ‘blueprint’, how can it be considered a norm?</a:t>
            </a:r>
          </a:p>
          <a:p>
            <a:r>
              <a:rPr lang="en-US" dirty="0">
                <a:solidFill>
                  <a:srgbClr val="000000"/>
                </a:solidFill>
              </a:rPr>
              <a:t>This theory incurs paradoxes, can we explain “the toughness needed to resist toughness, or the heroism needed to come out as gay”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4" name="Picture 6" descr="Cookie Cutter - Man">
            <a:extLst>
              <a:ext uri="{FF2B5EF4-FFF2-40B4-BE49-F238E27FC236}">
                <a16:creationId xmlns:a16="http://schemas.microsoft.com/office/drawing/2014/main" id="{5EE451E6-FF86-468F-9BE0-6203235A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530" y="1416722"/>
            <a:ext cx="26479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49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aewyn Connell">
            <a:extLst>
              <a:ext uri="{FF2B5EF4-FFF2-40B4-BE49-F238E27FC236}">
                <a16:creationId xmlns:a16="http://schemas.microsoft.com/office/drawing/2014/main" id="{A464C3E1-7CCF-4877-871B-A7C48DB6A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2" r="11692"/>
          <a:stretch/>
        </p:blipFill>
        <p:spPr bwMode="auto">
          <a:xfrm>
            <a:off x="7338646" y="10"/>
            <a:ext cx="48533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396B2-E9D7-45F6-A507-FA1D0531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24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Raewyn Connell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AC48-B172-4CFB-AD5A-877DD4A55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00" y="1632204"/>
            <a:ext cx="6015897" cy="3593591"/>
          </a:xfrm>
        </p:spPr>
        <p:txBody>
          <a:bodyPr>
            <a:noAutofit/>
          </a:bodyPr>
          <a:lstStyle/>
          <a:p>
            <a:r>
              <a:rPr lang="en-US" sz="2400" dirty="0"/>
              <a:t>Australian sociologist, trans activist, and professor</a:t>
            </a:r>
          </a:p>
          <a:p>
            <a:r>
              <a:rPr lang="en-US" sz="2400" dirty="0"/>
              <a:t>Known for the concept of hegemonic masculinity and social theory of gender relations </a:t>
            </a:r>
          </a:p>
          <a:p>
            <a:r>
              <a:rPr lang="en-US" sz="2400" dirty="0"/>
              <a:t>“To speak of masculinities is to speak about gender relations.  Masculinities are not equivalent to men; they concern the </a:t>
            </a:r>
            <a:r>
              <a:rPr lang="en-US" sz="2400" i="1" dirty="0"/>
              <a:t>position </a:t>
            </a:r>
            <a:r>
              <a:rPr lang="en-US" sz="2400" dirty="0"/>
              <a:t>of men in a gender order. ”</a:t>
            </a:r>
          </a:p>
        </p:txBody>
      </p:sp>
    </p:spTree>
    <p:extLst>
      <p:ext uri="{BB962C8B-B14F-4D97-AF65-F5344CB8AC3E}">
        <p14:creationId xmlns:p14="http://schemas.microsoft.com/office/powerpoint/2010/main" val="271312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A2FE-B36D-4BE4-8A7E-FB805848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Connell’s theory of masculinities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C5EE-C25F-4DDD-97F7-77D66FE4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84274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Masculinity occurs in relation to social, political, and class struggles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Masculinities and power relations are inextricably linked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Conceptions of gender and masculinity are created and perpetuated through every aspect of human life and organization; ideological, institutional, interpersonal, and personal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Intersectional; brings together Marxist and feminist perspectives on power and gender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 descr="Image result for marxist feminist symbol">
            <a:extLst>
              <a:ext uri="{FF2B5EF4-FFF2-40B4-BE49-F238E27FC236}">
                <a16:creationId xmlns:a16="http://schemas.microsoft.com/office/drawing/2014/main" id="{1CCD50B2-9569-4C92-AEB1-EBC5A6B9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88" y="2286001"/>
            <a:ext cx="3147390" cy="361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5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2021-B48F-45CC-A939-9CD57324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4DA0-380A-4C18-8506-B09F1F9E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4809"/>
            <a:ext cx="10178322" cy="4319549"/>
          </a:xfrm>
        </p:spPr>
        <p:txBody>
          <a:bodyPr>
            <a:noAutofit/>
          </a:bodyPr>
          <a:lstStyle/>
          <a:p>
            <a:r>
              <a:rPr lang="en-US" sz="2400" dirty="0"/>
              <a:t>The overall structure of gender relations at a particular time in a particular place</a:t>
            </a:r>
          </a:p>
          <a:p>
            <a:r>
              <a:rPr lang="en-US" sz="2400" dirty="0"/>
              <a:t>Patterns of ideological and material practices through which power relations between women and men are created and sustained – hierarchical </a:t>
            </a:r>
          </a:p>
          <a:p>
            <a:r>
              <a:rPr lang="en-US" sz="2400" dirty="0"/>
              <a:t>Note: not always patriarchal </a:t>
            </a:r>
          </a:p>
          <a:p>
            <a:r>
              <a:rPr lang="en-US" sz="2400" dirty="0"/>
              <a:t>Relationship between body and gender </a:t>
            </a:r>
            <a:br>
              <a:rPr lang="en-US" sz="2400" dirty="0"/>
            </a:br>
            <a:r>
              <a:rPr lang="en-US" sz="2400" dirty="0"/>
              <a:t>- gender is the outcome of interpretations and cultural definitions of the reproductive and sexual capacities of the body</a:t>
            </a:r>
            <a:br>
              <a:rPr lang="en-US" sz="2400" dirty="0"/>
            </a:br>
            <a:r>
              <a:rPr lang="en-US" sz="2400" dirty="0"/>
              <a:t>- masculinities and femininities are the effects of these interpretations and definitions </a:t>
            </a:r>
          </a:p>
          <a:p>
            <a:r>
              <a:rPr lang="en-US" sz="2400" dirty="0"/>
              <a:t>Gender is socially constructed and culturally determined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9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F85E-AFFE-4189-BA60-5C086A43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Hegemonic masculinity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EF0CCD0E-0F82-495C-A17E-AE5B8D25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858" y="2260547"/>
            <a:ext cx="4844322" cy="429370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Proposed social practices (on a local and global scale) that promote the dominant social position of some men, and the subordinate social position of women and other men</a:t>
            </a:r>
          </a:p>
          <a:p>
            <a:r>
              <a:rPr lang="en-US" dirty="0">
                <a:solidFill>
                  <a:schemeClr val="tx1"/>
                </a:solidFill>
              </a:rPr>
              <a:t>The ‘highest’ point of the hierarchy</a:t>
            </a:r>
          </a:p>
          <a:p>
            <a:r>
              <a:rPr lang="en-US" dirty="0">
                <a:solidFill>
                  <a:schemeClr val="tx1"/>
                </a:solidFill>
              </a:rPr>
              <a:t>Focuses on power dynamics inherent in masculinities – legitimizes men’s power</a:t>
            </a:r>
          </a:p>
          <a:p>
            <a:r>
              <a:rPr lang="en-US" dirty="0">
                <a:solidFill>
                  <a:schemeClr val="tx1"/>
                </a:solidFill>
              </a:rPr>
              <a:t>Explains that despite the co-existence of multiple masculinities, there is often a particular version that exerts the most power</a:t>
            </a:r>
          </a:p>
          <a:p>
            <a:r>
              <a:rPr lang="en-US" dirty="0">
                <a:solidFill>
                  <a:schemeClr val="tx1"/>
                </a:solidFill>
              </a:rPr>
              <a:t>Hard to define but qualities usually include physical strength, suppressing emotions, heterosexuality, yielding power and whiteness</a:t>
            </a:r>
          </a:p>
        </p:txBody>
      </p:sp>
      <p:pic>
        <p:nvPicPr>
          <p:cNvPr id="5" name="Graphic 4" descr="Lecturer">
            <a:extLst>
              <a:ext uri="{FF2B5EF4-FFF2-40B4-BE49-F238E27FC236}">
                <a16:creationId xmlns:a16="http://schemas.microsoft.com/office/drawing/2014/main" id="{7A9CF02F-4898-40EB-AAA6-C240BD661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334" y="2260547"/>
            <a:ext cx="2183680" cy="2183680"/>
          </a:xfrm>
          <a:prstGeom prst="rect">
            <a:avLst/>
          </a:prstGeom>
        </p:spPr>
      </p:pic>
      <p:pic>
        <p:nvPicPr>
          <p:cNvPr id="13" name="Graphic 12" descr="Coins">
            <a:extLst>
              <a:ext uri="{FF2B5EF4-FFF2-40B4-BE49-F238E27FC236}">
                <a16:creationId xmlns:a16="http://schemas.microsoft.com/office/drawing/2014/main" id="{819F5729-1E0A-4206-AE49-EDB3E6652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7928922" y="811708"/>
            <a:ext cx="1154252" cy="1154252"/>
          </a:xfrm>
          <a:prstGeom prst="rect">
            <a:avLst/>
          </a:prstGeom>
        </p:spPr>
      </p:pic>
      <p:pic>
        <p:nvPicPr>
          <p:cNvPr id="17" name="Graphic 16" descr="Man and Woman">
            <a:extLst>
              <a:ext uri="{FF2B5EF4-FFF2-40B4-BE49-F238E27FC236}">
                <a16:creationId xmlns:a16="http://schemas.microsoft.com/office/drawing/2014/main" id="{84313874-31D9-4490-A88A-AF7E3BC46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V="1">
            <a:off x="6673126" y="2576760"/>
            <a:ext cx="1154252" cy="1154252"/>
          </a:xfrm>
          <a:prstGeom prst="rect">
            <a:avLst/>
          </a:prstGeom>
        </p:spPr>
      </p:pic>
      <p:pic>
        <p:nvPicPr>
          <p:cNvPr id="21" name="Graphic 20" descr="Male">
            <a:extLst>
              <a:ext uri="{FF2B5EF4-FFF2-40B4-BE49-F238E27FC236}">
                <a16:creationId xmlns:a16="http://schemas.microsoft.com/office/drawing/2014/main" id="{8AAFC55B-F6E7-4886-A203-0EF3A509D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 flipV="1">
            <a:off x="7250252" y="4484011"/>
            <a:ext cx="1154252" cy="1154252"/>
          </a:xfrm>
          <a:prstGeom prst="rect">
            <a:avLst/>
          </a:prstGeom>
        </p:spPr>
      </p:pic>
      <p:pic>
        <p:nvPicPr>
          <p:cNvPr id="23" name="Graphic 22" descr="Dumbbell">
            <a:extLst>
              <a:ext uri="{FF2B5EF4-FFF2-40B4-BE49-F238E27FC236}">
                <a16:creationId xmlns:a16="http://schemas.microsoft.com/office/drawing/2014/main" id="{BE0385F7-0A08-4833-B741-988F0C6E4E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10055088" y="4407398"/>
            <a:ext cx="1154252" cy="1154252"/>
          </a:xfrm>
          <a:prstGeom prst="rect">
            <a:avLst/>
          </a:prstGeom>
        </p:spPr>
      </p:pic>
      <p:pic>
        <p:nvPicPr>
          <p:cNvPr id="27" name="Graphic 26" descr="Gavel">
            <a:extLst>
              <a:ext uri="{FF2B5EF4-FFF2-40B4-BE49-F238E27FC236}">
                <a16:creationId xmlns:a16="http://schemas.microsoft.com/office/drawing/2014/main" id="{ECA0AFFA-0AD5-4624-A16B-2AB9F15AC8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75014" y="16404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500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999</Words>
  <Application>Microsoft Office PowerPoint</Application>
  <PresentationFormat>Widescreen</PresentationFormat>
  <Paragraphs>102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Masculinities</vt:lpstr>
      <vt:lpstr>Ice breaker</vt:lpstr>
      <vt:lpstr>Essentialist definitions</vt:lpstr>
      <vt:lpstr>Positivist social science</vt:lpstr>
      <vt:lpstr>Normative definitions</vt:lpstr>
      <vt:lpstr>Raewyn Connell</vt:lpstr>
      <vt:lpstr>Connell’s theory of masculinities</vt:lpstr>
      <vt:lpstr>Gender order</vt:lpstr>
      <vt:lpstr>Hegemonic masculinity</vt:lpstr>
      <vt:lpstr>Model of hegemonic masculinity</vt:lpstr>
      <vt:lpstr>Discuss</vt:lpstr>
      <vt:lpstr>Complicit masculinities</vt:lpstr>
      <vt:lpstr>Marginalized masculinities</vt:lpstr>
      <vt:lpstr>Subordinate masculinities</vt:lpstr>
      <vt:lpstr>Trans masculinities</vt:lpstr>
      <vt:lpstr>Toxic masculinity</vt:lpstr>
      <vt:lpstr>Discussion and comments</vt:lpstr>
      <vt:lpstr>Discuss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Masculinities</dc:title>
  <dc:creator>Tyler Mills</dc:creator>
  <cp:lastModifiedBy>Tyler Mills</cp:lastModifiedBy>
  <cp:revision>28</cp:revision>
  <dcterms:created xsi:type="dcterms:W3CDTF">2018-10-20T12:44:52Z</dcterms:created>
  <dcterms:modified xsi:type="dcterms:W3CDTF">2018-10-22T13:01:12Z</dcterms:modified>
</cp:coreProperties>
</file>