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9"/>
    <p:restoredTop sz="94737"/>
  </p:normalViewPr>
  <p:slideViewPr>
    <p:cSldViewPr snapToGrid="0">
      <p:cViewPr varScale="1">
        <p:scale>
          <a:sx n="145" d="100"/>
          <a:sy n="14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2E9D-208A-69B0-DA0D-05E2A2FF0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3C2-E8F1-5C02-24FD-ED17C68D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EFEF-6855-E13A-72D7-3DBFDBE0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0819-9E2E-16D4-69DA-A5570F29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1AD-1704-1557-85B8-F9345BE9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3A4A-8D3A-B39B-77B5-5726EFA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01F4-AAAE-21B2-3786-352C9FEE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83A0-17D8-185E-31F0-8802111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B751-79B8-9D63-5880-BFC8B521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6757-2CAA-4E56-5DB5-3967752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E8B92-4D8C-2AEC-3824-898FADBD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B44D6-52B2-CF42-676E-B49326F2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CACA-1B50-0C27-7752-B4B41A8A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AC1D-A2D9-6241-DA3F-B10062E4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B3B3-1793-E045-3D7C-4C91C5F5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3E33-FC91-843B-61BE-0E4B8D2F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70A6-16C8-A0A5-C5D2-57053DCA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0C47-9119-AEBF-E656-3198E1C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47CC-71FE-257F-F86B-1A3EBA3A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2F6F-C09C-29E1-A5CA-3E55720B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8A4B-E940-5480-56E6-789E1C9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12F8-443D-67F9-D9EF-500F6814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D531-3C6E-1DAD-4481-C263832F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C9BB-2B71-8952-3880-1E4F3E5A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FC8A-F794-C46E-89C3-B4ACA1B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EBFE-0926-F525-3738-E71FD8F3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F247-A8EC-31E4-0310-72C58CB53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F27A-6858-D91D-F0C9-19BC2EA4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339-CC29-0B1A-F3C5-0D5CB6DD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9CAB-55F2-E5EE-4258-18D4D55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E812-8C21-C515-2A76-7F14194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9B4C-61A8-81C6-A29D-8C48BCF1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D1B4-0036-F126-6624-A2A7D7AC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EAFE6-1EA6-2EB3-7825-94BC352E6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25838-CDE5-E2E5-3D7E-15578A4E1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0CD1-14B9-3F5F-4028-4344500EB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70624-24B9-65A9-9F4E-594009B5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234B0-9C85-532C-7E5B-D3FFA8B0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DAA96-3510-597D-3307-FFBC7F77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7B40-EB2E-D4B1-A19E-E361EF24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9047-A9B7-3F11-AC3F-57B9E81B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10BE6-21F9-77F6-8757-33CD8995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5852-886F-BDE1-53D9-29582613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E9E3A-D22F-C839-DE3A-4A3AF663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4E4C-4C10-9C6D-CBB2-F88AFB9D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29E3-C3B5-8C84-8E30-DA27F84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9F74-636F-7CF3-41F4-C4F7E3F7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8D3E-9167-6D5D-3171-EF3F0B55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3435-96AB-C32C-64CB-C8CB2DDE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142D-0C8D-2A84-1913-F5C8218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D4324-038C-FCCB-9F36-9101CA3F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FA55-9CB7-D6D6-3D6C-A6919CEC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73C-F078-01A0-7077-E257EC4C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FD95C-959C-C310-6883-48D41F8E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BB22A-B301-6B11-39D1-2E3C628E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F2C4-8A13-34F4-3333-787EB170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22D4-87EF-8FE2-6298-F0C665F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BE43-3891-3755-0DB2-410CF98B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B7D83-A972-FA1C-3393-A859666E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4C3B9-BDBF-295C-0C20-EC2A6784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6231-87AE-AF8B-9531-66501E3F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1031B-D1E4-B84C-9DAC-620246D8162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B58E-1DDF-1745-13F2-E82AFF9C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0EE3-22F7-14F7-9B24-B8803C20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483-11BE-94D2-5DEA-91EE78AF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PINNs for THz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B2C4D-0790-CF75-BDCE-2886F90F4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F002A-EFFF-C49A-F118-4188BBD7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6274361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Experimental Validation			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A4D5-52A5-41AD-DD4D-3EA34984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Validated on a physical wrench to test experimental performance.</a:t>
            </a:r>
          </a:p>
          <a:p>
            <a:r>
              <a:rPr lang="en-US" sz="2200" dirty="0"/>
              <a:t>~ 1mm thick metal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D70C76BF-9699-400C-0EDA-B6F089CD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1381480"/>
            <a:ext cx="7296967" cy="38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8703-E892-ED94-9A96-C0EAF66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A3DF-4B22-3B19-3529-70D251D2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work for general images but haven’t show extensive testing for this application.</a:t>
            </a:r>
          </a:p>
          <a:p>
            <a:r>
              <a:rPr lang="en-US" dirty="0"/>
              <a:t>Application/ efficiency of method is unclear.</a:t>
            </a:r>
          </a:p>
          <a:p>
            <a:r>
              <a:rPr lang="en-US" dirty="0"/>
              <a:t>Given the 1-d nature of spectroscopy data, we have a factor of N fewer data points, this could limit the efficacy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216539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6EF-9356-DDD8-FA8C-6D69BEAA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6C1-712A-8402-8D83-0EFAD44F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THz non-invasive, strong penetrating capabilities.</a:t>
            </a:r>
          </a:p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Applications in 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on-destructive testing, quality monitoring, security screening, biomedical imaging, sensing for robotics,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ect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US" dirty="0"/>
              <a:t>Depth information needed in THz imaging.</a:t>
            </a:r>
          </a:p>
          <a:p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Current methods:</a:t>
            </a:r>
            <a:br>
              <a:rPr lang="en-GB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	- </a:t>
            </a:r>
            <a:r>
              <a:rPr lang="en-GB" sz="2000" dirty="0">
                <a:solidFill>
                  <a:srgbClr val="000000"/>
                </a:solidFill>
                <a:latin typeface="Helvetica" pitchFamily="2" charset="0"/>
              </a:rPr>
              <a:t>Focus measurements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- Time of flight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- Heterodyne detection</a:t>
            </a:r>
          </a:p>
          <a:p>
            <a:pPr marL="914400" lvl="2" indent="0">
              <a:buNone/>
            </a:pP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FB85-0ECC-1835-C95D-A495B29C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PINNs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FFD5-771E-F5BF-184C-15D815AE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Traditional, supervised NNs require large amounts of data.</a:t>
            </a:r>
          </a:p>
          <a:p>
            <a:r>
              <a:rPr lang="en-US" dirty="0"/>
              <a:t>Traditional NN used 60,000 training images and 10,000 validation.</a:t>
            </a:r>
          </a:p>
          <a:p>
            <a:r>
              <a:rPr lang="en-US" dirty="0"/>
              <a:t>THz images are difficult and expensive to generate.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6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diagram of a multi-layered device&#10;&#10;Description automatically generated">
            <a:extLst>
              <a:ext uri="{FF2B5EF4-FFF2-40B4-BE49-F238E27FC236}">
                <a16:creationId xmlns:a16="http://schemas.microsoft.com/office/drawing/2014/main" id="{F092B322-BFB4-5AF6-A204-084F297C0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455" r="1375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1F362-A273-05C4-A8B7-6BEAF0E9251D}"/>
              </a:ext>
            </a:extLst>
          </p:cNvPr>
          <p:cNvSpPr txBox="1"/>
          <p:nvPr/>
        </p:nvSpPr>
        <p:spPr>
          <a:xfrm>
            <a:off x="259492" y="160638"/>
            <a:ext cx="266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NN structure</a:t>
            </a:r>
          </a:p>
        </p:txBody>
      </p:sp>
    </p:spTree>
    <p:extLst>
      <p:ext uri="{BB962C8B-B14F-4D97-AF65-F5344CB8AC3E}">
        <p14:creationId xmlns:p14="http://schemas.microsoft.com/office/powerpoint/2010/main" val="389308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A80F-8492-67EA-5549-9903C156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the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899C-29E7-5E1C-6A34-6E203D3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approach:</a:t>
            </a:r>
          </a:p>
          <a:p>
            <a:pPr marL="0" indent="0">
              <a:buNone/>
            </a:pPr>
            <a:r>
              <a:rPr lang="en-US" sz="2400" dirty="0"/>
              <a:t>Given some labelled data set: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Learn mapping function:</a:t>
            </a:r>
          </a:p>
          <a:p>
            <a:r>
              <a:rPr lang="en-US" sz="2400" dirty="0"/>
              <a:t>PINN Approach:</a:t>
            </a:r>
          </a:p>
          <a:p>
            <a:pPr marL="0" indent="0">
              <a:buNone/>
            </a:pPr>
            <a:r>
              <a:rPr lang="en-US" sz="2400" dirty="0"/>
              <a:t>Redefine loss function: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  		is a term for L2 normalization (punishes poor distribution 			of weights).</a:t>
            </a:r>
          </a:p>
          <a:p>
            <a:pPr marL="0" indent="0">
              <a:buNone/>
            </a:pPr>
            <a:r>
              <a:rPr lang="en-US" sz="2400" dirty="0"/>
              <a:t>When this is optimized depth can be calculated: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93D1B-8947-1BCD-2789-0AA51810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55"/>
          <a:stretch/>
        </p:blipFill>
        <p:spPr>
          <a:xfrm>
            <a:off x="5024222" y="2409567"/>
            <a:ext cx="3873500" cy="394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00FC-B365-7550-27B7-1375D85C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147"/>
          <a:stretch/>
        </p:blipFill>
        <p:spPr>
          <a:xfrm>
            <a:off x="4482621" y="2804338"/>
            <a:ext cx="6692900" cy="6246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CB6B617-D5D8-5820-C46D-5C38583D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13" y="3531394"/>
            <a:ext cx="6883400" cy="939800"/>
          </a:xfrm>
          <a:prstGeom prst="rect">
            <a:avLst/>
          </a:prstGeom>
        </p:spPr>
      </p:pic>
      <p:pic>
        <p:nvPicPr>
          <p:cNvPr id="11" name="Picture 10" descr="A black and white math symbol&#10;&#10;Description automatically generated">
            <a:extLst>
              <a:ext uri="{FF2B5EF4-FFF2-40B4-BE49-F238E27FC236}">
                <a16:creationId xmlns:a16="http://schemas.microsoft.com/office/drawing/2014/main" id="{FCCC90C2-E856-7354-7141-F9D85F8A2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552" y="4382745"/>
            <a:ext cx="1155700" cy="10160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48902175-4876-14F3-8BFC-BF8A1B6FD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679" y="5323330"/>
            <a:ext cx="2578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59B-2923-B205-30EC-3B87BA7B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breakdown of PINN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AED68DE-CDD8-F4F9-AC61-A983F154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04" y="1281927"/>
            <a:ext cx="8960423" cy="5489575"/>
          </a:xfrm>
        </p:spPr>
      </p:pic>
    </p:spTree>
    <p:extLst>
      <p:ext uri="{BB962C8B-B14F-4D97-AF65-F5344CB8AC3E}">
        <p14:creationId xmlns:p14="http://schemas.microsoft.com/office/powerpoint/2010/main" val="30607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3CC-E190-2B87-FA49-2F3D0AA1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4513-B036-7667-7C3A-DCFEC8CB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Encoder-Decoder structure reduces the ‘complexity’ of the image and then attempts to reconstruct the image. </a:t>
            </a:r>
          </a:p>
          <a:p>
            <a:r>
              <a:rPr lang="en-US" dirty="0"/>
              <a:t>Shared sampling ensure between layers ensure “correct data” is preserved.</a:t>
            </a:r>
          </a:p>
          <a:p>
            <a:r>
              <a:rPr lang="en-US" dirty="0"/>
              <a:t>Uses physical model H to reconstruct diffraction pattern from phase and amplitude.</a:t>
            </a:r>
          </a:p>
          <a:p>
            <a:r>
              <a:rPr lang="en-US" dirty="0"/>
              <a:t>MSE from output and the original image is used to optimize weights.</a:t>
            </a:r>
          </a:p>
        </p:txBody>
      </p:sp>
    </p:spTree>
    <p:extLst>
      <p:ext uri="{BB962C8B-B14F-4D97-AF65-F5344CB8AC3E}">
        <p14:creationId xmlns:p14="http://schemas.microsoft.com/office/powerpoint/2010/main" val="49832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8BED1-2F37-9DFB-8E76-790EC93E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Resolution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1003FA1-0452-1394-5DDB-22F4D9CA2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330" y="2997200"/>
            <a:ext cx="1917700" cy="863600"/>
          </a:xfrm>
        </p:spPr>
      </p:pic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9BE2141-980A-0B89-08C1-D328F3D1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30" y="1350178"/>
            <a:ext cx="7174407" cy="3945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BCEC9-3471-33AF-7D4B-D4D692A84C65}"/>
              </a:ext>
            </a:extLst>
          </p:cNvPr>
          <p:cNvSpPr txBox="1"/>
          <p:nvPr/>
        </p:nvSpPr>
        <p:spPr>
          <a:xfrm>
            <a:off x="176562" y="3105833"/>
            <a:ext cx="2746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Theoretical ideal resolution ~0.8-1.17mm</a:t>
            </a:r>
          </a:p>
          <a:p>
            <a:endParaRPr lang="en-US" dirty="0"/>
          </a:p>
          <a:p>
            <a:r>
              <a:rPr lang="en-US" dirty="0"/>
              <a:t>PINN achieved 0.5mm resolution</a:t>
            </a:r>
          </a:p>
        </p:txBody>
      </p:sp>
    </p:spTree>
    <p:extLst>
      <p:ext uri="{BB962C8B-B14F-4D97-AF65-F5344CB8AC3E}">
        <p14:creationId xmlns:p14="http://schemas.microsoft.com/office/powerpoint/2010/main" val="105435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04B644-CBBA-D130-5E52-2BD072498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3429000"/>
          </a:xfrm>
          <a:prstGeom prst="rect">
            <a:avLst/>
          </a:prstGeom>
          <a:ln>
            <a:noFill/>
          </a:ln>
          <a:effectLst>
            <a:outerShdw blurRad="228600" dist="1143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3DD2D-6AD0-34C0-0B12-8B58059C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49934"/>
            <a:ext cx="5940084" cy="2329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Results</a:t>
            </a:r>
          </a:p>
        </p:txBody>
      </p:sp>
      <p:pic>
        <p:nvPicPr>
          <p:cNvPr id="11" name="Picture 10" descr="A graph of a graph with numbers and 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2429CEF4-B165-55B9-7465-D06F16DD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8"/>
          <a:stretch/>
        </p:blipFill>
        <p:spPr>
          <a:xfrm>
            <a:off x="6378038" y="319426"/>
            <a:ext cx="5282278" cy="3248600"/>
          </a:xfrm>
          <a:prstGeom prst="rect">
            <a:avLst/>
          </a:prstGeom>
        </p:spPr>
      </p:pic>
      <p:pic>
        <p:nvPicPr>
          <p:cNvPr id="9" name="Content Placeholder 8" descr="A comparison of a heat wave&#10;&#10;Description automatically generated with medium confidence">
            <a:extLst>
              <a:ext uri="{FF2B5EF4-FFF2-40B4-BE49-F238E27FC236}">
                <a16:creationId xmlns:a16="http://schemas.microsoft.com/office/drawing/2014/main" id="{46460941-1CE5-1B72-7128-F241F8C55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887452"/>
            <a:ext cx="5441074" cy="2054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01ACD2-04CD-7C89-A439-7C9E3E41FF1F}"/>
              </a:ext>
            </a:extLst>
          </p:cNvPr>
          <p:cNvSpPr txBox="1"/>
          <p:nvPr/>
        </p:nvSpPr>
        <p:spPr>
          <a:xfrm>
            <a:off x="935421" y="2438400"/>
            <a:ext cx="356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PINN much greater accuracy than supervised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in diffraction patterns at 1mm intervals are non-trivial.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308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</vt:lpstr>
      <vt:lpstr>Office Theme</vt:lpstr>
      <vt:lpstr>PINNs for THz Imaging</vt:lpstr>
      <vt:lpstr>Context</vt:lpstr>
      <vt:lpstr>Why use PINNs</vt:lpstr>
      <vt:lpstr>PowerPoint Presentation</vt:lpstr>
      <vt:lpstr>Redefine the objective</vt:lpstr>
      <vt:lpstr>More detailed breakdown of PINN</vt:lpstr>
      <vt:lpstr>Unsupervised Learning</vt:lpstr>
      <vt:lpstr>Resolution</vt:lpstr>
      <vt:lpstr>Results</vt:lpstr>
      <vt:lpstr>Experimental Validation   </vt:lpstr>
      <vt:lpstr>Further questions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Smith (tls1g21)</dc:creator>
  <cp:lastModifiedBy>Theo Smith (tls1g21)</cp:lastModifiedBy>
  <cp:revision>2</cp:revision>
  <dcterms:created xsi:type="dcterms:W3CDTF">2024-10-25T11:00:09Z</dcterms:created>
  <dcterms:modified xsi:type="dcterms:W3CDTF">2024-10-28T10:24:49Z</dcterms:modified>
</cp:coreProperties>
</file>