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1" r:id="rId4"/>
    <p:sldId id="262" r:id="rId5"/>
    <p:sldId id="264" r:id="rId6"/>
    <p:sldId id="265" r:id="rId7"/>
    <p:sldId id="266" r:id="rId8"/>
    <p:sldId id="263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714" autoAdjust="0"/>
  </p:normalViewPr>
  <p:slideViewPr>
    <p:cSldViewPr snapToGrid="0">
      <p:cViewPr varScale="1">
        <p:scale>
          <a:sx n="64" d="100"/>
          <a:sy n="64" d="100"/>
        </p:scale>
        <p:origin x="70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EB82F-0B47-463D-97F7-BBE9948E1AE4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7F554-9DCB-47AC-B96E-7CC66014F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49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http://www.usip.org/sites/default/files/SR315.pdf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7F554-9DCB-47AC-B96E-7CC66014F0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34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Sherman – civil</a:t>
            </a:r>
            <a:r>
              <a:rPr lang="en-US" baseline="0" dirty="0"/>
              <a:t> war scorched earth – used 1860 census data to lead troops to high crop areas</a:t>
            </a:r>
          </a:p>
          <a:p>
            <a:r>
              <a:rPr lang="en-US" baseline="0" dirty="0"/>
              <a:t>Leonardo </a:t>
            </a:r>
            <a:r>
              <a:rPr lang="en-US" baseline="0" dirty="0" err="1"/>
              <a:t>Dicaprio</a:t>
            </a:r>
            <a:r>
              <a:rPr lang="en-US" baseline="0" dirty="0"/>
              <a:t> and </a:t>
            </a:r>
            <a:r>
              <a:rPr lang="en-US" baseline="0" dirty="0" err="1"/>
              <a:t>Djimon</a:t>
            </a:r>
            <a:r>
              <a:rPr lang="en-US" baseline="0" dirty="0"/>
              <a:t> </a:t>
            </a:r>
            <a:r>
              <a:rPr lang="en-US" baseline="0" dirty="0" err="1"/>
              <a:t>Hounsou</a:t>
            </a:r>
            <a:r>
              <a:rPr lang="en-US" baseline="0" dirty="0"/>
              <a:t> (</a:t>
            </a:r>
            <a:r>
              <a:rPr lang="en-US" baseline="0" dirty="0" err="1"/>
              <a:t>Jaimen</a:t>
            </a:r>
            <a:r>
              <a:rPr lang="en-US" baseline="0" dirty="0"/>
              <a:t> </a:t>
            </a:r>
            <a:r>
              <a:rPr lang="en-US" baseline="0" dirty="0" err="1"/>
              <a:t>Hansue</a:t>
            </a:r>
            <a:r>
              <a:rPr lang="en-US" baseline="0" dirty="0"/>
              <a:t>) in Blood Diamond, (set during Sierra Leone civil war)</a:t>
            </a:r>
          </a:p>
          <a:p>
            <a:r>
              <a:rPr lang="en-US" baseline="0" dirty="0"/>
              <a:t>President Eisenhower warning of the military industrial complex</a:t>
            </a:r>
          </a:p>
          <a:p>
            <a:r>
              <a:rPr lang="en-US" baseline="0" dirty="0"/>
              <a:t>Boston Tea Party against the Tea Act (which actually allowed for tea trade)</a:t>
            </a:r>
          </a:p>
          <a:p>
            <a:r>
              <a:rPr lang="en-US" baseline="0" dirty="0"/>
              <a:t>Iraq forces lighting oil wells in withdraw from Kuwait in Gulf War I, which it had invaded for oil</a:t>
            </a:r>
          </a:p>
          <a:p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7F554-9DCB-47AC-B96E-7CC66014F0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88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2009 Wall Street Journal</a:t>
            </a:r>
          </a:p>
          <a:p>
            <a:endParaRPr lang="en-US" dirty="0"/>
          </a:p>
          <a:p>
            <a:r>
              <a:rPr lang="en-US" dirty="0"/>
              <a:t>http://www.wsj.com/articles/SB123974939828118493</a:t>
            </a:r>
          </a:p>
          <a:p>
            <a:endParaRPr lang="en-US" dirty="0"/>
          </a:p>
          <a:p>
            <a:r>
              <a:rPr lang="en-US" dirty="0"/>
              <a:t>But, could be ecological</a:t>
            </a:r>
            <a:r>
              <a:rPr lang="en-US" baseline="0" dirty="0"/>
              <a:t> fallacy.</a:t>
            </a:r>
          </a:p>
          <a:p>
            <a:endParaRPr lang="en-US" baseline="0" dirty="0"/>
          </a:p>
          <a:p>
            <a:r>
              <a:rPr lang="en-US" dirty="0"/>
              <a:t>1930 study found states</a:t>
            </a:r>
            <a:r>
              <a:rPr lang="en-US" baseline="0" dirty="0"/>
              <a:t> with more immigrants had higher literacy rates.  But not because immigrants were more literate.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7F554-9DCB-47AC-B96E-7CC66014F0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52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Eli Berman (UCSD) , Michael Callen</a:t>
            </a:r>
            <a:r>
              <a:rPr lang="en-US" baseline="0" dirty="0"/>
              <a:t> (UCSD)</a:t>
            </a:r>
            <a:r>
              <a:rPr lang="en-US" dirty="0"/>
              <a:t> , Joseph H. </a:t>
            </a:r>
            <a:r>
              <a:rPr lang="en-US" dirty="0" err="1"/>
              <a:t>Felter</a:t>
            </a:r>
            <a:r>
              <a:rPr lang="en-US" baseline="0" dirty="0"/>
              <a:t> (Stanford)</a:t>
            </a:r>
            <a:r>
              <a:rPr lang="en-US" dirty="0"/>
              <a:t>, and Jacob N. Shapiro</a:t>
            </a:r>
            <a:r>
              <a:rPr lang="en-US" baseline="0" dirty="0"/>
              <a:t> (Princeton)</a:t>
            </a:r>
          </a:p>
          <a:p>
            <a:endParaRPr lang="en-US" baseline="0" dirty="0"/>
          </a:p>
          <a:p>
            <a:r>
              <a:rPr lang="en-US" baseline="0" dirty="0"/>
              <a:t>As unemployment increases, violent incidents decrease</a:t>
            </a:r>
          </a:p>
          <a:p>
            <a:endParaRPr lang="en-US" baseline="0" dirty="0"/>
          </a:p>
          <a:p>
            <a:r>
              <a:rPr lang="en-US" baseline="0" dirty="0"/>
              <a:t>Either unemployment lowers costs of information or counterinsurgency efforts lower violence and hurt the businesses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7F554-9DCB-47AC-B96E-7CC66014F0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18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by Claude </a:t>
            </a:r>
            <a:r>
              <a:rPr lang="en-US" dirty="0" err="1"/>
              <a:t>Berrebi</a:t>
            </a:r>
            <a:r>
              <a:rPr lang="en-US" baseline="0" dirty="0"/>
              <a:t> from </a:t>
            </a:r>
            <a:r>
              <a:rPr lang="en-US" baseline="0" dirty="0" err="1"/>
              <a:t>Kuerger</a:t>
            </a:r>
            <a:r>
              <a:rPr lang="en-US" baseline="0" dirty="0"/>
              <a:t> and </a:t>
            </a:r>
            <a:r>
              <a:rPr lang="en-US" baseline="0" dirty="0" err="1"/>
              <a:t>Malekova</a:t>
            </a:r>
            <a:r>
              <a:rPr lang="en-US" baseline="0" dirty="0"/>
              <a:t> 2003 – Education, Poverty, and Terrorism: Is there a Causal Connection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7F554-9DCB-47AC-B96E-7CC66014F0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15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Mercycorp</a:t>
            </a:r>
            <a:r>
              <a:rPr lang="en-US" baseline="0" dirty="0"/>
              <a:t> Job training program in Helmand province of Afghanistan</a:t>
            </a:r>
          </a:p>
          <a:p>
            <a:endParaRPr lang="en-US" baseline="0" dirty="0"/>
          </a:p>
          <a:p>
            <a:r>
              <a:rPr lang="en-US" baseline="0" dirty="0"/>
              <a:t>Those who got the job training:</a:t>
            </a:r>
          </a:p>
          <a:p>
            <a:r>
              <a:rPr lang="en-US" baseline="0" dirty="0"/>
              <a:t>More likely to justify using violence against unfair laws</a:t>
            </a:r>
          </a:p>
          <a:p>
            <a:r>
              <a:rPr lang="en-US" baseline="0" dirty="0"/>
              <a:t>More likely to use violence to fight an unfair law</a:t>
            </a:r>
          </a:p>
          <a:p>
            <a:r>
              <a:rPr lang="en-US" baseline="0" dirty="0"/>
              <a:t>Has more sympathy for armed opposition groups</a:t>
            </a:r>
          </a:p>
          <a:p>
            <a:r>
              <a:rPr lang="en-US" baseline="0" dirty="0"/>
              <a:t>BUT less likely to use violence for a political cause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7F554-9DCB-47AC-B96E-7CC66014F0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15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Sara Heller, 2014 in Science magazine</a:t>
            </a:r>
          </a:p>
          <a:p>
            <a:endParaRPr lang="en-US" dirty="0"/>
          </a:p>
          <a:p>
            <a:r>
              <a:rPr lang="en-US" dirty="0"/>
              <a:t>Students</a:t>
            </a:r>
            <a:r>
              <a:rPr lang="en-US" baseline="0" dirty="0"/>
              <a:t> were randomly assigned into summer job program</a:t>
            </a:r>
          </a:p>
          <a:p>
            <a:endParaRPr lang="en-US" baseline="0" dirty="0"/>
          </a:p>
          <a:p>
            <a:r>
              <a:rPr lang="en-US" baseline="0" dirty="0"/>
              <a:t>Worked to identify arrest rate between students in the program vs. students not in the program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7F554-9DCB-47AC-B96E-7CC66014F0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97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$800 Million to TFBSO in Afghanistan </a:t>
            </a:r>
          </a:p>
          <a:p>
            <a:pPr lvl="1"/>
            <a:r>
              <a:rPr lang="en-US" dirty="0"/>
              <a:t>Economic stabilization to reduce violence</a:t>
            </a:r>
          </a:p>
          <a:p>
            <a:r>
              <a:rPr lang="en-US" dirty="0"/>
              <a:t>$675 Million to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Community Stabilization Program </a:t>
            </a:r>
            <a:r>
              <a:rPr lang="en-US" dirty="0"/>
              <a:t>CSP in Iraq to employ youth</a:t>
            </a:r>
          </a:p>
          <a:p>
            <a:r>
              <a:rPr lang="en-US" dirty="0"/>
              <a:t>$1 Billion per year - World Bank on skills programs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7F554-9DCB-47AC-B96E-7CC66014F0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03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EDC0-F484-49AD-9FF6-FCB7A4564FD5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7E60-F003-4FEC-81A2-60174DC85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9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EDC0-F484-49AD-9FF6-FCB7A4564FD5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7E60-F003-4FEC-81A2-60174DC85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41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EDC0-F484-49AD-9FF6-FCB7A4564FD5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7E60-F003-4FEC-81A2-60174DC85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66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EDC0-F484-49AD-9FF6-FCB7A4564FD5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7E60-F003-4FEC-81A2-60174DC85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EDC0-F484-49AD-9FF6-FCB7A4564FD5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7E60-F003-4FEC-81A2-60174DC85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2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EDC0-F484-49AD-9FF6-FCB7A4564FD5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7E60-F003-4FEC-81A2-60174DC85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1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EDC0-F484-49AD-9FF6-FCB7A4564FD5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7E60-F003-4FEC-81A2-60174DC85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9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EDC0-F484-49AD-9FF6-FCB7A4564FD5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7E60-F003-4FEC-81A2-60174DC85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7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EDC0-F484-49AD-9FF6-FCB7A4564FD5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7E60-F003-4FEC-81A2-60174DC85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9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EDC0-F484-49AD-9FF6-FCB7A4564FD5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7E60-F003-4FEC-81A2-60174DC85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9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EDC0-F484-49AD-9FF6-FCB7A4564FD5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7E60-F003-4FEC-81A2-60174DC85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FEDC0-F484-49AD-9FF6-FCB7A4564FD5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F7E60-F003-4FEC-81A2-60174DC85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+mn-lt"/>
                <a:cs typeface="Arial" panose="020B0604020202020204" pitchFamily="34" charset="0"/>
              </a:rPr>
              <a:t>Economics and Peacebuilding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cs typeface="Arial" panose="020B0604020202020204" pitchFamily="34" charset="0"/>
              </a:rPr>
              <a:t>GWU – 2/28/2017</a:t>
            </a:r>
          </a:p>
        </p:txBody>
      </p:sp>
    </p:spTree>
    <p:extLst>
      <p:ext uri="{BB962C8B-B14F-4D97-AF65-F5344CB8AC3E}">
        <p14:creationId xmlns:p14="http://schemas.microsoft.com/office/powerpoint/2010/main" val="318217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1338942"/>
          </a:xfrm>
        </p:spPr>
        <p:txBody>
          <a:bodyPr>
            <a:normAutofit/>
          </a:bodyPr>
          <a:lstStyle/>
          <a:p>
            <a:pPr lvl="1" algn="ctr"/>
            <a:r>
              <a:rPr lang="en-US" sz="4400" b="1" dirty="0">
                <a:latin typeface="+mn-lt"/>
              </a:rPr>
              <a:t>Economics </a:t>
            </a:r>
            <a:r>
              <a:rPr lang="en-US" sz="4400" b="1" dirty="0">
                <a:latin typeface="+mn-lt"/>
                <a:sym typeface="Wingdings" panose="05000000000000000000" pitchFamily="2" charset="2"/>
              </a:rPr>
              <a:t>and Conflict </a:t>
            </a:r>
          </a:p>
        </p:txBody>
      </p:sp>
      <p:pic>
        <p:nvPicPr>
          <p:cNvPr id="1028" name="Picture 4" descr="https://educationunderattack.files.wordpress.com/2015/05/img_08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65" y="2998089"/>
            <a:ext cx="6501490" cy="367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illiam-Tecumseh-Sherma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65" y="1335841"/>
            <a:ext cx="28575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BrennendeOelquellenKuwait199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655" y="3596967"/>
            <a:ext cx="4637316" cy="307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blood diamon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665" y="1335841"/>
            <a:ext cx="4876936" cy="226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11septembre2001.org/images/President%20Dwight%20D.%20Eisenhowe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601" y="1335841"/>
            <a:ext cx="3337091" cy="333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42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/>
            <a:r>
              <a:rPr lang="en-US" sz="4400" dirty="0"/>
              <a:t>? Employment </a:t>
            </a:r>
            <a:r>
              <a:rPr lang="en-US" sz="4400" dirty="0">
                <a:sym typeface="Wingdings" panose="05000000000000000000" pitchFamily="2" charset="2"/>
              </a:rPr>
              <a:t> Conflict ?</a:t>
            </a:r>
          </a:p>
        </p:txBody>
      </p:sp>
    </p:spTree>
    <p:extLst>
      <p:ext uri="{BB962C8B-B14F-4D97-AF65-F5344CB8AC3E}">
        <p14:creationId xmlns:p14="http://schemas.microsoft.com/office/powerpoint/2010/main" val="150315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24"/>
          <a:stretch/>
        </p:blipFill>
        <p:spPr bwMode="auto">
          <a:xfrm>
            <a:off x="1992086" y="563883"/>
            <a:ext cx="8321786" cy="5753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369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09826" y="-1189236"/>
            <a:ext cx="6602924" cy="8981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41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588" y="700065"/>
            <a:ext cx="8575459" cy="540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3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360" y="648651"/>
            <a:ext cx="7089638" cy="5432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4542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s://img.washingtonpost.com/wp-apps/imrs.php?src=https://img.washingtonpost.com/blogs/wonkblog/files/2014/12/F1.large_.jpg&amp;w=148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89"/>
          <a:stretch/>
        </p:blipFill>
        <p:spPr bwMode="auto">
          <a:xfrm>
            <a:off x="890135" y="809987"/>
            <a:ext cx="10291309" cy="514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17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??? </a:t>
            </a:r>
            <a:r>
              <a:rPr lang="en-US" b="1" kern="0" dirty="0">
                <a:solidFill>
                  <a:sysClr val="windowText" lastClr="000000"/>
                </a:solidFill>
                <a:latin typeface="+mn-lt"/>
                <a:cs typeface="Arial" panose="020B0604020202020204" pitchFamily="34" charset="0"/>
              </a:rPr>
              <a:t>Employment </a:t>
            </a:r>
            <a:r>
              <a:rPr lang="en-US" b="1" kern="0" dirty="0">
                <a:solidFill>
                  <a:sysClr val="windowText" lastClr="000000"/>
                </a:solidFill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 Conflict </a:t>
            </a:r>
            <a:r>
              <a:rPr lang="en-US" b="1" dirty="0"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???</a:t>
            </a:r>
            <a:br>
              <a:rPr lang="en-US" b="1" dirty="0"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dirty="0"/>
              <a:t>But jobs programs abound!</a:t>
            </a:r>
            <a:br>
              <a:rPr lang="en-US" dirty="0"/>
            </a:br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1" y="1690689"/>
            <a:ext cx="5345202" cy="5167312"/>
          </a:xfrm>
          <a:prstGeom prst="rect">
            <a:avLst/>
          </a:prstGeom>
        </p:spPr>
      </p:pic>
      <p:pic>
        <p:nvPicPr>
          <p:cNvPr id="1030" name="Picture 6" descr="https://www.pep-net.org/sites/pep-net.org/files/typo3img/PEP_news_pics/world_report_2013_job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236" y="1690688"/>
            <a:ext cx="3725292" cy="491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pubs.usgs.gov/of/2014/1119/B/images/dodlogo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809" y="3503446"/>
            <a:ext cx="275272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43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360</Words>
  <Application>Microsoft Office PowerPoint</Application>
  <PresentationFormat>Widescreen</PresentationFormat>
  <Paragraphs>49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Economics and Peacebuilding</vt:lpstr>
      <vt:lpstr>Economics and Conflict </vt:lpstr>
      <vt:lpstr>? Employment  Conflict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??? Employment  Conflict ??? But jobs programs abound!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 and Peacebuilding</dc:title>
  <dc:creator>Microsoft account</dc:creator>
  <cp:lastModifiedBy>T Scherer</cp:lastModifiedBy>
  <cp:revision>19</cp:revision>
  <dcterms:created xsi:type="dcterms:W3CDTF">2015-07-15T21:34:51Z</dcterms:created>
  <dcterms:modified xsi:type="dcterms:W3CDTF">2017-02-28T04:28:01Z</dcterms:modified>
</cp:coreProperties>
</file>