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70" r:id="rId7"/>
    <p:sldId id="269" r:id="rId8"/>
    <p:sldId id="262" r:id="rId9"/>
    <p:sldId id="268" r:id="rId10"/>
    <p:sldId id="267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CF17162-C640-4AAE-B6A5-831B8F433445}">
          <p14:sldIdLst>
            <p14:sldId id="257"/>
            <p14:sldId id="258"/>
            <p14:sldId id="259"/>
            <p14:sldId id="260"/>
            <p14:sldId id="261"/>
            <p14:sldId id="270"/>
            <p14:sldId id="269"/>
          </p14:sldIdLst>
        </p14:section>
        <p14:section name="제목 없는 구역" id="{AA630455-2CA9-487D-8FDE-C06A12643239}">
          <p14:sldIdLst>
            <p14:sldId id="262"/>
            <p14:sldId id="268"/>
            <p14:sldId id="267"/>
            <p14:sldId id="266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90" y="1230"/>
      </p:cViewPr>
      <p:guideLst>
        <p:guide orient="horz" pos="2228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9C97-C242-414A-841B-5B1395FDC08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6339D-73C4-4DE9-B66B-AECE0A011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0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0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3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8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7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8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6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2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6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54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5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D2FCE-5529-436E-9E94-A66E970A7AF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D69519-1AE9-457E-B673-094DB8A411A7}" type="datetime1">
              <a:rPr lang="ko-KR" altLang="en-US" smtClean="0"/>
              <a:t>2016-12-21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4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3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0"/>
            <a:ext cx="1248818" cy="1248818"/>
            <a:chOff x="18741" y="2312"/>
            <a:chExt cx="1040682" cy="1040682"/>
          </a:xfrm>
        </p:grpSpPr>
        <p:sp>
          <p:nvSpPr>
            <p:cNvPr id="3" name="직사각형 2"/>
            <p:cNvSpPr/>
            <p:nvPr/>
          </p:nvSpPr>
          <p:spPr>
            <a:xfrm>
              <a:off x="18741" y="2312"/>
              <a:ext cx="1040682" cy="1040682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98652" y="189363"/>
              <a:ext cx="655753" cy="655753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 userDrawn="1"/>
        </p:nvGrpSpPr>
        <p:grpSpPr>
          <a:xfrm>
            <a:off x="10943182" y="0"/>
            <a:ext cx="1248818" cy="1248818"/>
            <a:chOff x="4543374" y="517240"/>
            <a:chExt cx="1040682" cy="1040682"/>
          </a:xfrm>
        </p:grpSpPr>
        <p:sp>
          <p:nvSpPr>
            <p:cNvPr id="6" name="직사각형 5"/>
            <p:cNvSpPr/>
            <p:nvPr/>
          </p:nvSpPr>
          <p:spPr>
            <a:xfrm>
              <a:off x="4543374" y="517240"/>
              <a:ext cx="1040682" cy="1040682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4654733" y="677345"/>
              <a:ext cx="765157" cy="688641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 userDrawn="1"/>
        </p:nvGrpSpPr>
        <p:grpSpPr>
          <a:xfrm>
            <a:off x="10943182" y="5609182"/>
            <a:ext cx="1248818" cy="1248818"/>
            <a:chOff x="4543374" y="4373102"/>
            <a:chExt cx="1040682" cy="1040682"/>
          </a:xfrm>
        </p:grpSpPr>
        <p:sp>
          <p:nvSpPr>
            <p:cNvPr id="9" name="직사각형 8"/>
            <p:cNvSpPr/>
            <p:nvPr/>
          </p:nvSpPr>
          <p:spPr>
            <a:xfrm>
              <a:off x="4543374" y="4373102"/>
              <a:ext cx="1040682" cy="1040682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7273" y="4570351"/>
              <a:ext cx="872884" cy="79353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 userDrawn="1"/>
        </p:nvGrpSpPr>
        <p:grpSpPr>
          <a:xfrm>
            <a:off x="0" y="5609182"/>
            <a:ext cx="1248818" cy="1248818"/>
            <a:chOff x="687512" y="4373102"/>
            <a:chExt cx="1040682" cy="1040682"/>
          </a:xfrm>
        </p:grpSpPr>
        <p:sp>
          <p:nvSpPr>
            <p:cNvPr id="12" name="직사각형 11"/>
            <p:cNvSpPr/>
            <p:nvPr/>
          </p:nvSpPr>
          <p:spPr>
            <a:xfrm>
              <a:off x="687512" y="4373102"/>
              <a:ext cx="1040682" cy="1040682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2433" y="4569278"/>
              <a:ext cx="802238" cy="72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546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3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4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4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5A3C-A85C-49D3-AADF-A2113B7A2B1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D96A5-55BB-488F-BCFE-7BB08A9DE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462361" y="742146"/>
            <a:ext cx="9289032" cy="5215445"/>
            <a:chOff x="327472" y="1957400"/>
            <a:chExt cx="4343400" cy="3219451"/>
          </a:xfrm>
        </p:grpSpPr>
        <p:pic>
          <p:nvPicPr>
            <p:cNvPr id="23" name="Picture 2" descr="http://transfer.design-cafe.co.uk/wp-content/uploads/2013/06/flat_apple_ma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72" y="1957400"/>
              <a:ext cx="4343400" cy="321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569894" y="2217077"/>
              <a:ext cx="3927315" cy="2254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2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3075835" y="1787218"/>
            <a:ext cx="608770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42919" y="4740726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4664" y="5385776"/>
            <a:ext cx="7128792" cy="147732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   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2011150018 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변영균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		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정성택 교수님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  <a:p>
            <a:pPr algn="ctr"/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    2014150017 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박정현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		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  <a:cs typeface="Segoe UI Black" panose="020B0A02040204020203" pitchFamily="34" charset="0"/>
              </a:rPr>
              <a:t>정성택 교수님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  <a:p>
            <a:pPr algn="ctr"/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  <a:p>
            <a:pPr algn="ctr"/>
            <a:endParaRPr lang="ko-KR" altLang="en-US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84664" y="3654223"/>
            <a:ext cx="3639096" cy="101605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92765" y="1650489"/>
            <a:ext cx="652392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대학산학협력평가 어플리케이션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2448" y="4038334"/>
            <a:ext cx="7128792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dirty="0"/>
              <a:t>University Distributive Evaluation Application</a:t>
            </a:r>
            <a:endParaRPr lang="ko-KR" altLang="en-US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19815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85253" y="906896"/>
            <a:ext cx="3789443" cy="135729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3881" y="191282"/>
            <a:ext cx="366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시스템 구성도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6" y="1272760"/>
            <a:ext cx="1382407" cy="287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2513646" y="2491392"/>
            <a:ext cx="2114011" cy="175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08" y="1864057"/>
            <a:ext cx="1654826" cy="210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>
            <a:off x="7154758" y="2508977"/>
            <a:ext cx="2114011" cy="175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6242840" y="4724802"/>
            <a:ext cx="1176505" cy="13984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9041" y="2775544"/>
            <a:ext cx="122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정보요청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0" name="원통 10"/>
          <p:cNvSpPr>
            <a:spLocks noChangeArrowheads="1"/>
          </p:cNvSpPr>
          <p:nvPr/>
        </p:nvSpPr>
        <p:spPr bwMode="auto">
          <a:xfrm>
            <a:off x="9559527" y="1947223"/>
            <a:ext cx="2345258" cy="2199742"/>
          </a:xfrm>
          <a:prstGeom prst="can">
            <a:avLst>
              <a:gd name="adj" fmla="val 15130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 smtClean="0">
                <a:latin typeface="HY견고딕" panose="02030600000101010101" pitchFamily="18" charset="-127"/>
              </a:rPr>
              <a:t>Login</a:t>
            </a:r>
          </a:p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 err="1" smtClean="0">
                <a:latin typeface="HY견고딕" panose="02030600000101010101" pitchFamily="18" charset="-127"/>
              </a:rPr>
              <a:t>MySql</a:t>
            </a:r>
            <a:endParaRPr lang="en-US" altLang="ko-KR" sz="1600" b="0" dirty="0">
              <a:latin typeface="HY견고딕" panose="02030600000101010101" pitchFamily="18" charset="-127"/>
            </a:endParaRPr>
          </a:p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>
                <a:latin typeface="HY견고딕" panose="02030600000101010101" pitchFamily="18" charset="-127"/>
              </a:rPr>
              <a:t>DB server</a:t>
            </a:r>
            <a:endParaRPr lang="ko-KR" altLang="en-US" sz="1600" b="0" dirty="0">
              <a:latin typeface="HY견고딕" panose="02030600000101010101" pitchFamily="18" charset="-127"/>
            </a:endParaRPr>
          </a:p>
        </p:txBody>
      </p:sp>
      <p:sp>
        <p:nvSpPr>
          <p:cNvPr id="21" name="원통 10"/>
          <p:cNvSpPr>
            <a:spLocks noChangeArrowheads="1"/>
          </p:cNvSpPr>
          <p:nvPr/>
        </p:nvSpPr>
        <p:spPr bwMode="auto">
          <a:xfrm>
            <a:off x="7794942" y="5256224"/>
            <a:ext cx="2166236" cy="1410664"/>
          </a:xfrm>
          <a:prstGeom prst="can">
            <a:avLst>
              <a:gd name="adj" fmla="val 15130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 b="0" dirty="0" smtClean="0">
                <a:latin typeface="HY견고딕" panose="02030600000101010101" pitchFamily="18" charset="-127"/>
              </a:rPr>
              <a:t>산학협력</a:t>
            </a:r>
            <a:r>
              <a:rPr lang="en-US" altLang="ko-KR" sz="1600" b="0" dirty="0" smtClean="0">
                <a:latin typeface="HY견고딕" panose="02030600000101010101" pitchFamily="18" charset="-127"/>
              </a:rPr>
              <a:t>DB</a:t>
            </a:r>
            <a:endParaRPr lang="en-US" altLang="ko-KR" sz="1600" b="0" dirty="0">
              <a:latin typeface="HY견고딕" panose="02030600000101010101" pitchFamily="18" charset="-127"/>
            </a:endParaRPr>
          </a:p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0" dirty="0">
                <a:latin typeface="HY견고딕" panose="02030600000101010101" pitchFamily="18" charset="-127"/>
              </a:rPr>
              <a:t>server</a:t>
            </a:r>
            <a:endParaRPr lang="ko-KR" altLang="en-US" sz="1600" b="0" dirty="0">
              <a:latin typeface="HY견고딕" panose="02030600000101010101" pitchFamily="18" charset="-127"/>
            </a:endParaRPr>
          </a:p>
        </p:txBody>
      </p:sp>
      <p:cxnSp>
        <p:nvCxnSpPr>
          <p:cNvPr id="24" name="직선 화살표 연결선 8"/>
          <p:cNvCxnSpPr>
            <a:cxnSpLocks noChangeShapeType="1"/>
          </p:cNvCxnSpPr>
          <p:nvPr/>
        </p:nvCxnSpPr>
        <p:spPr bwMode="auto">
          <a:xfrm flipH="1">
            <a:off x="2481583" y="3666615"/>
            <a:ext cx="21526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998460" y="3816328"/>
            <a:ext cx="141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JSON</a:t>
            </a:r>
          </a:p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으로 받음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4351" y="3851737"/>
            <a:ext cx="122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Tomcat</a:t>
            </a:r>
          </a:p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Server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27" name="직선 화살표 연결선 8"/>
          <p:cNvCxnSpPr>
            <a:cxnSpLocks noChangeShapeType="1"/>
          </p:cNvCxnSpPr>
          <p:nvPr/>
        </p:nvCxnSpPr>
        <p:spPr bwMode="auto">
          <a:xfrm flipH="1">
            <a:off x="7116119" y="3666615"/>
            <a:ext cx="21526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7499195" y="3879214"/>
            <a:ext cx="161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DB query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15334" y="2781412"/>
            <a:ext cx="122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JSP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실행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464891" y="4447559"/>
            <a:ext cx="1108000" cy="13191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18891" y="4637371"/>
            <a:ext cx="122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정보요청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3374" y="5462257"/>
            <a:ext cx="122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정보전송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1506812" y="4407928"/>
            <a:ext cx="1176505" cy="13984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74" y="5171999"/>
            <a:ext cx="1448878" cy="144887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282078" y="6064696"/>
            <a:ext cx="122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웹 페이지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1553" y="4987333"/>
            <a:ext cx="122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웹 </a:t>
            </a:r>
            <a:r>
              <a:rPr lang="ko-KR" altLang="en-US" dirty="0" err="1" smtClean="0">
                <a:latin typeface="HY울릉도B" pitchFamily="18" charset="-127"/>
                <a:ea typeface="HY울릉도B" pitchFamily="18" charset="-127"/>
              </a:rPr>
              <a:t>뷰어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 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05834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85253" y="906896"/>
            <a:ext cx="3789443" cy="135729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3880" y="191282"/>
            <a:ext cx="405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개발 환경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45421"/>
              </p:ext>
            </p:extLst>
          </p:nvPr>
        </p:nvGraphicFramePr>
        <p:xfrm>
          <a:off x="1851881" y="4956721"/>
          <a:ext cx="7450380" cy="146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2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25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25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개발 언어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E84D34"/>
                          </a:solidFill>
                        </a:rPr>
                        <a:t>Java, SQLite</a:t>
                      </a:r>
                      <a:endParaRPr lang="ko-KR" altLang="en-US" b="0" dirty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개발 프로그램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E84D34"/>
                          </a:solidFill>
                        </a:rPr>
                        <a:t>Eclipse</a:t>
                      </a:r>
                    </a:p>
                    <a:p>
                      <a:pPr latinLnBrk="1"/>
                      <a:r>
                        <a:rPr lang="en-US" altLang="ko-KR" b="0" baseline="0" dirty="0">
                          <a:solidFill>
                            <a:srgbClr val="E84D34"/>
                          </a:solidFill>
                        </a:rPr>
                        <a:t>Apache tomcat</a:t>
                      </a:r>
                    </a:p>
                    <a:p>
                      <a:pPr latinLnBrk="1"/>
                      <a:r>
                        <a:rPr lang="en-US" altLang="ko-KR" b="0" baseline="0" dirty="0">
                          <a:solidFill>
                            <a:srgbClr val="E84D34"/>
                          </a:solidFill>
                        </a:rPr>
                        <a:t>Android Studio</a:t>
                      </a:r>
                      <a:endParaRPr lang="ko-KR" altLang="en-US" b="0" dirty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개발 운영체제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rgbClr val="E84D34"/>
                          </a:solidFill>
                        </a:rPr>
                        <a:t>Windows 7</a:t>
                      </a:r>
                      <a:endParaRPr lang="ko-KR" altLang="en-US" b="0" dirty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1" y="1701312"/>
            <a:ext cx="3810000" cy="28575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92817"/>
              </p:ext>
            </p:extLst>
          </p:nvPr>
        </p:nvGraphicFramePr>
        <p:xfrm>
          <a:off x="5051604" y="1807837"/>
          <a:ext cx="6203032" cy="277092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0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12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3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 </a:t>
                      </a:r>
                      <a:r>
                        <a:rPr lang="fr-FR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Qualcomm Krait</a:t>
                      </a:r>
                      <a:r>
                        <a:rPr lang="fr-FR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 400 MP4 </a:t>
                      </a:r>
                      <a:r>
                        <a:rPr lang="fr-FR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2.3 GHz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Memory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2 GB LPDDR3 SDRAM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 </a:t>
                      </a:r>
                      <a:r>
                        <a:rPr lang="fr-FR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Qualcomm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Adreno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 330 MHz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GPU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HDD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16 GB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내장 메모리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Android </a:t>
                      </a:r>
                      <a:r>
                        <a:rPr lang="en-US" altLang="ko-KR" dirty="0" err="1">
                          <a:latin typeface="HY울릉도B" pitchFamily="18" charset="-127"/>
                          <a:ea typeface="HY울릉도B" pitchFamily="18" charset="-127"/>
                        </a:rPr>
                        <a:t>KitKat</a:t>
                      </a:r>
                      <a:r>
                        <a:rPr lang="en-US" altLang="ko-KR" dirty="0">
                          <a:latin typeface="HY울릉도B" pitchFamily="18" charset="-127"/>
                          <a:ea typeface="HY울릉도B" pitchFamily="18" charset="-127"/>
                        </a:rPr>
                        <a:t> (4.4)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65258" y="1042625"/>
            <a:ext cx="366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스마트폰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8034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85253" y="906896"/>
            <a:ext cx="3789443" cy="135729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3881" y="191282"/>
            <a:ext cx="366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업무 분담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49584"/>
              </p:ext>
            </p:extLst>
          </p:nvPr>
        </p:nvGraphicFramePr>
        <p:xfrm>
          <a:off x="2335971" y="1412332"/>
          <a:ext cx="7650732" cy="477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36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100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1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박정현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변영균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자료탐색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대학별</a:t>
                      </a:r>
                      <a:r>
                        <a:rPr lang="ko-KR" altLang="en-US" sz="1600" baseline="0" dirty="0"/>
                        <a:t> 평가 자료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유사 애플리케이션 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인터페이스 설계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서버 연동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08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인터페이스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서버 연동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9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테스트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작동 및 버그 테스트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02102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85253" y="906896"/>
            <a:ext cx="3789443" cy="135729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3881" y="191282"/>
            <a:ext cx="366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졸업연구 수행일정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93" y="2250379"/>
            <a:ext cx="7706865" cy="31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286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4262651" y="1126982"/>
            <a:ext cx="3639096" cy="101605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48850" y="301621"/>
            <a:ext cx="366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Index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54" name="그룹 34"/>
          <p:cNvGrpSpPr>
            <a:grpSpLocks/>
          </p:cNvGrpSpPr>
          <p:nvPr/>
        </p:nvGrpSpPr>
        <p:grpSpPr bwMode="auto">
          <a:xfrm>
            <a:off x="3272203" y="1569249"/>
            <a:ext cx="5471746" cy="685800"/>
            <a:chOff x="2133600" y="1143000"/>
            <a:chExt cx="4724400" cy="685800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gray"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AutoShape 6"/>
            <p:cNvSpPr>
              <a:spLocks noChangeArrowheads="1"/>
            </p:cNvSpPr>
            <p:nvPr/>
          </p:nvSpPr>
          <p:spPr bwMode="gray">
            <a:xfrm>
              <a:off x="2133600" y="11430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eaLnBrk="1" latin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gray">
            <a:xfrm>
              <a:off x="2968625" y="1308100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dist"/>
              <a:r>
                <a:rPr kumimoji="0" lang="ko-KR" altLang="en-US" sz="1800" b="1" dirty="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졸 업 연 구 개 요</a:t>
              </a:r>
            </a:p>
          </p:txBody>
        </p:sp>
      </p:grpSp>
      <p:grpSp>
        <p:nvGrpSpPr>
          <p:cNvPr id="55" name="그룹 37"/>
          <p:cNvGrpSpPr>
            <a:grpSpLocks/>
          </p:cNvGrpSpPr>
          <p:nvPr/>
        </p:nvGrpSpPr>
        <p:grpSpPr bwMode="auto">
          <a:xfrm>
            <a:off x="3272203" y="2178849"/>
            <a:ext cx="5471746" cy="685800"/>
            <a:chOff x="2133600" y="2208213"/>
            <a:chExt cx="4724400" cy="685800"/>
          </a:xfrm>
        </p:grpSpPr>
        <p:sp>
          <p:nvSpPr>
            <p:cNvPr id="80" name="AutoShape 15"/>
            <p:cNvSpPr>
              <a:spLocks noChangeArrowheads="1"/>
            </p:cNvSpPr>
            <p:nvPr/>
          </p:nvSpPr>
          <p:spPr bwMode="gray"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AutoShape 16"/>
            <p:cNvSpPr>
              <a:spLocks noChangeArrowheads="1"/>
            </p:cNvSpPr>
            <p:nvPr/>
          </p:nvSpPr>
          <p:spPr bwMode="gray">
            <a:xfrm>
              <a:off x="2133600" y="2208213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eaLnBrk="1" latin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 Box 17"/>
            <p:cNvSpPr txBox="1">
              <a:spLocks noChangeArrowheads="1"/>
            </p:cNvSpPr>
            <p:nvPr/>
          </p:nvSpPr>
          <p:spPr bwMode="gray">
            <a:xfrm>
              <a:off x="2968625" y="2322513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dist"/>
              <a:r>
                <a:rPr kumimoji="0" lang="ko-KR" altLang="en-US" sz="1800" b="1" dirty="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수행 시나리오</a:t>
              </a:r>
            </a:p>
          </p:txBody>
        </p:sp>
      </p:grpSp>
      <p:grpSp>
        <p:nvGrpSpPr>
          <p:cNvPr id="56" name="그룹 38"/>
          <p:cNvGrpSpPr>
            <a:grpSpLocks/>
          </p:cNvGrpSpPr>
          <p:nvPr/>
        </p:nvGrpSpPr>
        <p:grpSpPr bwMode="auto">
          <a:xfrm>
            <a:off x="3272203" y="2686849"/>
            <a:ext cx="5471746" cy="685800"/>
            <a:chOff x="2133600" y="2659063"/>
            <a:chExt cx="4724400" cy="685800"/>
          </a:xfrm>
        </p:grpSpPr>
        <p:sp>
          <p:nvSpPr>
            <p:cNvPr id="77" name="AutoShape 20"/>
            <p:cNvSpPr>
              <a:spLocks noChangeArrowheads="1"/>
            </p:cNvSpPr>
            <p:nvPr/>
          </p:nvSpPr>
          <p:spPr bwMode="gray"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AutoShape 21"/>
            <p:cNvSpPr>
              <a:spLocks noChangeArrowheads="1"/>
            </p:cNvSpPr>
            <p:nvPr/>
          </p:nvSpPr>
          <p:spPr bwMode="gray">
            <a:xfrm>
              <a:off x="2133600" y="2659063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eaLnBrk="1" latin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gray">
            <a:xfrm>
              <a:off x="2968625" y="282257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dist"/>
              <a:r>
                <a:rPr kumimoji="0" lang="ko-KR" altLang="en-US" sz="1800" b="1" dirty="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 및 사례</a:t>
              </a:r>
            </a:p>
          </p:txBody>
        </p:sp>
      </p:grpSp>
      <p:grpSp>
        <p:nvGrpSpPr>
          <p:cNvPr id="57" name="그룹 39"/>
          <p:cNvGrpSpPr>
            <a:grpSpLocks/>
          </p:cNvGrpSpPr>
          <p:nvPr/>
        </p:nvGrpSpPr>
        <p:grpSpPr bwMode="auto">
          <a:xfrm>
            <a:off x="3272203" y="3225012"/>
            <a:ext cx="5471746" cy="685800"/>
            <a:chOff x="2133600" y="3175347"/>
            <a:chExt cx="4724400" cy="685800"/>
          </a:xfrm>
        </p:grpSpPr>
        <p:sp>
          <p:nvSpPr>
            <p:cNvPr id="74" name="AutoShape 5"/>
            <p:cNvSpPr>
              <a:spLocks noChangeArrowheads="1"/>
            </p:cNvSpPr>
            <p:nvPr/>
          </p:nvSpPr>
          <p:spPr bwMode="gray">
            <a:xfrm>
              <a:off x="2514600" y="3294409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AutoShape 6"/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eaLnBrk="1" latin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 Box 7"/>
            <p:cNvSpPr txBox="1">
              <a:spLocks noChangeArrowheads="1"/>
            </p:cNvSpPr>
            <p:nvPr/>
          </p:nvSpPr>
          <p:spPr bwMode="gray">
            <a:xfrm>
              <a:off x="2968625" y="3340447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dist"/>
              <a:r>
                <a:rPr kumimoji="0" lang="ko-KR" altLang="en-US" sz="1800" b="1" dirty="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구성도</a:t>
              </a:r>
            </a:p>
          </p:txBody>
        </p:sp>
      </p:grpSp>
      <p:grpSp>
        <p:nvGrpSpPr>
          <p:cNvPr id="58" name="그룹 40"/>
          <p:cNvGrpSpPr>
            <a:grpSpLocks/>
          </p:cNvGrpSpPr>
          <p:nvPr/>
        </p:nvGrpSpPr>
        <p:grpSpPr bwMode="auto">
          <a:xfrm>
            <a:off x="3272203" y="3801274"/>
            <a:ext cx="5471746" cy="685800"/>
            <a:chOff x="2133600" y="4242147"/>
            <a:chExt cx="4724400" cy="685800"/>
          </a:xfrm>
        </p:grpSpPr>
        <p:sp>
          <p:nvSpPr>
            <p:cNvPr id="71" name="AutoShape 15"/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AutoShape 16"/>
            <p:cNvSpPr>
              <a:spLocks noChangeArrowheads="1"/>
            </p:cNvSpPr>
            <p:nvPr/>
          </p:nvSpPr>
          <p:spPr bwMode="gray">
            <a:xfrm>
              <a:off x="2133600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eaLnBrk="1" latin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 Box 17"/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dist"/>
              <a:r>
                <a:rPr kumimoji="0" lang="ko-KR" altLang="en-US" sz="1800" b="1" dirty="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 및 개발 방법</a:t>
              </a:r>
            </a:p>
          </p:txBody>
        </p:sp>
      </p:grpSp>
      <p:grpSp>
        <p:nvGrpSpPr>
          <p:cNvPr id="60" name="그룹 39"/>
          <p:cNvGrpSpPr>
            <a:grpSpLocks/>
          </p:cNvGrpSpPr>
          <p:nvPr/>
        </p:nvGrpSpPr>
        <p:grpSpPr bwMode="auto">
          <a:xfrm>
            <a:off x="3288690" y="4299768"/>
            <a:ext cx="5471746" cy="685800"/>
            <a:chOff x="2133600" y="3175347"/>
            <a:chExt cx="4724400" cy="685800"/>
          </a:xfrm>
        </p:grpSpPr>
        <p:sp>
          <p:nvSpPr>
            <p:cNvPr id="65" name="AutoShape 5"/>
            <p:cNvSpPr>
              <a:spLocks noChangeArrowheads="1"/>
            </p:cNvSpPr>
            <p:nvPr/>
          </p:nvSpPr>
          <p:spPr bwMode="gray">
            <a:xfrm>
              <a:off x="2514600" y="3294409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eaLnBrk="1" latin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gray">
            <a:xfrm>
              <a:off x="2819400" y="3294409"/>
              <a:ext cx="3556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dist"/>
              <a:r>
                <a:rPr kumimoji="0" lang="ko-KR" altLang="en-US" sz="1800" b="1" dirty="0">
                  <a:solidFill>
                    <a:srgbClr val="00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업무분담</a:t>
              </a:r>
            </a:p>
          </p:txBody>
        </p:sp>
      </p:grpSp>
      <p:grpSp>
        <p:nvGrpSpPr>
          <p:cNvPr id="61" name="그룹 40"/>
          <p:cNvGrpSpPr>
            <a:grpSpLocks/>
          </p:cNvGrpSpPr>
          <p:nvPr/>
        </p:nvGrpSpPr>
        <p:grpSpPr bwMode="auto">
          <a:xfrm>
            <a:off x="3272203" y="4881609"/>
            <a:ext cx="5471744" cy="685800"/>
            <a:chOff x="2133601" y="4242147"/>
            <a:chExt cx="4724399" cy="685800"/>
          </a:xfrm>
        </p:grpSpPr>
        <p:sp>
          <p:nvSpPr>
            <p:cNvPr id="62" name="AutoShape 15"/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AutoShape 16"/>
            <p:cNvSpPr>
              <a:spLocks noChangeArrowheads="1"/>
            </p:cNvSpPr>
            <p:nvPr/>
          </p:nvSpPr>
          <p:spPr bwMode="gray">
            <a:xfrm>
              <a:off x="2133601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eaLnBrk="1" latin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 Box 17"/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dist"/>
              <a:r>
                <a:rPr kumimoji="0" lang="ko-KR" altLang="en-US" sz="1800" b="1" dirty="0">
                  <a:solidFill>
                    <a:srgbClr val="CC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졸업연구수행일정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64221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85253" y="906896"/>
            <a:ext cx="3789443" cy="135729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3881" y="191282"/>
            <a:ext cx="366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졸업 연구 개요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37119" y="1418245"/>
            <a:ext cx="366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연구 개발  배경</a:t>
            </a:r>
          </a:p>
        </p:txBody>
      </p:sp>
      <p:sp>
        <p:nvSpPr>
          <p:cNvPr id="51" name="텍스트 개체 틀 2"/>
          <p:cNvSpPr txBox="1">
            <a:spLocks/>
          </p:cNvSpPr>
          <p:nvPr/>
        </p:nvSpPr>
        <p:spPr>
          <a:xfrm>
            <a:off x="1659127" y="2135232"/>
            <a:ext cx="4035357" cy="40750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전문대 및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년제 대학 진학률이    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80%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육박하나 청년고용률은 점점 감소중임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2000" dirty="0"/>
              <a:t>대학교과과정과 대졸청년층의 중소기업기피 현상으로 청년실업문제가 가속화됨</a:t>
            </a:r>
            <a:r>
              <a:rPr lang="en-US" altLang="ko-KR" sz="20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기업에서도 실무경험이 있는 학생    을 원하나 구분할 지표의 부재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347" y="2344794"/>
            <a:ext cx="4780475" cy="28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3929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85253" y="906896"/>
            <a:ext cx="3789443" cy="135729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3881" y="191282"/>
            <a:ext cx="366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졸업 연구 개요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7231" y="1454606"/>
            <a:ext cx="366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연구 개발  목표</a:t>
            </a:r>
          </a:p>
        </p:txBody>
      </p:sp>
      <p:sp>
        <p:nvSpPr>
          <p:cNvPr id="12" name="내용 개체 틀 13"/>
          <p:cNvSpPr txBox="1">
            <a:spLocks/>
          </p:cNvSpPr>
          <p:nvPr/>
        </p:nvSpPr>
        <p:spPr>
          <a:xfrm>
            <a:off x="1209100" y="2166453"/>
            <a:ext cx="4815463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800" dirty="0"/>
              <a:t>대학 별 학생들의 다양한 경험들을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산학협력지수로 표현 하여 구분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대학 간의 연도별 산학협력 수준을 </a:t>
            </a:r>
            <a:r>
              <a:rPr lang="en-US" altLang="ko-KR" sz="1800" dirty="0"/>
              <a:t>8</a:t>
            </a:r>
            <a:r>
              <a:rPr lang="ko-KR" altLang="en-US" sz="1800" dirty="0"/>
              <a:t>개의 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  세부적인 데이터로 나누어 수치로 나타내고 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  실질적인 산학협력 수치를 비교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대학 간의 인력양성</a:t>
            </a:r>
            <a:r>
              <a:rPr lang="en-US" altLang="ko-KR" sz="1800" dirty="0"/>
              <a:t>, </a:t>
            </a:r>
            <a:r>
              <a:rPr lang="ko-KR" altLang="en-US" sz="1800" dirty="0"/>
              <a:t>지식 및 기술활용 분   석</a:t>
            </a:r>
            <a:r>
              <a:rPr lang="en-US" altLang="ko-KR" sz="1800" dirty="0"/>
              <a:t>, </a:t>
            </a:r>
            <a:r>
              <a:rPr lang="ko-KR" altLang="en-US" sz="1800" dirty="0"/>
              <a:t>기업지원 인프라 등의 수치들을  점수와 순위로 표현</a:t>
            </a:r>
            <a:endParaRPr lang="en-US" altLang="ko-KR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6873581" y="1454606"/>
            <a:ext cx="366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연구 개발  효과</a:t>
            </a:r>
          </a:p>
        </p:txBody>
      </p:sp>
      <p:sp>
        <p:nvSpPr>
          <p:cNvPr id="16" name="내용 개체 틀 13"/>
          <p:cNvSpPr txBox="1">
            <a:spLocks/>
          </p:cNvSpPr>
          <p:nvPr/>
        </p:nvSpPr>
        <p:spPr>
          <a:xfrm>
            <a:off x="6636885" y="2260767"/>
            <a:ext cx="4815463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800" dirty="0"/>
              <a:t>기업과 학생의 산학협력연계에 대한 데이터를 알 수 있는 직관적이고도 객관적인 대학 평가 시스템의 구축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순위를 통계  각 대학간의 산학협력의 수준과 상대적으로 산학협력이 부족한 대학에 대하여 필요한 지원가능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산학협력으로 인한 인재육성으로 기업들이 원하는 실무경험이 있는 학생을 육성하며 청년실업률 해소에 도움이 될 것으로 예상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6769615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85253" y="906896"/>
            <a:ext cx="3789443" cy="135729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3880" y="191282"/>
            <a:ext cx="405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시스템 수행 시나리오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7231" y="1454606"/>
            <a:ext cx="366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로그인 및 회원가입</a:t>
            </a:r>
            <a:endParaRPr lang="ko-KR" altLang="en-US" sz="2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829780" y="2153672"/>
            <a:ext cx="3186916" cy="4157262"/>
            <a:chOff x="1979712" y="0"/>
            <a:chExt cx="5820935" cy="6858000"/>
          </a:xfrm>
        </p:grpSpPr>
        <p:sp>
          <p:nvSpPr>
            <p:cNvPr id="15" name="직사각형 14"/>
            <p:cNvSpPr/>
            <p:nvPr/>
          </p:nvSpPr>
          <p:spPr>
            <a:xfrm>
              <a:off x="1979712" y="0"/>
              <a:ext cx="5820935" cy="6858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17872" y="126577"/>
              <a:ext cx="5544615" cy="6604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7611" y="4724441"/>
              <a:ext cx="1200529" cy="580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PW </a:t>
              </a:r>
              <a:r>
                <a:rPr lang="en-US" altLang="ko-KR" sz="16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: </a:t>
              </a:r>
              <a:endParaRPr lang="ko-KR" altLang="en-US" sz="16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4048" y="4043751"/>
              <a:ext cx="1087664" cy="58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ID : </a:t>
              </a:r>
              <a:endParaRPr lang="ko-KR" altLang="en-US" sz="16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20799" y="4043752"/>
              <a:ext cx="3024336" cy="528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핸드폰번호 입력</a:t>
              </a:r>
              <a:endParaRPr lang="ko-KR" altLang="en-US" sz="16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20799" y="4719913"/>
              <a:ext cx="3024336" cy="528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비밀번호 </a:t>
              </a:r>
              <a:r>
                <a:rPr lang="ko-KR" altLang="en-US" sz="1600" dirty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입력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995936" y="5368042"/>
              <a:ext cx="1584176" cy="60158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회원가입</a:t>
              </a:r>
              <a:endParaRPr lang="ko-KR" altLang="en-US" sz="2000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724128" y="5364996"/>
              <a:ext cx="1155059" cy="60158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099" y="1018721"/>
              <a:ext cx="2829800" cy="2635263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6843136" y="2153672"/>
            <a:ext cx="3329564" cy="4157262"/>
            <a:chOff x="1979712" y="0"/>
            <a:chExt cx="5820935" cy="6858000"/>
          </a:xfrm>
        </p:grpSpPr>
        <p:sp>
          <p:nvSpPr>
            <p:cNvPr id="30" name="직사각형 29"/>
            <p:cNvSpPr/>
            <p:nvPr/>
          </p:nvSpPr>
          <p:spPr>
            <a:xfrm>
              <a:off x="1979712" y="0"/>
              <a:ext cx="5820935" cy="6858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23729" y="116632"/>
              <a:ext cx="5544617" cy="6604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3832" y="1853876"/>
              <a:ext cx="996373" cy="42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ID  : </a:t>
              </a:r>
              <a:endParaRPr lang="ko-KR" altLang="en-US" sz="12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00582" y="1853877"/>
              <a:ext cx="2005576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핸드폰번호 입력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V="1">
              <a:off x="4669999" y="1376541"/>
              <a:ext cx="2854329" cy="10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650204" y="872638"/>
              <a:ext cx="1473641" cy="472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회원가입</a:t>
              </a:r>
              <a:endParaRPr lang="ko-KR" altLang="en-US" sz="14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53832" y="2373857"/>
              <a:ext cx="996373" cy="42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PW : </a:t>
              </a:r>
              <a:endParaRPr lang="ko-KR" altLang="en-US" sz="12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00582" y="2373858"/>
              <a:ext cx="2005576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비밀번호 입력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600582" y="2869994"/>
              <a:ext cx="2005576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비밀번호 확인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53832" y="3380460"/>
              <a:ext cx="996373" cy="40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이름 </a:t>
              </a:r>
              <a:r>
                <a:rPr lang="en-US" altLang="ko-KR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: </a:t>
              </a:r>
              <a:endParaRPr lang="ko-KR" altLang="en-US" sz="11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600582" y="3366131"/>
              <a:ext cx="1357504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이름 입력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53832" y="3857177"/>
              <a:ext cx="996373" cy="40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생일 </a:t>
              </a:r>
              <a:r>
                <a:rPr lang="en-US" altLang="ko-KR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: </a:t>
              </a:r>
              <a:endParaRPr lang="ko-KR" altLang="en-US" sz="11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00582" y="3842849"/>
              <a:ext cx="997464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년도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860" y="4344249"/>
              <a:ext cx="1296143" cy="40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전화번호 </a:t>
              </a:r>
              <a:r>
                <a:rPr lang="en-US" altLang="ko-KR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: </a:t>
              </a:r>
              <a:endParaRPr lang="ko-KR" altLang="en-US" sz="11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40742" y="3842849"/>
              <a:ext cx="637424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월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65030" y="3877744"/>
              <a:ext cx="515457" cy="401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년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8165" y="3877744"/>
              <a:ext cx="515457" cy="401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월</a:t>
              </a:r>
              <a:endParaRPr lang="ko-KR" altLang="en-US" sz="105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133808" y="3842849"/>
              <a:ext cx="637424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일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71232" y="3877744"/>
              <a:ext cx="515457" cy="401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일</a:t>
              </a:r>
              <a:endParaRPr lang="ko-KR" altLang="en-US" sz="105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860032" y="4329922"/>
              <a:ext cx="900790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47215" y="4358502"/>
              <a:ext cx="459717" cy="401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-</a:t>
              </a:r>
              <a:endParaRPr lang="ko-KR" altLang="en-US" sz="105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2001" y="4271616"/>
              <a:ext cx="419904" cy="472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)</a:t>
              </a:r>
              <a:endParaRPr lang="ko-KR" altLang="en-US" sz="105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071222" y="4329922"/>
              <a:ext cx="900790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619656" y="5025459"/>
              <a:ext cx="1584176" cy="60158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회원가입</a:t>
              </a:r>
              <a:endParaRPr lang="ko-KR" altLang="en-US" sz="1100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4644008" y="5025459"/>
              <a:ext cx="792088" cy="60158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취소</a:t>
              </a:r>
              <a:endParaRPr lang="ko-KR" altLang="en-US" sz="1100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600582" y="4329922"/>
              <a:ext cx="704700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305282" y="4329922"/>
              <a:ext cx="288252" cy="428767"/>
              <a:chOff x="8030060" y="4338322"/>
              <a:chExt cx="315754" cy="42876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8030060" y="4338322"/>
                <a:ext cx="315754" cy="428767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5" name="이등변 삼각형 64"/>
              <p:cNvSpPr/>
              <p:nvPr/>
            </p:nvSpPr>
            <p:spPr>
              <a:xfrm rot="10800000">
                <a:off x="8049679" y="4462875"/>
                <a:ext cx="273163" cy="24831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351" y="219769"/>
              <a:ext cx="1570267" cy="1537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433221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85253" y="906896"/>
            <a:ext cx="3789443" cy="135729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3880" y="191282"/>
            <a:ext cx="405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시스템 수행 시나리오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7231" y="1454606"/>
            <a:ext cx="366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로그인 및 회원가입</a:t>
            </a:r>
            <a:endParaRPr lang="ko-KR" altLang="en-US" sz="2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829780" y="2153672"/>
            <a:ext cx="3186916" cy="4157262"/>
            <a:chOff x="1979712" y="0"/>
            <a:chExt cx="5820935" cy="6858000"/>
          </a:xfrm>
        </p:grpSpPr>
        <p:sp>
          <p:nvSpPr>
            <p:cNvPr id="15" name="직사각형 14"/>
            <p:cNvSpPr/>
            <p:nvPr/>
          </p:nvSpPr>
          <p:spPr>
            <a:xfrm>
              <a:off x="1979712" y="0"/>
              <a:ext cx="5820935" cy="6858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17872" y="126577"/>
              <a:ext cx="5544615" cy="6604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7611" y="4724441"/>
              <a:ext cx="1200529" cy="580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PW </a:t>
              </a:r>
              <a:r>
                <a:rPr lang="en-US" altLang="ko-KR" sz="16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: </a:t>
              </a:r>
              <a:endParaRPr lang="ko-KR" altLang="en-US" sz="16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4048" y="4043751"/>
              <a:ext cx="1087664" cy="58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ID : </a:t>
              </a:r>
              <a:endParaRPr lang="ko-KR" altLang="en-US" sz="16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20799" y="4043752"/>
              <a:ext cx="3024336" cy="528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핸드폰번호 입력</a:t>
              </a:r>
              <a:endParaRPr lang="ko-KR" altLang="en-US" sz="16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20799" y="4719913"/>
              <a:ext cx="3024336" cy="528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비밀번호 </a:t>
              </a:r>
              <a:r>
                <a:rPr lang="ko-KR" altLang="en-US" sz="1600" dirty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입력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995936" y="5368042"/>
              <a:ext cx="1584176" cy="60158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회원가입</a:t>
              </a:r>
              <a:endParaRPr lang="ko-KR" altLang="en-US" sz="2000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724128" y="5364996"/>
              <a:ext cx="1155059" cy="60158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099" y="1018721"/>
              <a:ext cx="2829800" cy="2635263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6843136" y="2153672"/>
            <a:ext cx="3329564" cy="4157262"/>
            <a:chOff x="1979712" y="0"/>
            <a:chExt cx="5820935" cy="6858000"/>
          </a:xfrm>
        </p:grpSpPr>
        <p:sp>
          <p:nvSpPr>
            <p:cNvPr id="30" name="직사각형 29"/>
            <p:cNvSpPr/>
            <p:nvPr/>
          </p:nvSpPr>
          <p:spPr>
            <a:xfrm>
              <a:off x="1979712" y="0"/>
              <a:ext cx="5820935" cy="6858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23729" y="116632"/>
              <a:ext cx="5544617" cy="6604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3832" y="1853876"/>
              <a:ext cx="996373" cy="42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ID  : </a:t>
              </a:r>
              <a:endParaRPr lang="ko-KR" altLang="en-US" sz="12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00582" y="1853877"/>
              <a:ext cx="2005576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핸드폰번호 입력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V="1">
              <a:off x="4669999" y="1376541"/>
              <a:ext cx="2854329" cy="10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650204" y="872638"/>
              <a:ext cx="1473641" cy="472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회원가입</a:t>
              </a:r>
              <a:endParaRPr lang="ko-KR" altLang="en-US" sz="14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53832" y="2373857"/>
              <a:ext cx="996373" cy="42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PW : </a:t>
              </a:r>
              <a:endParaRPr lang="ko-KR" altLang="en-US" sz="12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00582" y="2373858"/>
              <a:ext cx="2005576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비밀번호 입력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600582" y="2869994"/>
              <a:ext cx="2005576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비밀번호 확인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53832" y="3380460"/>
              <a:ext cx="996373" cy="40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이름 </a:t>
              </a:r>
              <a:r>
                <a:rPr lang="en-US" altLang="ko-KR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: </a:t>
              </a:r>
              <a:endParaRPr lang="ko-KR" altLang="en-US" sz="11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600582" y="3366131"/>
              <a:ext cx="1357504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이름 입력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53832" y="3857177"/>
              <a:ext cx="996373" cy="40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생일 </a:t>
              </a:r>
              <a:r>
                <a:rPr lang="en-US" altLang="ko-KR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: </a:t>
              </a:r>
              <a:endParaRPr lang="ko-KR" altLang="en-US" sz="11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00582" y="3842849"/>
              <a:ext cx="997464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년도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860" y="4344249"/>
              <a:ext cx="1296143" cy="40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전화번호 </a:t>
              </a:r>
              <a:r>
                <a:rPr lang="en-US" altLang="ko-KR" sz="1100" b="1" dirty="0" smtClean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: </a:t>
              </a:r>
              <a:endParaRPr lang="ko-KR" altLang="en-US" sz="1100" b="1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40742" y="3842849"/>
              <a:ext cx="637424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월</a:t>
              </a:r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65030" y="3877744"/>
              <a:ext cx="515457" cy="401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년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8165" y="3877744"/>
              <a:ext cx="515457" cy="401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월</a:t>
              </a:r>
              <a:endParaRPr lang="ko-KR" altLang="en-US" sz="105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133808" y="3842849"/>
              <a:ext cx="637424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alpha val="55000"/>
                    </a:schemeClr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일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71232" y="3877744"/>
              <a:ext cx="515457" cy="401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일</a:t>
              </a:r>
              <a:endParaRPr lang="ko-KR" altLang="en-US" sz="105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860032" y="4329922"/>
              <a:ext cx="900790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47215" y="4358502"/>
              <a:ext cx="459717" cy="401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-</a:t>
              </a:r>
              <a:endParaRPr lang="ko-KR" altLang="en-US" sz="105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2001" y="4271616"/>
              <a:ext cx="419904" cy="472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)</a:t>
              </a:r>
              <a:endParaRPr lang="ko-KR" altLang="en-US" sz="105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071222" y="4329922"/>
              <a:ext cx="900790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619656" y="5025459"/>
              <a:ext cx="1584176" cy="60158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회원가입</a:t>
              </a:r>
              <a:endParaRPr lang="ko-KR" altLang="en-US" sz="1100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4644008" y="5025459"/>
              <a:ext cx="792088" cy="60158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취소</a:t>
              </a:r>
              <a:endParaRPr lang="ko-KR" altLang="en-US" sz="1100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600582" y="4329922"/>
              <a:ext cx="704700" cy="428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alpha val="5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305282" y="4329922"/>
              <a:ext cx="288252" cy="428767"/>
              <a:chOff x="8030060" y="4338322"/>
              <a:chExt cx="315754" cy="42876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8030060" y="4338322"/>
                <a:ext cx="315754" cy="428767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5" name="이등변 삼각형 64"/>
              <p:cNvSpPr/>
              <p:nvPr/>
            </p:nvSpPr>
            <p:spPr>
              <a:xfrm rot="10800000">
                <a:off x="8049679" y="4462875"/>
                <a:ext cx="273163" cy="24831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351" y="219769"/>
              <a:ext cx="1570267" cy="1537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9420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85253" y="906896"/>
            <a:ext cx="3789443" cy="135729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3880" y="191282"/>
            <a:ext cx="405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시스템 수행 시나리오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9036" y="1344695"/>
            <a:ext cx="366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메인화면</a:t>
            </a:r>
            <a:r>
              <a:rPr lang="ko-KR" altLang="en-US" sz="28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및 세부항목</a:t>
            </a:r>
            <a:endParaRPr lang="ko-KR" altLang="en-US" sz="2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58" y="2062386"/>
            <a:ext cx="2731343" cy="4365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919" y="2078067"/>
            <a:ext cx="2283156" cy="2852514"/>
          </a:xfrm>
          <a:prstGeom prst="rect">
            <a:avLst/>
          </a:prstGeom>
        </p:spPr>
      </p:pic>
      <p:cxnSp>
        <p:nvCxnSpPr>
          <p:cNvPr id="66" name="직선 화살표 연결선 65"/>
          <p:cNvCxnSpPr/>
          <p:nvPr/>
        </p:nvCxnSpPr>
        <p:spPr>
          <a:xfrm>
            <a:off x="8274244" y="3530675"/>
            <a:ext cx="754384" cy="6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797" y="1867915"/>
            <a:ext cx="2387673" cy="3741577"/>
          </a:xfrm>
          <a:prstGeom prst="rect">
            <a:avLst/>
          </a:prstGeom>
        </p:spPr>
      </p:pic>
      <p:cxnSp>
        <p:nvCxnSpPr>
          <p:cNvPr id="67" name="직선 화살표 연결선 66"/>
          <p:cNvCxnSpPr/>
          <p:nvPr/>
        </p:nvCxnSpPr>
        <p:spPr>
          <a:xfrm>
            <a:off x="4917327" y="3488643"/>
            <a:ext cx="754384" cy="6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893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85253" y="906896"/>
            <a:ext cx="3789443" cy="135729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3880" y="191282"/>
            <a:ext cx="3850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관련 연구 및 </a:t>
            </a:r>
            <a:r>
              <a:rPr lang="ko-KR" altLang="en-US" sz="3200" dirty="0" smtClean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사례</a:t>
            </a:r>
            <a:r>
              <a:rPr lang="en-US" altLang="ko-KR" sz="3200" dirty="0" smtClean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(1)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61658"/>
              </p:ext>
            </p:extLst>
          </p:nvPr>
        </p:nvGraphicFramePr>
        <p:xfrm>
          <a:off x="2220559" y="1908259"/>
          <a:ext cx="7326775" cy="458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639"/>
                <a:gridCol w="4725136"/>
              </a:tblGrid>
              <a:tr h="415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용</a:t>
                      </a:r>
                      <a:endParaRPr lang="ko-KR" altLang="en-US" dirty="0"/>
                    </a:p>
                  </a:txBody>
                  <a:tcPr/>
                </a:tc>
              </a:tr>
              <a:tr h="16046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대학 산학협력 특성화 사업의 취업지원효과</a:t>
                      </a:r>
                    </a:p>
                    <a:p>
                      <a:pPr algn="ctr"/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분석 및 정책제언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 노동시장과의 상황과 직접 연계된 산학협력이 필요함을 강조 한국산업기술대학교 같은 경우에는 시화공단이 해당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- 2011</a:t>
                      </a:r>
                      <a:endParaRPr lang="ko-KR" alt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964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산업협력을 통한 대학과 기업의 공생발전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협력주체의 자발성과 지속성을 강조하고 그에 필요한 정책을 제안 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- 2013</a:t>
                      </a:r>
                      <a:endParaRPr lang="ko-KR" alt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604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산업혁력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지원정책 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개선방안연구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산학협력지원정책과</a:t>
                      </a:r>
                    </a:p>
                    <a:p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사업들의 현황과 문제점을 분석하여 도출된 문제점들에 대한 개선방안을 제</a:t>
                      </a:r>
                    </a:p>
                    <a:p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시하였다</a:t>
                      </a:r>
                      <a:endParaRPr lang="en-US" altLang="ko-KR" sz="1600" b="0" i="0" u="none" strike="noStrike" kern="1200" baseline="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- 2014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40376" y="1268775"/>
            <a:ext cx="366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논문</a:t>
            </a:r>
            <a:endParaRPr lang="ko-KR" altLang="en-US" sz="2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7853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>
            <a:off x="4168473" y="6622280"/>
            <a:ext cx="432791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385253" y="906896"/>
            <a:ext cx="3789443" cy="135729"/>
            <a:chOff x="2385130" y="548680"/>
            <a:chExt cx="2488465" cy="1836204"/>
          </a:xfrm>
        </p:grpSpPr>
        <p:sp>
          <p:nvSpPr>
            <p:cNvPr id="44" name="직사각형 43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4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3880" y="191282"/>
            <a:ext cx="3850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관련 연구 및 </a:t>
            </a:r>
            <a:r>
              <a:rPr lang="ko-KR" altLang="en-US" sz="3200" dirty="0" smtClean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사례</a:t>
            </a:r>
            <a:r>
              <a:rPr lang="en-US" altLang="ko-KR" sz="3200" dirty="0" smtClean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(2)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42118" y="1517885"/>
            <a:ext cx="7005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유니헬프</a:t>
            </a:r>
            <a:endParaRPr lang="ko-KR" altLang="en-US" sz="2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내용 개체 틀 13"/>
          <p:cNvSpPr txBox="1">
            <a:spLocks/>
          </p:cNvSpPr>
          <p:nvPr/>
        </p:nvSpPr>
        <p:spPr>
          <a:xfrm>
            <a:off x="1165446" y="2234649"/>
            <a:ext cx="5602552" cy="3520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대학</a:t>
            </a:r>
            <a:r>
              <a:rPr lang="en-US" altLang="ko-KR" sz="1800" dirty="0"/>
              <a:t>/</a:t>
            </a:r>
            <a:r>
              <a:rPr lang="ko-KR" altLang="en-US" sz="1800" dirty="0"/>
              <a:t>학과</a:t>
            </a:r>
            <a:r>
              <a:rPr lang="en-US" altLang="ko-KR" sz="1800" dirty="0"/>
              <a:t>/</a:t>
            </a:r>
            <a:r>
              <a:rPr lang="ko-KR" altLang="en-US" sz="1800" dirty="0"/>
              <a:t>진로설정의 길잡이로 대학들의 학과별 경쟁력을 비교하여 서비스하고 </a:t>
            </a:r>
            <a:r>
              <a:rPr lang="ko-KR" altLang="en-US" sz="1800" dirty="0" smtClean="0"/>
              <a:t>있으며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또한 해당 대학 교수님이나 선배와의 상담도 진행하고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대학들의 학과별 경쟁력 및 길잡이를 해준다는 부분이 유사하나 산학협력부분에 대한 길잡이가 미흡하며 학과들이 어느 수치에서 경쟁력이 있는지 알 수 없는 부분이 미흡하다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11" name="내용 개체 틀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1" y="1454606"/>
            <a:ext cx="2400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2203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496</Words>
  <Application>Microsoft Office PowerPoint</Application>
  <PresentationFormat>와이드스크린</PresentationFormat>
  <Paragraphs>195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HY견고딕</vt:lpstr>
      <vt:lpstr>HY울릉도B</vt:lpstr>
      <vt:lpstr>Segoe UI Black</vt:lpstr>
      <vt:lpstr>굴림</vt:lpstr>
      <vt:lpstr>나눔고딕</vt:lpstr>
      <vt:lpstr>나눔고딕 ExtraBold</vt:lpstr>
      <vt:lpstr>맑은 고딕</vt:lpstr>
      <vt:lpstr>-윤고딕360</vt:lpstr>
      <vt:lpstr>한컴 윤고딕 240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컴공균</dc:creator>
  <cp:lastModifiedBy>컴공균</cp:lastModifiedBy>
  <cp:revision>30</cp:revision>
  <dcterms:created xsi:type="dcterms:W3CDTF">2016-12-20T10:48:51Z</dcterms:created>
  <dcterms:modified xsi:type="dcterms:W3CDTF">2016-12-20T16:04:42Z</dcterms:modified>
</cp:coreProperties>
</file>