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  <p:sldMasterId id="2147483691" r:id="rId2"/>
  </p:sldMasterIdLst>
  <p:notesMasterIdLst>
    <p:notesMasterId r:id="rId40"/>
  </p:notesMasterIdLst>
  <p:handoutMasterIdLst>
    <p:handoutMasterId r:id="rId41"/>
  </p:handoutMasterIdLst>
  <p:sldIdLst>
    <p:sldId id="844" r:id="rId3"/>
    <p:sldId id="786" r:id="rId4"/>
    <p:sldId id="760" r:id="rId5"/>
    <p:sldId id="787" r:id="rId6"/>
    <p:sldId id="819" r:id="rId7"/>
    <p:sldId id="820" r:id="rId8"/>
    <p:sldId id="804" r:id="rId9"/>
    <p:sldId id="852" r:id="rId10"/>
    <p:sldId id="855" r:id="rId11"/>
    <p:sldId id="864" r:id="rId12"/>
    <p:sldId id="872" r:id="rId13"/>
    <p:sldId id="885" r:id="rId14"/>
    <p:sldId id="916" r:id="rId15"/>
    <p:sldId id="918" r:id="rId16"/>
    <p:sldId id="919" r:id="rId17"/>
    <p:sldId id="923" r:id="rId18"/>
    <p:sldId id="926" r:id="rId19"/>
    <p:sldId id="947" r:id="rId20"/>
    <p:sldId id="955" r:id="rId21"/>
    <p:sldId id="957" r:id="rId22"/>
    <p:sldId id="958" r:id="rId23"/>
    <p:sldId id="964" r:id="rId24"/>
    <p:sldId id="966" r:id="rId25"/>
    <p:sldId id="985" r:id="rId26"/>
    <p:sldId id="992" r:id="rId27"/>
    <p:sldId id="994" r:id="rId28"/>
    <p:sldId id="995" r:id="rId29"/>
    <p:sldId id="996" r:id="rId30"/>
    <p:sldId id="1007" r:id="rId31"/>
    <p:sldId id="1008" r:id="rId32"/>
    <p:sldId id="1010" r:id="rId33"/>
    <p:sldId id="1017" r:id="rId34"/>
    <p:sldId id="1019" r:id="rId35"/>
    <p:sldId id="1020" r:id="rId36"/>
    <p:sldId id="1023" r:id="rId37"/>
    <p:sldId id="1029" r:id="rId38"/>
    <p:sldId id="1035" r:id="rId39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Comic Sans MS" panose="030F0702030302020204" pitchFamily="66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Comic Sans MS" panose="030F0702030302020204" pitchFamily="66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Comic Sans MS" panose="030F0702030302020204" pitchFamily="66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Comic Sans MS" panose="030F0702030302020204" pitchFamily="66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4">
          <p15:clr>
            <a:srgbClr val="A4A3A4"/>
          </p15:clr>
        </p15:guide>
        <p15:guide id="2" pos="218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FF99"/>
    <a:srgbClr val="FFFFCC"/>
    <a:srgbClr val="FF9999"/>
    <a:srgbClr val="CCFFCC"/>
    <a:srgbClr val="3399FF"/>
    <a:srgbClr val="9C9BA3"/>
    <a:srgbClr val="996633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3514" autoAdjust="0"/>
  </p:normalViewPr>
  <p:slideViewPr>
    <p:cSldViewPr snapToGrid="0">
      <p:cViewPr varScale="1">
        <p:scale>
          <a:sx n="103" d="100"/>
          <a:sy n="103" d="100"/>
        </p:scale>
        <p:origin x="180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03" d="100"/>
          <a:sy n="103" d="100"/>
        </p:scale>
        <p:origin x="-2508" y="-96"/>
      </p:cViewPr>
      <p:guideLst>
        <p:guide orient="horz" pos="2904"/>
        <p:guide pos="218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0" Type="http://schemas.openxmlformats.org/officeDocument/2006/relationships/slide" Target="slides/slide18.xml"/><Relationship Id="rId41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>
              <a:ea typeface="HY중고딕" panose="02030600000101010101" pitchFamily="18" charset="-127"/>
            </a:endParaRP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>
              <a:ea typeface="HY중고딕" panose="02030600000101010101" pitchFamily="18" charset="-127"/>
            </a:endParaRPr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>
              <a:ea typeface="HY중고딕" panose="02030600000101010101" pitchFamily="18" charset="-127"/>
            </a:endParaRPr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211C13A-E1C5-4061-B46F-BAC6DC0726DE}" type="slidenum">
              <a:rPr lang="ko-KR" altLang="en-US">
                <a:ea typeface="HY중고딕" panose="02030600000101010101" pitchFamily="18" charset="-127"/>
              </a:rPr>
              <a:pPr>
                <a:defRPr/>
              </a:pPr>
              <a:t>‹#›</a:t>
            </a:fld>
            <a:endParaRPr lang="en-US" altLang="ko-KR" dirty="0">
              <a:ea typeface="HY중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55277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latin typeface="Arial" charset="0"/>
                <a:ea typeface="HY중고딕" panose="02030600000101010101" pitchFamily="18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latin typeface="Arial" charset="0"/>
                <a:ea typeface="HY중고딕" panose="02030600000101010101" pitchFamily="18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dirty="0"/>
              <a:t>Click to edit Master text styles</a:t>
            </a:r>
          </a:p>
          <a:p>
            <a:pPr lvl="1"/>
            <a:r>
              <a:rPr lang="en-US" altLang="ko-KR" noProof="0" dirty="0"/>
              <a:t>Second level</a:t>
            </a:r>
          </a:p>
          <a:p>
            <a:pPr lvl="2"/>
            <a:r>
              <a:rPr lang="en-US" altLang="ko-KR" noProof="0" dirty="0"/>
              <a:t>Third level</a:t>
            </a:r>
          </a:p>
          <a:p>
            <a:pPr lvl="3"/>
            <a:r>
              <a:rPr lang="en-US" altLang="ko-KR" noProof="0" dirty="0"/>
              <a:t>Fourth level</a:t>
            </a:r>
          </a:p>
          <a:p>
            <a:pPr lvl="4"/>
            <a:r>
              <a:rPr lang="en-US" altLang="ko-KR" noProof="0" dirty="0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latin typeface="Arial" charset="0"/>
                <a:ea typeface="HY중고딕" panose="02030600000101010101" pitchFamily="18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latin typeface="Arial" panose="020B0604020202020204" pitchFamily="34" charset="0"/>
                <a:ea typeface="HY중고딕" panose="02030600000101010101" pitchFamily="18" charset="-127"/>
              </a:defRPr>
            </a:lvl1pPr>
          </a:lstStyle>
          <a:p>
            <a:pPr>
              <a:defRPr/>
            </a:pPr>
            <a:fld id="{26310CAF-CE29-447E-9E04-5F28250F8A37}" type="slidenum">
              <a:rPr lang="ko-KR" altLang="en-US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324728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HY중고딕" panose="02030600000101010101" pitchFamily="18" charset="-127"/>
        <a:ea typeface="HY중고딕" panose="02030600000101010101" pitchFamily="18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HY중고딕" panose="02030600000101010101" pitchFamily="18" charset="-127"/>
        <a:ea typeface="HY중고딕" panose="02030600000101010101" pitchFamily="18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HY중고딕" panose="02030600000101010101" pitchFamily="18" charset="-127"/>
        <a:ea typeface="HY중고딕" panose="02030600000101010101" pitchFamily="18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HY중고딕" panose="02030600000101010101" pitchFamily="18" charset="-127"/>
        <a:ea typeface="HY중고딕" panose="02030600000101010101" pitchFamily="18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HY중고딕" panose="02030600000101010101" pitchFamily="18" charset="-127"/>
        <a:ea typeface="HY중고딕" panose="02030600000101010101" pitchFamily="18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0B603C-9958-4788-B498-1B9296F86C0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26100681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78AA7B-6D0B-48F5-BBD2-156648A4F29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81100909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1F50FA-B910-41F0-9007-76B8A194495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74102109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Arial" panose="020B0604020202020204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Arial" panose="020B0604020202020204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Arial" panose="020B0604020202020204" pitchFamily="34" charset="0"/>
            </a:endParaRPr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클릭하여 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1B2AAEE-0ECC-4F9E-94C1-A5210D63F3AE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330B603C-9958-4788-B498-1B9296F86C02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470264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>
            <a:normAutofit/>
          </a:bodyPr>
          <a:lstStyle>
            <a:lvl1pPr>
              <a:defRPr sz="3600" b="1">
                <a:latin typeface="HY중고딕" panose="02030600000101010101" pitchFamily="18" charset="-127"/>
                <a:ea typeface="HY중고딕" panose="02030600000101010101" pitchFamily="18" charset="-127"/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4DD98886-979C-4826-8809-BCF08B6FF41C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 marL="320040" indent="-320040">
              <a:buFont typeface="Wingdings" panose="05000000000000000000" pitchFamily="2" charset="2"/>
              <a:buChar char="l"/>
              <a:defRPr sz="2000">
                <a:latin typeface="한컴 고딕" panose="02000500000000000000" pitchFamily="2" charset="-127"/>
                <a:ea typeface="HY중고딕" panose="02030600000101010101" pitchFamily="18" charset="-127"/>
                <a:cs typeface="Arial" panose="020B0604020202020204" pitchFamily="34" charset="0"/>
              </a:defRPr>
            </a:lvl1pPr>
            <a:lvl2pPr marL="640080" indent="-274320">
              <a:buFont typeface="Wingdings" panose="05000000000000000000" pitchFamily="2" charset="2"/>
              <a:buChar char="§"/>
              <a:defRPr sz="2000">
                <a:latin typeface="한컴 고딕" panose="02000500000000000000" pitchFamily="2" charset="-127"/>
                <a:ea typeface="HY중고딕" panose="02030600000101010101" pitchFamily="18" charset="-127"/>
                <a:cs typeface="Arial" panose="020B0604020202020204" pitchFamily="34" charset="0"/>
              </a:defRPr>
            </a:lvl2pPr>
            <a:lvl3pPr marL="914400" indent="-228600">
              <a:buFont typeface="Wingdings" panose="05000000000000000000" pitchFamily="2" charset="2"/>
              <a:buChar char="§"/>
              <a:defRPr sz="2000">
                <a:latin typeface="한컴 고딕" panose="02000500000000000000" pitchFamily="2" charset="-127"/>
                <a:ea typeface="HY중고딕" panose="02030600000101010101" pitchFamily="18" charset="-127"/>
                <a:cs typeface="Arial" panose="020B0604020202020204" pitchFamily="34" charset="0"/>
              </a:defRPr>
            </a:lvl3pPr>
            <a:lvl4pPr marL="1371600" indent="-228600">
              <a:buFont typeface="Wingdings" panose="05000000000000000000" pitchFamily="2" charset="2"/>
              <a:buChar char=""/>
              <a:defRPr sz="1800">
                <a:latin typeface="한컴 고딕" panose="02000500000000000000" pitchFamily="2" charset="-127"/>
                <a:ea typeface="HY중고딕" panose="02030600000101010101" pitchFamily="18" charset="-127"/>
                <a:cs typeface="Arial" panose="020B0604020202020204" pitchFamily="34" charset="0"/>
              </a:defRPr>
            </a:lvl4pPr>
            <a:lvl5pPr>
              <a:defRPr sz="1800">
                <a:latin typeface="한컴 고딕" panose="02000500000000000000" pitchFamily="2" charset="-127"/>
                <a:ea typeface="HY중고딕" panose="02030600000101010101" pitchFamily="18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 편집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455241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Arial" panose="020B0604020202020204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Arial" panose="020B0604020202020204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Arial" panose="020B0604020202020204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4A323C9-5CD4-40BE-B194-46FF105FE0E2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672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1B2AAEE-0ECC-4F9E-94C1-A5210D63F3AE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904AED38-49D9-4C23-9D13-132B960C18AE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8604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1B2AAEE-0ECC-4F9E-94C1-A5210D63F3AE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520AA52B-DDF0-4116-BC20-BB2599203C3C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0707489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5F2C16B-C8E6-4697-AE29-D4142E622319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394819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E845B046-F723-44FB-875B-FA1765E61F16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283884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3E5F3EF-AEC9-4DA1-B743-6807B4EEF998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>
                <a:latin typeface="Arial" panose="020B0604020202020204" pitchFamily="34" charset="0"/>
                <a:ea typeface="HY중고딕" panose="02030600000101010101" pitchFamily="18" charset="-127"/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dirty="0"/>
              <a:t>마스터 텍스트 스타일 편집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358039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D98886-979C-4826-8809-BCF08B6FF41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4200566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Arial" panose="020B0604020202020204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Arial" panose="020B0604020202020204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Arial" panose="020B0604020202020204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Arial" panose="020B0604020202020204" pitchFamily="34" charset="0"/>
            </a:endParaRPr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1B2AAEE-0ECC-4F9E-94C1-A5210D63F3AE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41441C55-709E-414D-AED6-4B6DA8AC4D43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4689509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78AA7B-6D0B-48F5-BBD2-156648A4F29B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341134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1B2AAEE-0ECC-4F9E-94C1-A5210D63F3AE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>
              <a:latin typeface="Arial" panose="020B0604020202020204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>
              <a:latin typeface="Arial" panose="020B0604020202020204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>
              <a:latin typeface="Arial" panose="020B0604020202020204" pitchFamily="34" charset="0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pPr>
              <a:defRPr/>
            </a:pPr>
            <a:fld id="{061F50FA-B910-41F0-9007-76B8A194495B}" type="slidenum">
              <a:rPr lang="ko-KR" altLang="en-US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889743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 userDrawn="1"/>
        </p:nvSpPr>
        <p:spPr>
          <a:xfrm flipV="1">
            <a:off x="0" y="-3"/>
            <a:ext cx="9144000" cy="914402"/>
          </a:xfrm>
          <a:prstGeom prst="rect">
            <a:avLst/>
          </a:prstGeom>
          <a:solidFill>
            <a:srgbClr val="93BBF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anose="020B0604020202020204" pitchFamily="34" charset="0"/>
              <a:ea typeface="HY중고딕" panose="02030600000101010101" pitchFamily="18" charset="-127"/>
            </a:endParaRPr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B0BF85AA-28D0-4BDE-BFE9-CED6CDBFC3FC}"/>
              </a:ext>
            </a:extLst>
          </p:cNvPr>
          <p:cNvSpPr>
            <a:spLocks/>
          </p:cNvSpPr>
          <p:nvPr userDrawn="1"/>
        </p:nvSpPr>
        <p:spPr bwMode="auto">
          <a:xfrm>
            <a:off x="0" y="1052423"/>
            <a:ext cx="9144000" cy="5805577"/>
          </a:xfrm>
          <a:custGeom>
            <a:avLst/>
            <a:gdLst/>
            <a:ahLst/>
            <a:cxnLst>
              <a:cxn ang="0">
                <a:pos x="10972" y="0"/>
              </a:cxn>
              <a:cxn ang="0">
                <a:pos x="10908" y="113"/>
              </a:cxn>
              <a:cxn ang="0">
                <a:pos x="10842" y="225"/>
              </a:cxn>
              <a:cxn ang="0">
                <a:pos x="10777" y="113"/>
              </a:cxn>
              <a:cxn ang="0">
                <a:pos x="10713" y="0"/>
              </a:cxn>
              <a:cxn ang="0">
                <a:pos x="0" y="0"/>
              </a:cxn>
              <a:cxn ang="0">
                <a:pos x="0" y="5088"/>
              </a:cxn>
              <a:cxn ang="0">
                <a:pos x="11520" y="5088"/>
              </a:cxn>
              <a:cxn ang="0">
                <a:pos x="11520" y="0"/>
              </a:cxn>
              <a:cxn ang="0">
                <a:pos x="10972" y="0"/>
              </a:cxn>
            </a:cxnLst>
            <a:rect l="0" t="0" r="r" b="b"/>
            <a:pathLst>
              <a:path w="11520" h="5088">
                <a:moveTo>
                  <a:pt x="10972" y="0"/>
                </a:moveTo>
                <a:lnTo>
                  <a:pt x="10908" y="113"/>
                </a:lnTo>
                <a:lnTo>
                  <a:pt x="10842" y="225"/>
                </a:lnTo>
                <a:lnTo>
                  <a:pt x="10777" y="113"/>
                </a:lnTo>
                <a:lnTo>
                  <a:pt x="10713" y="0"/>
                </a:lnTo>
                <a:lnTo>
                  <a:pt x="0" y="0"/>
                </a:lnTo>
                <a:lnTo>
                  <a:pt x="0" y="5088"/>
                </a:lnTo>
                <a:lnTo>
                  <a:pt x="11520" y="5088"/>
                </a:lnTo>
                <a:lnTo>
                  <a:pt x="11520" y="0"/>
                </a:lnTo>
                <a:lnTo>
                  <a:pt x="10972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Arial" panose="020B0604020202020204" pitchFamily="34" charset="0"/>
              <a:ea typeface="HY중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858402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 userDrawn="1"/>
        </p:nvSpPr>
        <p:spPr>
          <a:xfrm flipV="1">
            <a:off x="0" y="-3"/>
            <a:ext cx="9144000" cy="914402"/>
          </a:xfrm>
          <a:prstGeom prst="rect">
            <a:avLst/>
          </a:prstGeom>
          <a:solidFill>
            <a:srgbClr val="93BBF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anose="020B0604020202020204" pitchFamily="34" charset="0"/>
              <a:ea typeface="HY중고딕" panose="02030600000101010101" pitchFamily="18" charset="-127"/>
            </a:endParaRPr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B0BF85AA-28D0-4BDE-BFE9-CED6CDBFC3FC}"/>
              </a:ext>
            </a:extLst>
          </p:cNvPr>
          <p:cNvSpPr>
            <a:spLocks/>
          </p:cNvSpPr>
          <p:nvPr userDrawn="1"/>
        </p:nvSpPr>
        <p:spPr bwMode="auto">
          <a:xfrm>
            <a:off x="0" y="1052423"/>
            <a:ext cx="9144000" cy="5805577"/>
          </a:xfrm>
          <a:custGeom>
            <a:avLst/>
            <a:gdLst/>
            <a:ahLst/>
            <a:cxnLst>
              <a:cxn ang="0">
                <a:pos x="10972" y="0"/>
              </a:cxn>
              <a:cxn ang="0">
                <a:pos x="10908" y="113"/>
              </a:cxn>
              <a:cxn ang="0">
                <a:pos x="10842" y="225"/>
              </a:cxn>
              <a:cxn ang="0">
                <a:pos x="10777" y="113"/>
              </a:cxn>
              <a:cxn ang="0">
                <a:pos x="10713" y="0"/>
              </a:cxn>
              <a:cxn ang="0">
                <a:pos x="0" y="0"/>
              </a:cxn>
              <a:cxn ang="0">
                <a:pos x="0" y="5088"/>
              </a:cxn>
              <a:cxn ang="0">
                <a:pos x="11520" y="5088"/>
              </a:cxn>
              <a:cxn ang="0">
                <a:pos x="11520" y="0"/>
              </a:cxn>
              <a:cxn ang="0">
                <a:pos x="10972" y="0"/>
              </a:cxn>
            </a:cxnLst>
            <a:rect l="0" t="0" r="r" b="b"/>
            <a:pathLst>
              <a:path w="11520" h="5088">
                <a:moveTo>
                  <a:pt x="10972" y="0"/>
                </a:moveTo>
                <a:lnTo>
                  <a:pt x="10908" y="113"/>
                </a:lnTo>
                <a:lnTo>
                  <a:pt x="10842" y="225"/>
                </a:lnTo>
                <a:lnTo>
                  <a:pt x="10777" y="113"/>
                </a:lnTo>
                <a:lnTo>
                  <a:pt x="10713" y="0"/>
                </a:lnTo>
                <a:lnTo>
                  <a:pt x="0" y="0"/>
                </a:lnTo>
                <a:lnTo>
                  <a:pt x="0" y="5088"/>
                </a:lnTo>
                <a:lnTo>
                  <a:pt x="11520" y="5088"/>
                </a:lnTo>
                <a:lnTo>
                  <a:pt x="11520" y="0"/>
                </a:lnTo>
                <a:lnTo>
                  <a:pt x="10972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Arial" panose="020B0604020202020204" pitchFamily="34" charset="0"/>
              <a:ea typeface="HY중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12980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 userDrawn="1"/>
        </p:nvSpPr>
        <p:spPr>
          <a:xfrm flipV="1">
            <a:off x="0" y="-3"/>
            <a:ext cx="9144000" cy="914402"/>
          </a:xfrm>
          <a:prstGeom prst="rect">
            <a:avLst/>
          </a:prstGeom>
          <a:solidFill>
            <a:srgbClr val="93BBF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anose="020B0604020202020204" pitchFamily="34" charset="0"/>
              <a:ea typeface="HY중고딕" panose="02030600000101010101" pitchFamily="18" charset="-127"/>
            </a:endParaRPr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B0BF85AA-28D0-4BDE-BFE9-CED6CDBFC3FC}"/>
              </a:ext>
            </a:extLst>
          </p:cNvPr>
          <p:cNvSpPr>
            <a:spLocks/>
          </p:cNvSpPr>
          <p:nvPr userDrawn="1"/>
        </p:nvSpPr>
        <p:spPr bwMode="auto">
          <a:xfrm>
            <a:off x="0" y="1052423"/>
            <a:ext cx="9144000" cy="5805577"/>
          </a:xfrm>
          <a:custGeom>
            <a:avLst/>
            <a:gdLst/>
            <a:ahLst/>
            <a:cxnLst>
              <a:cxn ang="0">
                <a:pos x="10972" y="0"/>
              </a:cxn>
              <a:cxn ang="0">
                <a:pos x="10908" y="113"/>
              </a:cxn>
              <a:cxn ang="0">
                <a:pos x="10842" y="225"/>
              </a:cxn>
              <a:cxn ang="0">
                <a:pos x="10777" y="113"/>
              </a:cxn>
              <a:cxn ang="0">
                <a:pos x="10713" y="0"/>
              </a:cxn>
              <a:cxn ang="0">
                <a:pos x="0" y="0"/>
              </a:cxn>
              <a:cxn ang="0">
                <a:pos x="0" y="5088"/>
              </a:cxn>
              <a:cxn ang="0">
                <a:pos x="11520" y="5088"/>
              </a:cxn>
              <a:cxn ang="0">
                <a:pos x="11520" y="0"/>
              </a:cxn>
              <a:cxn ang="0">
                <a:pos x="10972" y="0"/>
              </a:cxn>
            </a:cxnLst>
            <a:rect l="0" t="0" r="r" b="b"/>
            <a:pathLst>
              <a:path w="11520" h="5088">
                <a:moveTo>
                  <a:pt x="10972" y="0"/>
                </a:moveTo>
                <a:lnTo>
                  <a:pt x="10908" y="113"/>
                </a:lnTo>
                <a:lnTo>
                  <a:pt x="10842" y="225"/>
                </a:lnTo>
                <a:lnTo>
                  <a:pt x="10777" y="113"/>
                </a:lnTo>
                <a:lnTo>
                  <a:pt x="10713" y="0"/>
                </a:lnTo>
                <a:lnTo>
                  <a:pt x="0" y="0"/>
                </a:lnTo>
                <a:lnTo>
                  <a:pt x="0" y="5088"/>
                </a:lnTo>
                <a:lnTo>
                  <a:pt x="11520" y="5088"/>
                </a:lnTo>
                <a:lnTo>
                  <a:pt x="11520" y="0"/>
                </a:lnTo>
                <a:lnTo>
                  <a:pt x="10972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Arial" panose="020B0604020202020204" pitchFamily="34" charset="0"/>
              <a:ea typeface="HY중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51215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 userDrawn="1"/>
        </p:nvSpPr>
        <p:spPr>
          <a:xfrm flipV="1">
            <a:off x="0" y="-3"/>
            <a:ext cx="9144000" cy="914402"/>
          </a:xfrm>
          <a:prstGeom prst="rect">
            <a:avLst/>
          </a:prstGeom>
          <a:solidFill>
            <a:srgbClr val="93BBF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anose="020B0604020202020204" pitchFamily="34" charset="0"/>
              <a:ea typeface="HY중고딕" panose="02030600000101010101" pitchFamily="18" charset="-127"/>
            </a:endParaRPr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B0BF85AA-28D0-4BDE-BFE9-CED6CDBFC3FC}"/>
              </a:ext>
            </a:extLst>
          </p:cNvPr>
          <p:cNvSpPr>
            <a:spLocks/>
          </p:cNvSpPr>
          <p:nvPr userDrawn="1"/>
        </p:nvSpPr>
        <p:spPr bwMode="auto">
          <a:xfrm>
            <a:off x="0" y="1052423"/>
            <a:ext cx="9144000" cy="5805577"/>
          </a:xfrm>
          <a:custGeom>
            <a:avLst/>
            <a:gdLst/>
            <a:ahLst/>
            <a:cxnLst>
              <a:cxn ang="0">
                <a:pos x="10972" y="0"/>
              </a:cxn>
              <a:cxn ang="0">
                <a:pos x="10908" y="113"/>
              </a:cxn>
              <a:cxn ang="0">
                <a:pos x="10842" y="225"/>
              </a:cxn>
              <a:cxn ang="0">
                <a:pos x="10777" y="113"/>
              </a:cxn>
              <a:cxn ang="0">
                <a:pos x="10713" y="0"/>
              </a:cxn>
              <a:cxn ang="0">
                <a:pos x="0" y="0"/>
              </a:cxn>
              <a:cxn ang="0">
                <a:pos x="0" y="5088"/>
              </a:cxn>
              <a:cxn ang="0">
                <a:pos x="11520" y="5088"/>
              </a:cxn>
              <a:cxn ang="0">
                <a:pos x="11520" y="0"/>
              </a:cxn>
              <a:cxn ang="0">
                <a:pos x="10972" y="0"/>
              </a:cxn>
            </a:cxnLst>
            <a:rect l="0" t="0" r="r" b="b"/>
            <a:pathLst>
              <a:path w="11520" h="5088">
                <a:moveTo>
                  <a:pt x="10972" y="0"/>
                </a:moveTo>
                <a:lnTo>
                  <a:pt x="10908" y="113"/>
                </a:lnTo>
                <a:lnTo>
                  <a:pt x="10842" y="225"/>
                </a:lnTo>
                <a:lnTo>
                  <a:pt x="10777" y="113"/>
                </a:lnTo>
                <a:lnTo>
                  <a:pt x="10713" y="0"/>
                </a:lnTo>
                <a:lnTo>
                  <a:pt x="0" y="0"/>
                </a:lnTo>
                <a:lnTo>
                  <a:pt x="0" y="5088"/>
                </a:lnTo>
                <a:lnTo>
                  <a:pt x="11520" y="5088"/>
                </a:lnTo>
                <a:lnTo>
                  <a:pt x="11520" y="0"/>
                </a:lnTo>
                <a:lnTo>
                  <a:pt x="10972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Arial" panose="020B0604020202020204" pitchFamily="34" charset="0"/>
              <a:ea typeface="HY중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912107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 userDrawn="1"/>
        </p:nvSpPr>
        <p:spPr>
          <a:xfrm flipV="1">
            <a:off x="0" y="-3"/>
            <a:ext cx="9144000" cy="914402"/>
          </a:xfrm>
          <a:prstGeom prst="rect">
            <a:avLst/>
          </a:prstGeom>
          <a:solidFill>
            <a:srgbClr val="93BBF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anose="020B0604020202020204" pitchFamily="34" charset="0"/>
              <a:ea typeface="HY중고딕" panose="02030600000101010101" pitchFamily="18" charset="-127"/>
            </a:endParaRPr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B0BF85AA-28D0-4BDE-BFE9-CED6CDBFC3FC}"/>
              </a:ext>
            </a:extLst>
          </p:cNvPr>
          <p:cNvSpPr>
            <a:spLocks/>
          </p:cNvSpPr>
          <p:nvPr userDrawn="1"/>
        </p:nvSpPr>
        <p:spPr bwMode="auto">
          <a:xfrm>
            <a:off x="0" y="1052423"/>
            <a:ext cx="9144000" cy="5805577"/>
          </a:xfrm>
          <a:custGeom>
            <a:avLst/>
            <a:gdLst/>
            <a:ahLst/>
            <a:cxnLst>
              <a:cxn ang="0">
                <a:pos x="10972" y="0"/>
              </a:cxn>
              <a:cxn ang="0">
                <a:pos x="10908" y="113"/>
              </a:cxn>
              <a:cxn ang="0">
                <a:pos x="10842" y="225"/>
              </a:cxn>
              <a:cxn ang="0">
                <a:pos x="10777" y="113"/>
              </a:cxn>
              <a:cxn ang="0">
                <a:pos x="10713" y="0"/>
              </a:cxn>
              <a:cxn ang="0">
                <a:pos x="0" y="0"/>
              </a:cxn>
              <a:cxn ang="0">
                <a:pos x="0" y="5088"/>
              </a:cxn>
              <a:cxn ang="0">
                <a:pos x="11520" y="5088"/>
              </a:cxn>
              <a:cxn ang="0">
                <a:pos x="11520" y="0"/>
              </a:cxn>
              <a:cxn ang="0">
                <a:pos x="10972" y="0"/>
              </a:cxn>
            </a:cxnLst>
            <a:rect l="0" t="0" r="r" b="b"/>
            <a:pathLst>
              <a:path w="11520" h="5088">
                <a:moveTo>
                  <a:pt x="10972" y="0"/>
                </a:moveTo>
                <a:lnTo>
                  <a:pt x="10908" y="113"/>
                </a:lnTo>
                <a:lnTo>
                  <a:pt x="10842" y="225"/>
                </a:lnTo>
                <a:lnTo>
                  <a:pt x="10777" y="113"/>
                </a:lnTo>
                <a:lnTo>
                  <a:pt x="10713" y="0"/>
                </a:lnTo>
                <a:lnTo>
                  <a:pt x="0" y="0"/>
                </a:lnTo>
                <a:lnTo>
                  <a:pt x="0" y="5088"/>
                </a:lnTo>
                <a:lnTo>
                  <a:pt x="11520" y="5088"/>
                </a:lnTo>
                <a:lnTo>
                  <a:pt x="11520" y="0"/>
                </a:lnTo>
                <a:lnTo>
                  <a:pt x="10972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Arial" panose="020B0604020202020204" pitchFamily="34" charset="0"/>
              <a:ea typeface="HY중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749708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1.png"/>
          <p:cNvPicPr>
            <a:picLocks noChangeAspect="1"/>
          </p:cNvPicPr>
          <p:nvPr userDrawn="1"/>
        </p:nvPicPr>
        <p:blipFill>
          <a:blip r:embed="rId2" cstate="print"/>
          <a:srcRect r="24899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직사각형 6"/>
          <p:cNvSpPr/>
          <p:nvPr userDrawn="1"/>
        </p:nvSpPr>
        <p:spPr>
          <a:xfrm flipV="1">
            <a:off x="0" y="-3"/>
            <a:ext cx="9144000" cy="914402"/>
          </a:xfrm>
          <a:prstGeom prst="rect">
            <a:avLst/>
          </a:prstGeom>
          <a:solidFill>
            <a:srgbClr val="93BBF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anose="020B0604020202020204" pitchFamily="34" charset="0"/>
              <a:ea typeface="HY중고딕" panose="02030600000101010101" pitchFamily="18" charset="-127"/>
            </a:endParaRPr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B0BF85AA-28D0-4BDE-BFE9-CED6CDBFC3FC}"/>
              </a:ext>
            </a:extLst>
          </p:cNvPr>
          <p:cNvSpPr>
            <a:spLocks/>
          </p:cNvSpPr>
          <p:nvPr userDrawn="1"/>
        </p:nvSpPr>
        <p:spPr bwMode="auto">
          <a:xfrm>
            <a:off x="0" y="1052423"/>
            <a:ext cx="9144000" cy="5805577"/>
          </a:xfrm>
          <a:custGeom>
            <a:avLst/>
            <a:gdLst/>
            <a:ahLst/>
            <a:cxnLst>
              <a:cxn ang="0">
                <a:pos x="10972" y="0"/>
              </a:cxn>
              <a:cxn ang="0">
                <a:pos x="10908" y="113"/>
              </a:cxn>
              <a:cxn ang="0">
                <a:pos x="10842" y="225"/>
              </a:cxn>
              <a:cxn ang="0">
                <a:pos x="10777" y="113"/>
              </a:cxn>
              <a:cxn ang="0">
                <a:pos x="10713" y="0"/>
              </a:cxn>
              <a:cxn ang="0">
                <a:pos x="0" y="0"/>
              </a:cxn>
              <a:cxn ang="0">
                <a:pos x="0" y="5088"/>
              </a:cxn>
              <a:cxn ang="0">
                <a:pos x="11520" y="5088"/>
              </a:cxn>
              <a:cxn ang="0">
                <a:pos x="11520" y="0"/>
              </a:cxn>
              <a:cxn ang="0">
                <a:pos x="10972" y="0"/>
              </a:cxn>
            </a:cxnLst>
            <a:rect l="0" t="0" r="r" b="b"/>
            <a:pathLst>
              <a:path w="11520" h="5088">
                <a:moveTo>
                  <a:pt x="10972" y="0"/>
                </a:moveTo>
                <a:lnTo>
                  <a:pt x="10908" y="113"/>
                </a:lnTo>
                <a:lnTo>
                  <a:pt x="10842" y="225"/>
                </a:lnTo>
                <a:lnTo>
                  <a:pt x="10777" y="113"/>
                </a:lnTo>
                <a:lnTo>
                  <a:pt x="10713" y="0"/>
                </a:lnTo>
                <a:lnTo>
                  <a:pt x="0" y="0"/>
                </a:lnTo>
                <a:lnTo>
                  <a:pt x="0" y="5088"/>
                </a:lnTo>
                <a:lnTo>
                  <a:pt x="11520" y="5088"/>
                </a:lnTo>
                <a:lnTo>
                  <a:pt x="11520" y="0"/>
                </a:lnTo>
                <a:lnTo>
                  <a:pt x="10972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Arial" panose="020B0604020202020204" pitchFamily="34" charset="0"/>
              <a:ea typeface="HY중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9437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A323C9-5CD4-40BE-B194-46FF105FE0E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8694486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4AED38-49D9-4C23-9D13-132B960C18A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92227596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0AA52B-DDF0-4116-BC20-BB2599203C3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54348033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F2C16B-C8E6-4697-AE29-D4142E62231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15419939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45B046-F723-44FB-875B-FA1765E61F1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53364670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E5F3EF-AEC9-4DA1-B743-6807B4EEF99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37297537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441C55-709E-414D-AED6-4B6DA8AC4D4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24942920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33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6970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Arial" panose="020B0604020202020204" pitchFamily="34" charset="0"/>
                <a:ea typeface="HY중고딕" panose="02030600000101010101" pitchFamily="18" charset="-127"/>
              </a:defRPr>
            </a:lvl1pPr>
          </a:lstStyle>
          <a:p>
            <a:pPr>
              <a:defRPr/>
            </a:pPr>
            <a:fld id="{20DE7D8C-454A-43DC-8947-7671D5C99DA0}" type="slidenum">
              <a:rPr lang="ko-KR" altLang="en-US" smtClean="0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1029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r>
              <a:rPr lang="en-US" altLang="ko-KR" sz="1000" dirty="0">
                <a:solidFill>
                  <a:srgbClr val="FF4C00"/>
                </a:solidFill>
                <a:latin typeface="Arial" panose="020B0604020202020204" pitchFamily="34" charset="0"/>
                <a:ea typeface="HY중고딕" panose="02030600000101010101" pitchFamily="18" charset="-127"/>
                <a:cs typeface="Arial" panose="020B0604020202020204" pitchFamily="34" charset="0"/>
              </a:rPr>
              <a:t>© 2015 </a:t>
            </a:r>
            <a:r>
              <a:rPr lang="ko-KR" altLang="en-US" sz="1000" dirty="0">
                <a:solidFill>
                  <a:srgbClr val="FF4C00"/>
                </a:solidFill>
                <a:latin typeface="Arial" panose="020B0604020202020204" pitchFamily="34" charset="0"/>
                <a:ea typeface="HY중고딕" panose="02030600000101010101" pitchFamily="18" charset="-127"/>
                <a:cs typeface="Arial" panose="020B0604020202020204" pitchFamily="34" charset="0"/>
              </a:rPr>
              <a:t>천인국</a:t>
            </a:r>
            <a:r>
              <a:rPr lang="en-US" altLang="ko-KR" sz="1000" dirty="0">
                <a:solidFill>
                  <a:srgbClr val="FF4C00"/>
                </a:solidFill>
                <a:latin typeface="Arial" panose="020B0604020202020204" pitchFamily="34" charset="0"/>
                <a:ea typeface="HY중고딕" panose="02030600000101010101" pitchFamily="18" charset="-127"/>
                <a:cs typeface="Arial" panose="020B0604020202020204" pitchFamily="34" charset="0"/>
              </a:rPr>
              <a:t>&amp;</a:t>
            </a:r>
            <a:r>
              <a:rPr lang="ko-KR" altLang="en-US" sz="1000" dirty="0" err="1">
                <a:solidFill>
                  <a:srgbClr val="FF4C00"/>
                </a:solidFill>
                <a:latin typeface="Arial" panose="020B0604020202020204" pitchFamily="34" charset="0"/>
                <a:ea typeface="HY중고딕" panose="02030600000101010101" pitchFamily="18" charset="-127"/>
                <a:cs typeface="Arial" panose="020B0604020202020204" pitchFamily="34" charset="0"/>
              </a:rPr>
              <a:t>인피니티북스</a:t>
            </a:r>
            <a:r>
              <a:rPr lang="ko-KR" altLang="en-US" sz="1000" dirty="0">
                <a:solidFill>
                  <a:srgbClr val="FF4C00"/>
                </a:solidFill>
                <a:latin typeface="Arial" panose="020B0604020202020204" pitchFamily="34" charset="0"/>
                <a:ea typeface="HY중고딕" panose="02030600000101010101" pitchFamily="18" charset="-127"/>
                <a:cs typeface="Arial" panose="020B0604020202020204" pitchFamily="34" charset="0"/>
              </a:rPr>
              <a:t>  </a:t>
            </a:r>
            <a:r>
              <a:rPr lang="en-US" altLang="ko-KR" sz="1000" dirty="0">
                <a:solidFill>
                  <a:srgbClr val="FF4C00"/>
                </a:solidFill>
                <a:latin typeface="Arial" panose="020B0604020202020204" pitchFamily="34" charset="0"/>
                <a:ea typeface="HY중고딕" panose="02030600000101010101" pitchFamily="18" charset="-127"/>
                <a:cs typeface="Arial" panose="020B0604020202020204" pitchFamily="34" charset="0"/>
              </a:rPr>
              <a:t>All rights reserved</a:t>
            </a:r>
          </a:p>
        </p:txBody>
      </p:sp>
      <p:pic>
        <p:nvPicPr>
          <p:cNvPr id="1030" name="Picture 7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37" t="7674" r="13051" b="25082"/>
          <a:stretch>
            <a:fillRect/>
          </a:stretch>
        </p:blipFill>
        <p:spPr bwMode="auto">
          <a:xfrm>
            <a:off x="238125" y="187325"/>
            <a:ext cx="514350" cy="90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ransition spd="med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Arial" panose="020B0604020202020204" pitchFamily="34" charset="0"/>
          <a:ea typeface="HY중고딕" panose="02030600000101010101" pitchFamily="18" charset="-127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Comic Sans MS" pitchFamily="66" charset="0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Comic Sans MS" pitchFamily="66" charset="0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Comic Sans MS" pitchFamily="66" charset="0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Comic Sans MS" pitchFamily="66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Font typeface="Symbol" panose="05050102010706020507" pitchFamily="18" charset="2"/>
        <a:buChar char="·"/>
        <a:defRPr kumimoji="1" sz="2000">
          <a:solidFill>
            <a:schemeClr val="tx1"/>
          </a:solidFill>
          <a:latin typeface="한컴 고딕" panose="02000500000000000000" pitchFamily="2" charset="-127"/>
          <a:ea typeface="HY중고딕" panose="02030600000101010101" pitchFamily="18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Font typeface="Symbol" panose="05050102010706020507" pitchFamily="18" charset="2"/>
        <a:buChar char="·"/>
        <a:defRPr kumimoji="1" sz="2000">
          <a:solidFill>
            <a:schemeClr val="tx1"/>
          </a:solidFill>
          <a:latin typeface="한컴 고딕" panose="02000500000000000000" pitchFamily="2" charset="-127"/>
          <a:ea typeface="HY중고딕" panose="02030600000101010101" pitchFamily="18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Font typeface="Symbol" panose="05050102010706020507" pitchFamily="18" charset="2"/>
        <a:buChar char="·"/>
        <a:defRPr kumimoji="1">
          <a:solidFill>
            <a:schemeClr val="tx1"/>
          </a:solidFill>
          <a:latin typeface="한컴 고딕" panose="02000500000000000000" pitchFamily="2" charset="-127"/>
          <a:ea typeface="HY중고딕" panose="02030600000101010101" pitchFamily="18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Font typeface="Symbol" panose="05050102010706020507" pitchFamily="18" charset="2"/>
        <a:buChar char="·"/>
        <a:defRPr kumimoji="1" sz="1600">
          <a:solidFill>
            <a:schemeClr val="tx1"/>
          </a:solidFill>
          <a:latin typeface="한컴 고딕" panose="02000500000000000000" pitchFamily="2" charset="-127"/>
          <a:ea typeface="HY중고딕" panose="02030600000101010101" pitchFamily="18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Font typeface="Symbol" panose="05050102010706020507" pitchFamily="18" charset="2"/>
        <a:buChar char="·"/>
        <a:defRPr kumimoji="1" sz="1400">
          <a:solidFill>
            <a:schemeClr val="tx1"/>
          </a:solidFill>
          <a:latin typeface="한컴 고딕" panose="02000500000000000000" pitchFamily="2" charset="-127"/>
          <a:ea typeface="HY중고딕" panose="02030600000101010101" pitchFamily="18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  <a:latin typeface="Arial" panose="020B0604020202020204" pitchFamily="34" charset="0"/>
                <a:ea typeface="HY중고딕" panose="02030600000101010101" pitchFamily="18" charset="-127"/>
              </a:defRPr>
            </a:lvl1pPr>
          </a:lstStyle>
          <a:p>
            <a:fld id="{11B2AAEE-0ECC-4F9E-94C1-A5210D63F3AE}" type="datetimeFigureOut">
              <a:rPr lang="en-US" smtClean="0"/>
              <a:pPr/>
              <a:t>4/16/2025</a:t>
            </a:fld>
            <a:endParaRPr 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  <a:latin typeface="Arial" panose="020B0604020202020204" pitchFamily="34" charset="0"/>
                <a:ea typeface="HY중고딕" panose="02030600000101010101" pitchFamily="18" charset="-127"/>
              </a:defRPr>
            </a:lvl1pPr>
          </a:lstStyle>
          <a:p>
            <a:endParaRPr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Arial" panose="020B0604020202020204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Arial" panose="020B0604020202020204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>
              <a:latin typeface="Arial" panose="020B0604020202020204" pitchFamily="34" charset="0"/>
            </a:endParaRPr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  <a:latin typeface="Arial" panose="020B0604020202020204" pitchFamily="34" charset="0"/>
                <a:ea typeface="HY중고딕" panose="02030600000101010101" pitchFamily="18" charset="-127"/>
              </a:defRPr>
            </a:lvl1pPr>
          </a:lstStyle>
          <a:p>
            <a:pPr>
              <a:defRPr/>
            </a:pPr>
            <a:fld id="{20DE7D8C-454A-43DC-8947-7671D5C99DA0}" type="slidenum">
              <a:rPr lang="ko-KR" altLang="en-US" smtClean="0"/>
              <a:pPr>
                <a:defRPr/>
              </a:pPr>
              <a:t>‹#›</a:t>
            </a:fld>
            <a:endParaRPr lang="en-US" altLang="ko-KR" dirty="0"/>
          </a:p>
        </p:txBody>
      </p:sp>
      <p:pic>
        <p:nvPicPr>
          <p:cNvPr id="10" name="Picture 7"/>
          <p:cNvPicPr>
            <a:picLocks noChangeAspect="1" noChangeArrowheads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37" t="7674" r="13051" b="25082"/>
          <a:stretch>
            <a:fillRect/>
          </a:stretch>
        </p:blipFill>
        <p:spPr bwMode="auto">
          <a:xfrm>
            <a:off x="238125" y="187325"/>
            <a:ext cx="514350" cy="90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8810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6" r:id="rId14"/>
    <p:sldLayoutId id="2147483707" r:id="rId15"/>
    <p:sldLayoutId id="2147483741" r:id="rId16"/>
    <p:sldLayoutId id="2147483742" r:id="rId17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Arial" panose="020B0604020202020204" pitchFamily="34" charset="0"/>
          <a:ea typeface="HY중고딕" panose="02030600000101010101" pitchFamily="18" charset="-127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Arial" panose="020B0604020202020204" pitchFamily="34" charset="0"/>
          <a:ea typeface="HY중고딕" panose="02030600000101010101" pitchFamily="18" charset="-127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Arial" panose="020B0604020202020204" pitchFamily="34" charset="0"/>
          <a:ea typeface="HY중고딕" panose="02030600000101010101" pitchFamily="18" charset="-127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Arial" panose="020B0604020202020204" pitchFamily="34" charset="0"/>
          <a:ea typeface="HY중고딕" panose="02030600000101010101" pitchFamily="18" charset="-127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Arial" panose="020B0604020202020204" pitchFamily="34" charset="0"/>
          <a:ea typeface="HY중고딕" panose="02030600000101010101" pitchFamily="18" charset="-127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Arial" panose="020B0604020202020204" pitchFamily="34" charset="0"/>
          <a:ea typeface="HY중고딕" panose="02030600000101010101" pitchFamily="18" charset="-127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NUL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5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/>
              <a:t>제</a:t>
            </a:r>
            <a:r>
              <a:rPr lang="en-US" altLang="ko-KR" b="1" dirty="0"/>
              <a:t>1</a:t>
            </a:r>
            <a:r>
              <a:rPr lang="ko-KR" altLang="en-US" b="1" dirty="0"/>
              <a:t>장 </a:t>
            </a:r>
            <a:r>
              <a:rPr lang="ko-KR" altLang="en-US" b="1" dirty="0" smtClean="0"/>
              <a:t>인공지능이란</a:t>
            </a:r>
            <a:r>
              <a:rPr lang="en-US" altLang="ko-KR" b="1" dirty="0"/>
              <a:t>?</a:t>
            </a:r>
            <a:endParaRPr lang="ko-KR" altLang="en-US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71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머신러닝의</a:t>
            </a:r>
            <a:r>
              <a:rPr lang="ko-KR" altLang="en-US" dirty="0"/>
              <a:t> 종류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505824C-D8D3-485F-ABD6-02DA9AA0E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748" y="1635801"/>
            <a:ext cx="8298504" cy="4975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67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머신 러닝의 과정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671E6025-4785-47A8-B326-A13E15FDB4D9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808037" y="2190750"/>
            <a:ext cx="7762875" cy="3314700"/>
          </a:xfrm>
        </p:spPr>
      </p:pic>
    </p:spTree>
    <p:extLst>
      <p:ext uri="{BB962C8B-B14F-4D97-AF65-F5344CB8AC3E}">
        <p14:creationId xmlns:p14="http://schemas.microsoft.com/office/powerpoint/2010/main" val="190736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교차검증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69875" lvl="1" indent="-269875" algn="just"/>
            <a:r>
              <a:rPr lang="ko-KR" altLang="en-US" dirty="0"/>
              <a:t> 학습 데이터를 기반으로 테스트 데이터로 해당 모델의 성능을 측정할 경우 문제점</a:t>
            </a:r>
          </a:p>
          <a:p>
            <a:pPr marL="269875" lvl="2" indent="-269875" algn="just"/>
            <a:r>
              <a:rPr lang="en-US" altLang="ko-KR" dirty="0"/>
              <a:t>Problem 1. </a:t>
            </a:r>
            <a:r>
              <a:rPr lang="ko-KR" altLang="en-US" dirty="0"/>
              <a:t>테스트의 수가 적으면 성능 평가의 신뢰성이 떨어짐 </a:t>
            </a:r>
          </a:p>
          <a:p>
            <a:pPr marL="269875" lvl="2" indent="-269875" algn="just"/>
            <a:r>
              <a:rPr lang="en-US" altLang="ko-KR" dirty="0"/>
              <a:t>Problem 2. </a:t>
            </a:r>
            <a:r>
              <a:rPr lang="ko-KR" altLang="en-US" dirty="0"/>
              <a:t>학습 데이터를 줄이고 테스트 데이터를 늘리면 정상적인 학습이 되지 않음</a:t>
            </a:r>
            <a:endParaRPr lang="en-US" altLang="ko-KR" dirty="0"/>
          </a:p>
          <a:p>
            <a:pPr lvl="1" algn="just"/>
            <a:endParaRPr lang="ko-KR" altLang="en-US" dirty="0"/>
          </a:p>
          <a:p>
            <a:pPr marL="0" indent="0" algn="just">
              <a:buNone/>
            </a:pPr>
            <a:r>
              <a:rPr lang="ko-KR" altLang="en-US" b="1" dirty="0" err="1"/>
              <a:t>교차검증</a:t>
            </a:r>
            <a:r>
              <a:rPr lang="en-US" altLang="ko-KR" b="1" baseline="30000" dirty="0"/>
              <a:t>cross-validation</a:t>
            </a:r>
          </a:p>
          <a:p>
            <a:pPr lvl="1" algn="just"/>
            <a:r>
              <a:rPr lang="ko-KR" altLang="en-US" dirty="0"/>
              <a:t>교차 검증은 데이터를 여러 부분으로 나누고</a:t>
            </a:r>
            <a:r>
              <a:rPr lang="en-US" altLang="ko-KR" dirty="0"/>
              <a:t>, </a:t>
            </a:r>
            <a:r>
              <a:rPr lang="ko-KR" altLang="en-US" dirty="0"/>
              <a:t>각 부분을 훈련과 테스트 용도로 번갈아 사용하여 모델을 평가하는 방법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4888097"/>
            <a:ext cx="6054435" cy="1969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26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선형</a:t>
            </a:r>
            <a:r>
              <a:rPr lang="en-US" altLang="ko-KR" dirty="0"/>
              <a:t> </a:t>
            </a:r>
            <a:r>
              <a:rPr lang="ko-KR" altLang="en-US" dirty="0"/>
              <a:t>회귀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538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7DA771-11F8-4D8E-8C33-FFAC6D66D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회귀</a:t>
            </a:r>
            <a:r>
              <a:rPr lang="en-US" altLang="ko-KR" dirty="0"/>
              <a:t>(regression)</a:t>
            </a:r>
            <a:r>
              <a:rPr lang="ko-KR" altLang="en-US" dirty="0"/>
              <a:t>와 분류</a:t>
            </a:r>
            <a:r>
              <a:rPr lang="en-US" altLang="ko-KR" dirty="0"/>
              <a:t>(classification)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EBD4C1B-EB10-42B4-8E9A-6FB6F787860E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547664" y="2492896"/>
            <a:ext cx="5095875" cy="2790825"/>
          </a:xfrm>
        </p:spPr>
      </p:pic>
    </p:spTree>
    <p:extLst>
      <p:ext uri="{BB962C8B-B14F-4D97-AF65-F5344CB8AC3E}">
        <p14:creationId xmlns:p14="http://schemas.microsoft.com/office/powerpoint/2010/main" val="27998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선형 회귀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/>
              <a:t>회귀란</a:t>
            </a:r>
            <a:r>
              <a:rPr lang="ko-KR" altLang="en-US" dirty="0"/>
              <a:t> 일반적으로 데이터들을 </a:t>
            </a:r>
            <a:r>
              <a:rPr lang="en-US" altLang="ko-KR" dirty="0"/>
              <a:t>2</a:t>
            </a:r>
            <a:r>
              <a:rPr lang="ko-KR" altLang="en-US" dirty="0"/>
              <a:t>차원 공간에 찍은 후에 이들 데이터들을 가장 잘 설명하는 직선이나 곡선을 찾는 문제라고 할 수 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 </a:t>
            </a:r>
            <a:r>
              <a:rPr lang="en-US" altLang="ko-KR" dirty="0"/>
              <a:t>y = f(x)</a:t>
            </a:r>
            <a:r>
              <a:rPr lang="ko-KR" altLang="en-US" dirty="0"/>
              <a:t>에서 출력 </a:t>
            </a:r>
            <a:r>
              <a:rPr lang="en-US" altLang="ko-KR" dirty="0"/>
              <a:t>y</a:t>
            </a:r>
            <a:r>
              <a:rPr lang="ko-KR" altLang="en-US" dirty="0"/>
              <a:t>가 실수이고 입력 </a:t>
            </a:r>
            <a:r>
              <a:rPr lang="en-US" altLang="ko-KR" dirty="0"/>
              <a:t>x</a:t>
            </a:r>
            <a:r>
              <a:rPr lang="ko-KR" altLang="en-US" dirty="0"/>
              <a:t>도 실수일 때 함수 </a:t>
            </a:r>
            <a:r>
              <a:rPr lang="en-US" altLang="ko-KR" dirty="0"/>
              <a:t>f(x)</a:t>
            </a:r>
            <a:r>
              <a:rPr lang="ko-KR" altLang="en-US" dirty="0"/>
              <a:t>를 예측하는 것이 회귀이다</a:t>
            </a:r>
            <a:r>
              <a:rPr lang="en-US" altLang="ko-KR" dirty="0"/>
              <a:t>. 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1211C47-FA10-4E6A-AEBA-1B07838C7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3212976"/>
            <a:ext cx="5943600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11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4B20E1-8B48-42F3-803E-5C282B68D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선형 회귀의 종류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2496D0BB-6FC2-4CBC-B983-DE0C5A5529E6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단순 선형 회귀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단순 선형 회귀는 독립 변수</a:t>
                </a:r>
                <a:r>
                  <a:rPr lang="en-US" altLang="ko-KR" dirty="0"/>
                  <a:t>(x)</a:t>
                </a:r>
                <a:r>
                  <a:rPr lang="ko-KR" altLang="en-US" dirty="0"/>
                  <a:t>가 하나인 선형 회귀이다</a:t>
                </a:r>
                <a:r>
                  <a:rPr lang="en-US" altLang="ko-KR" dirty="0"/>
                  <a:t>. 	</a:t>
                </a:r>
              </a:p>
              <a:p>
                <a:pPr marL="1600200" lvl="4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altLang="ko-KR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altLang="ko-KR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𝑤𝑥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r>
                  <a:rPr lang="ko-KR" altLang="en-US" dirty="0"/>
                  <a:t>다중 선형 회귀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독립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변수가 여러 개인 경우</a:t>
                </a:r>
              </a:p>
            </p:txBody>
          </p:sp>
        </mc:Choice>
        <mc:Fallback xmlns=""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2496D0BB-6FC2-4CBC-B983-DE0C5A5529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t="-10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그림 12">
            <a:extLst>
              <a:ext uri="{FF2B5EF4-FFF2-40B4-BE49-F238E27FC236}">
                <a16:creationId xmlns:a16="http://schemas.microsoft.com/office/drawing/2014/main" id="{55CA075D-A28A-4521-A7E1-1B87594A68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9652" y="4427558"/>
            <a:ext cx="6264696" cy="39431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31EEAE7-EE8B-417D-99AC-4C0A6590BA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5736" y="3913911"/>
            <a:ext cx="3600400" cy="490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024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손실함수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직선과 데이터 사이의 간격을 제곱하여 합한 값을 손실 함수</a:t>
            </a:r>
            <a:r>
              <a:rPr lang="en-US" altLang="ko-KR" dirty="0"/>
              <a:t>(loss function) </a:t>
            </a:r>
            <a:r>
              <a:rPr lang="ko-KR" altLang="en-US" dirty="0"/>
              <a:t>또는 비용 함수</a:t>
            </a:r>
            <a:r>
              <a:rPr lang="en-US" altLang="ko-KR" dirty="0"/>
              <a:t>(cost function)</a:t>
            </a:r>
            <a:r>
              <a:rPr lang="ko-KR" altLang="en-US" dirty="0"/>
              <a:t>라고 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2636912"/>
            <a:ext cx="6243985" cy="68942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3848100"/>
            <a:ext cx="6408712" cy="831319"/>
          </a:xfrm>
          <a:prstGeom prst="rect">
            <a:avLst/>
          </a:prstGeom>
        </p:spPr>
      </p:pic>
      <p:sp>
        <p:nvSpPr>
          <p:cNvPr id="7" name="아래쪽 화살표 6"/>
          <p:cNvSpPr/>
          <p:nvPr/>
        </p:nvSpPr>
        <p:spPr>
          <a:xfrm>
            <a:off x="3851920" y="3392563"/>
            <a:ext cx="1008112" cy="3906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7864" y="5449608"/>
            <a:ext cx="2081014" cy="711233"/>
          </a:xfrm>
          <a:prstGeom prst="rect">
            <a:avLst/>
          </a:prstGeom>
        </p:spPr>
      </p:pic>
      <p:sp>
        <p:nvSpPr>
          <p:cNvPr id="9" name="아래쪽 화살표 8"/>
          <p:cNvSpPr/>
          <p:nvPr/>
        </p:nvSpPr>
        <p:spPr>
          <a:xfrm>
            <a:off x="3851920" y="4869165"/>
            <a:ext cx="1008112" cy="3906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819135" y="3391177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일반화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19134" y="4890529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우리가 찾는 것</a:t>
            </a:r>
          </a:p>
        </p:txBody>
      </p:sp>
    </p:spTree>
    <p:extLst>
      <p:ext uri="{BB962C8B-B14F-4D97-AF65-F5344CB8AC3E}">
        <p14:creationId xmlns:p14="http://schemas.microsoft.com/office/powerpoint/2010/main" val="224232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과잉 적합 </a:t>
            </a:r>
            <a:r>
              <a:rPr lang="en-US" altLang="ko-KR" dirty="0"/>
              <a:t>vs </a:t>
            </a:r>
            <a:r>
              <a:rPr lang="ko-KR" altLang="en-US" dirty="0"/>
              <a:t>과소 적합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base"/>
            <a:r>
              <a:rPr lang="ko-KR" altLang="en-US" dirty="0"/>
              <a:t>과잉 적합</a:t>
            </a:r>
            <a:r>
              <a:rPr lang="en-US" altLang="ko-KR" dirty="0"/>
              <a:t>(overfitting)</a:t>
            </a:r>
            <a:r>
              <a:rPr lang="ko-KR" altLang="en-US" dirty="0"/>
              <a:t>이란 학습하는 데이터에서는 성능이 뛰어나지만 새로운 데이터</a:t>
            </a:r>
            <a:r>
              <a:rPr lang="en-US" altLang="ko-KR" dirty="0"/>
              <a:t>(</a:t>
            </a:r>
            <a:r>
              <a:rPr lang="ko-KR" altLang="en-US" dirty="0"/>
              <a:t>일반화</a:t>
            </a:r>
            <a:r>
              <a:rPr lang="en-US" altLang="ko-KR" dirty="0"/>
              <a:t>)</a:t>
            </a:r>
            <a:r>
              <a:rPr lang="ko-KR" altLang="en-US" dirty="0"/>
              <a:t>에 대해서는 성능이 잘 나오지 않는 모델을 생성하는 것이다</a:t>
            </a:r>
            <a:r>
              <a:rPr lang="en-US" altLang="ko-KR" dirty="0"/>
              <a:t>. </a:t>
            </a:r>
          </a:p>
          <a:p>
            <a:pPr fontAlgn="base"/>
            <a:r>
              <a:rPr lang="ko-KR" altLang="en-US" dirty="0"/>
              <a:t>과소 적합</a:t>
            </a:r>
            <a:r>
              <a:rPr lang="en-US" altLang="ko-KR" dirty="0"/>
              <a:t>(</a:t>
            </a:r>
            <a:r>
              <a:rPr lang="en-US" altLang="ko-KR" dirty="0" err="1"/>
              <a:t>underfitting</a:t>
            </a:r>
            <a:r>
              <a:rPr lang="en-US" altLang="ko-KR" dirty="0"/>
              <a:t>)</a:t>
            </a:r>
            <a:r>
              <a:rPr lang="ko-KR" altLang="en-US" dirty="0"/>
              <a:t>이란 학습 데이터에서도 성능이 좋지 않은 경우이다</a:t>
            </a:r>
            <a:r>
              <a:rPr lang="en-US" altLang="ko-KR" dirty="0"/>
              <a:t>. </a:t>
            </a:r>
            <a:r>
              <a:rPr lang="ko-KR" altLang="en-US" dirty="0"/>
              <a:t>이 경우에는 모델 자체가 </a:t>
            </a:r>
            <a:r>
              <a:rPr lang="ko-KR" altLang="en-US" dirty="0" err="1"/>
              <a:t>적합지</a:t>
            </a:r>
            <a:r>
              <a:rPr lang="ko-KR" altLang="en-US" dirty="0"/>
              <a:t> 않은 경우가 많다</a:t>
            </a:r>
            <a:r>
              <a:rPr lang="en-US" altLang="ko-KR" dirty="0"/>
              <a:t>. </a:t>
            </a:r>
            <a:r>
              <a:rPr lang="ko-KR" altLang="en-US" dirty="0"/>
              <a:t>더 나은 모델을 찾아야 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440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퍼셉트론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6923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인공지능의 정의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4882BA07-5F6E-4AB7-85FC-47DA8E0F80C2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775" y="2055086"/>
            <a:ext cx="8153400" cy="3586028"/>
          </a:xfrm>
        </p:spPr>
      </p:pic>
    </p:spTree>
    <p:extLst>
      <p:ext uri="{BB962C8B-B14F-4D97-AF65-F5344CB8AC3E}">
        <p14:creationId xmlns:p14="http://schemas.microsoft.com/office/powerpoint/2010/main" val="240420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신경망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최근에 많은 인기를 끌고 있는 </a:t>
            </a:r>
            <a:r>
              <a:rPr lang="ko-KR" altLang="en-US" dirty="0" err="1"/>
              <a:t>딥러닝</a:t>
            </a:r>
            <a:r>
              <a:rPr lang="en-US" altLang="ko-KR" dirty="0"/>
              <a:t>(deep learning)</a:t>
            </a:r>
            <a:r>
              <a:rPr lang="ko-KR" altLang="en-US" dirty="0"/>
              <a:t>의 시작은 </a:t>
            </a:r>
            <a:r>
              <a:rPr lang="en-US" altLang="ko-KR" dirty="0"/>
              <a:t>1950</a:t>
            </a:r>
            <a:r>
              <a:rPr lang="ko-KR" altLang="en-US" dirty="0"/>
              <a:t>년대부터 연구되어 온 인공 신경망</a:t>
            </a:r>
            <a:r>
              <a:rPr lang="en-US" altLang="ko-KR" dirty="0"/>
              <a:t>(artificial neural network: ANN)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</a:p>
          <a:p>
            <a:pPr fontAlgn="base"/>
            <a:r>
              <a:rPr lang="ko-KR" altLang="en-US" dirty="0"/>
              <a:t>인공 신경망은 생물학적인 신경망에서 영감을 받아서 만들어진 컴퓨팅 구조이다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C21A51E-F010-4E7E-A70E-F8DD551D8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3501008"/>
            <a:ext cx="6168777" cy="2706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6285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전통적인 컴퓨터 </a:t>
            </a:r>
            <a:r>
              <a:rPr lang="en-US" altLang="ko-KR" dirty="0"/>
              <a:t>vs </a:t>
            </a:r>
            <a:r>
              <a:rPr lang="ko-KR" altLang="en-US" dirty="0" err="1"/>
              <a:t>인공신경망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03A57461-833C-4469-8731-77FCA021112A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775" y="2136065"/>
            <a:ext cx="8153400" cy="3424070"/>
          </a:xfrm>
        </p:spPr>
      </p:pic>
    </p:spTree>
    <p:extLst>
      <p:ext uri="{BB962C8B-B14F-4D97-AF65-F5344CB8AC3E}">
        <p14:creationId xmlns:p14="http://schemas.microsoft.com/office/powerpoint/2010/main" val="18655322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퍼셉트론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/>
              <a:t>퍼셉트론</a:t>
            </a:r>
            <a:r>
              <a:rPr lang="en-US" altLang="ko-KR" dirty="0"/>
              <a:t>(perceptron)</a:t>
            </a:r>
            <a:r>
              <a:rPr lang="ko-KR" altLang="en-US" dirty="0"/>
              <a:t>은 </a:t>
            </a:r>
            <a:r>
              <a:rPr lang="en-US" altLang="ko-KR" dirty="0"/>
              <a:t>1957</a:t>
            </a:r>
            <a:r>
              <a:rPr lang="ko-KR" altLang="en-US" dirty="0"/>
              <a:t>년에 </a:t>
            </a:r>
            <a:r>
              <a:rPr lang="ko-KR" altLang="en-US" dirty="0" err="1"/>
              <a:t>로젠블라트</a:t>
            </a:r>
            <a:r>
              <a:rPr lang="en-US" altLang="ko-KR" dirty="0"/>
              <a:t>(Frank Rosenblatt)</a:t>
            </a:r>
            <a:r>
              <a:rPr lang="ko-KR" altLang="en-US" dirty="0"/>
              <a:t>가 고안한 인공 신경망이다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A86E8ED-06B1-4F51-A319-2439729B7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871" y="2482940"/>
            <a:ext cx="6200775" cy="3152775"/>
          </a:xfrm>
          <a:prstGeom prst="rect">
            <a:avLst/>
          </a:prstGeom>
        </p:spPr>
      </p:pic>
      <p:sp>
        <p:nvSpPr>
          <p:cNvPr id="5" name="설명선 2 4"/>
          <p:cNvSpPr/>
          <p:nvPr/>
        </p:nvSpPr>
        <p:spPr>
          <a:xfrm>
            <a:off x="5364088" y="5229200"/>
            <a:ext cx="2232248" cy="79208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49868"/>
              <a:gd name="adj6" fmla="val -325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 = -</a:t>
            </a:r>
            <a:r>
              <a:rPr lang="el-GR" altLang="ko-KR" dirty="0">
                <a:latin typeface="Arial" panose="020B0604020202020204" pitchFamily="34" charset="0"/>
                <a:cs typeface="Arial" panose="020B0604020202020204" pitchFamily="34" charset="0"/>
              </a:rPr>
              <a:t>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96203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퍼셉트론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뉴런에서는 입력 신호의 가중치 합이 어떤 </a:t>
            </a:r>
            <a:r>
              <a:rPr lang="ko-KR" altLang="en-US" dirty="0" err="1"/>
              <a:t>임계값을</a:t>
            </a:r>
            <a:r>
              <a:rPr lang="ko-KR" altLang="en-US" dirty="0"/>
              <a:t> 넘는 경우에만 뉴런이 활성화되어서 </a:t>
            </a:r>
            <a:r>
              <a:rPr lang="en-US" altLang="ko-KR" dirty="0"/>
              <a:t>1</a:t>
            </a:r>
            <a:r>
              <a:rPr lang="ko-KR" altLang="en-US" dirty="0"/>
              <a:t>을 출력한다</a:t>
            </a:r>
            <a:r>
              <a:rPr lang="en-US" altLang="ko-KR" dirty="0"/>
              <a:t>. </a:t>
            </a:r>
            <a:r>
              <a:rPr lang="ko-KR" altLang="en-US" dirty="0"/>
              <a:t>그렇지 않으면 </a:t>
            </a:r>
            <a:r>
              <a:rPr lang="en-US" altLang="ko-KR" dirty="0"/>
              <a:t>0</a:t>
            </a:r>
            <a:r>
              <a:rPr lang="ko-KR" altLang="en-US" dirty="0"/>
              <a:t>을 출력한다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2708920"/>
            <a:ext cx="46101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0703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>
                <a:latin typeface="Calibri" panose="020F0502020204030204" pitchFamily="34" charset="0"/>
                <a:cs typeface="Calibri" panose="020F0502020204030204" pitchFamily="34" charset="0"/>
              </a:rPr>
              <a:t>Linear </a:t>
            </a:r>
            <a:r>
              <a:rPr lang="en-US" altLang="ko-KR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inseparability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97152"/>
          </a:xfrm>
        </p:spPr>
        <p:txBody>
          <a:bodyPr>
            <a:normAutofit lnSpcReduction="10000"/>
          </a:bodyPr>
          <a:lstStyle/>
          <a:p>
            <a:r>
              <a:rPr lang="en-US" altLang="ko-KR" b="1" dirty="0"/>
              <a:t>XOR (exclusive-OR) </a:t>
            </a:r>
            <a:r>
              <a:rPr lang="en-US" altLang="ko-KR" b="1" dirty="0" smtClean="0"/>
              <a:t>function</a:t>
            </a:r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endParaRPr lang="en-US" altLang="ko-KR" b="1" dirty="0" smtClean="0"/>
          </a:p>
          <a:p>
            <a:endParaRPr lang="en-US" altLang="ko-KR" b="1" dirty="0" smtClean="0"/>
          </a:p>
          <a:p>
            <a:endParaRPr lang="en-US" altLang="ko-KR" b="1" dirty="0"/>
          </a:p>
          <a:p>
            <a:pPr marL="662940" lvl="1" indent="-34290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FF0000"/>
                </a:solidFill>
              </a:rPr>
              <a:t>선형 분리가 불가능</a:t>
            </a:r>
            <a:r>
              <a:rPr lang="en-US" altLang="ko-KR" b="1" dirty="0">
                <a:solidFill>
                  <a:srgbClr val="FF0000"/>
                </a:solidFill>
              </a:rPr>
              <a:t>!</a:t>
            </a:r>
            <a:endParaRPr lang="ko-KR" altLang="en-US" b="1" dirty="0">
              <a:solidFill>
                <a:srgbClr val="FF0000"/>
              </a:solidFill>
            </a:endParaRPr>
          </a:p>
          <a:p>
            <a:pPr marL="662940" lvl="1" indent="-342900" fontAlgn="base">
              <a:spcBef>
                <a:spcPts val="480"/>
              </a:spcBef>
              <a:buFont typeface="Arial" panose="020B0604020202020204" pitchFamily="34" charset="0"/>
              <a:buChar char="•"/>
            </a:pPr>
            <a:r>
              <a:rPr lang="ko-KR" altLang="en-US" dirty="0"/>
              <a:t>한 직선으로 두 집합을 교차하지 않고 나눌 수 없음 </a:t>
            </a:r>
          </a:p>
          <a:p>
            <a:pPr marL="662940" lvl="1" indent="-342900" fontAlgn="base">
              <a:spcBef>
                <a:spcPts val="480"/>
              </a:spcBef>
              <a:buFont typeface="Arial" panose="020B0604020202020204" pitchFamily="34" charset="0"/>
              <a:buChar char="•"/>
            </a:pPr>
            <a:r>
              <a:rPr lang="ko-KR" altLang="en-US" dirty="0"/>
              <a:t>이 점은 단층 </a:t>
            </a:r>
            <a:r>
              <a:rPr lang="ko-KR" altLang="en-US" dirty="0" err="1"/>
              <a:t>퍼셉트론</a:t>
            </a:r>
            <a:r>
              <a:rPr lang="ko-KR" altLang="en-US" dirty="0"/>
              <a:t> 학습에서 매우 심각한 문제점 </a:t>
            </a:r>
          </a:p>
          <a:p>
            <a:pPr marL="662940" lvl="1" indent="-342900" fontAlgn="base">
              <a:spcBef>
                <a:spcPts val="480"/>
              </a:spcBef>
              <a:buFont typeface="Arial" panose="020B0604020202020204" pitchFamily="34" charset="0"/>
              <a:buChar char="•"/>
            </a:pPr>
            <a:r>
              <a:rPr lang="en-US" altLang="ko-KR" u="sng" dirty="0"/>
              <a:t>Limitation of single-layer perceptron</a:t>
            </a:r>
          </a:p>
          <a:p>
            <a:pPr lvl="1"/>
            <a:endParaRPr lang="ko-KR" altLang="en-US" b="1" dirty="0"/>
          </a:p>
          <a:p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138"/>
          <a:stretch/>
        </p:blipFill>
        <p:spPr bwMode="auto">
          <a:xfrm>
            <a:off x="1979712" y="2060848"/>
            <a:ext cx="5306735" cy="2586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20964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6</a:t>
            </a:r>
            <a:r>
              <a:rPr lang="ko-KR" altLang="en-US" dirty="0"/>
              <a:t>장 </a:t>
            </a:r>
            <a:r>
              <a:rPr lang="en-US" altLang="ko-KR" dirty="0"/>
              <a:t>MLP(</a:t>
            </a:r>
            <a:r>
              <a:rPr lang="ko-KR" altLang="en-US" dirty="0"/>
              <a:t>다층 </a:t>
            </a:r>
            <a:r>
              <a:rPr lang="ko-KR" altLang="en-US" dirty="0" err="1"/>
              <a:t>퍼셉트론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31367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MLP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다층 </a:t>
            </a:r>
            <a:r>
              <a:rPr lang="ko-KR" altLang="en-US" dirty="0" err="1"/>
              <a:t>퍼셉트론</a:t>
            </a:r>
            <a:r>
              <a:rPr lang="en-US" altLang="ko-KR" dirty="0"/>
              <a:t>(multilayer perceptron: MLP):</a:t>
            </a:r>
            <a:r>
              <a:rPr lang="ko-KR" altLang="en-US" dirty="0"/>
              <a:t> </a:t>
            </a:r>
            <a:r>
              <a:rPr lang="ko-KR" altLang="en-US" dirty="0" err="1"/>
              <a:t>입력층과</a:t>
            </a:r>
            <a:r>
              <a:rPr lang="ko-KR" altLang="en-US" dirty="0"/>
              <a:t> </a:t>
            </a:r>
            <a:r>
              <a:rPr lang="ko-KR" altLang="en-US" dirty="0" err="1"/>
              <a:t>출력층</a:t>
            </a:r>
            <a:r>
              <a:rPr lang="ko-KR" altLang="en-US" dirty="0"/>
              <a:t> 사이에 </a:t>
            </a:r>
            <a:r>
              <a:rPr lang="ko-KR" altLang="en-US" dirty="0" err="1"/>
              <a:t>은닉층</a:t>
            </a:r>
            <a:r>
              <a:rPr lang="en-US" altLang="ko-KR" dirty="0"/>
              <a:t>(hidden layer)</a:t>
            </a:r>
            <a:r>
              <a:rPr lang="ko-KR" altLang="en-US" dirty="0"/>
              <a:t>을 가지고 있는 </a:t>
            </a:r>
            <a:r>
              <a:rPr lang="ko-KR" altLang="en-US" dirty="0" err="1"/>
              <a:t>퍼셉트론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042E134-A4E1-4D91-8151-FFFD1FE73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437" y="2453853"/>
            <a:ext cx="6245125" cy="4062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8620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33B6AC-1671-47F4-9F9F-2AD9F04EF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활성화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BBFF10-D515-4044-8510-00DFB64C91E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활성화 함수</a:t>
            </a:r>
            <a:r>
              <a:rPr lang="en-US" altLang="ko-KR" dirty="0"/>
              <a:t>(activation function)</a:t>
            </a:r>
            <a:r>
              <a:rPr lang="ko-KR" altLang="en-US" dirty="0"/>
              <a:t>은 입력의 총합을 받아서 </a:t>
            </a:r>
            <a:r>
              <a:rPr lang="ko-KR" altLang="en-US" dirty="0" err="1"/>
              <a:t>출력값을</a:t>
            </a:r>
            <a:r>
              <a:rPr lang="ko-KR" altLang="en-US" dirty="0"/>
              <a:t> 계산하는 함수이다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MLP</a:t>
            </a:r>
            <a:r>
              <a:rPr lang="ko-KR" altLang="en-US" dirty="0"/>
              <a:t>에서는 다양한 활성화 함수를 사용한다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1FF4681-862F-491C-8BCF-283711609E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262" y="2924944"/>
            <a:ext cx="7229475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5128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EB265A-7227-499C-BB4F-D56891B7F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일반적으로 많이 사용되는 활성화 함수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9FE5039-FD57-4429-AD6C-E1D95A6AA1CD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775" y="2555375"/>
            <a:ext cx="8153400" cy="2585449"/>
          </a:xfrm>
        </p:spPr>
      </p:pic>
    </p:spTree>
    <p:extLst>
      <p:ext uri="{BB962C8B-B14F-4D97-AF65-F5344CB8AC3E}">
        <p14:creationId xmlns:p14="http://schemas.microsoft.com/office/powerpoint/2010/main" val="3616215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FA628E-8B31-4708-B3E5-1E734D503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MLP</a:t>
            </a:r>
            <a:r>
              <a:rPr lang="ko-KR" altLang="en-US" dirty="0"/>
              <a:t>의 순방향 패스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FA1F07-5350-49D4-BAAF-5EBF0F638FC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순방향 </a:t>
            </a:r>
            <a:r>
              <a:rPr lang="ko-KR" altLang="en-US" dirty="0" err="1"/>
              <a:t>패스란</a:t>
            </a:r>
            <a:r>
              <a:rPr lang="ko-KR" altLang="en-US" dirty="0"/>
              <a:t> 입력 신호가 </a:t>
            </a:r>
            <a:r>
              <a:rPr lang="ko-KR" altLang="en-US" dirty="0" err="1"/>
              <a:t>입력층</a:t>
            </a:r>
            <a:r>
              <a:rPr lang="ko-KR" altLang="en-US" dirty="0"/>
              <a:t> 유닛에 가해지고 이들 입력 신호가 은닉층을 통하여 출력층으로 전파되는 과정을 의미한다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0D76BF0-30A3-44A5-B2D7-34E64F3628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2947" y="2614609"/>
            <a:ext cx="5152801" cy="3862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722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지능의 정의</a:t>
            </a:r>
          </a:p>
        </p:txBody>
      </p:sp>
      <p:sp>
        <p:nvSpPr>
          <p:cNvPr id="1200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3948" y="1431731"/>
            <a:ext cx="7670800" cy="5181600"/>
          </a:xfrm>
        </p:spPr>
        <p:txBody>
          <a:bodyPr>
            <a:normAutofit/>
          </a:bodyPr>
          <a:lstStyle/>
          <a:p>
            <a:pPr marL="457200" indent="-457200" fontAlgn="base">
              <a:buSzPct val="100000"/>
              <a:buFont typeface="+mj-lt"/>
              <a:buAutoNum type="arabicPeriod"/>
            </a:pPr>
            <a:r>
              <a:rPr lang="ko-KR" altLang="en-US" dirty="0"/>
              <a:t>인간이 사물을 이해하고 학습하는 능력</a:t>
            </a:r>
            <a:r>
              <a:rPr lang="en-US" altLang="ko-KR" dirty="0"/>
              <a:t>(learning)</a:t>
            </a:r>
          </a:p>
          <a:p>
            <a:pPr marL="457200" indent="-457200" fontAlgn="base">
              <a:buSzPct val="100000"/>
              <a:buFont typeface="+mj-lt"/>
              <a:buAutoNum type="arabicPeriod"/>
            </a:pPr>
            <a:r>
              <a:rPr lang="ko-KR" altLang="en-US" dirty="0"/>
              <a:t>어떤 문제가 주어졌을 때</a:t>
            </a:r>
            <a:r>
              <a:rPr lang="en-US" altLang="ko-KR" dirty="0"/>
              <a:t>, </a:t>
            </a:r>
            <a:r>
              <a:rPr lang="ko-KR" altLang="en-US" dirty="0"/>
              <a:t>합리적으로 사고하여 문제를 해결하는 능력</a:t>
            </a:r>
            <a:r>
              <a:rPr lang="en-US" altLang="ko-KR" dirty="0"/>
              <a:t>(problem solving)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104007" y="3284738"/>
            <a:ext cx="6324689" cy="10156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Arial" panose="020B0604020202020204" pitchFamily="34" charset="0"/>
                <a:ea typeface="HY중고딕" panose="02030600000101010101" pitchFamily="18" charset="-127"/>
              </a:rPr>
              <a:t>인공 지능이란 “인간의 인지적인 기능을 흉내 내어서 문제를 해결하기 위하여 학습하고 이해하는 기계</a:t>
            </a:r>
            <a:r>
              <a:rPr lang="en-US" altLang="ko-KR" sz="2000" dirty="0">
                <a:latin typeface="Arial" panose="020B0604020202020204" pitchFamily="34" charset="0"/>
                <a:ea typeface="HY중고딕" panose="02030600000101010101" pitchFamily="18" charset="-127"/>
              </a:rPr>
              <a:t>(</a:t>
            </a:r>
            <a:r>
              <a:rPr lang="ko-KR" altLang="en-US" sz="2000" dirty="0">
                <a:latin typeface="Arial" panose="020B0604020202020204" pitchFamily="34" charset="0"/>
                <a:ea typeface="HY중고딕" panose="02030600000101010101" pitchFamily="18" charset="-127"/>
              </a:rPr>
              <a:t>컴퓨터</a:t>
            </a:r>
            <a:r>
              <a:rPr lang="en-US" altLang="ko-KR" sz="2000" dirty="0">
                <a:latin typeface="Arial" panose="020B0604020202020204" pitchFamily="34" charset="0"/>
                <a:ea typeface="HY중고딕" panose="02030600000101010101" pitchFamily="18" charset="-127"/>
              </a:rPr>
              <a:t>)”</a:t>
            </a:r>
            <a:endParaRPr lang="ko-KR" altLang="en-US" sz="2000" dirty="0">
              <a:latin typeface="Arial" panose="020B0604020202020204" pitchFamily="34" charset="0"/>
              <a:ea typeface="HY중고딕" panose="02030600000101010101" pitchFamily="18" charset="-127"/>
            </a:endParaRPr>
          </a:p>
        </p:txBody>
      </p:sp>
      <p:cxnSp>
        <p:nvCxnSpPr>
          <p:cNvPr id="5" name="꺾인 연결선 4"/>
          <p:cNvCxnSpPr>
            <a:endCxn id="2" idx="1"/>
          </p:cNvCxnSpPr>
          <p:nvPr/>
        </p:nvCxnSpPr>
        <p:spPr>
          <a:xfrm rot="16200000" flipH="1">
            <a:off x="1259726" y="2948288"/>
            <a:ext cx="1031615" cy="656948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56303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62AA32-A88B-4FA1-9A6F-CBC37D014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손으로 계산해보자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08BE720-7322-4B9B-AC74-96107FCF6B8B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547664" y="1556792"/>
            <a:ext cx="5038725" cy="2743200"/>
          </a:xfr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B251C6B-1502-40A1-9C77-DABD19C14F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1" y="4923334"/>
            <a:ext cx="3384376" cy="744083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E4C0A0F4-49B3-42B1-95B2-805EE5E140A4}"/>
              </a:ext>
            </a:extLst>
          </p:cNvPr>
          <p:cNvSpPr/>
          <p:nvPr/>
        </p:nvSpPr>
        <p:spPr>
          <a:xfrm>
            <a:off x="3654523" y="1844824"/>
            <a:ext cx="864096" cy="9361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한컴산뜻돋움" panose="02000000000000000000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18B48B2-2799-48F4-A9DE-9744630D60DB}"/>
                  </a:ext>
                </a:extLst>
              </p:cNvPr>
              <p:cNvSpPr txBox="1"/>
              <p:nvPr/>
            </p:nvSpPr>
            <p:spPr>
              <a:xfrm>
                <a:off x="1691680" y="4588024"/>
                <a:ext cx="62613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=0.1∗0.0+0.3∗0.0+0.1=0.1</m:t>
                      </m:r>
                    </m:oMath>
                  </m:oMathPara>
                </a14:m>
                <a:endParaRPr lang="ko-KR" altLang="en-US" dirty="0">
                  <a:ea typeface="한컴산뜻돋움" panose="02000000000000000000" pitchFamily="2" charset="-127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18B48B2-2799-48F4-A9DE-9744630D60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4588024"/>
                <a:ext cx="6261329" cy="276999"/>
              </a:xfrm>
              <a:prstGeom prst="rect">
                <a:avLst/>
              </a:prstGeom>
              <a:blipFill>
                <a:blip r:embed="rId4"/>
                <a:stretch>
                  <a:fillRect b="-1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8851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62AA32-A88B-4FA1-9A6F-CBC37D014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손으로 계산해보자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08BE720-7322-4B9B-AC74-96107FCF6B8B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547664" y="1556792"/>
            <a:ext cx="5038725" cy="2743200"/>
          </a:xfr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ED7ACDA-34D1-4DC8-8AF8-7ACDBE9CA6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4475" y="4437112"/>
            <a:ext cx="6115050" cy="1514475"/>
          </a:xfrm>
          <a:prstGeom prst="rect">
            <a:avLst/>
          </a:prstGeom>
        </p:spPr>
      </p:pic>
      <p:sp>
        <p:nvSpPr>
          <p:cNvPr id="3" name="말풍선: 모서리가 둥근 사각형 2">
            <a:extLst>
              <a:ext uri="{FF2B5EF4-FFF2-40B4-BE49-F238E27FC236}">
                <a16:creationId xmlns:a16="http://schemas.microsoft.com/office/drawing/2014/main" id="{0C36FBC8-B2B3-4997-96AA-CF4711F41933}"/>
              </a:ext>
            </a:extLst>
          </p:cNvPr>
          <p:cNvSpPr/>
          <p:nvPr/>
        </p:nvSpPr>
        <p:spPr>
          <a:xfrm>
            <a:off x="5580112" y="5805264"/>
            <a:ext cx="3563888" cy="824136"/>
          </a:xfrm>
          <a:prstGeom prst="wedgeRoundRectCallout">
            <a:avLst>
              <a:gd name="adj1" fmla="val -40807"/>
              <a:gd name="adj2" fmla="val -6882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ea typeface="한컴산뜻돋움" panose="02000000000000000000" pitchFamily="2" charset="-127"/>
              </a:rPr>
              <a:t>정답은 </a:t>
            </a:r>
            <a:r>
              <a:rPr lang="en-US" altLang="ko-KR" dirty="0">
                <a:ea typeface="한컴산뜻돋움" panose="02000000000000000000" pitchFamily="2" charset="-127"/>
              </a:rPr>
              <a:t>0</a:t>
            </a:r>
            <a:r>
              <a:rPr lang="ko-KR" altLang="en-US" dirty="0">
                <a:ea typeface="한컴산뜻돋움" panose="02000000000000000000" pitchFamily="2" charset="-127"/>
              </a:rPr>
              <a:t>이지만 신경망의 출력은 </a:t>
            </a:r>
            <a:r>
              <a:rPr lang="en-US" altLang="ko-KR" dirty="0">
                <a:ea typeface="한컴산뜻돋움" panose="02000000000000000000" pitchFamily="2" charset="-127"/>
              </a:rPr>
              <a:t>0.71 </a:t>
            </a:r>
            <a:r>
              <a:rPr lang="ko-KR" altLang="en-US" dirty="0">
                <a:ea typeface="한컴산뜻돋움" panose="02000000000000000000" pitchFamily="2" charset="-127"/>
              </a:rPr>
              <a:t>정도이다</a:t>
            </a:r>
            <a:r>
              <a:rPr lang="en-US" altLang="ko-KR" dirty="0">
                <a:ea typeface="한컴산뜻돋움" panose="02000000000000000000" pitchFamily="2" charset="-127"/>
              </a:rPr>
              <a:t>. </a:t>
            </a:r>
            <a:r>
              <a:rPr lang="ko-KR" altLang="en-US" dirty="0">
                <a:ea typeface="한컴산뜻돋움" panose="02000000000000000000" pitchFamily="2" charset="-127"/>
              </a:rPr>
              <a:t>오차가 상당함을 알 수 있다</a:t>
            </a:r>
            <a:r>
              <a:rPr lang="en-US" altLang="ko-KR" dirty="0">
                <a:ea typeface="한컴산뜻돋움" panose="02000000000000000000" pitchFamily="2" charset="-127"/>
              </a:rPr>
              <a:t>.</a:t>
            </a:r>
            <a:endParaRPr lang="ko-KR" altLang="en-US" dirty="0">
              <a:ea typeface="한컴산뜻돋움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28929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76E9EF-1199-4D75-87EA-40766FE9C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손실 함수 계산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84E23A-D941-438D-9718-7CB303DC5AA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신경망에서 학습을 시킬 때 는 실제 출력과 원하는 출력 사이의 오차를 이용한다</a:t>
            </a:r>
            <a:r>
              <a:rPr lang="en-US" altLang="ko-KR" dirty="0"/>
              <a:t>. </a:t>
            </a:r>
            <a:r>
              <a:rPr lang="ko-KR" altLang="en-US" dirty="0"/>
              <a:t>오차를 계산하는 함수를 손실함수</a:t>
            </a:r>
            <a:r>
              <a:rPr lang="en-US" altLang="ko-KR" dirty="0"/>
              <a:t>(loss function)</a:t>
            </a:r>
            <a:r>
              <a:rPr lang="ko-KR" altLang="en-US" dirty="0"/>
              <a:t>라고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343AD69-253D-4A10-AE43-86A1A4729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7642" y="2636913"/>
            <a:ext cx="4809219" cy="3840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3953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D3724D-1066-4EC8-A4C7-E8123769D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손실 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B82D5B-7047-4C8D-9FE9-932DC6E2892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신경망에서도 학습의 성과를 나타내는 지표가 있어야 한다</a:t>
            </a:r>
            <a:r>
              <a:rPr lang="en-US" altLang="ko-KR" dirty="0"/>
              <a:t>. </a:t>
            </a:r>
            <a:r>
              <a:rPr lang="ko-KR" altLang="en-US" dirty="0"/>
              <a:t>이것을 손실함수</a:t>
            </a:r>
            <a:r>
              <a:rPr lang="en-US" altLang="ko-KR" dirty="0"/>
              <a:t>(loss function)</a:t>
            </a:r>
            <a:r>
              <a:rPr lang="ko-KR" altLang="en-US" dirty="0"/>
              <a:t>이라고 한다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7C8F44C-0E87-41FB-A852-267649293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708920"/>
            <a:ext cx="6912768" cy="2778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9787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CA2784-5508-413C-A2FB-0990FCF5B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평균 제곱 오차</a:t>
            </a:r>
            <a:r>
              <a:rPr lang="en-US" altLang="ko-KR" dirty="0"/>
              <a:t>(MSE)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60DA7D-1CA2-4ED0-8070-40B4C682DED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/>
              <a:t>예측값과</a:t>
            </a:r>
            <a:r>
              <a:rPr lang="ko-KR" altLang="en-US" dirty="0"/>
              <a:t> 정답 간의 평균 제곱 오차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0D61F15-8BC5-42D8-A192-45442B269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1988840"/>
            <a:ext cx="2790825" cy="8191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F88465-1CE1-47A2-8F1D-E301C51C8D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379" y="4223792"/>
            <a:ext cx="8191302" cy="187220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>
            <a:no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latin typeface="Arial" panose="020B0604020202020204" pitchFamily="34" charset="0"/>
                <a:ea typeface="한컴산뜻돋움" panose="02000000000000000000" pitchFamily="2" charset="-127"/>
              </a:rPr>
              <a:t>&gt;&gt;&gt; y =         </a:t>
            </a:r>
            <a:r>
              <a:rPr lang="en-US" altLang="ko-KR" sz="1600" kern="0" dirty="0" err="1">
                <a:latin typeface="Arial" panose="020B0604020202020204" pitchFamily="34" charset="0"/>
                <a:ea typeface="한컴산뜻돋움" panose="02000000000000000000" pitchFamily="2" charset="-127"/>
              </a:rPr>
              <a:t>np.array</a:t>
            </a:r>
            <a:r>
              <a:rPr lang="en-US" altLang="ko-KR" sz="1600" kern="0" dirty="0">
                <a:latin typeface="Arial" panose="020B0604020202020204" pitchFamily="34" charset="0"/>
                <a:ea typeface="한컴산뜻돋움" panose="02000000000000000000" pitchFamily="2" charset="-127"/>
              </a:rPr>
              <a:t>([ 0.0, 0.0, 0.8, 0.1, 0.0, 0.0, 0.0, 0.1, 0.0, 0.0 ])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latin typeface="Arial" panose="020B0604020202020204" pitchFamily="34" charset="0"/>
                <a:ea typeface="한컴산뜻돋움" panose="02000000000000000000" pitchFamily="2" charset="-127"/>
              </a:rPr>
              <a:t>&gt;&gt;&gt; target = </a:t>
            </a:r>
            <a:r>
              <a:rPr lang="en-US" altLang="ko-KR" sz="1600" kern="0" dirty="0" err="1">
                <a:latin typeface="Arial" panose="020B0604020202020204" pitchFamily="34" charset="0"/>
                <a:ea typeface="한컴산뜻돋움" panose="02000000000000000000" pitchFamily="2" charset="-127"/>
              </a:rPr>
              <a:t>np.array</a:t>
            </a:r>
            <a:r>
              <a:rPr lang="en-US" altLang="ko-KR" sz="1600" kern="0" dirty="0">
                <a:latin typeface="Arial" panose="020B0604020202020204" pitchFamily="34" charset="0"/>
                <a:ea typeface="한컴산뜻돋움" panose="02000000000000000000" pitchFamily="2" charset="-127"/>
              </a:rPr>
              <a:t>([ 0.0, 0.0, 1.0, 0.0, 0.0, 0.0, 0.0, 0.0, 0.0, 0.0 ])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endParaRPr lang="en-US" altLang="ko-KR" sz="1600" kern="0" dirty="0">
              <a:latin typeface="Arial" panose="020B0604020202020204" pitchFamily="34" charset="0"/>
              <a:ea typeface="한컴산뜻돋움" panose="02000000000000000000" pitchFamily="2" charset="-127"/>
            </a:endParaRP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latin typeface="Arial" panose="020B0604020202020204" pitchFamily="34" charset="0"/>
                <a:ea typeface="한컴산뜻돋움" panose="02000000000000000000" pitchFamily="2" charset="-127"/>
              </a:rPr>
              <a:t>&gt;&gt;&gt; def MSE(target, y):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latin typeface="Arial" panose="020B0604020202020204" pitchFamily="34" charset="0"/>
                <a:ea typeface="한컴산뜻돋움" panose="02000000000000000000" pitchFamily="2" charset="-127"/>
              </a:rPr>
              <a:t>		return 0.5 * </a:t>
            </a:r>
            <a:r>
              <a:rPr lang="en-US" altLang="ko-KR" sz="1600" kern="0" dirty="0" err="1">
                <a:latin typeface="Arial" panose="020B0604020202020204" pitchFamily="34" charset="0"/>
                <a:ea typeface="한컴산뜻돋움" panose="02000000000000000000" pitchFamily="2" charset="-127"/>
              </a:rPr>
              <a:t>np.sum</a:t>
            </a:r>
            <a:r>
              <a:rPr lang="en-US" altLang="ko-KR" sz="1600" kern="0" dirty="0">
                <a:latin typeface="Arial" panose="020B0604020202020204" pitchFamily="34" charset="0"/>
                <a:ea typeface="한컴산뜻돋움" panose="02000000000000000000" pitchFamily="2" charset="-127"/>
              </a:rPr>
              <a:t>((y-target)**2)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endParaRPr lang="en-US" altLang="ko-KR" sz="1600" kern="0" dirty="0">
              <a:latin typeface="Arial" panose="020B0604020202020204" pitchFamily="34" charset="0"/>
              <a:ea typeface="한컴산뜻돋움" panose="02000000000000000000" pitchFamily="2" charset="-127"/>
            </a:endParaRP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latin typeface="Arial" panose="020B0604020202020204" pitchFamily="34" charset="0"/>
                <a:ea typeface="한컴산뜻돋움" panose="02000000000000000000" pitchFamily="2" charset="-127"/>
              </a:rPr>
              <a:t>&gt;&gt;&gt; MSE(target, y)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r>
              <a:rPr lang="en-US" altLang="ko-KR" sz="1600" kern="0" dirty="0">
                <a:solidFill>
                  <a:srgbClr val="FF0000"/>
                </a:solidFill>
                <a:latin typeface="Arial" panose="020B0604020202020204" pitchFamily="34" charset="0"/>
                <a:ea typeface="한컴산뜻돋움" panose="02000000000000000000" pitchFamily="2" charset="-127"/>
              </a:rPr>
              <a:t>0.029999999999999992</a:t>
            </a:r>
          </a:p>
          <a:p>
            <a:pPr marL="127000" indent="0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tabLst>
                <a:tab pos="254000" algn="l"/>
              </a:tabLst>
            </a:pPr>
            <a:endParaRPr lang="en-US" altLang="ko-KR" sz="1600" kern="0" dirty="0">
              <a:latin typeface="Arial" panose="020B0604020202020204" pitchFamily="34" charset="0"/>
              <a:ea typeface="한컴산뜻돋움" panose="02000000000000000000" pitchFamily="2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6DDE51C-2BC6-4257-8193-CC5FD3B8D9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2365" y="1600200"/>
            <a:ext cx="3910949" cy="2254547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7FB5083F-3A90-4E51-98CB-305CA1527197}"/>
              </a:ext>
            </a:extLst>
          </p:cNvPr>
          <p:cNvSpPr/>
          <p:nvPr/>
        </p:nvSpPr>
        <p:spPr>
          <a:xfrm>
            <a:off x="3834432" y="3854747"/>
            <a:ext cx="953591" cy="11521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한컴산뜻돋움" panose="02000000000000000000" pitchFamily="2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79C824E-00A3-4A73-9DBF-CF8F5E25C085}"/>
              </a:ext>
            </a:extLst>
          </p:cNvPr>
          <p:cNvSpPr/>
          <p:nvPr/>
        </p:nvSpPr>
        <p:spPr>
          <a:xfrm>
            <a:off x="5823444" y="3854747"/>
            <a:ext cx="953591" cy="11521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한컴산뜻돋움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03558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24454B-6254-4DBE-971A-99BAF47EE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경사하강법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D5C9A10-CB71-4B75-A4BF-4D025792CE61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927918" y="1556792"/>
            <a:ext cx="7288163" cy="3347629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0786340-2D4F-418F-BCDE-F9DC1DDB1A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5089867"/>
            <a:ext cx="5040560" cy="1524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849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역전파</a:t>
            </a:r>
            <a:r>
              <a:rPr lang="en-US" altLang="ko-KR" dirty="0"/>
              <a:t> </a:t>
            </a:r>
            <a:r>
              <a:rPr lang="ko-KR" altLang="en-US" dirty="0"/>
              <a:t>학습 알고리즘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/>
              <a:t>역전파</a:t>
            </a:r>
            <a:r>
              <a:rPr lang="ko-KR" altLang="en-US" dirty="0"/>
              <a:t> 알고리즘은 입력이 주어지면 순방향으로 계산하여 출력을 계산한 후에 실제 출력과 우리가 원하는 출력 간의 오차를 계산한다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 오차를 역방향으로 전파하면서 오차를 줄이는 방향으로 가중치를 변경한다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C3BB22E-8BD7-4C72-B261-A583FB9ED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3068960"/>
            <a:ext cx="2800350" cy="8858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F9A9EB9-9D12-49E8-8F45-E114D311CD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4283981"/>
            <a:ext cx="8225784" cy="145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1853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45FF28-5664-45B2-9488-9EA3105CA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손실함수 평가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D3C82B6-B0AE-4EC5-B50B-ABDB81CFEC47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971600" y="1772816"/>
            <a:ext cx="6324600" cy="819150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96C6DEF-49FC-48B0-9172-22EFF914A5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325" y="2924944"/>
            <a:ext cx="6238875" cy="7143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F065C89-A7B9-4C2E-AB93-60A6435B0F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7325" y="4077072"/>
            <a:ext cx="6448425" cy="790575"/>
          </a:xfrm>
          <a:prstGeom prst="rect">
            <a:avLst/>
          </a:prstGeom>
        </p:spPr>
      </p:pic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B276F4C6-20B2-405E-847C-DE995A41E393}"/>
              </a:ext>
            </a:extLst>
          </p:cNvPr>
          <p:cNvSpPr/>
          <p:nvPr/>
        </p:nvSpPr>
        <p:spPr>
          <a:xfrm>
            <a:off x="3707904" y="2591966"/>
            <a:ext cx="936104" cy="2609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4719D2-9F99-4CB4-AEFB-B9A99B216D59}"/>
              </a:ext>
            </a:extLst>
          </p:cNvPr>
          <p:cNvSpPr txBox="1"/>
          <p:nvPr/>
        </p:nvSpPr>
        <p:spPr>
          <a:xfrm>
            <a:off x="4689348" y="2542352"/>
            <a:ext cx="2318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i="1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경사하강법</a:t>
            </a:r>
            <a:r>
              <a:rPr lang="ko-KR" altLang="en-US" i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i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r>
              <a:rPr lang="ko-KR" altLang="en-US" i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번 적용</a:t>
            </a:r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980CD6FA-C4C2-48E4-A425-6D8C9D6F0AD7}"/>
              </a:ext>
            </a:extLst>
          </p:cNvPr>
          <p:cNvSpPr/>
          <p:nvPr/>
        </p:nvSpPr>
        <p:spPr>
          <a:xfrm>
            <a:off x="3707904" y="3841812"/>
            <a:ext cx="936104" cy="2609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16BA81-CC35-40B7-866B-9DC8ED4A8E36}"/>
              </a:ext>
            </a:extLst>
          </p:cNvPr>
          <p:cNvSpPr txBox="1"/>
          <p:nvPr/>
        </p:nvSpPr>
        <p:spPr>
          <a:xfrm>
            <a:off x="4788024" y="3774776"/>
            <a:ext cx="2850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i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경사하강법</a:t>
            </a:r>
            <a:r>
              <a:rPr lang="ko-KR" altLang="en-US" i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i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10000</a:t>
            </a:r>
            <a:r>
              <a:rPr lang="ko-KR" altLang="en-US" i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번 적용</a:t>
            </a:r>
          </a:p>
        </p:txBody>
      </p:sp>
      <p:sp>
        <p:nvSpPr>
          <p:cNvPr id="14" name="말풍선: 모서리가 둥근 사각형 13">
            <a:extLst>
              <a:ext uri="{FF2B5EF4-FFF2-40B4-BE49-F238E27FC236}">
                <a16:creationId xmlns:a16="http://schemas.microsoft.com/office/drawing/2014/main" id="{863F05A0-9485-4134-923E-A56F6497F770}"/>
              </a:ext>
            </a:extLst>
          </p:cNvPr>
          <p:cNvSpPr/>
          <p:nvPr/>
        </p:nvSpPr>
        <p:spPr>
          <a:xfrm>
            <a:off x="5148063" y="5308975"/>
            <a:ext cx="3123965" cy="496289"/>
          </a:xfrm>
          <a:prstGeom prst="wedgeRoundRectCallout">
            <a:avLst>
              <a:gd name="adj1" fmla="val -10693"/>
              <a:gd name="adj2" fmla="val -16439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오차가 크게 줄었다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1997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인공지능 </a:t>
            </a:r>
            <a:r>
              <a:rPr lang="en-US" altLang="ko-KR" dirty="0"/>
              <a:t>vs </a:t>
            </a:r>
            <a:r>
              <a:rPr lang="ko-KR" altLang="en-US" dirty="0"/>
              <a:t>기계학습 </a:t>
            </a:r>
            <a:r>
              <a:rPr lang="en-US" altLang="ko-KR" dirty="0"/>
              <a:t>vs </a:t>
            </a:r>
            <a:r>
              <a:rPr lang="ko-KR" altLang="en-US" dirty="0" err="1"/>
              <a:t>딥러닝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C252CD53-D7C9-4A95-B8EC-0B1D570660C1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775" y="2410748"/>
            <a:ext cx="8153400" cy="2874703"/>
          </a:xfrm>
        </p:spPr>
      </p:pic>
    </p:spTree>
    <p:extLst>
      <p:ext uri="{BB962C8B-B14F-4D97-AF65-F5344CB8AC3E}">
        <p14:creationId xmlns:p14="http://schemas.microsoft.com/office/powerpoint/2010/main" val="859935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DDF829-C280-47BA-9101-1DDC5CDDE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딥러닝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E84EB2-5C5B-4BFC-B83D-6E2ABBA2A53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/>
            <a:r>
              <a:rPr lang="ko-KR" altLang="en-US" sz="1800" b="0" i="0" u="none" strike="noStrike" baseline="0" dirty="0">
                <a:latin typeface="SandSm"/>
              </a:rPr>
              <a:t>딥러닝</a:t>
            </a:r>
            <a:r>
              <a:rPr lang="en-US" altLang="ko-KR" sz="1800" b="0" i="0" u="none" strike="noStrike" baseline="0" dirty="0">
                <a:latin typeface="SandSm"/>
              </a:rPr>
              <a:t>(deep learning)</a:t>
            </a:r>
            <a:r>
              <a:rPr lang="ko-KR" altLang="en-US" sz="1800" b="0" i="0" u="none" strike="noStrike" baseline="0" dirty="0">
                <a:latin typeface="SandSm"/>
              </a:rPr>
              <a:t>은 신경망의 학습 알고리즘이다</a:t>
            </a:r>
            <a:r>
              <a:rPr lang="en-US" altLang="ko-KR" sz="1800" b="0" i="0" u="none" strike="noStrike" baseline="0" dirty="0">
                <a:latin typeface="SandSm"/>
              </a:rPr>
              <a:t>. </a:t>
            </a:r>
            <a:r>
              <a:rPr lang="ko-KR" altLang="en-US" sz="1800" b="0" i="0" u="none" strike="noStrike" baseline="0" dirty="0">
                <a:latin typeface="SandSm"/>
              </a:rPr>
              <a:t>신경망</a:t>
            </a:r>
            <a:r>
              <a:rPr lang="en-US" altLang="ko-KR" sz="1800" b="0" i="0" u="none" strike="noStrike" baseline="0" dirty="0">
                <a:latin typeface="SandSm"/>
              </a:rPr>
              <a:t>(neural network)</a:t>
            </a:r>
            <a:r>
              <a:rPr lang="ko-KR" altLang="en-US" sz="1800" b="0" i="0" u="none" strike="noStrike" baseline="0" dirty="0">
                <a:latin typeface="SandSm"/>
              </a:rPr>
              <a:t>은 </a:t>
            </a:r>
            <a:r>
              <a:rPr lang="en-US" altLang="ko-KR" sz="1800" b="0" i="0" u="none" strike="noStrike" baseline="0" dirty="0">
                <a:latin typeface="SandSm"/>
              </a:rPr>
              <a:t>1950</a:t>
            </a:r>
            <a:r>
              <a:rPr lang="ko-KR" altLang="en-US" sz="1800" b="0" i="0" u="none" strike="noStrike" baseline="0" dirty="0">
                <a:latin typeface="SandSm"/>
              </a:rPr>
              <a:t>년대부터 연구되어 온 연구 주제</a:t>
            </a:r>
            <a:endParaRPr lang="en-US" altLang="ko-KR" sz="1800" b="0" i="0" u="none" strike="noStrike" baseline="0" dirty="0">
              <a:latin typeface="SandSm"/>
            </a:endParaRPr>
          </a:p>
          <a:p>
            <a:pPr algn="l"/>
            <a:r>
              <a:rPr lang="ko-KR" altLang="en-US" sz="1800" b="0" i="0" u="none" strike="noStrike" baseline="0" dirty="0">
                <a:latin typeface="SandSm"/>
              </a:rPr>
              <a:t>최근의 인공지능 붐은 전적으로 </a:t>
            </a:r>
            <a:r>
              <a:rPr lang="ko-KR" altLang="en-US" sz="1800" b="0" i="0" u="none" strike="noStrike" baseline="0" dirty="0" err="1">
                <a:latin typeface="SandSm"/>
              </a:rPr>
              <a:t>딥러닝의</a:t>
            </a:r>
            <a:r>
              <a:rPr lang="ko-KR" altLang="en-US" sz="1800" b="0" i="0" u="none" strike="noStrike" baseline="0" dirty="0">
                <a:latin typeface="SandSm"/>
              </a:rPr>
              <a:t> 성공 때문이다</a:t>
            </a:r>
            <a:r>
              <a:rPr lang="en-US" altLang="ko-KR" sz="1800" b="0" i="0" u="none" strike="noStrike" baseline="0" dirty="0">
                <a:latin typeface="SandSm"/>
              </a:rPr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7F02D41-90BA-4125-9019-5B4AFA55F9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442" y="3102097"/>
            <a:ext cx="6640887" cy="2993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10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인공지능의 역사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14C9117F-5591-E3B5-E62B-E62EC1EE6675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895927" y="1201181"/>
            <a:ext cx="7352145" cy="5428219"/>
          </a:xfrm>
        </p:spPr>
      </p:pic>
    </p:spTree>
    <p:extLst>
      <p:ext uri="{BB962C8B-B14F-4D97-AF65-F5344CB8AC3E}">
        <p14:creationId xmlns:p14="http://schemas.microsoft.com/office/powerpoint/2010/main" val="672669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D3AE7A4-4642-4B3A-AB41-4EDBE46B2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0200" y="1838325"/>
            <a:ext cx="5286375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76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머신러닝의</a:t>
            </a:r>
            <a:r>
              <a:rPr lang="ko-KR" altLang="en-US" dirty="0"/>
              <a:t> 기초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723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3200" dirty="0" err="1"/>
              <a:t>머신러닝과</a:t>
            </a:r>
            <a:r>
              <a:rPr lang="ko-KR" altLang="en-US" sz="3200" dirty="0"/>
              <a:t> 전통적인 프로그래밍과의 차이점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전통적인 접근 방식은 원하는 절차를 </a:t>
            </a:r>
            <a:r>
              <a:rPr lang="en-US" altLang="ko-KR" dirty="0"/>
              <a:t>"</a:t>
            </a:r>
            <a:r>
              <a:rPr lang="ko-KR" altLang="en-US" dirty="0"/>
              <a:t>프로그래밍</a:t>
            </a:r>
            <a:r>
              <a:rPr lang="en-US" altLang="ko-KR" dirty="0"/>
              <a:t>"</a:t>
            </a:r>
            <a:r>
              <a:rPr lang="ko-KR" altLang="en-US" dirty="0"/>
              <a:t>하는 것이다</a:t>
            </a:r>
            <a:r>
              <a:rPr lang="en-US" altLang="ko-KR" dirty="0"/>
              <a:t>. </a:t>
            </a:r>
            <a:r>
              <a:rPr lang="ko-KR" altLang="en-US" dirty="0"/>
              <a:t>즉 인간이 컴퓨터에게 적절한 문제 해결 알고리즘을 만들어서 </a:t>
            </a:r>
            <a:r>
              <a:rPr lang="ko-KR" altLang="en-US" dirty="0" err="1"/>
              <a:t>건네주어야</a:t>
            </a:r>
            <a:r>
              <a:rPr lang="ko-KR" altLang="en-US" dirty="0"/>
              <a:t> 한다</a:t>
            </a:r>
            <a:r>
              <a:rPr lang="en-US" altLang="ko-KR" dirty="0"/>
              <a:t>. </a:t>
            </a:r>
            <a:endParaRPr lang="ko-KR" altLang="en-US" dirty="0"/>
          </a:p>
          <a:p>
            <a:r>
              <a:rPr lang="ko-KR" altLang="en-US" dirty="0"/>
              <a:t>우리는 강아지를 인식하는 프로그램을 작성하지 않는다</a:t>
            </a:r>
            <a:r>
              <a:rPr lang="en-US" altLang="ko-KR" dirty="0"/>
              <a:t>. </a:t>
            </a:r>
            <a:r>
              <a:rPr lang="ko-KR" altLang="en-US" dirty="0"/>
              <a:t>단순히 많은 수의 동물 사진을 </a:t>
            </a:r>
            <a:r>
              <a:rPr lang="ko-KR" altLang="en-US" dirty="0" err="1"/>
              <a:t>머신러닝</a:t>
            </a:r>
            <a:r>
              <a:rPr lang="ko-KR" altLang="en-US" dirty="0"/>
              <a:t> 시스템에 제공하고 어떤 사진이 강아지인지만 알려주면 된다</a:t>
            </a:r>
            <a:r>
              <a:rPr lang="en-US" altLang="ko-KR" dirty="0"/>
              <a:t>. </a:t>
            </a:r>
            <a:r>
              <a:rPr lang="ko-KR" altLang="en-US" dirty="0"/>
              <a:t>이런 식으로 훈련이 진행되면 </a:t>
            </a:r>
            <a:r>
              <a:rPr lang="ko-KR" altLang="en-US" dirty="0" err="1"/>
              <a:t>머신러닝</a:t>
            </a:r>
            <a:r>
              <a:rPr lang="ko-KR" altLang="en-US" dirty="0"/>
              <a:t> 시스템이 스스로 사진에서 강아지를 인식할 수 있다</a:t>
            </a:r>
          </a:p>
          <a:p>
            <a:endParaRPr lang="ko-KR" altLang="en-US" dirty="0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72082239-7401-4784-8A23-DF2012BFA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4006458"/>
            <a:ext cx="6414290" cy="2822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699974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Trebuchet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사용자 지정 4">
      <a:majorFont>
        <a:latin typeface="Arial"/>
        <a:ea typeface="HY견고딕"/>
        <a:cs typeface=""/>
      </a:majorFont>
      <a:minorFont>
        <a:latin typeface="Arial"/>
        <a:ea typeface="HY견고딕"/>
        <a:cs typeface="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5148</TotalTime>
  <Words>745</Words>
  <Application>Microsoft Office PowerPoint</Application>
  <PresentationFormat>화면 슬라이드 쇼(4:3)</PresentationFormat>
  <Paragraphs>101</Paragraphs>
  <Slides>37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37</vt:i4>
      </vt:variant>
    </vt:vector>
  </HeadingPairs>
  <TitlesOfParts>
    <vt:vector size="53" baseType="lpstr">
      <vt:lpstr>HY견고딕</vt:lpstr>
      <vt:lpstr>HY중고딕</vt:lpstr>
      <vt:lpstr>SandSm</vt:lpstr>
      <vt:lpstr>굴림</vt:lpstr>
      <vt:lpstr>한컴 고딕</vt:lpstr>
      <vt:lpstr>한컴산뜻돋움</vt:lpstr>
      <vt:lpstr>휴먼편지체</vt:lpstr>
      <vt:lpstr>Arial</vt:lpstr>
      <vt:lpstr>Calibri</vt:lpstr>
      <vt:lpstr>Cambria Math</vt:lpstr>
      <vt:lpstr>Comic Sans MS</vt:lpstr>
      <vt:lpstr>Symbol</vt:lpstr>
      <vt:lpstr>Wingdings</vt:lpstr>
      <vt:lpstr>Wingdings 2</vt:lpstr>
      <vt:lpstr>1_Crayons</vt:lpstr>
      <vt:lpstr>가을</vt:lpstr>
      <vt:lpstr>제1장 인공지능이란?</vt:lpstr>
      <vt:lpstr>인공지능의 정의</vt:lpstr>
      <vt:lpstr>지능의 정의</vt:lpstr>
      <vt:lpstr>인공지능 vs 기계학습 vs 딥러닝</vt:lpstr>
      <vt:lpstr>딥러닝</vt:lpstr>
      <vt:lpstr>인공지능의 역사</vt:lpstr>
      <vt:lpstr>PowerPoint 프레젠테이션</vt:lpstr>
      <vt:lpstr>머신러닝의 기초</vt:lpstr>
      <vt:lpstr>머신러닝과 전통적인 프로그래밍과의 차이점</vt:lpstr>
      <vt:lpstr>머신러닝의 종류</vt:lpstr>
      <vt:lpstr>머신 러닝의 과정</vt:lpstr>
      <vt:lpstr>교차검증</vt:lpstr>
      <vt:lpstr>선형 회귀</vt:lpstr>
      <vt:lpstr>회귀(regression)와 분류(classification)</vt:lpstr>
      <vt:lpstr>선형 회귀</vt:lpstr>
      <vt:lpstr>선형 회귀의 종류</vt:lpstr>
      <vt:lpstr>손실함수</vt:lpstr>
      <vt:lpstr>과잉 적합 vs 과소 적합</vt:lpstr>
      <vt:lpstr>퍼셉트론</vt:lpstr>
      <vt:lpstr>신경망</vt:lpstr>
      <vt:lpstr>전통적인 컴퓨터 vs 인공신경망</vt:lpstr>
      <vt:lpstr>퍼셉트론</vt:lpstr>
      <vt:lpstr>퍼셉트론 </vt:lpstr>
      <vt:lpstr>Linear inseparability</vt:lpstr>
      <vt:lpstr>6장 MLP(다층 퍼셉트론)</vt:lpstr>
      <vt:lpstr>MLP</vt:lpstr>
      <vt:lpstr>활성화 함수</vt:lpstr>
      <vt:lpstr>일반적으로 많이 사용되는 활성화 함수</vt:lpstr>
      <vt:lpstr>MLP의 순방향 패스</vt:lpstr>
      <vt:lpstr>손으로 계산해보자. </vt:lpstr>
      <vt:lpstr>손으로 계산해보자. </vt:lpstr>
      <vt:lpstr>손실 함수 계산</vt:lpstr>
      <vt:lpstr>손실 함수</vt:lpstr>
      <vt:lpstr>평균 제곱 오차(MSE)</vt:lpstr>
      <vt:lpstr>경사하강법</vt:lpstr>
      <vt:lpstr>역전파 학습 알고리즘</vt:lpstr>
      <vt:lpstr>손실함수 평가</vt:lpstr>
    </vt:vector>
  </TitlesOfParts>
  <Manager/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subject/>
  <dc:creator>천인국</dc:creator>
  <cp:keywords/>
  <dc:description/>
  <cp:lastModifiedBy>admin</cp:lastModifiedBy>
  <cp:revision>620</cp:revision>
  <dcterms:created xsi:type="dcterms:W3CDTF">2007-06-29T06:43:39Z</dcterms:created>
  <dcterms:modified xsi:type="dcterms:W3CDTF">2025-04-16T01:09:26Z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