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7" r:id="rId5"/>
    <p:sldId id="272" r:id="rId6"/>
    <p:sldId id="280" r:id="rId7"/>
    <p:sldId id="267" r:id="rId8"/>
    <p:sldId id="275" r:id="rId9"/>
    <p:sldId id="277" r:id="rId10"/>
    <p:sldId id="278" r:id="rId11"/>
    <p:sldId id="279" r:id="rId12"/>
    <p:sldId id="268" r:id="rId13"/>
    <p:sldId id="294" r:id="rId14"/>
    <p:sldId id="296" r:id="rId15"/>
    <p:sldId id="265" r:id="rId16"/>
    <p:sldId id="295" r:id="rId17"/>
    <p:sldId id="262" r:id="rId18"/>
    <p:sldId id="291" r:id="rId19"/>
    <p:sldId id="292" r:id="rId20"/>
    <p:sldId id="293" r:id="rId21"/>
    <p:sldId id="299" r:id="rId22"/>
    <p:sldId id="263" r:id="rId23"/>
    <p:sldId id="303" r:id="rId24"/>
    <p:sldId id="309" r:id="rId25"/>
    <p:sldId id="308" r:id="rId26"/>
    <p:sldId id="284" r:id="rId27"/>
    <p:sldId id="286" r:id="rId28"/>
    <p:sldId id="285" r:id="rId29"/>
    <p:sldId id="287" r:id="rId30"/>
    <p:sldId id="290" r:id="rId31"/>
    <p:sldId id="264" r:id="rId32"/>
    <p:sldId id="288" r:id="rId33"/>
    <p:sldId id="269" r:id="rId34"/>
    <p:sldId id="270" r:id="rId35"/>
    <p:sldId id="302" r:id="rId36"/>
    <p:sldId id="301" r:id="rId37"/>
    <p:sldId id="298" r:id="rId38"/>
    <p:sldId id="300" r:id="rId39"/>
    <p:sldId id="261" r:id="rId40"/>
    <p:sldId id="304" r:id="rId41"/>
    <p:sldId id="305" r:id="rId42"/>
    <p:sldId id="307" r:id="rId43"/>
    <p:sldId id="259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DCC2-AFA3-46F9-90F6-9A5300405D91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F9D26-26D5-45B8-AA04-8CD2C58EB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F9D26-26D5-45B8-AA04-8CD2C58EB9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8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71ADE-F050-CF87-A8EC-75F7B1043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527E4-AEA7-A5B2-A8F4-BB742718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16D0F-8908-6FEE-E06F-11B858E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26B70-877D-3A2F-ADD8-550BA13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AD702-3115-8182-221C-5C4A96CD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087E-16A0-C04D-68F2-912C1D48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7A08F-2683-D74F-6DE1-C27B245F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35534-6736-DA94-BEC5-0FD8B59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D93C3-6B1E-C7F5-0413-CBC3F3ED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37C0A-55A6-5177-B286-45E00558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D14E4-B943-20A1-AB93-8B14C880B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F63A2-45F5-C719-3E5C-4EDB22E2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ED77C-2C9A-9F05-503C-F84ADF18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55A77-414A-0DAD-C3B8-E44D31DC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7C6EF-8BFF-6E13-91F8-0EB28B9F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156F-E587-4989-00E9-0C63A154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736A9-0899-9197-8C3E-D4734210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83105-32D9-A638-2520-BA2BBA01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B5FAD-CF06-D483-724C-A134C07D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37E0-CA63-C97C-7FBD-09D16587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92454-57C2-FD65-E014-E7895D54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5BAE3-15E9-96BE-1E69-92585AE8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E7FB6-F247-A58D-4BF0-8247D2E0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91867-D1B5-A91D-6307-015640E9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9C99-2121-3C35-A4B0-EFBDED0A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4DBA-962B-8971-F322-43463DD6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03B1-C899-331A-9E0D-23AC593D2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D2F95-6A89-04EB-B1B2-0470E03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9A0C1-F6DF-DFCB-6379-411E9B16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835A-3587-E2FC-5FBD-06D54E8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68AEA-CDFA-2761-66E4-E7043785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0E6A-332E-557D-9AE4-B48E3DD4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1500D-7787-BF9F-C3FB-36F89306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CE16A-E3C1-7B2D-37E9-3C932524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5EECBB-02F7-1C3F-BABA-21D35C602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14D7D7-536B-116E-0082-B38A10DA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1E747-C86B-0CB2-A2AB-7B487BC0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37174-9C67-3F74-93EA-026DDD3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681DB-A1A9-9B46-0803-DBF20F40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8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0352F-9A43-2BE9-8513-32B05B0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B9399-F1EF-D19D-CD15-156711A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C5F5F-23A5-C1F4-F54C-DE19BC0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E4F5A-375B-EB14-902F-6978B8F4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FB66F-EC3A-AF14-3D7C-534FF0F0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37E92-E239-9A17-C2BC-F354BF4C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944A1-5401-F3F8-B1B8-5812707A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F65A4-9595-AB8B-FB14-A594E73A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F9A9-8160-CBD2-1739-4C257694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05135-D76C-E202-50F9-436FF63D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E9481-4428-DF43-ABFE-D206D96F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85442-9E03-2F0D-DAC6-9E015A9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C3C0D-B190-A9FA-37EB-048CE931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FF0B-EF04-9AA8-7659-FC94C591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08BBC-B8CA-BB06-1FE2-D3525D61E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3D84A-F50E-5B51-88BD-E20918E2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C0514-89DF-B67F-A7AC-A2E4CBB9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AD072-74AF-79CB-5E27-67FCC73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1E3DD-6A4B-8657-144F-843DACA7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85F4E-EEE7-96AA-9FEC-B3ACBCF3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52BDB-24FC-2609-5E03-D396B722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08A7A-65EE-9C66-C8A3-7F440003D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BA64F-2414-4023-9F48-55F1CB86DD45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02884-DD6B-F9C3-989C-6AD81D5B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0DB7D-456F-E11B-326F-DC3A4EAD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5FB4A-D87C-803E-6930-1963B220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이동통신기술 및 서비스</a:t>
            </a:r>
            <a:br>
              <a:rPr lang="en-US" altLang="ko-KR" sz="5400" b="1" dirty="0"/>
            </a:br>
            <a:r>
              <a:rPr lang="ko-KR" altLang="en-US" sz="5400" b="1" dirty="0"/>
              <a:t>성공 및 실패 요인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BD96C-C804-DBD2-AA32-465E11B4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2300"/>
            <a:ext cx="9144000" cy="51276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주제 </a:t>
            </a:r>
            <a:r>
              <a:rPr lang="en-US" altLang="ko-KR" sz="2800" dirty="0"/>
              <a:t>4: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08284-1E4F-A537-33FF-48F88C19B920}"/>
              </a:ext>
            </a:extLst>
          </p:cNvPr>
          <p:cNvSpPr txBox="1"/>
          <p:nvPr/>
        </p:nvSpPr>
        <p:spPr>
          <a:xfrm>
            <a:off x="6762750" y="5043636"/>
            <a:ext cx="401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팀</a:t>
            </a:r>
            <a:r>
              <a:rPr lang="en-US" altLang="ko-KR" sz="2400" dirty="0"/>
              <a:t>	2023182021 </a:t>
            </a:r>
            <a:r>
              <a:rPr lang="ko-KR" altLang="en-US" sz="2400" dirty="0"/>
              <a:t>안윤진</a:t>
            </a:r>
            <a:endParaRPr lang="en-US" altLang="ko-KR" sz="2400" dirty="0"/>
          </a:p>
          <a:p>
            <a:pPr algn="r"/>
            <a:r>
              <a:rPr lang="en-US" altLang="ko-KR" sz="2400" dirty="0"/>
              <a:t>2021182014 </a:t>
            </a:r>
            <a:r>
              <a:rPr lang="ko-KR" altLang="en-US" sz="2400" dirty="0" err="1"/>
              <a:t>박신우</a:t>
            </a:r>
            <a:endParaRPr lang="en-US" altLang="ko-KR" sz="2400" dirty="0"/>
          </a:p>
          <a:p>
            <a:pPr algn="r"/>
            <a:r>
              <a:rPr lang="en-US" altLang="ko-KR" sz="2400" dirty="0"/>
              <a:t>2021184015 </a:t>
            </a:r>
            <a:r>
              <a:rPr lang="ko-KR" altLang="en-US" sz="2400" dirty="0" err="1"/>
              <a:t>배주환</a:t>
            </a:r>
            <a:endParaRPr lang="en-US" altLang="ko-KR" sz="2400" dirty="0"/>
          </a:p>
          <a:p>
            <a:pPr algn="r"/>
            <a:r>
              <a:rPr lang="en-US" altLang="ko-KR" sz="2400" dirty="0"/>
              <a:t>2023184043 </a:t>
            </a:r>
            <a:r>
              <a:rPr lang="ko-KR" altLang="en-US" sz="2400" dirty="0"/>
              <a:t>최명규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8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9904-A0E3-681A-6F46-55532D57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A93D-7904-9DD6-32CE-FDFA5C44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Wibro</a:t>
            </a:r>
            <a:r>
              <a:rPr lang="en-US" altLang="ko-KR" b="1" dirty="0"/>
              <a:t>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r>
              <a:rPr lang="en-US" altLang="ko-KR" sz="2000" b="1" dirty="0"/>
              <a:t>LTE </a:t>
            </a:r>
            <a:r>
              <a:rPr lang="ko-KR" altLang="en-US" sz="2000" b="1" dirty="0"/>
              <a:t>기술의 상용화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ED59-9CFF-8927-AB70-ECFF1B09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EAFB3-C729-CA14-F9CE-F65760D4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34" y="1909369"/>
            <a:ext cx="7319332" cy="239625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6D5FE6-A4FD-55D0-B094-2D2867AA6D55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037BFB-BAD5-8927-B2EC-98BFAD2540A7}"/>
              </a:ext>
            </a:extLst>
          </p:cNvPr>
          <p:cNvSpPr txBox="1">
            <a:spLocks/>
          </p:cNvSpPr>
          <p:nvPr/>
        </p:nvSpPr>
        <p:spPr>
          <a:xfrm>
            <a:off x="990600" y="6040683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방송통신정책연구 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(11-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진흥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-17)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주파수재할당 정책방향 대가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산정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제도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개선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방안 연구</a:t>
            </a: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8A34BF2-4A73-55F0-2595-0C89C2A9EFEC}"/>
              </a:ext>
            </a:extLst>
          </p:cNvPr>
          <p:cNvSpPr txBox="1">
            <a:spLocks/>
          </p:cNvSpPr>
          <p:nvPr/>
        </p:nvSpPr>
        <p:spPr>
          <a:xfrm>
            <a:off x="685800" y="4108701"/>
            <a:ext cx="10515600" cy="1779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LTE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상용화 이후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– WiBro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가입자 하락 추세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LTE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와의 경쟁에서 밀림</a:t>
            </a:r>
            <a:endParaRPr lang="en-US" altLang="ko-KR" sz="2000" b="1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altLang="ko-KR" sz="1900" b="1" dirty="0">
                <a:latin typeface="+mn-ea"/>
                <a:cs typeface="Times New Roman" panose="02020603050405020304" pitchFamily="18" charset="0"/>
              </a:rPr>
              <a:t>2018</a:t>
            </a:r>
            <a:r>
              <a:rPr lang="ko-KR" altLang="en-US" sz="1900" b="1" dirty="0"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1900" b="1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ko-KR" altLang="en-US" sz="1900" b="1" dirty="0">
                <a:latin typeface="+mn-ea"/>
                <a:cs typeface="Times New Roman" panose="02020603050405020304" pitchFamily="18" charset="0"/>
              </a:rPr>
              <a:t>월 공식 종료</a:t>
            </a:r>
            <a:r>
              <a:rPr lang="ko-KR" altLang="en-US" sz="1900" dirty="0"/>
              <a:t> </a:t>
            </a:r>
            <a:r>
              <a:rPr lang="en-US" altLang="ko-KR" sz="1900" dirty="0"/>
              <a:t>(</a:t>
            </a:r>
            <a:r>
              <a:rPr lang="ko-KR" altLang="en-US" sz="1900" dirty="0"/>
              <a:t>이용자 감소 및 </a:t>
            </a:r>
            <a:r>
              <a:rPr lang="en-US" altLang="ko-KR" sz="1900" dirty="0"/>
              <a:t>LTE </a:t>
            </a:r>
            <a:r>
              <a:rPr lang="ko-KR" altLang="en-US" sz="1900" dirty="0"/>
              <a:t>확산</a:t>
            </a:r>
            <a:r>
              <a:rPr lang="en-US" altLang="ko-KR" sz="1900" dirty="0"/>
              <a:t>)</a:t>
            </a:r>
            <a:endParaRPr lang="en-US" altLang="ko-KR" sz="19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29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743C-9D6A-BBC7-59F1-A0448F79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9FB9-30CF-8A3F-B7F8-8E511FC7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	</a:t>
            </a:r>
            <a:r>
              <a:rPr lang="ko-KR" altLang="en-US" sz="2000" b="1" dirty="0"/>
              <a:t>제한된 네트워크 커버리지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2F7B-6689-B8EA-9769-2558C2D3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324F7-388D-909A-C2B8-75BA14E31819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A93813-2FD1-699E-518E-999532B8615E}"/>
              </a:ext>
            </a:extLst>
          </p:cNvPr>
          <p:cNvSpPr txBox="1">
            <a:spLocks/>
          </p:cNvSpPr>
          <p:nvPr/>
        </p:nvSpPr>
        <p:spPr>
          <a:xfrm>
            <a:off x="685800" y="1616274"/>
            <a:ext cx="10515600" cy="25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4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LTE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 err="1">
                <a:latin typeface="+mn-ea"/>
                <a:cs typeface="Times New Roman" panose="02020603050405020304" pitchFamily="18" charset="0"/>
              </a:rPr>
              <a:t>전국망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전국 어디서나 거의 사용 가능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WiBro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서울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수도권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일부 광역시에만 기지국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O 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</a:rPr>
              <a:t>제한된 커버리지</a:t>
            </a:r>
            <a:endParaRPr lang="en-US" altLang="ko-KR" sz="2000" b="1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6A2CC-F60D-9B08-2B25-8283AF04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94" y="3942557"/>
            <a:ext cx="6089411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6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5679-0226-3375-BD6B-DAF18CB7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서비스</a:t>
            </a:r>
            <a:br>
              <a:rPr lang="en-US" altLang="ko-KR" b="1" dirty="0"/>
            </a:br>
            <a:r>
              <a:rPr lang="en-US" altLang="ko-KR" b="1" dirty="0"/>
              <a:t>LTE	</a:t>
            </a:r>
            <a:r>
              <a:rPr lang="en-US" altLang="ko-KR" sz="2000" b="1" dirty="0"/>
              <a:t>(Long Term Evolution)</a:t>
            </a:r>
            <a:endParaRPr lang="ko-KR" altLang="en-US" sz="2000" b="1" strike="sngStrik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8FE49-216F-6C49-06FB-0F4BD100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400" dirty="0"/>
              <a:t>4G</a:t>
            </a:r>
            <a:r>
              <a:rPr lang="ko-KR" altLang="en-US" sz="2400" dirty="0"/>
              <a:t>로 가기 위한 과정으로 나온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b="1" dirty="0"/>
              <a:t>초기</a:t>
            </a:r>
            <a:r>
              <a:rPr lang="ko-KR" altLang="en-US" sz="2400" dirty="0"/>
              <a:t> </a:t>
            </a:r>
            <a:r>
              <a:rPr lang="en-US" altLang="ko-KR" sz="2400" dirty="0"/>
              <a:t>LTE – 4G</a:t>
            </a:r>
            <a:r>
              <a:rPr lang="ko-KR" altLang="en-US" sz="2400" dirty="0"/>
              <a:t>기준 완전히 만족 </a:t>
            </a:r>
            <a:r>
              <a:rPr lang="en-US" altLang="ko-KR" sz="2400" dirty="0"/>
              <a:t>X</a:t>
            </a:r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en-US" altLang="ko-KR" sz="2400" b="1" dirty="0"/>
              <a:t>3.9G</a:t>
            </a:r>
            <a:r>
              <a:rPr lang="ko-KR" altLang="en-US" sz="2400" b="1" dirty="0"/>
              <a:t>세대 이동통신 기술 </a:t>
            </a:r>
            <a:r>
              <a:rPr lang="en-US" altLang="ko-KR" sz="2400" dirty="0"/>
              <a:t>(</a:t>
            </a:r>
            <a:r>
              <a:rPr lang="ko-KR" altLang="en-US" sz="2400" dirty="0"/>
              <a:t>비공식적 표현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b="1" dirty="0"/>
              <a:t>But, </a:t>
            </a:r>
            <a:r>
              <a:rPr lang="ko-KR" altLang="en-US" sz="2400" dirty="0"/>
              <a:t>통신사들의 마케팅</a:t>
            </a:r>
            <a:r>
              <a:rPr lang="en-US" altLang="ko-KR" sz="2400" dirty="0"/>
              <a:t>, </a:t>
            </a:r>
            <a:r>
              <a:rPr lang="ko-KR" altLang="en-US" sz="2400" dirty="0"/>
              <a:t>비슷한 체감 속도 등</a:t>
            </a:r>
            <a:endParaRPr lang="en-US" altLang="ko-KR" sz="2400" dirty="0"/>
          </a:p>
          <a:p>
            <a:pPr algn="ctr"/>
            <a:r>
              <a:rPr lang="ko-KR" altLang="en-US" sz="2400" b="1" dirty="0"/>
              <a:t>요즘</a:t>
            </a:r>
            <a:r>
              <a:rPr lang="ko-KR" altLang="en-US" sz="2400" dirty="0"/>
              <a:t> </a:t>
            </a:r>
            <a:r>
              <a:rPr lang="en-US" altLang="ko-KR" sz="2400" dirty="0"/>
              <a:t>LTE – </a:t>
            </a:r>
            <a:r>
              <a:rPr lang="en-US" altLang="ko-KR" sz="2400" b="1" u="sng" dirty="0"/>
              <a:t>LTE-Advanced (LTE-A)</a:t>
            </a:r>
            <a:r>
              <a:rPr lang="en-US" altLang="ko-KR" sz="2400" u="sng" dirty="0"/>
              <a:t> </a:t>
            </a:r>
            <a:r>
              <a:rPr lang="ko-KR" altLang="en-US" sz="2400" u="sng" dirty="0"/>
              <a:t>같은 고급 버전이 보급</a:t>
            </a:r>
            <a:endParaRPr lang="en-US" altLang="ko-KR" sz="2400" u="sng" dirty="0"/>
          </a:p>
          <a:p>
            <a:pPr algn="ctr"/>
            <a:r>
              <a:rPr lang="en-US" altLang="ko-KR" sz="2400" dirty="0"/>
              <a:t>(</a:t>
            </a:r>
            <a:r>
              <a:rPr lang="en-US" altLang="ko-KR" sz="2400" b="1" dirty="0"/>
              <a:t>LTE-A</a:t>
            </a:r>
            <a:r>
              <a:rPr lang="ko-KR" altLang="en-US" sz="2400" dirty="0"/>
              <a:t>는 </a:t>
            </a:r>
            <a:r>
              <a:rPr lang="en-US" altLang="ko-KR" sz="2400" dirty="0"/>
              <a:t>4G</a:t>
            </a:r>
            <a:r>
              <a:rPr lang="ko-KR" altLang="en-US" sz="2400" dirty="0"/>
              <a:t>의 기준 만족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400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u="sng" dirty="0">
                <a:sym typeface="Wingdings" panose="05000000000000000000" pitchFamily="2" charset="2"/>
              </a:rPr>
              <a:t>LTE</a:t>
            </a:r>
            <a:r>
              <a:rPr lang="ko-KR" altLang="en-US" b="1" u="sng" dirty="0"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ym typeface="Wingdings" panose="05000000000000000000" pitchFamily="2" charset="2"/>
              </a:rPr>
              <a:t>=</a:t>
            </a:r>
            <a:r>
              <a:rPr lang="ko-KR" altLang="en-US" b="1" u="sng" dirty="0"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ym typeface="Wingdings" panose="05000000000000000000" pitchFamily="2" charset="2"/>
              </a:rPr>
              <a:t>4</a:t>
            </a:r>
            <a:r>
              <a:rPr lang="ko-KR" altLang="en-US" b="1" u="sng" dirty="0">
                <a:sym typeface="Wingdings" panose="05000000000000000000" pitchFamily="2" charset="2"/>
              </a:rPr>
              <a:t>세대 이동통신 기술</a:t>
            </a:r>
            <a:endParaRPr lang="ko-KR" altLang="en-US" u="sng" dirty="0"/>
          </a:p>
        </p:txBody>
      </p:sp>
    </p:spTree>
    <p:extLst>
      <p:ext uri="{BB962C8B-B14F-4D97-AF65-F5344CB8AC3E}">
        <p14:creationId xmlns:p14="http://schemas.microsoft.com/office/powerpoint/2010/main" val="24901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7038-EF99-C461-7A07-D348E56D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1E75-C4DF-6775-DB2E-8FD37B95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4G(LTE)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1655-F82B-DBB5-61A6-E834221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ALL-IP </a:t>
            </a:r>
            <a:r>
              <a:rPr lang="ko-KR" altLang="en-US" sz="2400" b="1" dirty="0"/>
              <a:t>기반</a:t>
            </a:r>
            <a:r>
              <a:rPr lang="ko-KR" altLang="en-US" sz="2400" dirty="0"/>
              <a:t>으로 설계된 이동통신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모든 서비스</a:t>
            </a:r>
            <a:r>
              <a:rPr lang="en-US" altLang="ko-KR" sz="2400" dirty="0"/>
              <a:t>(</a:t>
            </a:r>
            <a:r>
              <a:rPr lang="ko-KR" altLang="en-US" sz="2400" dirty="0"/>
              <a:t>음성</a:t>
            </a:r>
            <a:r>
              <a:rPr lang="en-US" altLang="ko-KR" sz="2400" dirty="0"/>
              <a:t>,</a:t>
            </a:r>
            <a:r>
              <a:rPr lang="ko-KR" altLang="en-US" sz="2400" dirty="0"/>
              <a:t>데이터 등</a:t>
            </a:r>
            <a:r>
              <a:rPr lang="en-US" altLang="ko-KR" sz="2400" dirty="0"/>
              <a:t>)</a:t>
            </a:r>
            <a:r>
              <a:rPr lang="ko-KR" altLang="en-US" sz="2400" dirty="0"/>
              <a:t>을</a:t>
            </a:r>
            <a:r>
              <a:rPr lang="en-US" altLang="ko-KR" sz="2400" dirty="0"/>
              <a:t> IP </a:t>
            </a:r>
            <a:r>
              <a:rPr lang="ko-KR" altLang="en-US" sz="2400" dirty="0"/>
              <a:t>패킷으로 처리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26691-B941-A3C6-5F73-9C4BC519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9958"/>
            <a:ext cx="10515600" cy="25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9376-9C1C-0C5C-A28E-6EEA77FA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6341-6378-67F0-0D63-9BDCB172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개념</a:t>
            </a:r>
            <a:br>
              <a:rPr lang="en-US" altLang="ko-KR" b="1" dirty="0"/>
            </a:br>
            <a:r>
              <a:rPr lang="en-US" altLang="ko-KR" b="1" dirty="0"/>
              <a:t>ALL-IP </a:t>
            </a:r>
            <a:r>
              <a:rPr lang="ko-KR" altLang="en-US" sz="2200" b="1" dirty="0"/>
              <a:t>배경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8CDA-788B-2D6A-5171-A168A950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800"/>
              </a:spcAft>
              <a:buNone/>
            </a:pP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사용량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&gt;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통화 사용량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고용량의 데이터 사용 서비스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유투브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인터넷 방송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수요 증가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모바일 어플리케이션 개발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ctr" latinLnBrk="1">
              <a:buNone/>
            </a:pP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 algn="ctr" latinLnBrk="1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사용량의 증가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인해 탄생한 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개념</a:t>
            </a: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방향성</a:t>
            </a: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11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D2992-DBB3-5A1F-7554-E06979FF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53C58-FD4B-D8C2-B324-BD6AF80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개념</a:t>
            </a:r>
            <a:br>
              <a:rPr lang="en-US" altLang="ko-KR" b="1" dirty="0"/>
            </a:br>
            <a:r>
              <a:rPr lang="en-US" altLang="ko-KR" b="1" dirty="0"/>
              <a:t>ALL-IP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0FD61-C915-07DE-30B3-DF77277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latinLnBrk="1">
              <a:spcAft>
                <a:spcPts val="800"/>
              </a:spcAft>
              <a:buNone/>
            </a:pP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ALL-IP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</a:t>
            </a:r>
            <a:r>
              <a:rPr lang="ko-KR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든 네트워크상의 장비에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주소를 부여</a:t>
            </a:r>
            <a:endParaRPr lang="en-US" altLang="ko-KR" sz="2400" b="1" u="sng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  <a:buNone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제공에 필요한 비용 및 장비 구축 비용이 절감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데이터 서비스 제공 </a:t>
            </a:r>
            <a:endParaRPr lang="en-US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endParaRPr lang="en-US" altLang="ko-KR" sz="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자유로운 네트워크 접근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b="1" u="sng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b="1" u="sng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074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E82C8-5BF8-50B4-8A7C-C4DC4E9E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BFD9-71D0-3AFA-C2FF-4CB7A00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4G(LTE) </a:t>
            </a:r>
            <a:r>
              <a:rPr lang="ko-KR" altLang="en-US" b="1" dirty="0"/>
              <a:t>주요 서비스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EF48-FB0B-DD20-A172-5167071A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VoLTE(HD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음성통화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algn="ctr"/>
            <a:endParaRPr lang="en-US" altLang="ko-KR" sz="8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고속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데이터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모바일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스트리밍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클라우드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서비스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활성화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IoT(</a:t>
            </a:r>
            <a:r>
              <a:rPr lang="ko-KR" altLang="en-US" sz="2400" b="0" i="0" u="none" strike="noStrike" baseline="0" dirty="0" err="1">
                <a:latin typeface="맑은 고딕"/>
                <a:ea typeface="맑은 고딕"/>
                <a:cs typeface="맑은 고딕"/>
              </a:rPr>
              <a:t>스마트워치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0" i="0" u="none" strike="noStrike" baseline="0" dirty="0" err="1">
                <a:latin typeface="맑은 고딕"/>
                <a:ea typeface="맑은 고딕"/>
                <a:cs typeface="맑은 고딕"/>
              </a:rPr>
              <a:t>스마트차키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b="0" i="0" u="none" strike="noStrike" baseline="0" dirty="0">
                <a:latin typeface="맑은 고딕"/>
                <a:ea typeface="맑은 고딕"/>
                <a:cs typeface="맑은 고딕"/>
              </a:rPr>
              <a:t>활용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83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C41E-323B-8007-5EB5-EC26ECE8E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C616F-F4CA-EB8E-A60A-21D987CF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DFF9-C861-278F-DA6D-7BF036D5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b="1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b="1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“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LTE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는 고속 데이터 전송을 기반으로 다양한 멀티미디어 서비스를 가능하게 하였으며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이는 스마트폰 보급과 함께 통신 시장에 빠르게 확산되었다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.” </a:t>
            </a:r>
            <a:endParaRPr lang="ko-KR" altLang="en-US" sz="2000" b="0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b="0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김용대 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, 2013, "4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세대 이동통신 기술과 시장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",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한국통신학회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]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0" i="0" u="none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08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8DAC8-0584-FB0C-DD26-7AF8762C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70F2-3442-11F0-872C-0358929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대역폭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데이터 전송 속도 대폭 향상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FF5E7-8A67-DC9C-FFA6-72E8B84B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5053012"/>
            <a:ext cx="11099800" cy="1704976"/>
          </a:xfrm>
        </p:spPr>
        <p:txBody>
          <a:bodyPr>
            <a:noAutofit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b="0" i="0" u="none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HD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스트리밍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온라인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영상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통화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멀티미디어</a:t>
            </a:r>
            <a:r>
              <a:rPr lang="en-US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endParaRPr kumimoji="0" lang="ko-KR" altLang="en-US" sz="2400" b="0" i="0" u="sng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D55AA-A01C-FB6A-40EC-1696D915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05" y="1690688"/>
            <a:ext cx="7421989" cy="39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EB80-C018-44F6-10A9-0E5A9564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08EC-BDC1-7BA3-AFB8-BAFCA97A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15B9A-F150-CCB0-30B6-44923BE2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1690688"/>
            <a:ext cx="11099800" cy="506730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스마트폰 대중화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kumimoji="0" lang="en-US" altLang="ko-KR" sz="2400" b="0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스마트폰의 급속한 확산과 맞물려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4G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기술이 빠르게 확산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+mn-ea"/>
              <a:cs typeface="함초롬바탕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  <a:latin typeface="+mn-ea"/>
                <a:cs typeface="함초롬바탕"/>
              </a:rPr>
              <a:t>	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함초롬바탕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함초롬바탕"/>
                <a:sym typeface="Wingdings" panose="05000000000000000000" pitchFamily="2" charset="2"/>
              </a:rPr>
              <a:t>데이터 중심의 모바일 생태계 성장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+mn-ea"/>
              <a:cs typeface="함초롬바탕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kern="0" cap="none" spc="0" normalizeH="0" dirty="0">
              <a:solidFill>
                <a:srgbClr val="000000"/>
              </a:solidFill>
              <a:effectLst/>
              <a:latin typeface="+mn-ea"/>
              <a:cs typeface="함초롬바탕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</a:rPr>
              <a:t>통신사 투자</a:t>
            </a:r>
            <a:endParaRPr kumimoji="0" lang="en-US" altLang="ko-KR" sz="2400" b="1" i="0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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 글로벌 통신사들이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4G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인프라 구축을 위한 대규모 투자를 진행</a:t>
            </a:r>
            <a:endParaRPr kumimoji="0" lang="ko-KR" altLang="en-US" sz="2400" b="0" i="0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08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4EF6-9AD6-519C-1B24-D5DCC76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/>
              <a:t>목차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7FE60-0B5F-BE68-4A99-3EEEB8A7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1481138"/>
            <a:ext cx="5016500" cy="4805363"/>
          </a:xfrm>
        </p:spPr>
        <p:txBody>
          <a:bodyPr>
            <a:normAutofit/>
          </a:bodyPr>
          <a:lstStyle/>
          <a:p>
            <a:r>
              <a:rPr lang="ko-KR" altLang="en-US" sz="2400" b="1"/>
              <a:t>이동통신기술</a:t>
            </a:r>
            <a:endParaRPr lang="en-US" altLang="ko-KR" sz="2400" b="1"/>
          </a:p>
          <a:p>
            <a:pPr lvl="1"/>
            <a:r>
              <a:rPr lang="ko-KR" altLang="en-US" sz="2000"/>
              <a:t>세대 구분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en-US" altLang="ko-KR" sz="2400" b="1"/>
              <a:t>WiBro</a:t>
            </a:r>
          </a:p>
          <a:p>
            <a:pPr lvl="1"/>
            <a:r>
              <a:rPr lang="ko-KR" altLang="en-US" sz="2000"/>
              <a:t>휴대용 단말기</a:t>
            </a:r>
            <a:endParaRPr lang="en-US" altLang="ko-KR" sz="2000"/>
          </a:p>
          <a:p>
            <a:pPr lvl="1"/>
            <a:r>
              <a:rPr lang="ko-KR" altLang="en-US" sz="2000"/>
              <a:t>실패 요인</a:t>
            </a:r>
            <a:endParaRPr lang="en-US" altLang="ko-KR" sz="2000"/>
          </a:p>
          <a:p>
            <a:pPr lvl="1"/>
            <a:endParaRPr lang="en-US" altLang="ko-KR"/>
          </a:p>
          <a:p>
            <a:r>
              <a:rPr lang="en-US" altLang="ko-KR" sz="2400" b="1"/>
              <a:t>4G(LTE)</a:t>
            </a:r>
          </a:p>
          <a:p>
            <a:pPr lvl="1"/>
            <a:r>
              <a:rPr lang="en-US" altLang="ko-KR" sz="2000"/>
              <a:t>ALL-IP</a:t>
            </a:r>
          </a:p>
          <a:p>
            <a:pPr lvl="1"/>
            <a:r>
              <a:rPr lang="ko-KR" altLang="en-US" sz="2000"/>
              <a:t>주요 서비스</a:t>
            </a:r>
            <a:endParaRPr lang="en-US" altLang="ko-KR" sz="2000"/>
          </a:p>
          <a:p>
            <a:pPr lvl="1"/>
            <a:r>
              <a:rPr lang="ko-KR" altLang="en-US" sz="2000"/>
              <a:t>성공 요인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1DC21E-25DF-0ECD-23F2-61B4B12FCF4A}"/>
              </a:ext>
            </a:extLst>
          </p:cNvPr>
          <p:cNvSpPr txBox="1">
            <a:spLocks/>
          </p:cNvSpPr>
          <p:nvPr/>
        </p:nvSpPr>
        <p:spPr>
          <a:xfrm>
            <a:off x="6959600" y="571499"/>
            <a:ext cx="5016500" cy="592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/>
              <a:t>5G</a:t>
            </a:r>
          </a:p>
          <a:p>
            <a:pPr lvl="1"/>
            <a:r>
              <a:rPr lang="ko-KR" altLang="en-US" sz="2000"/>
              <a:t>배경</a:t>
            </a:r>
            <a:endParaRPr lang="en-US" altLang="ko-KR" sz="2000"/>
          </a:p>
          <a:p>
            <a:pPr lvl="1"/>
            <a:r>
              <a:rPr lang="en-US" altLang="ko-KR" sz="2000"/>
              <a:t>MEC</a:t>
            </a:r>
          </a:p>
          <a:p>
            <a:pPr lvl="1"/>
            <a:r>
              <a:rPr lang="en-US" altLang="ko-KR" sz="2000"/>
              <a:t>4G vs 5G</a:t>
            </a:r>
          </a:p>
          <a:p>
            <a:pPr lvl="1"/>
            <a:r>
              <a:rPr lang="ko-KR" altLang="en-US" sz="2000"/>
              <a:t>단점</a:t>
            </a:r>
            <a:endParaRPr lang="en-US" altLang="ko-KR" sz="2000"/>
          </a:p>
          <a:p>
            <a:pPr lvl="1"/>
            <a:r>
              <a:rPr lang="ko-KR" altLang="en-US" sz="2000"/>
              <a:t>성공</a:t>
            </a:r>
            <a:r>
              <a:rPr lang="en-US" altLang="ko-KR" sz="2000"/>
              <a:t>? </a:t>
            </a:r>
            <a:r>
              <a:rPr lang="ko-KR" altLang="en-US" sz="2000"/>
              <a:t>실패</a:t>
            </a:r>
            <a:r>
              <a:rPr lang="en-US" altLang="ko-KR" sz="2000"/>
              <a:t>?</a:t>
            </a:r>
          </a:p>
          <a:p>
            <a:pPr lvl="1"/>
            <a:endParaRPr lang="en-US" altLang="ko-KR" sz="2000"/>
          </a:p>
          <a:p>
            <a:r>
              <a:rPr lang="en-US" altLang="ko-KR" sz="2400" b="1"/>
              <a:t>6G</a:t>
            </a:r>
          </a:p>
          <a:p>
            <a:pPr lvl="1"/>
            <a:r>
              <a:rPr lang="ko-KR" altLang="en-US" sz="2000"/>
              <a:t>목표</a:t>
            </a:r>
            <a:endParaRPr lang="en-US" altLang="ko-KR" sz="2000"/>
          </a:p>
          <a:p>
            <a:pPr lvl="1"/>
            <a:r>
              <a:rPr lang="ko-KR" altLang="en-US" sz="2000"/>
              <a:t>실현 기술</a:t>
            </a:r>
            <a:endParaRPr lang="en-US" altLang="ko-KR" sz="2000"/>
          </a:p>
          <a:p>
            <a:pPr lvl="1"/>
            <a:r>
              <a:rPr lang="ko-KR" altLang="en-US" sz="2000"/>
              <a:t>기대 서비스</a:t>
            </a:r>
            <a:endParaRPr lang="en-US" altLang="ko-KR" sz="2000"/>
          </a:p>
          <a:p>
            <a:pPr lvl="1"/>
            <a:r>
              <a:rPr lang="ko-KR" altLang="en-US" sz="2000"/>
              <a:t>전망</a:t>
            </a:r>
            <a:endParaRPr lang="en-US" altLang="ko-KR" sz="2000"/>
          </a:p>
          <a:p>
            <a:pPr lvl="1"/>
            <a:endParaRPr lang="en-US" altLang="ko-KR" sz="2000"/>
          </a:p>
          <a:p>
            <a:r>
              <a:rPr lang="en-US" altLang="ko-KR" sz="2400" b="1"/>
              <a:t>MVNO</a:t>
            </a:r>
          </a:p>
          <a:p>
            <a:pPr lvl="1"/>
            <a:r>
              <a:rPr lang="ko-KR" altLang="en-US" sz="2000"/>
              <a:t>장점</a:t>
            </a:r>
            <a:endParaRPr lang="en-US" altLang="ko-KR" sz="2000"/>
          </a:p>
          <a:p>
            <a:pPr lvl="1"/>
            <a:r>
              <a:rPr lang="ko-KR" altLang="en-US" sz="2000"/>
              <a:t>단점</a:t>
            </a:r>
            <a:endParaRPr lang="en-US" altLang="ko-KR" sz="2000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27B1B-A596-1DA8-ED5D-3B77B43FB4E5}"/>
              </a:ext>
            </a:extLst>
          </p:cNvPr>
          <p:cNvCxnSpPr/>
          <p:nvPr/>
        </p:nvCxnSpPr>
        <p:spPr>
          <a:xfrm flipH="1">
            <a:off x="5765800" y="1027906"/>
            <a:ext cx="889000" cy="525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3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C5E7-E5BE-2436-D69C-85701977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6643-FEC0-D3F4-6193-5AC56CF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EC23C-1329-78B6-70BC-B831ECF1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1690688"/>
            <a:ext cx="11099800" cy="506730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글로벌 표준화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kumimoji="0" lang="en-US" altLang="ko-KR" sz="2400" b="0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LTE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WCDMA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CDMA2000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뒤를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이어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세계적으로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표준화된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자리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잡으며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통신사와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제조업체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간의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호환성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높아짐</a:t>
            </a:r>
            <a:endParaRPr kumimoji="0" lang="ko-KR" altLang="en-US" sz="2400" b="0" i="0" u="sng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08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E69EB-500C-D711-B6C3-B17B275E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E9EE-6C2C-721B-8EAE-2BE8D1FB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sz="2400" b="1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0B74-268E-9A12-01C8-69412549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/>
          </a:p>
          <a:p>
            <a:pPr algn="ctr"/>
            <a:r>
              <a:rPr lang="ko-KR" altLang="en-US" sz="2400" dirty="0"/>
              <a:t>급변하는 기술 발전</a:t>
            </a:r>
            <a:r>
              <a:rPr lang="en-US" altLang="ko-KR" sz="2400" dirty="0"/>
              <a:t>, </a:t>
            </a:r>
            <a:r>
              <a:rPr lang="ko-KR" altLang="en-US" sz="2400" dirty="0"/>
              <a:t>그에 따른 통신 요구사항 증가</a:t>
            </a:r>
            <a:endParaRPr lang="en-US" altLang="ko-KR" sz="2400" dirty="0"/>
          </a:p>
          <a:p>
            <a:pPr algn="ctr"/>
            <a:r>
              <a:rPr lang="ko-KR" altLang="en-US" sz="2400" dirty="0"/>
              <a:t>이동통신 단말기의 사용량 급증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/>
              <a:t>LTE(4G)</a:t>
            </a:r>
            <a:r>
              <a:rPr lang="ko-KR" altLang="en-US" sz="2400" dirty="0"/>
              <a:t>보다 </a:t>
            </a:r>
            <a:r>
              <a:rPr lang="ko-KR" altLang="en-US" sz="2400" u="sng" dirty="0"/>
              <a:t>훨씬 빠른 속도</a:t>
            </a:r>
            <a:r>
              <a:rPr lang="ko-KR" altLang="en-US" sz="2400" dirty="0"/>
              <a:t>와 더 </a:t>
            </a:r>
            <a:r>
              <a:rPr lang="ko-KR" altLang="en-US" sz="2400" u="sng" dirty="0"/>
              <a:t>낮은 지연</a:t>
            </a:r>
            <a:r>
              <a:rPr lang="en-US" altLang="ko-KR" sz="2400" u="sng" dirty="0"/>
              <a:t>(latency)</a:t>
            </a:r>
            <a:r>
              <a:rPr lang="ko-KR" altLang="en-US" sz="2400" dirty="0"/>
              <a:t>을 목표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u="sng" dirty="0">
                <a:sym typeface="Wingdings" panose="05000000000000000000" pitchFamily="2" charset="2"/>
              </a:rPr>
              <a:t>초저지연</a:t>
            </a:r>
            <a:r>
              <a:rPr lang="en-US" altLang="ko-KR" sz="2400" b="1" dirty="0">
                <a:sym typeface="Wingdings" panose="05000000000000000000" pitchFamily="2" charset="2"/>
              </a:rPr>
              <a:t>,</a:t>
            </a:r>
            <a:r>
              <a:rPr lang="ko-KR" altLang="en-US" sz="2400" b="1" dirty="0">
                <a:sym typeface="Wingdings" panose="05000000000000000000" pitchFamily="2" charset="2"/>
              </a:rPr>
              <a:t> </a:t>
            </a:r>
            <a:r>
              <a:rPr lang="ko-KR" altLang="en-US" sz="2400" b="1" u="sng" dirty="0">
                <a:sym typeface="Wingdings" panose="05000000000000000000" pitchFamily="2" charset="2"/>
              </a:rPr>
              <a:t>초연결</a:t>
            </a:r>
            <a:r>
              <a:rPr lang="ko-KR" altLang="en-US" sz="2400" b="1" dirty="0">
                <a:sym typeface="Wingdings" panose="05000000000000000000" pitchFamily="2" charset="2"/>
              </a:rPr>
              <a:t>을 목표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4877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32FF-1FEC-6BF9-AA3E-FEF93302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7226-A0B6-CDD6-8508-1BCFEED1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5G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8807-163A-13AE-3334-6C1017A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5</a:t>
            </a:r>
            <a:r>
              <a:rPr lang="ko-KR" altLang="en-US" sz="2400" b="1" dirty="0"/>
              <a:t>세대 이동통신 기술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 err="1"/>
              <a:t>mmWave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주파수 대역 사용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u="sng" dirty="0"/>
              <a:t>MEC</a:t>
            </a:r>
            <a:r>
              <a:rPr lang="ko-KR" altLang="en-US" sz="2400" b="1" u="sng" dirty="0"/>
              <a:t> 기술 </a:t>
            </a:r>
            <a:r>
              <a:rPr lang="ko-KR" altLang="en-US" sz="2400" b="1" dirty="0"/>
              <a:t>사용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err="1"/>
              <a:t>초고화질</a:t>
            </a:r>
            <a:r>
              <a:rPr lang="ko-KR" altLang="en-US" sz="2400" b="1" dirty="0"/>
              <a:t> 스트리밍</a:t>
            </a:r>
            <a:r>
              <a:rPr lang="en-US" altLang="ko-KR" sz="2400" dirty="0"/>
              <a:t>, </a:t>
            </a:r>
            <a:r>
              <a:rPr lang="en-US" altLang="ko-KR" sz="2400" b="1" dirty="0"/>
              <a:t>VR/AR</a:t>
            </a:r>
            <a:r>
              <a:rPr lang="en-US" altLang="ko-KR" sz="2400" dirty="0"/>
              <a:t>, </a:t>
            </a:r>
            <a:r>
              <a:rPr lang="ko-KR" altLang="en-US" sz="2400" b="1" dirty="0"/>
              <a:t>자율주행차</a:t>
            </a:r>
            <a:r>
              <a:rPr lang="ko-KR" altLang="en-US" sz="2400" dirty="0"/>
              <a:t> 등을 뒷받침하려고 만든 기술</a:t>
            </a:r>
            <a:endParaRPr lang="en-US" altLang="ko-KR" sz="2400" b="1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6610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AA90-BBED-0719-5A8B-55CF0EE9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62CC-C8DD-3228-5D53-F78A65A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D8B6-271D-DE32-2A9B-C56E4E9E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2400" b="1" dirty="0"/>
          </a:p>
          <a:p>
            <a:pPr algn="ctr"/>
            <a:r>
              <a:rPr lang="ko-KR" altLang="en-US" sz="2400" dirty="0">
                <a:latin typeface="+mn-ea"/>
              </a:rPr>
              <a:t>무선 구간이 빨라도 서버까지 왕복 시 느림</a:t>
            </a:r>
            <a:endParaRPr lang="en-US" altLang="ko-KR" sz="2400" dirty="0">
              <a:latin typeface="+mn-ea"/>
            </a:endParaRPr>
          </a:p>
          <a:p>
            <a:pPr algn="ctr"/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/>
              <a:t>사용자 </a:t>
            </a:r>
            <a:r>
              <a:rPr lang="ko-KR" altLang="en-US" sz="2400" u="sng" dirty="0"/>
              <a:t>가까운 곳</a:t>
            </a:r>
            <a:r>
              <a:rPr lang="en-US" altLang="ko-KR" sz="2400" u="sng" dirty="0"/>
              <a:t>(</a:t>
            </a:r>
            <a:r>
              <a:rPr lang="ko-KR" altLang="en-US" sz="2400" u="sng" dirty="0" err="1"/>
              <a:t>엣지</a:t>
            </a:r>
            <a:r>
              <a:rPr lang="en-US" altLang="ko-KR" sz="2400" u="sng" dirty="0"/>
              <a:t>, Edge)</a:t>
            </a:r>
            <a:r>
              <a:rPr lang="ko-KR" altLang="en-US" sz="2400" u="sng" dirty="0"/>
              <a:t>에 </a:t>
            </a:r>
            <a:r>
              <a:rPr lang="ko-KR" altLang="en-US" sz="2400" b="1" dirty="0"/>
              <a:t>서버를 설치</a:t>
            </a:r>
            <a:r>
              <a:rPr lang="ko-KR" altLang="en-US" sz="2400" dirty="0"/>
              <a:t>해서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빠르게 데이터를 처리하는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/>
              <a:t>5G</a:t>
            </a:r>
            <a:r>
              <a:rPr lang="ko-KR" altLang="en-US" sz="2400" dirty="0"/>
              <a:t>의 </a:t>
            </a:r>
            <a:r>
              <a:rPr lang="ko-KR" altLang="en-US" sz="2400" b="1" dirty="0"/>
              <a:t>초저지연</a:t>
            </a:r>
            <a:r>
              <a:rPr lang="ko-KR" altLang="en-US" sz="2400" dirty="0"/>
              <a:t> 목표를 </a:t>
            </a:r>
            <a:r>
              <a:rPr lang="ko-KR" altLang="en-US" sz="2400" u="sng" dirty="0"/>
              <a:t>현실로 만드는 핵심 기술</a:t>
            </a:r>
            <a:endParaRPr lang="en-US" altLang="ko-KR" sz="2400" u="sng" dirty="0"/>
          </a:p>
          <a:p>
            <a:pPr marL="0" indent="0" algn="ctr">
              <a:buNone/>
            </a:pPr>
            <a:endParaRPr lang="en-US" altLang="ko-KR" sz="2400" u="sng" dirty="0"/>
          </a:p>
        </p:txBody>
      </p:sp>
    </p:spTree>
    <p:extLst>
      <p:ext uri="{BB962C8B-B14F-4D97-AF65-F5344CB8AC3E}">
        <p14:creationId xmlns:p14="http://schemas.microsoft.com/office/powerpoint/2010/main" val="124990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9E6E7-C7A0-D452-107D-021A80B3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9119A-7239-092B-6180-B529E997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BE73E-A123-E33F-8E60-9391290B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ko-KR" sz="800" u="sng" dirty="0">
              <a:latin typeface="+mn-ea"/>
              <a:sym typeface="Wingdings" panose="05000000000000000000" pitchFamily="2" charset="2"/>
            </a:endParaRPr>
          </a:p>
          <a:p>
            <a:pPr algn="ctr">
              <a:buNone/>
            </a:pPr>
            <a:r>
              <a:rPr lang="ko-KR" altLang="en-US" sz="2400" b="1" dirty="0">
                <a:latin typeface="+mn-ea"/>
              </a:rPr>
              <a:t>기존 구조</a:t>
            </a:r>
            <a:endParaRPr lang="en-US" altLang="ko-KR" sz="2400" b="1" dirty="0">
              <a:latin typeface="+mn-ea"/>
            </a:endParaRPr>
          </a:p>
          <a:p>
            <a:pPr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사용자 → </a:t>
            </a:r>
            <a:r>
              <a:rPr lang="en-US" altLang="ko-KR" sz="2400" dirty="0">
                <a:latin typeface="+mn-ea"/>
              </a:rPr>
              <a:t>(5G) → </a:t>
            </a:r>
            <a:r>
              <a:rPr lang="ko-KR" altLang="en-US" sz="2400" dirty="0">
                <a:latin typeface="+mn-ea"/>
              </a:rPr>
              <a:t>본사 서버 → 응답 → 사용자</a:t>
            </a:r>
            <a:endParaRPr lang="en-US" altLang="ko-KR" sz="2400" dirty="0">
              <a:latin typeface="+mn-ea"/>
            </a:endParaRPr>
          </a:p>
          <a:p>
            <a:pPr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⟶ 멀리 가서 느림</a:t>
            </a:r>
            <a:endParaRPr lang="en-US" altLang="ko-KR" sz="2400" dirty="0">
              <a:latin typeface="+mn-ea"/>
            </a:endParaRPr>
          </a:p>
          <a:p>
            <a:pPr algn="ctr">
              <a:buNone/>
            </a:pPr>
            <a:endParaRPr lang="ko-KR" altLang="en-US" sz="24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b="1" dirty="0">
                <a:latin typeface="+mn-ea"/>
              </a:rPr>
              <a:t>MEC </a:t>
            </a:r>
            <a:r>
              <a:rPr lang="ko-KR" altLang="en-US" sz="2400" b="1" dirty="0">
                <a:latin typeface="+mn-ea"/>
              </a:rPr>
              <a:t>구조</a:t>
            </a:r>
            <a:endParaRPr lang="en-US" altLang="ko-KR" sz="2400" b="1" dirty="0">
              <a:latin typeface="+mn-ea"/>
            </a:endParaRPr>
          </a:p>
          <a:p>
            <a:pPr marL="0" indent="0"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사용자 → </a:t>
            </a:r>
            <a:r>
              <a:rPr lang="en-US" altLang="ko-KR" sz="2400" dirty="0">
                <a:latin typeface="+mn-ea"/>
              </a:rPr>
              <a:t>(5G) → </a:t>
            </a:r>
            <a:r>
              <a:rPr lang="ko-KR" altLang="en-US" sz="2400" b="1" dirty="0">
                <a:latin typeface="+mn-ea"/>
              </a:rPr>
              <a:t>가까운 </a:t>
            </a:r>
            <a:r>
              <a:rPr lang="ko-KR" altLang="en-US" sz="2400" b="1" dirty="0" err="1">
                <a:latin typeface="+mn-ea"/>
              </a:rPr>
              <a:t>엣지</a:t>
            </a:r>
            <a:r>
              <a:rPr lang="ko-KR" altLang="en-US" sz="2400" b="1" dirty="0">
                <a:latin typeface="+mn-ea"/>
              </a:rPr>
              <a:t> 서버</a:t>
            </a:r>
            <a:r>
              <a:rPr lang="ko-KR" altLang="en-US" sz="2400" dirty="0">
                <a:latin typeface="+mn-ea"/>
              </a:rPr>
              <a:t> → 응답 → 사용자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⟶ 빠르고 실시간</a:t>
            </a:r>
          </a:p>
          <a:p>
            <a:pPr algn="ctr"/>
            <a:endParaRPr lang="en-US" altLang="ko-KR" sz="2400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26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647B-2388-C113-8203-997D3E80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984ED-6752-6122-30B0-4CCCC632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146F25-59E6-7B83-A3BA-8BAE6581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14851128">
            <a:extLst>
              <a:ext uri="{FF2B5EF4-FFF2-40B4-BE49-F238E27FC236}">
                <a16:creationId xmlns:a16="http://schemas.microsoft.com/office/drawing/2014/main" id="{A87C9366-32AC-2E76-BBF7-79CA0952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258036"/>
            <a:ext cx="7505700" cy="52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0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9E212-CBD7-4D58-1224-B5ABC9D9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6E99E-E884-3F71-47B9-7D8F315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en-US" altLang="ko-KR" sz="2400" b="1" dirty="0"/>
              <a:t>4G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5G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KPI </a:t>
            </a:r>
            <a:r>
              <a:rPr lang="ko-KR" altLang="en-US" sz="2400" b="1" dirty="0"/>
              <a:t>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C58A46-3E1C-0BA9-22C7-BEE7B6A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75" y="1282021"/>
            <a:ext cx="5917941" cy="40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C19FDCD-472D-1F5A-7B23-357C525F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5253368"/>
            <a:ext cx="10515600" cy="1922131"/>
          </a:xfrm>
        </p:spPr>
        <p:txBody>
          <a:bodyPr>
            <a:normAutofit/>
          </a:bodyPr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5G – </a:t>
            </a:r>
            <a:r>
              <a:rPr lang="en-US" altLang="ko-KR" sz="2000" b="1" dirty="0"/>
              <a:t>4G</a:t>
            </a:r>
            <a:r>
              <a:rPr lang="ko-KR" altLang="en-US" sz="2000" b="1" dirty="0"/>
              <a:t>보다 더 큰 목표</a:t>
            </a:r>
            <a:r>
              <a:rPr lang="en-US" altLang="ko-KR" sz="2000" b="1" dirty="0"/>
              <a:t>(KPI)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가짐</a:t>
            </a:r>
            <a:endParaRPr lang="en-US" altLang="ko-KR" sz="20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 latinLnBrk="1">
              <a:spcAft>
                <a:spcPts val="800"/>
              </a:spcAft>
              <a:buNone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이동통신 네트워크 인프라 산업생태계의 전환 방향 연구</a:t>
            </a: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KISDI	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자료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정보통신정책연구원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47C0E-7417-CAB3-A13D-1077FA3C4C2E}"/>
              </a:ext>
            </a:extLst>
          </p:cNvPr>
          <p:cNvSpPr txBox="1"/>
          <p:nvPr/>
        </p:nvSpPr>
        <p:spPr>
          <a:xfrm>
            <a:off x="8065655" y="1961253"/>
            <a:ext cx="345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KPI(Key Performance Indicator) – </a:t>
            </a:r>
            <a:r>
              <a:rPr lang="ko-KR" altLang="en-US" sz="1800" dirty="0"/>
              <a:t>이 표에선 목표치로 사용</a:t>
            </a:r>
            <a:r>
              <a:rPr lang="en-US" altLang="ko-K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82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9FD55-866C-33FB-DD13-C3DA73902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79415-74B4-9FC0-9BA2-B83D747D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en-US" altLang="ko-KR" sz="2400" b="1" dirty="0"/>
              <a:t>4G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5G</a:t>
            </a:r>
            <a:r>
              <a:rPr lang="ko-KR" altLang="en-US" sz="2400" b="1" dirty="0"/>
              <a:t> 성능차이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68A0BC-CF95-A37F-00FB-21F8A0B1FD3A}"/>
              </a:ext>
            </a:extLst>
          </p:cNvPr>
          <p:cNvGraphicFramePr>
            <a:graphicFrameLocks noGrp="1"/>
          </p:cNvGraphicFramePr>
          <p:nvPr/>
        </p:nvGraphicFramePr>
        <p:xfrm>
          <a:off x="3795077" y="1690688"/>
          <a:ext cx="4601845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1438275">
                  <a:extLst>
                    <a:ext uri="{9D8B030D-6E8A-4147-A177-3AD203B41FA5}">
                      <a16:colId xmlns:a16="http://schemas.microsoft.com/office/drawing/2014/main" val="695378203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113817468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267078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 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</a:t>
                      </a:r>
                      <a:b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(IMT-Advanced)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5G</a:t>
                      </a:r>
                      <a:b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(IMT-2020)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489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 전송속도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 Gbps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 Gbps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552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이용자</a:t>
                      </a:r>
                      <a:b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체감 전송속도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Mbps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100∼1,000 Mbps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048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주파수 효율성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대비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3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353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고속 이동성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350 km/h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500 km/h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20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 지연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1/100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1/1,000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481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 기기 연결 수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100,000 /km2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1,000,000 /km2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22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에너지 효율성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대비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27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면적당 데이터</a:t>
                      </a:r>
                      <a:b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처리 용량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 Mbps/m2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Mbps/m2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28428"/>
                  </a:ext>
                </a:extLst>
              </a:tr>
            </a:tbl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62E62-9DC9-6AB3-D57E-1C243C18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1586"/>
            <a:ext cx="10515600" cy="822577"/>
          </a:xfrm>
        </p:spPr>
        <p:txBody>
          <a:bodyPr>
            <a:normAutofit/>
          </a:bodyPr>
          <a:lstStyle/>
          <a:p>
            <a:pPr algn="ctr" latinLnBrk="1">
              <a:spcAft>
                <a:spcPts val="800"/>
              </a:spcAft>
              <a:buNone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연합뉴스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.&lt;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이동통신과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핵심성능 비교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." 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연합뉴스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웹사이트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 2015,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미래창조과학부</a:t>
            </a:r>
          </a:p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47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3D10-5431-9B5D-F80E-73685721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A1AF-1F8B-8552-94FD-E7FFE0E8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5DC8C-65C6-540C-5E75-03165EF0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LTE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비해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용량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지연시간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연결성 등에서 획기적으로 향상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초고속 데이터 전송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초광대역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초저지연성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초연결성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다양한 산업 혁신 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(4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차 산업혁명의 핵심 기술에 접목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69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15CC-C34D-79FF-8D16-1CD82E15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2C8EE-2F7A-26D2-DD6A-7E1B13F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단점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71AB-E6C0-14BA-7F76-AF588482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50" y="1800225"/>
            <a:ext cx="3924300" cy="4351338"/>
          </a:xfrm>
        </p:spPr>
        <p:txBody>
          <a:bodyPr/>
          <a:lstStyle/>
          <a:p>
            <a:pPr algn="ctr"/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인프라 구축 비용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배터리 소모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기기 발열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취약한 보안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비싼 요금제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EA50-FBD1-DFC1-3862-E61917F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9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이동통신기술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0EC5826-87ED-A8A0-3DB7-2CE22EC5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40"/>
          <a:stretch/>
        </p:blipFill>
        <p:spPr>
          <a:xfrm>
            <a:off x="2494999" y="1497754"/>
            <a:ext cx="7202001" cy="41391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07B5C9-4370-F4C2-43FE-EAC6C079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7005"/>
            <a:ext cx="10515600" cy="1008804"/>
          </a:xfrm>
        </p:spPr>
        <p:txBody>
          <a:bodyPr>
            <a:normAutofit/>
          </a:bodyPr>
          <a:lstStyle/>
          <a:p>
            <a:pPr algn="ctr"/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/>
              <a:t>대략 </a:t>
            </a:r>
            <a:r>
              <a:rPr lang="en-US" altLang="ko-KR" sz="2400" dirty="0"/>
              <a:t>10</a:t>
            </a:r>
            <a:r>
              <a:rPr lang="ko-KR" altLang="en-US" sz="2400" dirty="0"/>
              <a:t>년을 주기로 바뀌어 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4996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00FC-F7D0-607B-DC9F-967723C0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FB4F-0CB3-4DD0-D292-4F90326D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9C954-E10F-E69B-E934-324A471F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17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400" dirty="0">
                <a:sym typeface="Wingdings" panose="05000000000000000000" pitchFamily="2" charset="2"/>
              </a:rPr>
              <a:t>초기</a:t>
            </a:r>
            <a:r>
              <a:rPr lang="en-US" altLang="ko-KR" sz="2400" dirty="0">
                <a:sym typeface="Wingdings" panose="05000000000000000000" pitchFamily="2" charset="2"/>
              </a:rPr>
              <a:t> - </a:t>
            </a:r>
            <a:r>
              <a:rPr lang="ko-KR" altLang="en-US" sz="2400" dirty="0">
                <a:sym typeface="Wingdings" panose="05000000000000000000" pitchFamily="2" charset="2"/>
              </a:rPr>
              <a:t>진짜 </a:t>
            </a:r>
            <a:r>
              <a:rPr lang="en-US" altLang="ko-KR" sz="2400" dirty="0">
                <a:sym typeface="Wingdings" panose="05000000000000000000" pitchFamily="2" charset="2"/>
              </a:rPr>
              <a:t>5G(</a:t>
            </a:r>
            <a:r>
              <a:rPr lang="ko-KR" altLang="en-US" sz="2400" dirty="0">
                <a:sym typeface="Wingdings" panose="05000000000000000000" pitchFamily="2" charset="2"/>
              </a:rPr>
              <a:t>초고주파 대역</a:t>
            </a:r>
            <a:r>
              <a:rPr lang="en-US" altLang="ko-KR" sz="2400" dirty="0">
                <a:sym typeface="Wingdings" panose="05000000000000000000" pitchFamily="2" charset="2"/>
              </a:rPr>
              <a:t>) </a:t>
            </a:r>
            <a:r>
              <a:rPr lang="ko-KR" altLang="en-US" sz="2400" dirty="0">
                <a:sym typeface="Wingdings" panose="05000000000000000000" pitchFamily="2" charset="2"/>
              </a:rPr>
              <a:t>지역 한정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– </a:t>
            </a:r>
            <a:r>
              <a:rPr lang="ko-KR" altLang="en-US" sz="2400" u="sng" dirty="0"/>
              <a:t>일부</a:t>
            </a:r>
            <a:r>
              <a:rPr lang="ko-KR" altLang="en-US" sz="2400" dirty="0"/>
              <a:t> </a:t>
            </a:r>
            <a:r>
              <a:rPr lang="en-US" altLang="ko-KR" sz="2400" dirty="0"/>
              <a:t>5G</a:t>
            </a:r>
            <a:r>
              <a:rPr lang="ko-KR" altLang="en-US" sz="2400" dirty="0"/>
              <a:t>는 </a:t>
            </a:r>
            <a:r>
              <a:rPr lang="en-US" altLang="ko-KR" sz="2400" dirty="0"/>
              <a:t>LTE</a:t>
            </a:r>
            <a:r>
              <a:rPr lang="ko-KR" altLang="en-US" sz="2400" dirty="0"/>
              <a:t>와 비슷한 속도 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u="sng" dirty="0">
                <a:sym typeface="Wingdings" panose="05000000000000000000" pitchFamily="2" charset="2"/>
              </a:rPr>
              <a:t>지역과 환경에 따라 체감 차이 </a:t>
            </a:r>
            <a:r>
              <a:rPr lang="en-US" altLang="ko-KR" sz="2400" u="sng" dirty="0">
                <a:sym typeface="Wingdings" panose="05000000000000000000" pitchFamily="2" charset="2"/>
              </a:rPr>
              <a:t>O</a:t>
            </a:r>
            <a:endParaRPr lang="ko-KR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2791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9CDF4-7CB1-5380-5430-5F102DE5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1ABD-854B-EA28-9FD5-334871D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89A60-0965-FA60-AB06-519CB61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3846"/>
            <a:ext cx="10515600" cy="1841054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à"/>
            </a:pPr>
            <a:r>
              <a:rPr lang="ko-KR" altLang="en-US" dirty="0"/>
              <a:t>지역별로 가입 편차가 심한 모습</a:t>
            </a:r>
            <a:endParaRPr lang="en-US" altLang="ko-KR" dirty="0"/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1100" dirty="0"/>
          </a:p>
          <a:p>
            <a:pPr marL="0" indent="0" algn="ctr">
              <a:buNone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에릭슨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모빌리티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리포트</a:t>
            </a:r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4" name="그림 3" descr="텍스트, 스크린샷, 다채로움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655027-E0B8-5AE4-C16E-500CB0249F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76" y="2094088"/>
            <a:ext cx="7662648" cy="3519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DF8EED-A7AC-8B4E-E969-AA6E917E0CB5}"/>
              </a:ext>
            </a:extLst>
          </p:cNvPr>
          <p:cNvSpPr txBox="1">
            <a:spLocks/>
          </p:cNvSpPr>
          <p:nvPr/>
        </p:nvSpPr>
        <p:spPr>
          <a:xfrm>
            <a:off x="3174083" y="1534917"/>
            <a:ext cx="5843833" cy="6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 세계 지역별 이동통신 가입 현황 그래프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7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95720-D359-B0E8-9B92-C8CDF63B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3C12-5E00-5260-CE6F-FFE69B5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78DE-2312-4C1B-BDFE-8BB90120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3846"/>
            <a:ext cx="10515600" cy="6668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u="sng" dirty="0"/>
              <a:t>이상적인 </a:t>
            </a:r>
            <a:r>
              <a:rPr lang="en-US" altLang="ko-KR" u="sng" dirty="0"/>
              <a:t>5G </a:t>
            </a:r>
            <a:r>
              <a:rPr lang="ko-KR" altLang="en-US" u="sng" dirty="0"/>
              <a:t>위해선 </a:t>
            </a:r>
            <a:r>
              <a:rPr lang="ko-KR" altLang="en-US" b="1" dirty="0"/>
              <a:t>단독모드</a:t>
            </a:r>
            <a:r>
              <a:rPr lang="ko-KR" altLang="en-US" dirty="0"/>
              <a:t>가 </a:t>
            </a:r>
            <a:r>
              <a:rPr lang="ko-KR" altLang="en-US" b="1" dirty="0"/>
              <a:t>상용화</a:t>
            </a:r>
            <a:r>
              <a:rPr lang="ko-KR" altLang="en-US" dirty="0"/>
              <a:t> 되어야 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303AB7-B095-9922-6CF8-06996A14DBCF}"/>
              </a:ext>
            </a:extLst>
          </p:cNvPr>
          <p:cNvSpPr txBox="1">
            <a:spLocks/>
          </p:cNvSpPr>
          <p:nvPr/>
        </p:nvSpPr>
        <p:spPr>
          <a:xfrm>
            <a:off x="3174083" y="1534917"/>
            <a:ext cx="5843833" cy="6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46BFA3-D37E-3013-9741-153609A8F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60" y="1534917"/>
            <a:ext cx="6184077" cy="352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073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B12CC-9086-0DE4-AA00-B9C4520A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0FD9-7775-EC92-82E5-B1D42EE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6G 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646C1-8C11-BDA5-BA25-3AE09796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2400" b="1" dirty="0"/>
          </a:p>
          <a:p>
            <a:pPr>
              <a:buNone/>
            </a:pPr>
            <a:r>
              <a:rPr lang="en-US" altLang="ko-KR" sz="2400" b="1" dirty="0"/>
              <a:t>5G </a:t>
            </a:r>
            <a:r>
              <a:rPr lang="ko-KR" altLang="en-US" sz="2400" b="1" dirty="0"/>
              <a:t>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스마트 공장</a:t>
            </a:r>
            <a:r>
              <a:rPr lang="en-US" altLang="ko-KR" sz="2400" dirty="0"/>
              <a:t>, </a:t>
            </a:r>
            <a:r>
              <a:rPr lang="ko-KR" altLang="en-US" sz="2400" dirty="0"/>
              <a:t>원격 로봇 수술 등 </a:t>
            </a:r>
            <a:r>
              <a:rPr lang="ko-KR" altLang="en-US" sz="2400" b="1" dirty="0"/>
              <a:t>고난이도 </a:t>
            </a:r>
            <a:r>
              <a:rPr lang="ko-KR" altLang="en-US" sz="2400" b="1" dirty="0" err="1"/>
              <a:t>버티컬</a:t>
            </a:r>
            <a:r>
              <a:rPr lang="ko-KR" altLang="en-US" sz="2400" b="1" dirty="0"/>
              <a:t> 서비스</a:t>
            </a:r>
            <a:r>
              <a:rPr lang="ko-KR" altLang="en-US" sz="2400" dirty="0"/>
              <a:t> 지원에 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지상 인프라</a:t>
            </a:r>
            <a:r>
              <a:rPr lang="ko-KR" altLang="en-US" sz="2400" dirty="0"/>
              <a:t> 기반으로만 서비스 가능 </a:t>
            </a:r>
            <a:r>
              <a:rPr lang="en-US" altLang="ko-KR" sz="2400" dirty="0"/>
              <a:t>(</a:t>
            </a:r>
            <a:r>
              <a:rPr lang="ko-KR" altLang="en-US" sz="2400" dirty="0"/>
              <a:t>위성 연결 불가</a:t>
            </a:r>
            <a:r>
              <a:rPr lang="en-US" altLang="ko-KR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 6G </a:t>
            </a:r>
            <a:r>
              <a:rPr lang="ko-KR" altLang="en-US" sz="2400" b="1" dirty="0"/>
              <a:t>저궤도 위성 활용 </a:t>
            </a:r>
            <a:r>
              <a:rPr lang="ko-KR" altLang="en-US" sz="2400" dirty="0"/>
              <a:t>→ </a:t>
            </a:r>
            <a:r>
              <a:rPr lang="ko-KR" altLang="en-US" sz="2400" u="sng" dirty="0"/>
              <a:t>지상 </a:t>
            </a:r>
            <a:r>
              <a:rPr lang="en-US" altLang="ko-KR" sz="2400" u="sng" dirty="0"/>
              <a:t>10km </a:t>
            </a:r>
            <a:r>
              <a:rPr lang="ko-KR" altLang="en-US" sz="2400" u="sng" dirty="0"/>
              <a:t>상공까지 통신 영역 확장</a:t>
            </a:r>
            <a:endParaRPr lang="en-US" altLang="ko-KR" sz="2400" u="sng" dirty="0"/>
          </a:p>
          <a:p>
            <a:pPr marL="0" marR="0" indent="0" algn="just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584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2F8B-80FB-39AF-A454-04315548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3C18-F494-89A6-DAA0-5ACDE12E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목표</a:t>
            </a:r>
            <a:endParaRPr lang="ko-KR" altLang="en-US" sz="24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FADF2-B699-EBC8-1B84-23B063A44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76" y="1690688"/>
            <a:ext cx="9897248" cy="4024312"/>
          </a:xfrm>
        </p:spPr>
      </p:pic>
    </p:spTree>
    <p:extLst>
      <p:ext uri="{BB962C8B-B14F-4D97-AF65-F5344CB8AC3E}">
        <p14:creationId xmlns:p14="http://schemas.microsoft.com/office/powerpoint/2010/main" val="117693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0258-4252-7A2B-366D-6FFB9F09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386F-3884-301B-941C-CCE6A15A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실현 기술 </a:t>
            </a:r>
            <a:r>
              <a:rPr lang="ko-KR" altLang="en-US" sz="2400" b="1" dirty="0" err="1"/>
              <a:t>인타임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온타임</a:t>
            </a:r>
            <a:r>
              <a:rPr lang="ko-KR" altLang="en-US" sz="2400" b="1" dirty="0"/>
              <a:t> 보장 네트워크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E6645-CF0A-075A-6EA3-F42FEC6F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</a:rPr>
              <a:t>MEC </a:t>
            </a:r>
            <a:r>
              <a:rPr lang="ko-KR" altLang="en-US" sz="2400" dirty="0">
                <a:latin typeface="+mn-ea"/>
              </a:rPr>
              <a:t>기술 </a:t>
            </a:r>
            <a:r>
              <a:rPr lang="en-US" altLang="ko-KR" sz="2400" dirty="0">
                <a:latin typeface="+mn-ea"/>
              </a:rPr>
              <a:t>– </a:t>
            </a:r>
            <a:r>
              <a:rPr lang="ko-KR" altLang="en-US" sz="2400" dirty="0">
                <a:latin typeface="+mn-ea"/>
              </a:rPr>
              <a:t>초저지연 통신 실현 역부족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dirty="0" err="1">
                <a:latin typeface="+mn-ea"/>
              </a:rPr>
              <a:t>인타임</a:t>
            </a:r>
            <a:r>
              <a:rPr lang="ko-KR" altLang="en-US" sz="2400" dirty="0">
                <a:latin typeface="+mn-ea"/>
              </a:rPr>
              <a:t> 보장 네트워크 기술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지연시간 감소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dirty="0" err="1">
                <a:latin typeface="+mn-ea"/>
              </a:rPr>
              <a:t>온타임</a:t>
            </a:r>
            <a:r>
              <a:rPr lang="ko-KR" altLang="en-US" sz="2400" dirty="0">
                <a:latin typeface="+mn-ea"/>
              </a:rPr>
              <a:t> 보장 네트워크 기술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지연 편차 최소화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0" indent="0" algn="ctr">
              <a:buNone/>
            </a:pP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예상 가능 서비스 </a:t>
            </a:r>
            <a:endParaRPr lang="en-US" altLang="ko-KR" sz="2400" dirty="0">
              <a:latin typeface="+mn-ea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수백 킬로미터 떨어진 위치에서의 원격수술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스마트 공장 원격 제어 등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08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E2162-1956-4BE6-4A05-3B8BEC97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068D-36A8-C252-B3E2-0BCDE7AC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</a:t>
            </a:r>
            <a:r>
              <a:rPr lang="ko-KR" altLang="en-US" sz="2000" b="1" dirty="0"/>
              <a:t> </a:t>
            </a:r>
            <a:r>
              <a:rPr lang="ko-KR" altLang="en-US" b="1" dirty="0"/>
              <a:t>실현 기술 </a:t>
            </a:r>
            <a:r>
              <a:rPr lang="en-US" altLang="ko-KR" sz="2400" b="1" dirty="0"/>
              <a:t>6G</a:t>
            </a:r>
            <a:r>
              <a:rPr lang="ko-KR" altLang="en-US" sz="2400" b="1" dirty="0"/>
              <a:t>광통신 기술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3D8E32-199D-80B0-C1A8-34B853E9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8721480">
            <a:extLst>
              <a:ext uri="{FF2B5EF4-FFF2-40B4-BE49-F238E27FC236}">
                <a16:creationId xmlns:a16="http://schemas.microsoft.com/office/drawing/2014/main" id="{9582D28A-5833-4250-546B-F45B8447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377283"/>
            <a:ext cx="7023100" cy="51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2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175D-4AF5-E044-2224-3D9A22EE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6D86-3A8A-5324-FD5E-93FC39FE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기대 서비스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381F-3FF4-F8CD-1B71-FC252347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0" y="1690688"/>
            <a:ext cx="5092700" cy="4351338"/>
          </a:xfrm>
        </p:spPr>
        <p:txBody>
          <a:bodyPr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완전 자율주행차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에어택시 및 자율비행 </a:t>
            </a:r>
            <a:r>
              <a:rPr lang="ko-KR" altLang="en-US" dirty="0" err="1"/>
              <a:t>드론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초실감</a:t>
            </a:r>
            <a:r>
              <a:rPr lang="ko-KR" altLang="en-US" dirty="0"/>
              <a:t> 메타버스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인공위성 기반 우주 인터넷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원격 수술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디지털 트윈 기반 도시 관리</a:t>
            </a:r>
          </a:p>
          <a:p>
            <a:pPr marL="0" marR="0" indent="0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18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2E42B-B8BC-C710-9185-30551B74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06200-CCD8-7522-AD95-8B23E22B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전망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7E3EA-6934-252B-C527-E0076798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ctr" fontAlgn="base" latinLnBrk="1">
              <a:lnSpc>
                <a:spcPct val="120000"/>
              </a:lnSpc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2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한국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– 2028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상용화 목표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2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삼성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LG, KT, SKT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등 업체들이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연구센터를 설립하여 연구개발을 진행중</a:t>
            </a:r>
          </a:p>
          <a:p>
            <a:pPr marL="0" marR="0" indent="0" algn="ctr" fontAlgn="base" latinLnBrk="1">
              <a:lnSpc>
                <a:spcPct val="120000"/>
              </a:lnSpc>
            </a:pP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2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중국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– 2030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상용화 목표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2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투자와 발전 방향 가이드라인을 제시한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백서를 발표하고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+mn-ea"/>
              </a:rPr>
              <a:t>화웨이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ZTE,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차이나 모바일 등 업체들이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미래 기술 개발에 주력</a:t>
            </a:r>
          </a:p>
          <a:p>
            <a:pPr marL="0" marR="0" indent="0" algn="ctr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>
              <a:buNone/>
            </a:pP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0334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6EDD4-800B-EFCA-FA6F-465AD494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서비스</a:t>
            </a:r>
            <a:br>
              <a:rPr lang="en-US" altLang="ko-KR" b="1" dirty="0"/>
            </a:br>
            <a:r>
              <a:rPr lang="en-US" altLang="ko-KR" b="1" dirty="0"/>
              <a:t>MVNO</a:t>
            </a:r>
            <a:r>
              <a:rPr lang="ko-KR" altLang="en-US" dirty="0"/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MVNO(Mobile Virtual Network Operator)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77AA5-E059-9BE5-91F7-7AB46981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ctr" fontAlgn="base" latinLnBrk="1">
              <a:lnSpc>
                <a:spcPct val="160000"/>
              </a:lnSpc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MVNO = </a:t>
            </a:r>
            <a:r>
              <a:rPr lang="ko-KR" altLang="en-US" sz="2400" kern="0" dirty="0" err="1">
                <a:solidFill>
                  <a:srgbClr val="000000"/>
                </a:solidFill>
                <a:latin typeface="+mn-ea"/>
              </a:rPr>
              <a:t>알뜰폰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자체 네트워크 인프라 없이 </a:t>
            </a:r>
            <a:r>
              <a:rPr lang="ko-KR" altLang="en-US" sz="2400" u="sng" kern="0" spc="0" dirty="0">
                <a:solidFill>
                  <a:srgbClr val="000000"/>
                </a:solidFill>
                <a:effectLst/>
                <a:latin typeface="+mn-ea"/>
              </a:rPr>
              <a:t>기존 통신사의 망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을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임대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하여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서비스를 제공하는 사업자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7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270D-1091-1001-39CE-46377035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AFB5-5282-B95B-BA5B-04046B14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91"/>
            <a:ext cx="10515600" cy="1325563"/>
          </a:xfrm>
        </p:spPr>
        <p:txBody>
          <a:bodyPr/>
          <a:lstStyle/>
          <a:p>
            <a:r>
              <a:rPr lang="ko-KR" altLang="en-US" b="1" dirty="0"/>
              <a:t>이동통신 세대 구분</a:t>
            </a:r>
            <a:r>
              <a:rPr lang="en-US" altLang="ko-KR" sz="2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(Generation)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2FA16-96E3-228D-9839-3C2A4CA2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54"/>
            <a:ext cx="10515600" cy="4667250"/>
          </a:xfrm>
        </p:spPr>
        <p:txBody>
          <a:bodyPr>
            <a:normAutofit/>
          </a:bodyPr>
          <a:lstStyle/>
          <a:p>
            <a:pPr algn="ctr"/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세계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전기ㆍ전자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분야의 국제기구인 국제전기통신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연합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(ITU)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주관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800" b="0" i="0" dirty="0">
              <a:solidFill>
                <a:srgbClr val="212529"/>
              </a:solidFill>
              <a:latin typeface="Pretendard JP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전송속도 향상</a:t>
            </a:r>
            <a:r>
              <a:rPr lang="ko-KR" altLang="en-US" sz="2400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z="2400" b="1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u="sng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핵심 기준</a:t>
            </a:r>
            <a:endParaRPr lang="en-US" altLang="ko-KR" sz="800" u="sng" dirty="0">
              <a:solidFill>
                <a:srgbClr val="212529"/>
              </a:solidFill>
              <a:latin typeface="Pretendard JP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000" dirty="0"/>
              <a:t>네트워크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주파수 이용 효율</a:t>
            </a:r>
            <a:r>
              <a:rPr lang="en-US" altLang="ko-KR" sz="2000" dirty="0"/>
              <a:t>, </a:t>
            </a:r>
            <a:r>
              <a:rPr lang="ko-KR" altLang="en-US" sz="2000" dirty="0"/>
              <a:t>지연 시간</a:t>
            </a:r>
            <a:r>
              <a:rPr lang="en-US" altLang="ko-KR" sz="2000" dirty="0"/>
              <a:t>(Latency), </a:t>
            </a:r>
            <a:r>
              <a:rPr lang="ko-KR" altLang="en-US" sz="2000" dirty="0"/>
              <a:t>서비스 품질 등도 기준</a:t>
            </a:r>
            <a:endParaRPr lang="en-US" altLang="ko-KR" sz="2000" i="0" dirty="0">
              <a:solidFill>
                <a:srgbClr val="212529"/>
              </a:solidFill>
              <a:effectLst/>
              <a:latin typeface="Pretendard JP"/>
            </a:endParaRPr>
          </a:p>
          <a:p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43DEFD-C2F5-2311-6550-B9E9A03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60659"/>
              </p:ext>
            </p:extLst>
          </p:nvPr>
        </p:nvGraphicFramePr>
        <p:xfrm>
          <a:off x="2272506" y="3704379"/>
          <a:ext cx="7646988" cy="2718276"/>
        </p:xfrm>
        <a:graphic>
          <a:graphicData uri="http://schemas.openxmlformats.org/drawingml/2006/table">
            <a:tbl>
              <a:tblPr firstRow="1" firstCol="1" bandRow="1"/>
              <a:tblGrid>
                <a:gridCol w="1130375">
                  <a:extLst>
                    <a:ext uri="{9D8B030D-6E8A-4147-A177-3AD203B41FA5}">
                      <a16:colId xmlns:a16="http://schemas.microsoft.com/office/drawing/2014/main" val="603217193"/>
                    </a:ext>
                  </a:extLst>
                </a:gridCol>
                <a:gridCol w="1979933">
                  <a:extLst>
                    <a:ext uri="{9D8B030D-6E8A-4147-A177-3AD203B41FA5}">
                      <a16:colId xmlns:a16="http://schemas.microsoft.com/office/drawing/2014/main" val="2468350120"/>
                    </a:ext>
                  </a:extLst>
                </a:gridCol>
                <a:gridCol w="2046686">
                  <a:extLst>
                    <a:ext uri="{9D8B030D-6E8A-4147-A177-3AD203B41FA5}">
                      <a16:colId xmlns:a16="http://schemas.microsoft.com/office/drawing/2014/main" val="2098080382"/>
                    </a:ext>
                  </a:extLst>
                </a:gridCol>
                <a:gridCol w="2489994">
                  <a:extLst>
                    <a:ext uri="{9D8B030D-6E8A-4147-A177-3AD203B41FA5}">
                      <a16:colId xmlns:a16="http://schemas.microsoft.com/office/drawing/2014/main" val="3936132399"/>
                    </a:ext>
                  </a:extLst>
                </a:gridCol>
              </a:tblGrid>
              <a:tr h="529023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(1G)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(2G)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(3G)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35240"/>
                  </a:ext>
                </a:extLst>
              </a:tr>
              <a:tr h="910782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전송속도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10kbps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9.6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64kbps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144kbps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2Mbps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4503"/>
                  </a:ext>
                </a:extLst>
              </a:tr>
              <a:tr h="1278471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서비스 특징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저속 데이터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영상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69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5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0226C-E1DA-6E61-A0C9-4C2AC2BC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9C3ED-DC1C-2018-46C0-9E86C478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서비스</a:t>
            </a:r>
            <a:br>
              <a:rPr lang="en-US" altLang="ko-KR" b="1" dirty="0"/>
            </a:br>
            <a:r>
              <a:rPr lang="en-US" altLang="ko-KR" b="1" dirty="0"/>
              <a:t>MVNO</a:t>
            </a:r>
            <a:r>
              <a:rPr lang="ko-KR" altLang="en-US" dirty="0"/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MVNO(Mobile Virtual Network Operator)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204DC-F25C-55D3-1CA8-D8FB20C7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endParaRPr lang="en-US" altLang="ko-KR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MVNO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인프라 비용 부담 없이 저렴한 요금제를 제공하지만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제한된 고객 서비스와 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브랜드 인지도가 시장 확대에 걸림돌이 된다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</a:p>
          <a:p>
            <a:pPr marL="0" indent="0" algn="ctr" fontAlgn="base">
              <a:lnSpc>
                <a:spcPct val="160000"/>
              </a:lnSpc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한국통신학회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2008, "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가상이동통신사업자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(MVNO)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시장진입전략분석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"]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68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E52C-C7DA-6C95-1918-A3BB061E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42B4-DFC3-DAD0-6CC6-4AF667F8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MVNO </a:t>
            </a:r>
            <a:r>
              <a:rPr lang="ko-KR" altLang="en-US" b="1" dirty="0"/>
              <a:t>장점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326EE-6F92-2E0D-FBED-950D9E34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인프라 구축에 대한 비용 부담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X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저렴한 요금제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9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다양한 요금제와 서비스 제공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다양한 선택의 폭 제공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901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941-C16D-DAD0-BB85-F181D69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588F-8E3A-5212-BF1B-E711AC89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MVNO </a:t>
            </a:r>
            <a:r>
              <a:rPr lang="ko-KR" altLang="en-US" b="1" dirty="0"/>
              <a:t>단점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3511D-DA85-A7A3-DED4-96FCD458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브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랜드 인지도 부족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9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제한된 서비스 품질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품질 보장이 어려움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59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F0A3-730D-5BB6-417B-C7A80063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9648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0D8-449D-8429-B2A2-A5A42D9B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7D3C-10A2-D965-4031-FFF022B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서비스</a:t>
            </a:r>
            <a:br>
              <a:rPr lang="en-US" altLang="ko-KR" b="1" dirty="0"/>
            </a:br>
            <a:r>
              <a:rPr lang="en-US" altLang="ko-KR" b="1" dirty="0"/>
              <a:t>WiBro</a:t>
            </a:r>
            <a:r>
              <a:rPr lang="en-US" altLang="ko-KR" sz="2400" b="1" dirty="0"/>
              <a:t>(</a:t>
            </a:r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Wirelss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Broadband)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F47D3-D7A6-3B92-F49C-0342D462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>
                <a:effectLst/>
                <a:latin typeface="+mn-ea"/>
                <a:cs typeface="Times New Roman" panose="02020603050405020304" pitchFamily="18" charset="0"/>
              </a:rPr>
              <a:t>한국에서 자체 개발한 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3.5</a:t>
            </a:r>
            <a:r>
              <a:rPr lang="ko-KR" altLang="en-US" sz="2400" b="1" dirty="0">
                <a:effectLst/>
                <a:latin typeface="+mn-ea"/>
                <a:cs typeface="Times New Roman" panose="02020603050405020304" pitchFamily="18" charset="0"/>
              </a:rPr>
              <a:t>세대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(3.5G) </a:t>
            </a:r>
            <a:r>
              <a:rPr lang="ko-KR" altLang="en-US" sz="2400" b="1" dirty="0">
                <a:effectLst/>
                <a:latin typeface="+mn-ea"/>
                <a:cs typeface="Times New Roman" panose="02020603050405020304" pitchFamily="18" charset="0"/>
              </a:rPr>
              <a:t>무선 인터넷 기술</a:t>
            </a:r>
            <a:endParaRPr lang="en-US" altLang="ko-KR" sz="24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u="sng" dirty="0">
                <a:latin typeface="+mn-ea"/>
                <a:cs typeface="Times New Roman" panose="02020603050405020304" pitchFamily="18" charset="0"/>
              </a:rPr>
              <a:t>2006</a:t>
            </a:r>
            <a:r>
              <a:rPr lang="ko-KR" altLang="en-US" sz="2400" u="sng" dirty="0">
                <a:latin typeface="+mn-ea"/>
                <a:cs typeface="Times New Roman" panose="02020603050405020304" pitchFamily="18" charset="0"/>
              </a:rPr>
              <a:t>년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 세계 최초 상용화 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(KT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SKT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에서 서비스 개시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4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2400" b="1" dirty="0">
                <a:effectLst/>
                <a:latin typeface="+mn-ea"/>
                <a:cs typeface="Times New Roman" panose="02020603050405020304" pitchFamily="18" charset="0"/>
              </a:rPr>
              <a:t>이동 중에도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dirty="0">
                <a:latin typeface="+mn-ea"/>
                <a:cs typeface="Times New Roman" panose="02020603050405020304" pitchFamily="18" charset="0"/>
              </a:rPr>
              <a:t>고속 인터넷 접속 가능한 무선 휴대 인터넷 서비스</a:t>
            </a: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43219-E72F-D20A-37BF-6465A85D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B3B9F-E917-55BC-2990-BDBFF115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휴대용 단말기</a:t>
            </a:r>
            <a:r>
              <a:rPr lang="en-US" altLang="ko-KR" sz="2400" b="1" dirty="0"/>
              <a:t>(Egg)</a:t>
            </a:r>
            <a:endParaRPr lang="ko-KR" altLang="en-US" sz="2400" b="1" dirty="0"/>
          </a:p>
        </p:txBody>
      </p:sp>
      <p:pic>
        <p:nvPicPr>
          <p:cNvPr id="1028" name="Picture 4" descr="IT 꿀팁] 와이브로 (Wibro) 란? : 네이버 블로그">
            <a:extLst>
              <a:ext uri="{FF2B5EF4-FFF2-40B4-BE49-F238E27FC236}">
                <a16:creationId xmlns:a16="http://schemas.microsoft.com/office/drawing/2014/main" id="{C13678B4-8FAE-8A3D-FBFF-2672A3CA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34" y="1365260"/>
            <a:ext cx="5455215" cy="31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673A3-AE4F-5EF4-8395-8338AF35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98" y="4316751"/>
            <a:ext cx="8427004" cy="21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6253-9DCA-B79F-318C-230E133F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FCBA-994D-1462-78A1-F95374F4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7360F-9464-CAB3-0476-62F7390C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“WiBro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국제 표준과의 비호환성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투자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낮은 수요로 인해 글로벌 시장에서 경쟁력을 상실했다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 </a:t>
            </a: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[Technological Forecasting and Social Change, 2015, </a:t>
            </a:r>
          </a:p>
          <a:p>
            <a:pPr marL="0" indent="0" algn="ctr"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"Why has a Korean telecommunications technology failed"]</a:t>
            </a:r>
          </a:p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266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0164-EACD-137B-F8CF-F5EB1EC99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E08D5-E326-1C20-68D5-74F2975F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	</a:t>
            </a:r>
            <a:r>
              <a:rPr lang="ko-KR" altLang="en-US" sz="2000" b="1" dirty="0"/>
              <a:t>국제 표준화 실패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891A2-2775-AF71-A790-9A238B7B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E0838-22ED-8D0C-B72B-E850E46E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334" y="2306291"/>
            <a:ext cx="7319332" cy="143492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7C8364-4C42-86B9-B045-64F79A33E513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266F27-FF76-2BCD-7B6F-739D23EDDD4D}"/>
              </a:ext>
            </a:extLst>
          </p:cNvPr>
          <p:cNvSpPr txBox="1">
            <a:spLocks/>
          </p:cNvSpPr>
          <p:nvPr/>
        </p:nvSpPr>
        <p:spPr>
          <a:xfrm>
            <a:off x="685800" y="3741217"/>
            <a:ext cx="10515600" cy="25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WiBro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/>
              <a:t>국제 표준 채택 </a:t>
            </a:r>
            <a:r>
              <a:rPr lang="ko-KR" altLang="en-US" sz="2000" b="1" u="sng" dirty="0"/>
              <a:t>실패</a:t>
            </a: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글로벌 시장 확산 어려움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LTE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</a:rPr>
              <a:t>국제 표준 기술</a:t>
            </a: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 세계 공동 투자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&amp;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빠른 보급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55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63ED-9CDC-04E7-C0E3-E818F67F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A101-431C-509A-A108-4FD19AFE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Wibro</a:t>
            </a:r>
            <a:r>
              <a:rPr lang="en-US" altLang="ko-KR" b="1" dirty="0"/>
              <a:t>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r>
              <a:rPr lang="en-US" altLang="ko-KR" sz="2000" b="1" dirty="0"/>
              <a:t>LTE </a:t>
            </a:r>
            <a:r>
              <a:rPr lang="ko-KR" altLang="en-US" sz="2000" b="1" dirty="0"/>
              <a:t>기술의 상용화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98000-69EA-F7B5-C984-D63DC7F0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93D4B9-1237-1CC3-F397-9A3DCB478C94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D48555-AB30-59AF-A8E3-4A9E428FD99A}"/>
              </a:ext>
            </a:extLst>
          </p:cNvPr>
          <p:cNvSpPr txBox="1">
            <a:spLocks/>
          </p:cNvSpPr>
          <p:nvPr/>
        </p:nvSpPr>
        <p:spPr>
          <a:xfrm>
            <a:off x="990600" y="6040683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방송통신정책연구 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(11-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진흥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-17)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주파수재할당 정책방향 대가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산정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제도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개선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방안 연구</a:t>
            </a: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7" name="그림 6" descr="텍스트, 폰트, 번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D6281B-9CCB-266E-A499-225F1AB1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57" y="2243574"/>
            <a:ext cx="8181086" cy="184269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D2A062-320E-5E07-983F-7014CA0B2BC5}"/>
              </a:ext>
            </a:extLst>
          </p:cNvPr>
          <p:cNvSpPr txBox="1">
            <a:spLocks/>
          </p:cNvSpPr>
          <p:nvPr/>
        </p:nvSpPr>
        <p:spPr>
          <a:xfrm>
            <a:off x="1603745" y="1886072"/>
            <a:ext cx="4492255" cy="68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200" dirty="0"/>
              <a:t>KT</a:t>
            </a:r>
            <a:r>
              <a:rPr lang="ko-KR" altLang="en-US" sz="2200" dirty="0"/>
              <a:t>와 </a:t>
            </a:r>
            <a:r>
              <a:rPr lang="en-US" altLang="ko-KR" sz="2200" dirty="0"/>
              <a:t>SKT</a:t>
            </a:r>
            <a:r>
              <a:rPr lang="ko-KR" altLang="en-US" sz="2200" dirty="0"/>
              <a:t>의 와이브로</a:t>
            </a:r>
            <a:r>
              <a:rPr lang="en-US" altLang="ko-KR" sz="2200" dirty="0"/>
              <a:t>(WiBro) </a:t>
            </a:r>
            <a:r>
              <a:rPr lang="ko-KR" altLang="en-US" sz="2200" dirty="0"/>
              <a:t>가입자 수 </a:t>
            </a:r>
            <a:endParaRPr lang="en-US" altLang="ko-KR" sz="22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C6E4C1-44D9-40E5-AE99-00448B4ACFB1}"/>
              </a:ext>
            </a:extLst>
          </p:cNvPr>
          <p:cNvSpPr txBox="1">
            <a:spLocks/>
          </p:cNvSpPr>
          <p:nvPr/>
        </p:nvSpPr>
        <p:spPr>
          <a:xfrm>
            <a:off x="685800" y="4207003"/>
            <a:ext cx="10515600" cy="18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WiBro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초기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– KT, SKT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가 투자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전체적으로 가입자 수 증가 추세 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5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1418</Words>
  <Application>Microsoft Office PowerPoint</Application>
  <PresentationFormat>와이드스크린</PresentationFormat>
  <Paragraphs>366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Pretendard JP</vt:lpstr>
      <vt:lpstr>맑은 고딕</vt:lpstr>
      <vt:lpstr>함초롬바탕</vt:lpstr>
      <vt:lpstr>Arial</vt:lpstr>
      <vt:lpstr>Wingdings</vt:lpstr>
      <vt:lpstr>Office 테마</vt:lpstr>
      <vt:lpstr>이동통신기술 및 서비스 성공 및 실패 요인</vt:lpstr>
      <vt:lpstr>목차</vt:lpstr>
      <vt:lpstr>이동통신기술</vt:lpstr>
      <vt:lpstr>이동통신 세대 구분(Generation)</vt:lpstr>
      <vt:lpstr>이동통신 기술&amp;서비스 WiBro(Wirelss Broadband)</vt:lpstr>
      <vt:lpstr>WiBro 휴대용 단말기(Egg)</vt:lpstr>
      <vt:lpstr>WiBro 실패 요인 </vt:lpstr>
      <vt:lpstr>WiBro 실패 요인 국제 표준화 실패 </vt:lpstr>
      <vt:lpstr>Wibro 실패 요인 LTE 기술의 상용화</vt:lpstr>
      <vt:lpstr>Wibro 실패 요인 LTE 기술의 상용화</vt:lpstr>
      <vt:lpstr>WiBro 실패 요인 제한된 네트워크 커버리지 </vt:lpstr>
      <vt:lpstr>이동통신 기술&amp;서비스 LTE (Long Term Evolution)</vt:lpstr>
      <vt:lpstr>이동통신 기술 4G(LTE) </vt:lpstr>
      <vt:lpstr>이동통신 개념 ALL-IP 배경</vt:lpstr>
      <vt:lpstr>이동통신 개념 ALL-IP</vt:lpstr>
      <vt:lpstr>이동통신 기술 4G(LTE) 주요 서비스 </vt:lpstr>
      <vt:lpstr>4G(LTE) 성공 요인</vt:lpstr>
      <vt:lpstr>4G(LTE) 성공 요인 대역폭, 데이터 전송 속도 대폭 향상</vt:lpstr>
      <vt:lpstr>4G(LTE) 성공 요인</vt:lpstr>
      <vt:lpstr>4G(LTE) 성공 요인</vt:lpstr>
      <vt:lpstr>5G 배경</vt:lpstr>
      <vt:lpstr>이동통신 기술 5G</vt:lpstr>
      <vt:lpstr>이동통신 기술 MEC</vt:lpstr>
      <vt:lpstr>이동통신 기술 MEC</vt:lpstr>
      <vt:lpstr>이동통신 기술 MEC</vt:lpstr>
      <vt:lpstr>5G 4G와 5G KPI 비교</vt:lpstr>
      <vt:lpstr>5G 4G와 5G 성능차이</vt:lpstr>
      <vt:lpstr>5G 성공?</vt:lpstr>
      <vt:lpstr>5G 단점</vt:lpstr>
      <vt:lpstr>5G 실패?</vt:lpstr>
      <vt:lpstr>5G 성공?실패?</vt:lpstr>
      <vt:lpstr>5G 성공?실패?</vt:lpstr>
      <vt:lpstr>이동통신 기술 6G </vt:lpstr>
      <vt:lpstr>6G 목표</vt:lpstr>
      <vt:lpstr>6G 실현 기술 인타임, 온타임 보장 네트워크 기술</vt:lpstr>
      <vt:lpstr>6G 실현 기술 6G광통신 기술</vt:lpstr>
      <vt:lpstr>6G 기대 서비스</vt:lpstr>
      <vt:lpstr>6G 전망</vt:lpstr>
      <vt:lpstr>이동통신 서비스 MVNO MVNO(Mobile Virtual Network Operator)</vt:lpstr>
      <vt:lpstr>이동통신 서비스 MVNO MVNO(Mobile Virtual Network Operator)</vt:lpstr>
      <vt:lpstr>MVNO 장점</vt:lpstr>
      <vt:lpstr>MVNO 단점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윤진 안</dc:creator>
  <cp:lastModifiedBy>윤진 안</cp:lastModifiedBy>
  <cp:revision>13</cp:revision>
  <dcterms:created xsi:type="dcterms:W3CDTF">2025-04-20T08:58:27Z</dcterms:created>
  <dcterms:modified xsi:type="dcterms:W3CDTF">2025-04-26T13:08:04Z</dcterms:modified>
</cp:coreProperties>
</file>