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305" r:id="rId3"/>
    <p:sldId id="317" r:id="rId4"/>
    <p:sldId id="300" r:id="rId5"/>
    <p:sldId id="318" r:id="rId6"/>
    <p:sldId id="319" r:id="rId7"/>
    <p:sldId id="341" r:id="rId8"/>
    <p:sldId id="320" r:id="rId9"/>
    <p:sldId id="325" r:id="rId10"/>
    <p:sldId id="326" r:id="rId11"/>
    <p:sldId id="327" r:id="rId12"/>
    <p:sldId id="321" r:id="rId13"/>
    <p:sldId id="299" r:id="rId14"/>
    <p:sldId id="328" r:id="rId15"/>
    <p:sldId id="329" r:id="rId16"/>
    <p:sldId id="333" r:id="rId17"/>
    <p:sldId id="334" r:id="rId18"/>
    <p:sldId id="330" r:id="rId19"/>
    <p:sldId id="331" r:id="rId20"/>
    <p:sldId id="332" r:id="rId21"/>
    <p:sldId id="335" r:id="rId22"/>
    <p:sldId id="336" r:id="rId23"/>
    <p:sldId id="337" r:id="rId24"/>
    <p:sldId id="33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  <p:cmAuthor id="2" name="박 신위" initials="박신" lastIdx="1" clrIdx="1">
    <p:extLst>
      <p:ext uri="{19B8F6BF-5375-455C-9EA6-DF929625EA0E}">
        <p15:presenceInfo xmlns:p15="http://schemas.microsoft.com/office/powerpoint/2012/main" userId="5e5f2815d67c97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C0A"/>
    <a:srgbClr val="986D28"/>
    <a:srgbClr val="E6E6E6"/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3733" autoAdjust="0"/>
  </p:normalViewPr>
  <p:slideViewPr>
    <p:cSldViewPr snapToGrid="0" showGuides="1">
      <p:cViewPr varScale="1">
        <p:scale>
          <a:sx n="39" d="100"/>
          <a:sy n="39" d="100"/>
        </p:scale>
        <p:origin x="52" y="3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B47B-3AFF-4C82-A6B4-0D63C725CB93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BB93B-DC83-45BA-9D7E-4AF8DA86D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0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39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4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30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1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5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4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2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7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42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959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0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47135" y="2701968"/>
            <a:ext cx="8097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CNN </a:t>
            </a:r>
            <a:r>
              <a:rPr lang="ko-KR" altLang="en-US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기술을 이용한 </a:t>
            </a:r>
            <a:endParaRPr lang="en-US" altLang="ko-KR" sz="4000" b="1" i="1" spc="10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음식 사진 분석 및 </a:t>
            </a:r>
            <a:r>
              <a:rPr lang="en-US" altLang="ko-KR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recipe</a:t>
            </a:r>
            <a:r>
              <a:rPr lang="ko-KR" altLang="en-US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검색 서비스 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78764" y="2053191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BBEC0B-E0FE-4D2E-A38C-1BD29342E74B}"/>
              </a:ext>
            </a:extLst>
          </p:cNvPr>
          <p:cNvGrpSpPr/>
          <p:nvPr/>
        </p:nvGrpSpPr>
        <p:grpSpPr>
          <a:xfrm>
            <a:off x="3362395" y="4443933"/>
            <a:ext cx="5467209" cy="307778"/>
            <a:chOff x="2740300" y="4816708"/>
            <a:chExt cx="6172238" cy="226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E57A8-707D-45E3-8914-45EFCEF765FB}"/>
                </a:ext>
              </a:extLst>
            </p:cNvPr>
            <p:cNvSpPr txBox="1"/>
            <p:nvPr/>
          </p:nvSpPr>
          <p:spPr>
            <a:xfrm>
              <a:off x="2740300" y="4816708"/>
              <a:ext cx="6172238" cy="226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rgbClr val="945C0A"/>
                  </a:solidFill>
                </a:rPr>
                <a:t>우미</a:t>
              </a:r>
              <a:r>
                <a:rPr lang="en-US" altLang="ko-KR" sz="1400" dirty="0">
                  <a:solidFill>
                    <a:srgbClr val="945C0A"/>
                  </a:solidFill>
                </a:rPr>
                <a:t>	|	</a:t>
              </a:r>
              <a:r>
                <a:rPr lang="ko-KR" altLang="en-US" sz="1400" dirty="0">
                  <a:solidFill>
                    <a:srgbClr val="945C0A"/>
                  </a:solidFill>
                </a:rPr>
                <a:t>서현수</a:t>
              </a:r>
              <a:r>
                <a:rPr lang="en-US" altLang="ko-KR" sz="1400" dirty="0">
                  <a:solidFill>
                    <a:srgbClr val="945C0A"/>
                  </a:solidFill>
                </a:rPr>
                <a:t>, </a:t>
              </a:r>
              <a:r>
                <a:rPr lang="ko-KR" altLang="en-US" sz="1400" dirty="0" err="1">
                  <a:solidFill>
                    <a:srgbClr val="945C0A"/>
                  </a:solidFill>
                </a:rPr>
                <a:t>백서희</a:t>
              </a:r>
              <a:r>
                <a:rPr lang="en-US" altLang="ko-KR" sz="1400" dirty="0">
                  <a:solidFill>
                    <a:srgbClr val="945C0A"/>
                  </a:solidFill>
                </a:rPr>
                <a:t>, </a:t>
              </a:r>
              <a:r>
                <a:rPr lang="ko-KR" altLang="en-US" sz="1400" dirty="0" err="1">
                  <a:solidFill>
                    <a:srgbClr val="945C0A"/>
                  </a:solidFill>
                </a:rPr>
                <a:t>최다경</a:t>
              </a:r>
              <a:r>
                <a:rPr lang="en-US" altLang="ko-KR" sz="1400" dirty="0">
                  <a:solidFill>
                    <a:srgbClr val="945C0A"/>
                  </a:solidFill>
                </a:rPr>
                <a:t>, </a:t>
              </a:r>
              <a:r>
                <a:rPr lang="ko-KR" altLang="en-US" sz="1400" dirty="0">
                  <a:solidFill>
                    <a:srgbClr val="945C0A"/>
                  </a:solidFill>
                </a:rPr>
                <a:t>박신위</a:t>
              </a:r>
              <a:endParaRPr lang="en-US" altLang="ko-KR" sz="1400" dirty="0">
                <a:solidFill>
                  <a:srgbClr val="945C0A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3FB26B3-A315-4F00-BFEF-A0D249B648DD}"/>
                </a:ext>
              </a:extLst>
            </p:cNvPr>
            <p:cNvCxnSpPr>
              <a:cxnSpLocks/>
            </p:cNvCxnSpPr>
            <p:nvPr/>
          </p:nvCxnSpPr>
          <p:spPr>
            <a:xfrm>
              <a:off x="3188275" y="5043256"/>
              <a:ext cx="5194359" cy="0"/>
            </a:xfrm>
            <a:prstGeom prst="line">
              <a:avLst/>
            </a:prstGeom>
            <a:ln w="28575">
              <a:solidFill>
                <a:srgbClr val="945C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6096000" y="1907387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B63D27C-CE14-4969-A64E-030A4AC88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8" y="2581888"/>
            <a:ext cx="4658729" cy="23454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EBED09-CC58-42E6-9DBF-369142751385}"/>
              </a:ext>
            </a:extLst>
          </p:cNvPr>
          <p:cNvSpPr txBox="1"/>
          <p:nvPr/>
        </p:nvSpPr>
        <p:spPr>
          <a:xfrm>
            <a:off x="6748979" y="3364022"/>
            <a:ext cx="35380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</a:rPr>
              <a:t>3) Fully connected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FC6F4-E6CA-477D-83E9-A603E1D33BC5}"/>
              </a:ext>
            </a:extLst>
          </p:cNvPr>
          <p:cNvSpPr txBox="1"/>
          <p:nvPr/>
        </p:nvSpPr>
        <p:spPr>
          <a:xfrm>
            <a:off x="7229245" y="4100292"/>
            <a:ext cx="456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이미지가 어떤 음식인지 인식</a:t>
            </a:r>
            <a:r>
              <a:rPr lang="en-US" altLang="ko-KR" sz="2000" dirty="0"/>
              <a:t> </a:t>
            </a:r>
            <a:r>
              <a:rPr lang="ko-KR" altLang="en-US" sz="2000" dirty="0"/>
              <a:t>및</a:t>
            </a:r>
            <a:endParaRPr lang="en-US" altLang="ko-KR" sz="2000" dirty="0"/>
          </a:p>
          <a:p>
            <a:r>
              <a:rPr lang="ko-KR" altLang="en-US" sz="2000" dirty="0"/>
              <a:t>최종 분류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277F0E-27C4-402D-ABE2-59CE139F6FE4}"/>
              </a:ext>
            </a:extLst>
          </p:cNvPr>
          <p:cNvSpPr txBox="1"/>
          <p:nvPr/>
        </p:nvSpPr>
        <p:spPr>
          <a:xfrm>
            <a:off x="6421194" y="2129907"/>
            <a:ext cx="386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1. </a:t>
            </a:r>
            <a:r>
              <a:rPr lang="ko-KR" altLang="en-US" sz="2400" b="1" dirty="0">
                <a:solidFill>
                  <a:srgbClr val="945C0A"/>
                </a:solidFill>
              </a:rPr>
              <a:t>음식 인식 </a:t>
            </a:r>
            <a:r>
              <a:rPr lang="en-US" altLang="ko-KR" sz="2400" b="1" dirty="0">
                <a:solidFill>
                  <a:srgbClr val="945C0A"/>
                </a:solidFill>
              </a:rPr>
              <a:t>– CNN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4C24BC-578E-470B-B8F9-45A01E301554}"/>
              </a:ext>
            </a:extLst>
          </p:cNvPr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</p:spTree>
    <p:extLst>
      <p:ext uri="{BB962C8B-B14F-4D97-AF65-F5344CB8AC3E}">
        <p14:creationId xmlns:p14="http://schemas.microsoft.com/office/powerpoint/2010/main" val="250527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6096000" y="1907387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5FC6F4-E6CA-477D-83E9-A603E1D33BC5}"/>
              </a:ext>
            </a:extLst>
          </p:cNvPr>
          <p:cNvSpPr txBox="1"/>
          <p:nvPr/>
        </p:nvSpPr>
        <p:spPr>
          <a:xfrm>
            <a:off x="6790076" y="3558543"/>
            <a:ext cx="456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레시피 </a:t>
            </a:r>
            <a:r>
              <a:rPr lang="en-US" altLang="ko-KR" sz="2000" dirty="0"/>
              <a:t>DB </a:t>
            </a:r>
            <a:r>
              <a:rPr lang="ko-KR" altLang="en-US" sz="2000" dirty="0"/>
              <a:t>에서</a:t>
            </a:r>
            <a:endParaRPr lang="en-US" altLang="ko-KR" sz="2000" dirty="0"/>
          </a:p>
          <a:p>
            <a:r>
              <a:rPr lang="ko-KR" altLang="en-US" sz="2000" dirty="0"/>
              <a:t>음식명에</a:t>
            </a:r>
            <a:r>
              <a:rPr lang="en-US" altLang="ko-KR" sz="2000" dirty="0"/>
              <a:t> </a:t>
            </a:r>
            <a:r>
              <a:rPr lang="ko-KR" altLang="en-US" sz="2000" dirty="0"/>
              <a:t>해당하는 레시피를 불러옴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F49CB-A60B-4982-A956-8C00E9D8F756}"/>
              </a:ext>
            </a:extLst>
          </p:cNvPr>
          <p:cNvSpPr txBox="1"/>
          <p:nvPr/>
        </p:nvSpPr>
        <p:spPr>
          <a:xfrm>
            <a:off x="6421194" y="2129907"/>
            <a:ext cx="386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2. Recipe </a:t>
            </a:r>
            <a:r>
              <a:rPr lang="ko-KR" altLang="en-US" sz="2400" b="1" dirty="0">
                <a:solidFill>
                  <a:srgbClr val="945C0A"/>
                </a:solidFill>
              </a:rPr>
              <a:t>불러오기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5A0FD99-3986-4980-BD71-A16FC222CB2A}"/>
              </a:ext>
            </a:extLst>
          </p:cNvPr>
          <p:cNvSpPr/>
          <p:nvPr/>
        </p:nvSpPr>
        <p:spPr>
          <a:xfrm>
            <a:off x="1164483" y="2002082"/>
            <a:ext cx="3682251" cy="37009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B8E320-E084-4D09-91A9-7B2C3FDA17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78" y="3123391"/>
            <a:ext cx="1621659" cy="16216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DAEC21-C72D-4955-977E-1E1487EF02BF}"/>
              </a:ext>
            </a:extLst>
          </p:cNvPr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</p:spTree>
    <p:extLst>
      <p:ext uri="{BB962C8B-B14F-4D97-AF65-F5344CB8AC3E}">
        <p14:creationId xmlns:p14="http://schemas.microsoft.com/office/powerpoint/2010/main" val="308564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21D72B-F26C-4790-90A0-9F0ABB2339C2}"/>
              </a:ext>
            </a:extLst>
          </p:cNvPr>
          <p:cNvSpPr txBox="1"/>
          <p:nvPr/>
        </p:nvSpPr>
        <p:spPr>
          <a:xfrm>
            <a:off x="2727129" y="2168604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구현 계획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56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883505" y="1448285"/>
            <a:ext cx="10424990" cy="4932589"/>
            <a:chOff x="642779" y="1932167"/>
            <a:chExt cx="2657474" cy="1704975"/>
          </a:xfrm>
        </p:grpSpPr>
        <p:sp>
          <p:nvSpPr>
            <p:cNvPr id="67" name="직사각형 66"/>
            <p:cNvSpPr/>
            <p:nvPr/>
          </p:nvSpPr>
          <p:spPr>
            <a:xfrm>
              <a:off x="642779" y="1932167"/>
              <a:ext cx="2657474" cy="1704975"/>
            </a:xfrm>
            <a:prstGeom prst="rect">
              <a:avLst/>
            </a:prstGeom>
            <a:solidFill>
              <a:schemeClr val="accent3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1973" y="2022076"/>
              <a:ext cx="302448" cy="17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</a:t>
              </a:r>
              <a:r>
                <a:rPr lang="ko-KR" altLang="en-US" dirty="0"/>
                <a:t> 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69836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구현 계획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D41BDC1-9F2A-47B0-8C58-AD657259DC94}"/>
              </a:ext>
            </a:extLst>
          </p:cNvPr>
          <p:cNvSpPr txBox="1"/>
          <p:nvPr/>
        </p:nvSpPr>
        <p:spPr>
          <a:xfrm>
            <a:off x="6458838" y="2722342"/>
            <a:ext cx="404646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(2) </a:t>
            </a:r>
            <a:r>
              <a:rPr lang="ko-KR" altLang="en-US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데이터 </a:t>
            </a:r>
            <a:r>
              <a:rPr lang="ko-KR" altLang="en-US" sz="2000" b="1" dirty="0" err="1">
                <a:solidFill>
                  <a:schemeClr val="accent4">
                    <a:lumMod val="25000"/>
                  </a:schemeClr>
                </a:solidFill>
                <a:ea typeface="+mj-ea"/>
              </a:rPr>
              <a:t>전처리</a:t>
            </a:r>
            <a:endParaRPr lang="en-US" altLang="ko-KR" sz="2000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food 101 dataset 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사용 시 불필요한 과정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∴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food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101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dataset 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다운 및 추출 </a:t>
            </a:r>
            <a:endParaRPr lang="en-US" altLang="ko-KR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데이터 </a:t>
            </a:r>
            <a:r>
              <a:rPr lang="ko-KR" altLang="en-US" b="1" dirty="0" err="1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전처리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정제 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X</a:t>
            </a:r>
          </a:p>
          <a:p>
            <a:endParaRPr lang="en-US" altLang="ko-KR" sz="1600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C1CEF9-5E77-4A05-B8D2-B457722FEAFE}"/>
              </a:ext>
            </a:extLst>
          </p:cNvPr>
          <p:cNvSpPr txBox="1"/>
          <p:nvPr/>
        </p:nvSpPr>
        <p:spPr>
          <a:xfrm>
            <a:off x="1686702" y="2722342"/>
            <a:ext cx="4046461" cy="32008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데이터 수집</a:t>
            </a:r>
            <a:endParaRPr lang="en-US" altLang="ko-KR" sz="2000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42900" indent="-342900">
              <a:buAutoNum type="arabicParenBoth"/>
            </a:pP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food 101 project dataset 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사용 예정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>
              <a:spcAft>
                <a:spcPts val="1200"/>
              </a:spcAft>
            </a:pP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food 101 data 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란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?</a:t>
            </a:r>
          </a:p>
          <a:p>
            <a:pPr marL="324000"/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총 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101000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개의 이미지와 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101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개의</a:t>
            </a:r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카테고리가 있는 음식 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dataset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Data Augmentation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을 통해 부족한 데이터를 보완 및 학습 강화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.(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인식 성능 개선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46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883505" y="1453990"/>
            <a:ext cx="10424990" cy="4932589"/>
            <a:chOff x="642779" y="1932167"/>
            <a:chExt cx="2657474" cy="1704975"/>
          </a:xfrm>
        </p:grpSpPr>
        <p:sp>
          <p:nvSpPr>
            <p:cNvPr id="67" name="직사각형 66"/>
            <p:cNvSpPr/>
            <p:nvPr/>
          </p:nvSpPr>
          <p:spPr>
            <a:xfrm>
              <a:off x="642779" y="1932167"/>
              <a:ext cx="2657474" cy="1704975"/>
            </a:xfrm>
            <a:prstGeom prst="rect">
              <a:avLst/>
            </a:prstGeom>
            <a:solidFill>
              <a:schemeClr val="accent3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1973" y="2022076"/>
              <a:ext cx="302448" cy="17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구현 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D41BDC1-9F2A-47B0-8C58-AD657259DC94}"/>
              </a:ext>
            </a:extLst>
          </p:cNvPr>
          <p:cNvSpPr txBox="1"/>
          <p:nvPr/>
        </p:nvSpPr>
        <p:spPr>
          <a:xfrm>
            <a:off x="6460740" y="2733244"/>
            <a:ext cx="4285830" cy="236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(2) </a:t>
            </a:r>
            <a:r>
              <a:rPr lang="ko-KR" altLang="en-US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레시피 불러오기</a:t>
            </a:r>
            <a:endParaRPr lang="en-US" altLang="ko-KR" sz="2000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음식 분류기에서 판단한 음식명에 대한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레시피를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DB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에서 불러옴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레시피 데이터를 수집하여  만든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DB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를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사용하여 패턴을 찾고 음식 이미지와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해당 음식에 들어가는 재료 및 요리법을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연결하는 신경망을 학습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C1CEF9-5E77-4A05-B8D2-B457722FEAFE}"/>
              </a:ext>
            </a:extLst>
          </p:cNvPr>
          <p:cNvSpPr txBox="1"/>
          <p:nvPr/>
        </p:nvSpPr>
        <p:spPr>
          <a:xfrm>
            <a:off x="1682435" y="2716915"/>
            <a:ext cx="4285830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en-US" altLang="ko-KR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CNN</a:t>
            </a:r>
          </a:p>
          <a:p>
            <a:pPr marL="342900" indent="-342900">
              <a:buAutoNum type="arabicParenBoth"/>
            </a:pP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사전 훈련된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Finetune Inception </a:t>
            </a:r>
            <a:r>
              <a:rPr lang="en-US" altLang="ko-KR" sz="1600" dirty="0" err="1">
                <a:solidFill>
                  <a:schemeClr val="accent4">
                    <a:lumMod val="25000"/>
                  </a:schemeClr>
                </a:solidFill>
                <a:ea typeface="+mj-ea"/>
              </a:rPr>
              <a:t>v3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모델을 조정하여 새로운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dataset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retraining.</a:t>
            </a:r>
          </a:p>
          <a:p>
            <a:pPr marL="324000"/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음식 분류기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: convolution layer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에서 추출된 이미지의 특징을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neural network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에서 분류 및 산출함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그 중 가장 확률이 높은 것을 채택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(Label smoothing)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6FCD2-4DC7-4D80-8E20-72902B420184}"/>
              </a:ext>
            </a:extLst>
          </p:cNvPr>
          <p:cNvSpPr txBox="1"/>
          <p:nvPr/>
        </p:nvSpPr>
        <p:spPr>
          <a:xfrm>
            <a:off x="193464" y="669836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구현 계획</a:t>
            </a:r>
          </a:p>
        </p:txBody>
      </p:sp>
    </p:spTree>
    <p:extLst>
      <p:ext uri="{BB962C8B-B14F-4D97-AF65-F5344CB8AC3E}">
        <p14:creationId xmlns:p14="http://schemas.microsoft.com/office/powerpoint/2010/main" val="46852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" name="그룹 35"/>
          <p:cNvGrpSpPr/>
          <p:nvPr/>
        </p:nvGrpSpPr>
        <p:grpSpPr>
          <a:xfrm>
            <a:off x="883505" y="1453990"/>
            <a:ext cx="10424990" cy="4932589"/>
            <a:chOff x="642779" y="1932167"/>
            <a:chExt cx="2657474" cy="1704975"/>
          </a:xfrm>
        </p:grpSpPr>
        <p:sp>
          <p:nvSpPr>
            <p:cNvPr id="67" name="직사각형 66"/>
            <p:cNvSpPr/>
            <p:nvPr/>
          </p:nvSpPr>
          <p:spPr>
            <a:xfrm>
              <a:off x="642779" y="1932167"/>
              <a:ext cx="2657474" cy="1704975"/>
            </a:xfrm>
            <a:prstGeom prst="rect">
              <a:avLst/>
            </a:prstGeom>
            <a:solidFill>
              <a:schemeClr val="accent3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1973" y="2022076"/>
              <a:ext cx="302448" cy="17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예상 구조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7E79BF-3C90-4362-8E00-DB644020A34D}"/>
              </a:ext>
            </a:extLst>
          </p:cNvPr>
          <p:cNvSpPr txBox="1"/>
          <p:nvPr/>
        </p:nvSpPr>
        <p:spPr>
          <a:xfrm>
            <a:off x="193464" y="669836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구현 계획</a:t>
            </a:r>
          </a:p>
        </p:txBody>
      </p:sp>
      <p:pic>
        <p:nvPicPr>
          <p:cNvPr id="1026" name="Picture 2" descr="케이크 - 나무위키">
            <a:extLst>
              <a:ext uri="{FF2B5EF4-FFF2-40B4-BE49-F238E27FC236}">
                <a16:creationId xmlns:a16="http://schemas.microsoft.com/office/drawing/2014/main" id="{80E5E454-A34E-4097-B3FE-C2C47175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61" y="2233071"/>
            <a:ext cx="1670234" cy="12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C574A3-9BBA-45D6-A51F-136A86E73956}"/>
              </a:ext>
            </a:extLst>
          </p:cNvPr>
          <p:cNvSpPr/>
          <p:nvPr/>
        </p:nvSpPr>
        <p:spPr>
          <a:xfrm>
            <a:off x="5697280" y="2061715"/>
            <a:ext cx="1407984" cy="1572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C35A2E-586E-4FAE-9C17-90328691DA4A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 flipV="1">
            <a:off x="7105264" y="2848130"/>
            <a:ext cx="151935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2C6DD-0E4A-4326-962B-76419C785E6A}"/>
              </a:ext>
            </a:extLst>
          </p:cNvPr>
          <p:cNvSpPr/>
          <p:nvPr/>
        </p:nvSpPr>
        <p:spPr>
          <a:xfrm>
            <a:off x="5593751" y="1971814"/>
            <a:ext cx="4551731" cy="175637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765CB4-8957-4FF2-96DD-61486A365A6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353506" y="3634545"/>
            <a:ext cx="0" cy="72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10DD92A-F09A-45C3-B45B-DF36640723EF}"/>
              </a:ext>
            </a:extLst>
          </p:cNvPr>
          <p:cNvCxnSpPr/>
          <p:nvPr/>
        </p:nvCxnSpPr>
        <p:spPr>
          <a:xfrm>
            <a:off x="4492595" y="2863574"/>
            <a:ext cx="1204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C89F47-2C8E-440A-91A1-C5854D1835EE}"/>
              </a:ext>
            </a:extLst>
          </p:cNvPr>
          <p:cNvSpPr/>
          <p:nvPr/>
        </p:nvSpPr>
        <p:spPr>
          <a:xfrm>
            <a:off x="8624621" y="2061714"/>
            <a:ext cx="1407984" cy="1572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C9FF5C-20B9-4C2B-9055-AF35DBB3058E}"/>
              </a:ext>
            </a:extLst>
          </p:cNvPr>
          <p:cNvSpPr/>
          <p:nvPr/>
        </p:nvSpPr>
        <p:spPr>
          <a:xfrm>
            <a:off x="5697280" y="4358457"/>
            <a:ext cx="1407984" cy="1572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recipe</a:t>
            </a:r>
          </a:p>
          <a:p>
            <a:pPr algn="ctr"/>
            <a:r>
              <a:rPr lang="ko-KR" altLang="en-US" dirty="0"/>
              <a:t>불러오기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9373DE6-0733-40DF-8001-916E2551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04056"/>
              </p:ext>
            </p:extLst>
          </p:nvPr>
        </p:nvGraphicFramePr>
        <p:xfrm>
          <a:off x="8317179" y="4358460"/>
          <a:ext cx="2072654" cy="15728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6327">
                  <a:extLst>
                    <a:ext uri="{9D8B030D-6E8A-4147-A177-3AD203B41FA5}">
                      <a16:colId xmlns:a16="http://schemas.microsoft.com/office/drawing/2014/main" val="191331141"/>
                    </a:ext>
                  </a:extLst>
                </a:gridCol>
                <a:gridCol w="1036327">
                  <a:extLst>
                    <a:ext uri="{9D8B030D-6E8A-4147-A177-3AD203B41FA5}">
                      <a16:colId xmlns:a16="http://schemas.microsoft.com/office/drawing/2014/main" val="3925263150"/>
                    </a:ext>
                  </a:extLst>
                </a:gridCol>
              </a:tblGrid>
              <a:tr h="39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4752531"/>
                  </a:ext>
                </a:extLst>
              </a:tr>
              <a:tr h="39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케이크</a:t>
                      </a:r>
                      <a:endParaRPr lang="en-US" altLang="ko-K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4794759"/>
                  </a:ext>
                </a:extLst>
              </a:tr>
              <a:tr h="39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9806665"/>
                  </a:ext>
                </a:extLst>
              </a:tr>
              <a:tr h="39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머핀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3054422"/>
                  </a:ext>
                </a:extLst>
              </a:tr>
            </a:tbl>
          </a:graphicData>
        </a:graphic>
      </p:graphicFrame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995438A-34BE-41F1-8A37-C4C69F67FD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105264" y="5144874"/>
            <a:ext cx="12119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87C560-3094-45B1-AC46-61B687B09C67}"/>
              </a:ext>
            </a:extLst>
          </p:cNvPr>
          <p:cNvSpPr txBox="1"/>
          <p:nvPr/>
        </p:nvSpPr>
        <p:spPr>
          <a:xfrm flipH="1">
            <a:off x="3056807" y="3554174"/>
            <a:ext cx="120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음식 사진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FEE49-5978-4DB9-A5CE-FC57DA3E54BF}"/>
              </a:ext>
            </a:extLst>
          </p:cNvPr>
          <p:cNvSpPr txBox="1"/>
          <p:nvPr/>
        </p:nvSpPr>
        <p:spPr>
          <a:xfrm>
            <a:off x="7264272" y="2863574"/>
            <a:ext cx="113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사진에서</a:t>
            </a:r>
            <a:endParaRPr lang="en-US" altLang="ko-KR" sz="1400" dirty="0"/>
          </a:p>
          <a:p>
            <a:pPr algn="ctr"/>
            <a:r>
              <a:rPr lang="ko-KR" altLang="en-US" sz="1400" dirty="0"/>
              <a:t>추출한 특징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DE5215-22DF-4399-AFC7-9A9B4C83EB7E}"/>
              </a:ext>
            </a:extLst>
          </p:cNvPr>
          <p:cNvSpPr txBox="1"/>
          <p:nvPr/>
        </p:nvSpPr>
        <p:spPr>
          <a:xfrm>
            <a:off x="9328613" y="3889438"/>
            <a:ext cx="11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분류 결과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48A0DB-3FEA-418F-A4E2-B66C42A2F43C}"/>
              </a:ext>
            </a:extLst>
          </p:cNvPr>
          <p:cNvSpPr txBox="1"/>
          <p:nvPr/>
        </p:nvSpPr>
        <p:spPr>
          <a:xfrm>
            <a:off x="7167378" y="5144872"/>
            <a:ext cx="11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인식 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7091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21D72B-F26C-4790-90A0-9F0ABB2339C2}"/>
              </a:ext>
            </a:extLst>
          </p:cNvPr>
          <p:cNvSpPr txBox="1"/>
          <p:nvPr/>
        </p:nvSpPr>
        <p:spPr>
          <a:xfrm>
            <a:off x="2727129" y="2168604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기업 조사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09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A7CE0D8-B6E4-4002-BA7D-1C37F99D92E3}"/>
              </a:ext>
            </a:extLst>
          </p:cNvPr>
          <p:cNvSpPr txBox="1"/>
          <p:nvPr/>
        </p:nvSpPr>
        <p:spPr>
          <a:xfrm>
            <a:off x="4507836" y="411676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+ </a:t>
            </a:r>
            <a:r>
              <a:rPr lang="ko-KR" altLang="en-US" sz="2400" b="1" dirty="0">
                <a:solidFill>
                  <a:srgbClr val="FF0000"/>
                </a:solidFill>
                <a:latin typeface="Arial"/>
              </a:rPr>
              <a:t>우리가 구현하고 싶은 것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4268EC-B74F-4C63-8998-2CCDF98ED763}"/>
              </a:ext>
            </a:extLst>
          </p:cNvPr>
          <p:cNvSpPr txBox="1"/>
          <p:nvPr/>
        </p:nvSpPr>
        <p:spPr>
          <a:xfrm>
            <a:off x="4835621" y="4655953"/>
            <a:ext cx="651786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사진 속 음식을 분석하여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Arial"/>
              </a:rPr>
              <a:t>재료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, </a:t>
            </a:r>
            <a:r>
              <a:rPr lang="ko-KR" altLang="en-US" sz="2000" b="1" dirty="0">
                <a:solidFill>
                  <a:srgbClr val="3A3838"/>
                </a:solidFill>
                <a:latin typeface="Arial"/>
              </a:rPr>
              <a:t>레시피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, </a:t>
            </a:r>
            <a:r>
              <a:rPr lang="ko-KR" altLang="en-US" sz="2000" dirty="0">
                <a:solidFill>
                  <a:srgbClr val="3A3838"/>
                </a:solidFill>
                <a:latin typeface="Arial"/>
              </a:rPr>
              <a:t>칼로리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, </a:t>
            </a:r>
            <a:r>
              <a:rPr lang="ko-KR" altLang="en-US" sz="2000" dirty="0">
                <a:solidFill>
                  <a:srgbClr val="3A3838"/>
                </a:solidFill>
                <a:latin typeface="Arial"/>
              </a:rPr>
              <a:t>영양성분 등 다양한 정보 제공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F2F2F2">
                    <a:lumMod val="25000"/>
                  </a:srgbClr>
                </a:solidFill>
                <a:latin typeface="나눔바른고딕"/>
                <a:ea typeface="나눔바른고딕"/>
              </a:rPr>
              <a:t>기업 조사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3930841" y="1826076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7836" y="1836379"/>
            <a:ext cx="518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945C0A"/>
                </a:solidFill>
                <a:latin typeface="Arial"/>
              </a:rPr>
              <a:t>‘</a:t>
            </a:r>
            <a:r>
              <a:rPr lang="ko-KR" altLang="en-US" sz="2400" b="1" dirty="0" err="1">
                <a:solidFill>
                  <a:srgbClr val="945C0A"/>
                </a:solidFill>
                <a:latin typeface="Arial"/>
              </a:rPr>
              <a:t>스마트홈트</a:t>
            </a:r>
            <a:r>
              <a:rPr lang="en-US" altLang="ko-KR" sz="2400" b="1" dirty="0">
                <a:solidFill>
                  <a:srgbClr val="945C0A"/>
                </a:solidFill>
                <a:latin typeface="Arial"/>
              </a:rPr>
              <a:t>’</a:t>
            </a:r>
            <a:r>
              <a:rPr lang="ko-KR" altLang="en-US" sz="2400" b="1" dirty="0">
                <a:solidFill>
                  <a:srgbClr val="945C0A"/>
                </a:solidFill>
                <a:latin typeface="Arial"/>
              </a:rPr>
              <a:t> </a:t>
            </a:r>
            <a:r>
              <a:rPr lang="en-US" altLang="ko-KR" sz="2400" b="1" dirty="0">
                <a:solidFill>
                  <a:srgbClr val="945C0A"/>
                </a:solidFill>
                <a:latin typeface="Arial"/>
              </a:rPr>
              <a:t>- AI Lab </a:t>
            </a:r>
            <a:r>
              <a:rPr lang="ko-KR" altLang="en-US" sz="2400" b="1" dirty="0">
                <a:solidFill>
                  <a:srgbClr val="945C0A"/>
                </a:solidFill>
                <a:latin typeface="Arial"/>
              </a:rPr>
              <a:t>음식 인식 기술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945C0A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35621" y="2375567"/>
            <a:ext cx="6517868" cy="141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사진 속 음식의 이름과 칼로리를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자동으로 입력해주는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 </a:t>
            </a:r>
            <a:r>
              <a:rPr lang="ko-KR" altLang="en-US" sz="2000" dirty="0">
                <a:solidFill>
                  <a:srgbClr val="3A3838"/>
                </a:solidFill>
                <a:latin typeface="Arial"/>
              </a:rPr>
              <a:t>식단 카메라 기능 제공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.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식단 기록을 토대로 </a:t>
            </a:r>
            <a:r>
              <a:rPr lang="en-US" altLang="ko-KR" sz="2000" dirty="0">
                <a:solidFill>
                  <a:srgbClr val="3A3838"/>
                </a:solidFill>
                <a:latin typeface="Arial"/>
                <a:sym typeface="Wingdings" panose="05000000000000000000" pitchFamily="2" charset="2"/>
              </a:rPr>
              <a:t>AI </a:t>
            </a:r>
            <a:r>
              <a:rPr lang="ko-KR" altLang="en-US" sz="2000" dirty="0">
                <a:solidFill>
                  <a:srgbClr val="3A3838"/>
                </a:solidFill>
                <a:latin typeface="Arial"/>
                <a:sym typeface="Wingdings" panose="05000000000000000000" pitchFamily="2" charset="2"/>
              </a:rPr>
              <a:t>코치가 운동 및 식단 제안</a:t>
            </a:r>
            <a:r>
              <a:rPr lang="en-US" altLang="ko-KR" sz="2000" dirty="0">
                <a:solidFill>
                  <a:srgbClr val="3A3838"/>
                </a:solidFill>
                <a:latin typeface="Arial"/>
                <a:sym typeface="Wingdings" panose="05000000000000000000" pitchFamily="2" charset="2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7CADF1-3567-44F0-BED0-F252ECC2E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95" y="2678858"/>
            <a:ext cx="3197108" cy="159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F20D36-60C9-4939-A101-78A130D12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314" y="4465323"/>
            <a:ext cx="14954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1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4168" y="2168604"/>
            <a:ext cx="77636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사업화 전략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29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A4E604-0769-44AA-9E35-DCFF45E02702}"/>
              </a:ext>
            </a:extLst>
          </p:cNvPr>
          <p:cNvCxnSpPr>
            <a:cxnSpLocks/>
          </p:cNvCxnSpPr>
          <p:nvPr/>
        </p:nvCxnSpPr>
        <p:spPr>
          <a:xfrm>
            <a:off x="2313492" y="4502629"/>
            <a:ext cx="32164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79E7E8-533C-4CB1-B0C6-086FC6CF73A1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4DB35-F5AE-4E9A-BEBF-D61A05C7CFCB}"/>
              </a:ext>
            </a:extLst>
          </p:cNvPr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B2B163-05D9-4266-AF55-9218EFBA600B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D7D65E2-2B94-49F4-9BAE-578393CB0FE3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11" name="오각형 49">
                <a:extLst>
                  <a:ext uri="{FF2B5EF4-FFF2-40B4-BE49-F238E27FC236}">
                    <a16:creationId xmlns:a16="http://schemas.microsoft.com/office/drawing/2014/main" id="{035A04AA-9AB7-49E0-8ECE-159DF7E21CA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29B397E-30F2-44F4-827E-892532EA3B97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C6CAAE0-6DE5-4992-89E7-FB7B7C9A4A5D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8132CBE-331A-4E57-9C21-40813C217E48}"/>
                </a:ext>
              </a:extLst>
            </p:cNvPr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8717A3C-8D0A-4277-B349-14BCE9D33E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98A4DF6-85A2-465A-BF9D-CF601DB051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DC93B6-2D5F-4F9B-B735-40AF0D215ABB}"/>
              </a:ext>
            </a:extLst>
          </p:cNvPr>
          <p:cNvSpPr txBox="1"/>
          <p:nvPr/>
        </p:nvSpPr>
        <p:spPr>
          <a:xfrm>
            <a:off x="193464" y="669836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사업화 전략</a:t>
            </a:r>
          </a:p>
        </p:txBody>
      </p:sp>
      <p:pic>
        <p:nvPicPr>
          <p:cNvPr id="34" name="그래픽 33" descr="사용자 윤곽선">
            <a:extLst>
              <a:ext uri="{FF2B5EF4-FFF2-40B4-BE49-F238E27FC236}">
                <a16:creationId xmlns:a16="http://schemas.microsoft.com/office/drawing/2014/main" id="{49B22DFF-478F-4113-8903-109E46258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" y="2848652"/>
            <a:ext cx="1854537" cy="1854537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F63C17F-71B8-4301-8387-B24239203B3E}"/>
              </a:ext>
            </a:extLst>
          </p:cNvPr>
          <p:cNvCxnSpPr>
            <a:cxnSpLocks/>
          </p:cNvCxnSpPr>
          <p:nvPr/>
        </p:nvCxnSpPr>
        <p:spPr>
          <a:xfrm flipH="1">
            <a:off x="8401105" y="1621970"/>
            <a:ext cx="767125" cy="1121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A8D6ECC-ECCD-445D-8638-95F4C7D691FF}"/>
              </a:ext>
            </a:extLst>
          </p:cNvPr>
          <p:cNvCxnSpPr>
            <a:cxnSpLocks/>
          </p:cNvCxnSpPr>
          <p:nvPr/>
        </p:nvCxnSpPr>
        <p:spPr>
          <a:xfrm flipH="1">
            <a:off x="8704837" y="2557123"/>
            <a:ext cx="1450367" cy="635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2BD059-5A24-4A86-841A-3117E258BBBC}"/>
              </a:ext>
            </a:extLst>
          </p:cNvPr>
          <p:cNvCxnSpPr>
            <a:cxnSpLocks/>
          </p:cNvCxnSpPr>
          <p:nvPr/>
        </p:nvCxnSpPr>
        <p:spPr>
          <a:xfrm flipH="1" flipV="1">
            <a:off x="8911009" y="3740067"/>
            <a:ext cx="1887619" cy="21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7B1948B-3D79-475C-AB3C-F7B49259DF6D}"/>
              </a:ext>
            </a:extLst>
          </p:cNvPr>
          <p:cNvCxnSpPr>
            <a:cxnSpLocks/>
          </p:cNvCxnSpPr>
          <p:nvPr/>
        </p:nvCxnSpPr>
        <p:spPr>
          <a:xfrm flipH="1" flipV="1">
            <a:off x="8704837" y="4375990"/>
            <a:ext cx="1450366" cy="716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0C3FDDA-18BA-4438-9746-24140228135A}"/>
              </a:ext>
            </a:extLst>
          </p:cNvPr>
          <p:cNvCxnSpPr>
            <a:cxnSpLocks/>
          </p:cNvCxnSpPr>
          <p:nvPr/>
        </p:nvCxnSpPr>
        <p:spPr>
          <a:xfrm flipH="1" flipV="1">
            <a:off x="8418286" y="4794170"/>
            <a:ext cx="774431" cy="1294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67DC5BC5-756D-4970-AC61-3B58EF766F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03" y="2713488"/>
            <a:ext cx="1757007" cy="1757007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A527217-6485-47CD-BB89-0C28090E00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2571" y="4044394"/>
            <a:ext cx="1450366" cy="1450366"/>
          </a:xfrm>
          <a:prstGeom prst="rect">
            <a:avLst/>
          </a:prstGeom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2DD6F9-C810-4DC6-A050-FA66A6C81988}"/>
              </a:ext>
            </a:extLst>
          </p:cNvPr>
          <p:cNvCxnSpPr>
            <a:cxnSpLocks/>
          </p:cNvCxnSpPr>
          <p:nvPr/>
        </p:nvCxnSpPr>
        <p:spPr>
          <a:xfrm flipH="1">
            <a:off x="2287022" y="3192837"/>
            <a:ext cx="3242920" cy="42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1731778E-AEC7-41A6-9C39-B2581D836E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94" y="1121386"/>
            <a:ext cx="914400" cy="9144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A0F1A4C-BADE-4A55-8326-7D3C9F9816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94" y="5617084"/>
            <a:ext cx="914400" cy="9144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12B994A7-7B54-4DF7-968F-E22FC48A2E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94" y="2009893"/>
            <a:ext cx="914400" cy="9144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EEAD8A73-C283-4613-8EB3-642E78A2AE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94" y="4656843"/>
            <a:ext cx="914400" cy="9144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35CE2625-2CB1-40F1-AF60-E3E70E55E3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28" y="3304515"/>
            <a:ext cx="914400" cy="9144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41D76A6-9975-4136-A898-C2ED0222AD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07" y="2256589"/>
            <a:ext cx="1335407" cy="1335407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6E004BC7-6BB3-4C25-9567-B03916A589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31" y="389380"/>
            <a:ext cx="914400" cy="914400"/>
          </a:xfrm>
          <a:prstGeom prst="rect">
            <a:avLst/>
          </a:prstGeom>
        </p:spPr>
      </p:pic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8493BE6-F727-4DAA-A693-1DA266567240}"/>
              </a:ext>
            </a:extLst>
          </p:cNvPr>
          <p:cNvCxnSpPr>
            <a:cxnSpLocks/>
          </p:cNvCxnSpPr>
          <p:nvPr/>
        </p:nvCxnSpPr>
        <p:spPr>
          <a:xfrm flipV="1">
            <a:off x="7358984" y="1431203"/>
            <a:ext cx="0" cy="947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685107-2073-4D4E-9719-B88BAFB19F03}"/>
              </a:ext>
            </a:extLst>
          </p:cNvPr>
          <p:cNvCxnSpPr>
            <a:cxnSpLocks/>
          </p:cNvCxnSpPr>
          <p:nvPr/>
        </p:nvCxnSpPr>
        <p:spPr>
          <a:xfrm>
            <a:off x="6858241" y="1447691"/>
            <a:ext cx="0" cy="930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FCA60A-C13E-4CCE-9BEF-9BF5B2C9EEBF}"/>
              </a:ext>
            </a:extLst>
          </p:cNvPr>
          <p:cNvSpPr txBox="1"/>
          <p:nvPr/>
        </p:nvSpPr>
        <p:spPr>
          <a:xfrm>
            <a:off x="6109775" y="55674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B71E80-4BAE-4415-940D-6C146D9DFF70}"/>
              </a:ext>
            </a:extLst>
          </p:cNvPr>
          <p:cNvSpPr txBox="1"/>
          <p:nvPr/>
        </p:nvSpPr>
        <p:spPr>
          <a:xfrm>
            <a:off x="6808683" y="4571368"/>
            <a:ext cx="10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5F72E6-B47E-438B-9E8C-7C7E891C4DDA}"/>
              </a:ext>
            </a:extLst>
          </p:cNvPr>
          <p:cNvSpPr txBox="1"/>
          <p:nvPr/>
        </p:nvSpPr>
        <p:spPr>
          <a:xfrm>
            <a:off x="3299635" y="5569468"/>
            <a:ext cx="13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음식 사진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6C8B5D-6487-4032-BA57-A74A77DF995A}"/>
              </a:ext>
            </a:extLst>
          </p:cNvPr>
          <p:cNvSpPr txBox="1"/>
          <p:nvPr/>
        </p:nvSpPr>
        <p:spPr>
          <a:xfrm>
            <a:off x="861097" y="4549345"/>
            <a:ext cx="67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A2DFA9E-B65C-4605-83A0-098308C5F74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43" y="5192394"/>
            <a:ext cx="551238" cy="55123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C58C4C6-8978-4BBF-AE78-D5CFF7A6972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67" y="4487324"/>
            <a:ext cx="551238" cy="55123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5119E45-BE3C-4FD8-B3CF-E51ECEB2BBE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77" y="3486096"/>
            <a:ext cx="551238" cy="55123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6407A3F-E693-4320-A7C2-C2331E6083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67" y="2575926"/>
            <a:ext cx="551238" cy="55123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FFADC75-7497-4095-B5A4-003433A568E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43" y="1847958"/>
            <a:ext cx="551238" cy="551238"/>
          </a:xfrm>
          <a:prstGeom prst="rect">
            <a:avLst/>
          </a:prstGeom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132544-A860-43CD-8A03-2DD7FCBBEED7}"/>
              </a:ext>
            </a:extLst>
          </p:cNvPr>
          <p:cNvGrpSpPr/>
          <p:nvPr/>
        </p:nvGrpSpPr>
        <p:grpSpPr>
          <a:xfrm>
            <a:off x="9361284" y="2612619"/>
            <a:ext cx="1958749" cy="1958749"/>
            <a:chOff x="3079502" y="3309147"/>
            <a:chExt cx="1958749" cy="1958749"/>
          </a:xfrm>
        </p:grpSpPr>
        <p:pic>
          <p:nvPicPr>
            <p:cNvPr id="107" name="그림 106" descr="광장이(가) 표시된 사진&#10;&#10;자동 생성된 설명">
              <a:extLst>
                <a:ext uri="{FF2B5EF4-FFF2-40B4-BE49-F238E27FC236}">
                  <a16:creationId xmlns:a16="http://schemas.microsoft.com/office/drawing/2014/main" id="{C9FF32A1-D506-4722-A17A-D61E862C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502" y="3309147"/>
              <a:ext cx="1958749" cy="1958749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76B2EFB-EB22-48E8-B763-6DD8F6147EE2}"/>
                </a:ext>
              </a:extLst>
            </p:cNvPr>
            <p:cNvSpPr txBox="1"/>
            <p:nvPr/>
          </p:nvSpPr>
          <p:spPr>
            <a:xfrm>
              <a:off x="3190552" y="3965355"/>
              <a:ext cx="1732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tx1"/>
                  </a:solidFill>
                </a:rPr>
                <a:t>요리 사업의</a:t>
              </a:r>
              <a:endParaRPr lang="en-US" altLang="ko-KR" sz="18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/>
                <a:t>홍보 효과</a:t>
              </a:r>
              <a:endParaRPr lang="en-US" altLang="ko-KR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F956732-2099-4460-80F5-11397ADC3CC2}"/>
              </a:ext>
            </a:extLst>
          </p:cNvPr>
          <p:cNvGrpSpPr/>
          <p:nvPr/>
        </p:nvGrpSpPr>
        <p:grpSpPr>
          <a:xfrm>
            <a:off x="6137658" y="2612616"/>
            <a:ext cx="1958749" cy="1958749"/>
            <a:chOff x="3079502" y="3309147"/>
            <a:chExt cx="1958749" cy="1958749"/>
          </a:xfrm>
        </p:grpSpPr>
        <p:pic>
          <p:nvPicPr>
            <p:cNvPr id="100" name="그림 99" descr="광장이(가) 표시된 사진&#10;&#10;자동 생성된 설명">
              <a:extLst>
                <a:ext uri="{FF2B5EF4-FFF2-40B4-BE49-F238E27FC236}">
                  <a16:creationId xmlns:a16="http://schemas.microsoft.com/office/drawing/2014/main" id="{0AC3ABB4-3346-4D1B-AE21-4F5171C8D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502" y="3309147"/>
              <a:ext cx="1958749" cy="195874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29E0DBD-91F7-418A-AE9A-F4AAD19123BD}"/>
                </a:ext>
              </a:extLst>
            </p:cNvPr>
            <p:cNvSpPr txBox="1"/>
            <p:nvPr/>
          </p:nvSpPr>
          <p:spPr>
            <a:xfrm>
              <a:off x="3190552" y="3965355"/>
              <a:ext cx="1732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광고비를 받아 사업 유치 가능</a:t>
              </a:r>
              <a:endParaRPr lang="en-US" altLang="ko-KR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D3980DC-4D78-466A-B820-C47CF3632C41}"/>
              </a:ext>
            </a:extLst>
          </p:cNvPr>
          <p:cNvGrpSpPr/>
          <p:nvPr/>
        </p:nvGrpSpPr>
        <p:grpSpPr>
          <a:xfrm>
            <a:off x="219531" y="2612621"/>
            <a:ext cx="1958749" cy="1958749"/>
            <a:chOff x="3079502" y="3309147"/>
            <a:chExt cx="1958749" cy="1958749"/>
          </a:xfrm>
        </p:grpSpPr>
        <p:pic>
          <p:nvPicPr>
            <p:cNvPr id="104" name="그림 103" descr="광장이(가) 표시된 사진&#10;&#10;자동 생성된 설명">
              <a:extLst>
                <a:ext uri="{FF2B5EF4-FFF2-40B4-BE49-F238E27FC236}">
                  <a16:creationId xmlns:a16="http://schemas.microsoft.com/office/drawing/2014/main" id="{54433068-75C3-4688-A79B-4AB0C46C0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502" y="3309147"/>
              <a:ext cx="1958749" cy="195874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2BD64FA-6E24-4872-A384-6FCDB1ECFF6D}"/>
                </a:ext>
              </a:extLst>
            </p:cNvPr>
            <p:cNvSpPr txBox="1"/>
            <p:nvPr/>
          </p:nvSpPr>
          <p:spPr>
            <a:xfrm>
              <a:off x="3190552" y="3965355"/>
              <a:ext cx="1732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tx1"/>
                  </a:solidFill>
                </a:rPr>
                <a:t>입증된 레시피 획득</a:t>
              </a:r>
              <a:endParaRPr lang="en-US" altLang="ko-KR" sz="1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17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580780" y="652104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66567" y="526963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AFB1D8-5035-4645-8B98-908C6C07EA4E}"/>
              </a:ext>
            </a:extLst>
          </p:cNvPr>
          <p:cNvSpPr txBox="1"/>
          <p:nvPr/>
        </p:nvSpPr>
        <p:spPr>
          <a:xfrm>
            <a:off x="4969143" y="1005896"/>
            <a:ext cx="531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01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02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DBF77-BEC0-40BB-9A14-E049A39CB071}"/>
              </a:ext>
            </a:extLst>
          </p:cNvPr>
          <p:cNvSpPr txBox="1"/>
          <p:nvPr/>
        </p:nvSpPr>
        <p:spPr>
          <a:xfrm>
            <a:off x="5513471" y="1440697"/>
            <a:ext cx="1774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필요성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기술 조사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구현계획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F1D973-A52E-4B60-ABAE-EEA888A58F1A}"/>
              </a:ext>
            </a:extLst>
          </p:cNvPr>
          <p:cNvSpPr txBox="1"/>
          <p:nvPr/>
        </p:nvSpPr>
        <p:spPr>
          <a:xfrm>
            <a:off x="4969144" y="4301712"/>
            <a:ext cx="531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04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F51233-BD52-4365-A76A-933F7AFCCA9F}"/>
              </a:ext>
            </a:extLst>
          </p:cNvPr>
          <p:cNvSpPr txBox="1"/>
          <p:nvPr/>
        </p:nvSpPr>
        <p:spPr>
          <a:xfrm>
            <a:off x="5513471" y="4736513"/>
            <a:ext cx="3833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기업 조사 및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사업화 전략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역할 및 일정</a:t>
            </a: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79E7E8-533C-4CB1-B0C6-086FC6CF73A1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4DB35-F5AE-4E9A-BEBF-D61A05C7CFCB}"/>
              </a:ext>
            </a:extLst>
          </p:cNvPr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B2B163-05D9-4266-AF55-9218EFBA600B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D7D65E2-2B94-49F4-9BAE-578393CB0FE3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11" name="오각형 49">
                <a:extLst>
                  <a:ext uri="{FF2B5EF4-FFF2-40B4-BE49-F238E27FC236}">
                    <a16:creationId xmlns:a16="http://schemas.microsoft.com/office/drawing/2014/main" id="{035A04AA-9AB7-49E0-8ECE-159DF7E21CA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29B397E-30F2-44F4-827E-892532EA3B97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C6CAAE0-6DE5-4992-89E7-FB7B7C9A4A5D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8132CBE-331A-4E57-9C21-40813C217E48}"/>
                </a:ext>
              </a:extLst>
            </p:cNvPr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8717A3C-8D0A-4277-B349-14BCE9D33E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98A4DF6-85A2-465A-BF9D-CF601DB051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DC93B6-2D5F-4F9B-B735-40AF0D215ABB}"/>
              </a:ext>
            </a:extLst>
          </p:cNvPr>
          <p:cNvSpPr txBox="1"/>
          <p:nvPr/>
        </p:nvSpPr>
        <p:spPr>
          <a:xfrm>
            <a:off x="193464" y="669836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사업화 전략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9B4F33-1FC6-40B5-ADFC-75FDAE6CE14D}"/>
              </a:ext>
            </a:extLst>
          </p:cNvPr>
          <p:cNvGrpSpPr/>
          <p:nvPr/>
        </p:nvGrpSpPr>
        <p:grpSpPr>
          <a:xfrm>
            <a:off x="2779374" y="532013"/>
            <a:ext cx="6153752" cy="6153752"/>
            <a:chOff x="2927713" y="579290"/>
            <a:chExt cx="6153752" cy="61537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4795797-2277-4665-9761-ED205CB81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713" y="579290"/>
              <a:ext cx="6153752" cy="6153752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920DF33-4EE1-4F51-B8AB-7FBB4ED973B7}"/>
                </a:ext>
              </a:extLst>
            </p:cNvPr>
            <p:cNvSpPr/>
            <p:nvPr/>
          </p:nvSpPr>
          <p:spPr>
            <a:xfrm>
              <a:off x="4809639" y="1960359"/>
              <a:ext cx="2394857" cy="162922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spc="1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건강한</a:t>
              </a:r>
              <a:endParaRPr lang="en-US" altLang="ko-KR" sz="3200" spc="1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3200" spc="100" dirty="0">
                  <a:latin typeface="Impact" panose="020B0806030902050204" pitchFamily="34" charset="0"/>
                  <a:ea typeface="HY엽서M" panose="02030600000101010101" pitchFamily="18" charset="-127"/>
                </a:rPr>
                <a:t>Recipe</a:t>
              </a:r>
              <a:endParaRPr lang="ko-KR" altLang="en-US" sz="3200" spc="100" dirty="0">
                <a:latin typeface="Impact" panose="020B0806030902050204" pitchFamily="34" charset="0"/>
                <a:ea typeface="HY엽서M" panose="02030600000101010101" pitchFamily="18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B726427-250C-4776-911B-5363E3FA0E9B}"/>
                </a:ext>
              </a:extLst>
            </p:cNvPr>
            <p:cNvSpPr/>
            <p:nvPr/>
          </p:nvSpPr>
          <p:spPr>
            <a:xfrm>
              <a:off x="4809639" y="3749803"/>
              <a:ext cx="2394857" cy="1629228"/>
            </a:xfrm>
            <a:prstGeom prst="round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spc="1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일반</a:t>
              </a:r>
              <a:endParaRPr lang="en-US" altLang="ko-KR" sz="3200" spc="1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3200" spc="100" dirty="0">
                  <a:latin typeface="Impact" panose="020B0806030902050204" pitchFamily="34" charset="0"/>
                  <a:ea typeface="HY엽서M" panose="02030600000101010101" pitchFamily="18" charset="-127"/>
                </a:rPr>
                <a:t>Recipe</a:t>
              </a:r>
              <a:endParaRPr lang="ko-KR" altLang="en-US" sz="3200" spc="100" dirty="0">
                <a:latin typeface="Impact" panose="020B0806030902050204" pitchFamily="34" charset="0"/>
                <a:ea typeface="HY엽서M" panose="02030600000101010101" pitchFamily="18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277D8A1-C8EE-4DFF-B9C5-72C295547D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64" y="4693138"/>
            <a:ext cx="1855890" cy="18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0.27343 -0.3900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95718" y="2168604"/>
            <a:ext cx="44005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역할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E7DBE-320B-45C2-BFD2-F222A09A37E3}"/>
              </a:ext>
            </a:extLst>
          </p:cNvPr>
          <p:cNvSpPr txBox="1"/>
          <p:nvPr/>
        </p:nvSpPr>
        <p:spPr>
          <a:xfrm>
            <a:off x="161919" y="0"/>
            <a:ext cx="2515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역할</a:t>
            </a: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72F5EA-065D-42F2-8151-DF079EA1568F}"/>
              </a:ext>
            </a:extLst>
          </p:cNvPr>
          <p:cNvGrpSpPr/>
          <p:nvPr/>
        </p:nvGrpSpPr>
        <p:grpSpPr>
          <a:xfrm>
            <a:off x="1344706" y="2274702"/>
            <a:ext cx="10029862" cy="3043779"/>
            <a:chOff x="1344706" y="2274702"/>
            <a:chExt cx="10029862" cy="30437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AD72F0C-9BB3-4B30-A29B-08B456597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273" y="4324298"/>
              <a:ext cx="994183" cy="99418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BD0939-44DF-4AB8-9798-57C25022B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706" y="4324298"/>
              <a:ext cx="994183" cy="99418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AE1B5F-4A74-4046-A484-90BD9A64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274" y="2274702"/>
              <a:ext cx="994183" cy="99418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4935CE4-AE0D-487C-9D9E-8CBD881F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706" y="2274702"/>
              <a:ext cx="994183" cy="99418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B7B27A-5C85-4942-881F-D411688E0FF7}"/>
                </a:ext>
              </a:extLst>
            </p:cNvPr>
            <p:cNvSpPr txBox="1"/>
            <p:nvPr/>
          </p:nvSpPr>
          <p:spPr>
            <a:xfrm>
              <a:off x="2823356" y="2317822"/>
              <a:ext cx="2904565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ko-KR" altLang="en-US" sz="2400" dirty="0"/>
                <a:t>서현수</a:t>
              </a:r>
              <a:endParaRPr lang="en-US" altLang="ko-KR" sz="2400" dirty="0"/>
            </a:p>
            <a:p>
              <a:pPr>
                <a:spcAft>
                  <a:spcPts val="600"/>
                </a:spcAft>
              </a:pPr>
              <a:r>
                <a:rPr lang="ko-KR" altLang="en-US" sz="2400" dirty="0"/>
                <a:t>자료 조사 및 정리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6DAE5E-AC02-4E60-96AF-53371B292277}"/>
                </a:ext>
              </a:extLst>
            </p:cNvPr>
            <p:cNvSpPr txBox="1"/>
            <p:nvPr/>
          </p:nvSpPr>
          <p:spPr>
            <a:xfrm>
              <a:off x="7850540" y="2317822"/>
              <a:ext cx="3524028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ko-KR" altLang="en-US" sz="2400" dirty="0"/>
                <a:t>박신위</a:t>
              </a:r>
              <a:endParaRPr lang="en-US" altLang="ko-KR" sz="2400" dirty="0"/>
            </a:p>
            <a:p>
              <a:pPr>
                <a:spcAft>
                  <a:spcPts val="600"/>
                </a:spcAft>
              </a:pPr>
              <a:r>
                <a:rPr lang="ko-KR" altLang="en-US" sz="2400" dirty="0"/>
                <a:t>자료 조사 및 </a:t>
              </a:r>
              <a:r>
                <a:rPr lang="en-US" altLang="ko-KR" sz="2400" dirty="0"/>
                <a:t>PPT </a:t>
              </a:r>
              <a:r>
                <a:rPr lang="ko-KR" altLang="en-US" sz="2400" dirty="0"/>
                <a:t>제작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052302-B74D-4465-8458-822355F263F3}"/>
                </a:ext>
              </a:extLst>
            </p:cNvPr>
            <p:cNvSpPr txBox="1"/>
            <p:nvPr/>
          </p:nvSpPr>
          <p:spPr>
            <a:xfrm>
              <a:off x="2823356" y="4362025"/>
              <a:ext cx="3524028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ko-KR" altLang="en-US" sz="2400" dirty="0" err="1"/>
                <a:t>백서희</a:t>
              </a:r>
              <a:endParaRPr lang="en-US" altLang="ko-KR" sz="2400" dirty="0"/>
            </a:p>
            <a:p>
              <a:pPr>
                <a:spcAft>
                  <a:spcPts val="600"/>
                </a:spcAft>
              </a:pPr>
              <a:r>
                <a:rPr lang="ko-KR" altLang="en-US" sz="2400" dirty="0"/>
                <a:t>자료 조사 및 정리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C3171F-42AB-4442-A477-232033AEB791}"/>
                </a:ext>
              </a:extLst>
            </p:cNvPr>
            <p:cNvSpPr txBox="1"/>
            <p:nvPr/>
          </p:nvSpPr>
          <p:spPr>
            <a:xfrm>
              <a:off x="7850540" y="4362025"/>
              <a:ext cx="3524028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ko-KR" altLang="en-US" sz="2400" dirty="0" err="1"/>
                <a:t>최다경</a:t>
              </a:r>
              <a:endParaRPr lang="en-US" altLang="ko-KR" sz="2400" dirty="0"/>
            </a:p>
            <a:p>
              <a:pPr>
                <a:spcAft>
                  <a:spcPts val="600"/>
                </a:spcAft>
              </a:pPr>
              <a:r>
                <a:rPr lang="ko-KR" altLang="en-US" sz="2400" dirty="0"/>
                <a:t>자료 조사 및 발표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94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32461 -0.3659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7" y="-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95718" y="2168604"/>
            <a:ext cx="44005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일정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98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26">
            <a:extLst>
              <a:ext uri="{FF2B5EF4-FFF2-40B4-BE49-F238E27FC236}">
                <a16:creationId xmlns:a16="http://schemas.microsoft.com/office/drawing/2014/main" id="{FE6AEB5F-3ECF-434B-8541-1D9618A4D6E0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1191D0-40C0-475C-AEC2-A1EC8AE09D1D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D1059-C462-4FE2-AC7D-CD30F586C76A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1FF607-D4CA-46B6-9966-D869692B2585}"/>
              </a:ext>
            </a:extLst>
          </p:cNvPr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C56A704-383C-4DD3-BAE2-E470AF975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7E53AF-D8A3-459B-ADAF-F6790080C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BCF0BD-5587-41A6-9739-FF07EFA49F1E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7BFEC-A314-4B22-B69A-98F286C0CBB8}"/>
              </a:ext>
            </a:extLst>
          </p:cNvPr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43EF6-A644-459C-96C5-D8C72C67437C}"/>
              </a:ext>
            </a:extLst>
          </p:cNvPr>
          <p:cNvSpPr txBox="1"/>
          <p:nvPr/>
        </p:nvSpPr>
        <p:spPr>
          <a:xfrm>
            <a:off x="193464" y="67514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일정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8E2093C7-CD9B-4579-9BB4-033698548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97374"/>
              </p:ext>
            </p:extLst>
          </p:nvPr>
        </p:nvGraphicFramePr>
        <p:xfrm>
          <a:off x="1471840" y="1882455"/>
          <a:ext cx="9248320" cy="406749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49664">
                  <a:extLst>
                    <a:ext uri="{9D8B030D-6E8A-4147-A177-3AD203B41FA5}">
                      <a16:colId xmlns:a16="http://schemas.microsoft.com/office/drawing/2014/main" val="1433325150"/>
                    </a:ext>
                  </a:extLst>
                </a:gridCol>
                <a:gridCol w="1849664">
                  <a:extLst>
                    <a:ext uri="{9D8B030D-6E8A-4147-A177-3AD203B41FA5}">
                      <a16:colId xmlns:a16="http://schemas.microsoft.com/office/drawing/2014/main" val="337447071"/>
                    </a:ext>
                  </a:extLst>
                </a:gridCol>
                <a:gridCol w="1849664">
                  <a:extLst>
                    <a:ext uri="{9D8B030D-6E8A-4147-A177-3AD203B41FA5}">
                      <a16:colId xmlns:a16="http://schemas.microsoft.com/office/drawing/2014/main" val="2273505968"/>
                    </a:ext>
                  </a:extLst>
                </a:gridCol>
                <a:gridCol w="1849664">
                  <a:extLst>
                    <a:ext uri="{9D8B030D-6E8A-4147-A177-3AD203B41FA5}">
                      <a16:colId xmlns:a16="http://schemas.microsoft.com/office/drawing/2014/main" val="805948320"/>
                    </a:ext>
                  </a:extLst>
                </a:gridCol>
                <a:gridCol w="1849664">
                  <a:extLst>
                    <a:ext uri="{9D8B030D-6E8A-4147-A177-3AD203B41FA5}">
                      <a16:colId xmlns:a16="http://schemas.microsoft.com/office/drawing/2014/main" val="3960698060"/>
                    </a:ext>
                  </a:extLst>
                </a:gridCol>
              </a:tblGrid>
              <a:tr h="677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227183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674966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65893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553221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128867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831778"/>
                  </a:ext>
                </a:extLst>
              </a:tr>
            </a:tbl>
          </a:graphicData>
        </a:graphic>
      </p:graphicFrame>
      <p:sp>
        <p:nvSpPr>
          <p:cNvPr id="16" name="순서도: 수동 입력 15">
            <a:extLst>
              <a:ext uri="{FF2B5EF4-FFF2-40B4-BE49-F238E27FC236}">
                <a16:creationId xmlns:a16="http://schemas.microsoft.com/office/drawing/2014/main" id="{13EE5C71-C4E0-48CE-8C71-E9896A53E6FB}"/>
              </a:ext>
            </a:extLst>
          </p:cNvPr>
          <p:cNvSpPr/>
          <p:nvPr/>
        </p:nvSpPr>
        <p:spPr>
          <a:xfrm flipH="1">
            <a:off x="1504641" y="2715077"/>
            <a:ext cx="1565129" cy="476179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B78E6F-BECE-4996-8107-5CA8B4F1E16F}"/>
              </a:ext>
            </a:extLst>
          </p:cNvPr>
          <p:cNvSpPr txBox="1"/>
          <p:nvPr/>
        </p:nvSpPr>
        <p:spPr>
          <a:xfrm>
            <a:off x="3218783" y="2818853"/>
            <a:ext cx="254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 조사하기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52A07C-57F7-4F16-A813-9D5250C55BED}"/>
              </a:ext>
            </a:extLst>
          </p:cNvPr>
          <p:cNvSpPr txBox="1"/>
          <p:nvPr/>
        </p:nvSpPr>
        <p:spPr>
          <a:xfrm>
            <a:off x="5358251" y="3466777"/>
            <a:ext cx="45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실행 및 해석 후 적합성 확인</a:t>
            </a:r>
          </a:p>
        </p:txBody>
      </p:sp>
      <p:sp>
        <p:nvSpPr>
          <p:cNvPr id="22" name="순서도: 수동 입력 21">
            <a:extLst>
              <a:ext uri="{FF2B5EF4-FFF2-40B4-BE49-F238E27FC236}">
                <a16:creationId xmlns:a16="http://schemas.microsoft.com/office/drawing/2014/main" id="{985E7F24-C42A-476B-A60D-378F75B6E2A5}"/>
              </a:ext>
            </a:extLst>
          </p:cNvPr>
          <p:cNvSpPr/>
          <p:nvPr/>
        </p:nvSpPr>
        <p:spPr>
          <a:xfrm flipH="1">
            <a:off x="5206080" y="4061307"/>
            <a:ext cx="1643660" cy="454474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2C64A-46A5-44FA-A931-BA1153424CB9}"/>
              </a:ext>
            </a:extLst>
          </p:cNvPr>
          <p:cNvSpPr txBox="1"/>
          <p:nvPr/>
        </p:nvSpPr>
        <p:spPr>
          <a:xfrm>
            <a:off x="6985920" y="4153639"/>
            <a:ext cx="254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  <p:sp>
        <p:nvSpPr>
          <p:cNvPr id="24" name="순서도: 수동 입력 23">
            <a:extLst>
              <a:ext uri="{FF2B5EF4-FFF2-40B4-BE49-F238E27FC236}">
                <a16:creationId xmlns:a16="http://schemas.microsoft.com/office/drawing/2014/main" id="{A07E4D82-F59F-421D-AC8C-6E710C1E9C53}"/>
              </a:ext>
            </a:extLst>
          </p:cNvPr>
          <p:cNvSpPr/>
          <p:nvPr/>
        </p:nvSpPr>
        <p:spPr>
          <a:xfrm flipH="1">
            <a:off x="6849741" y="4740978"/>
            <a:ext cx="2424887" cy="461665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1C2CB9-2119-44C5-BBEB-732839492E16}"/>
              </a:ext>
            </a:extLst>
          </p:cNvPr>
          <p:cNvSpPr txBox="1"/>
          <p:nvPr/>
        </p:nvSpPr>
        <p:spPr>
          <a:xfrm>
            <a:off x="3461940" y="4833311"/>
            <a:ext cx="33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서비스 테스트 및 보완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C0C4A-65EB-4A96-A271-6DF6121862ED}"/>
              </a:ext>
            </a:extLst>
          </p:cNvPr>
          <p:cNvSpPr txBox="1"/>
          <p:nvPr/>
        </p:nvSpPr>
        <p:spPr>
          <a:xfrm>
            <a:off x="6652070" y="5520173"/>
            <a:ext cx="282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 준비 및 영상 제작</a:t>
            </a:r>
          </a:p>
        </p:txBody>
      </p:sp>
      <p:sp>
        <p:nvSpPr>
          <p:cNvPr id="28" name="순서도: 수동 입력 27">
            <a:extLst>
              <a:ext uri="{FF2B5EF4-FFF2-40B4-BE49-F238E27FC236}">
                <a16:creationId xmlns:a16="http://schemas.microsoft.com/office/drawing/2014/main" id="{6ABA41D5-A3D6-4481-B98C-80C286CDFD88}"/>
              </a:ext>
            </a:extLst>
          </p:cNvPr>
          <p:cNvSpPr/>
          <p:nvPr/>
        </p:nvSpPr>
        <p:spPr>
          <a:xfrm flipH="1">
            <a:off x="3069770" y="3375349"/>
            <a:ext cx="2125768" cy="476179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순서도: 수동 입력 28">
            <a:extLst>
              <a:ext uri="{FF2B5EF4-FFF2-40B4-BE49-F238E27FC236}">
                <a16:creationId xmlns:a16="http://schemas.microsoft.com/office/drawing/2014/main" id="{7909EB21-1DAE-4694-AE03-5995EDDF571D}"/>
              </a:ext>
            </a:extLst>
          </p:cNvPr>
          <p:cNvSpPr/>
          <p:nvPr/>
        </p:nvSpPr>
        <p:spPr>
          <a:xfrm flipH="1">
            <a:off x="9274627" y="5425871"/>
            <a:ext cx="1420480" cy="461665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952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85540" y="3140880"/>
            <a:ext cx="5020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u="none" strike="noStrike" kern="1200" cap="none" spc="100" normalizeH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감 사 합 </a:t>
            </a:r>
            <a:r>
              <a:rPr kumimoji="0" lang="ko-KR" altLang="en-US" sz="5400" b="1" u="none" strike="noStrike" kern="1200" cap="none" spc="100" normalizeH="0" noProof="0" dirty="0" err="1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니</a:t>
            </a:r>
            <a:r>
              <a:rPr kumimoji="0" lang="ko-KR" altLang="en-US" sz="5400" b="1" u="none" strike="noStrike" kern="1200" cap="none" spc="100" normalizeH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 다 </a:t>
            </a:r>
            <a:r>
              <a:rPr kumimoji="0" lang="en-US" altLang="ko-KR" sz="5400" b="1" u="none" strike="noStrike" kern="1200" cap="none" spc="100" normalizeH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.</a:t>
            </a:r>
            <a:endParaRPr kumimoji="0" lang="ko-KR" altLang="en-US" sz="5400" b="1" u="none" strike="noStrike" kern="1200" cap="none" spc="100" normalizeH="0" noProof="0" dirty="0">
              <a:ln>
                <a:noFill/>
              </a:ln>
              <a:solidFill>
                <a:srgbClr val="FBE4C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78764" y="2492103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53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7BB145-ADE2-4917-BFD1-E398613A0DF8}"/>
              </a:ext>
            </a:extLst>
          </p:cNvPr>
          <p:cNvSpPr txBox="1"/>
          <p:nvPr/>
        </p:nvSpPr>
        <p:spPr>
          <a:xfrm>
            <a:off x="3382757" y="2168603"/>
            <a:ext cx="54264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필요성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17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필요성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3930841" y="1826076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28915" y="1941458"/>
            <a:ext cx="426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45C0A"/>
                </a:solidFill>
              </a:rPr>
              <a:t>외출 </a:t>
            </a:r>
            <a:r>
              <a:rPr lang="en-US" altLang="ko-KR" sz="2400" b="1" dirty="0">
                <a:solidFill>
                  <a:srgbClr val="945C0A"/>
                </a:solidFill>
              </a:rPr>
              <a:t>NO! </a:t>
            </a:r>
            <a:r>
              <a:rPr lang="ko-KR" altLang="en-US" sz="2400" b="1" dirty="0">
                <a:solidFill>
                  <a:srgbClr val="945C0A"/>
                </a:solidFill>
              </a:rPr>
              <a:t>집에서 만들어 먹기</a:t>
            </a:r>
            <a:r>
              <a:rPr lang="en-US" altLang="ko-KR" sz="2400" b="1" dirty="0">
                <a:solidFill>
                  <a:srgbClr val="945C0A"/>
                </a:solidFill>
              </a:rPr>
              <a:t>!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56700" y="2480646"/>
            <a:ext cx="6517868" cy="95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외출이 꺼려지는 요즘</a:t>
            </a:r>
            <a:r>
              <a:rPr lang="en-US" altLang="ko-KR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집에서 먹고 싶은 음식을 직접 만들어 먹을 수 있다</a:t>
            </a:r>
            <a:r>
              <a:rPr lang="en-US" altLang="ko-KR" sz="2000" dirty="0"/>
              <a:t>.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FCD8A4-8309-4322-99E1-AA8EB8AF6066}"/>
              </a:ext>
            </a:extLst>
          </p:cNvPr>
          <p:cNvGrpSpPr/>
          <p:nvPr/>
        </p:nvGrpSpPr>
        <p:grpSpPr>
          <a:xfrm>
            <a:off x="668113" y="2485143"/>
            <a:ext cx="2559466" cy="2566555"/>
            <a:chOff x="582108" y="2476864"/>
            <a:chExt cx="2643853" cy="268653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58F6DBC-F13A-4883-92D2-3780C77A20AA}"/>
                </a:ext>
              </a:extLst>
            </p:cNvPr>
            <p:cNvSpPr/>
            <p:nvPr/>
          </p:nvSpPr>
          <p:spPr>
            <a:xfrm>
              <a:off x="582108" y="2476864"/>
              <a:ext cx="2643853" cy="26865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A99C99E-3FC2-44F6-BA74-08240A7A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302" y="3140728"/>
              <a:ext cx="1361464" cy="135880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CBC51C-E7EE-4ABE-BEC3-8CBD3DAD1D7B}"/>
              </a:ext>
            </a:extLst>
          </p:cNvPr>
          <p:cNvSpPr txBox="1"/>
          <p:nvPr/>
        </p:nvSpPr>
        <p:spPr>
          <a:xfrm>
            <a:off x="4528915" y="3887900"/>
            <a:ext cx="616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SNS </a:t>
            </a:r>
            <a:r>
              <a:rPr lang="ko-KR" altLang="en-US" sz="2400" b="1" dirty="0">
                <a:solidFill>
                  <a:srgbClr val="945C0A"/>
                </a:solidFill>
              </a:rPr>
              <a:t>에서 본 </a:t>
            </a:r>
            <a:r>
              <a:rPr lang="en-US" altLang="ko-KR" sz="2400" b="1" dirty="0">
                <a:solidFill>
                  <a:srgbClr val="945C0A"/>
                </a:solidFill>
              </a:rPr>
              <a:t>‘</a:t>
            </a:r>
            <a:r>
              <a:rPr lang="ko-KR" altLang="en-US" sz="2400" b="1" dirty="0">
                <a:solidFill>
                  <a:srgbClr val="945C0A"/>
                </a:solidFill>
              </a:rPr>
              <a:t>그</a:t>
            </a:r>
            <a:r>
              <a:rPr lang="en-US" altLang="ko-KR" sz="2400" b="1" dirty="0">
                <a:solidFill>
                  <a:srgbClr val="945C0A"/>
                </a:solidFill>
              </a:rPr>
              <a:t>’</a:t>
            </a:r>
            <a:r>
              <a:rPr lang="ko-KR" altLang="en-US" sz="2400" b="1" dirty="0">
                <a:solidFill>
                  <a:srgbClr val="945C0A"/>
                </a:solidFill>
              </a:rPr>
              <a:t> 음식</a:t>
            </a:r>
            <a:r>
              <a:rPr lang="en-US" altLang="ko-KR" sz="2400" b="1" dirty="0">
                <a:solidFill>
                  <a:srgbClr val="945C0A"/>
                </a:solidFill>
              </a:rPr>
              <a:t>! </a:t>
            </a:r>
            <a:r>
              <a:rPr lang="ko-KR" altLang="en-US" sz="2400" b="1" dirty="0">
                <a:solidFill>
                  <a:srgbClr val="945C0A"/>
                </a:solidFill>
              </a:rPr>
              <a:t>무슨 재료로 만들지</a:t>
            </a:r>
            <a:r>
              <a:rPr lang="en-US" altLang="ko-KR" sz="2400" b="1" dirty="0">
                <a:solidFill>
                  <a:srgbClr val="945C0A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66F454-61FA-4850-B79E-267A852A7ED6}"/>
              </a:ext>
            </a:extLst>
          </p:cNvPr>
          <p:cNvSpPr txBox="1"/>
          <p:nvPr/>
        </p:nvSpPr>
        <p:spPr>
          <a:xfrm>
            <a:off x="4856700" y="4450138"/>
            <a:ext cx="651786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사진첩 속 음식 사진</a:t>
            </a:r>
            <a:r>
              <a:rPr lang="en-US" altLang="ko-KR" sz="2000" dirty="0"/>
              <a:t>, SNS </a:t>
            </a:r>
            <a:r>
              <a:rPr lang="ko-KR" altLang="en-US" sz="2000" dirty="0"/>
              <a:t>에서 가져온 사진 등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음식 사진만 있다면 레시피를 얻을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34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필요성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3930841" y="1826076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FFDE4A-9CDF-4D9A-A19C-756A5C149117}"/>
              </a:ext>
            </a:extLst>
          </p:cNvPr>
          <p:cNvGrpSpPr/>
          <p:nvPr/>
        </p:nvGrpSpPr>
        <p:grpSpPr>
          <a:xfrm>
            <a:off x="668113" y="2485143"/>
            <a:ext cx="2559466" cy="2566555"/>
            <a:chOff x="582108" y="2476864"/>
            <a:chExt cx="2643853" cy="268653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CAA3A2F-D71C-445E-9CE1-03119D7F4EEF}"/>
                </a:ext>
              </a:extLst>
            </p:cNvPr>
            <p:cNvSpPr/>
            <p:nvPr/>
          </p:nvSpPr>
          <p:spPr>
            <a:xfrm>
              <a:off x="582108" y="2476864"/>
              <a:ext cx="2643853" cy="26865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9FC297C-AE3C-46F0-9044-E59F7EF0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302" y="3140728"/>
              <a:ext cx="1361464" cy="135880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D5C2B3-F812-4D95-B4A3-6C5B6375B49F}"/>
              </a:ext>
            </a:extLst>
          </p:cNvPr>
          <p:cNvSpPr txBox="1"/>
          <p:nvPr/>
        </p:nvSpPr>
        <p:spPr>
          <a:xfrm>
            <a:off x="4528915" y="2808167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45C0A"/>
                </a:solidFill>
              </a:rPr>
              <a:t>내 입맛에 맞는 레시피</a:t>
            </a:r>
            <a:r>
              <a:rPr lang="en-US" altLang="ko-KR" sz="2400" b="1" dirty="0">
                <a:solidFill>
                  <a:srgbClr val="945C0A"/>
                </a:solidFill>
              </a:rPr>
              <a:t>?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33E689-658F-4E55-A662-1A8E9206AF10}"/>
              </a:ext>
            </a:extLst>
          </p:cNvPr>
          <p:cNvSpPr txBox="1"/>
          <p:nvPr/>
        </p:nvSpPr>
        <p:spPr>
          <a:xfrm>
            <a:off x="4856700" y="3347355"/>
            <a:ext cx="6517868" cy="141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특정 음식을 검색했을 때 나오는 수많은 레시피들 중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어떤 레시피가 대중적인 입맛에 맞는건지 찾기 어려움</a:t>
            </a:r>
            <a:r>
              <a:rPr lang="en-US" altLang="ko-KR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입증된 레시피 제공함으로써 해결 가능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9932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F7E80-F548-4298-8CC2-AEEE228CFE39}"/>
              </a:ext>
            </a:extLst>
          </p:cNvPr>
          <p:cNvSpPr txBox="1"/>
          <p:nvPr/>
        </p:nvSpPr>
        <p:spPr>
          <a:xfrm>
            <a:off x="2727129" y="2168604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lang="ko-KR" altLang="en-US" sz="8000" b="1" dirty="0">
                <a:solidFill>
                  <a:srgbClr val="FFFFFF"/>
                </a:solidFill>
                <a:latin typeface="Arial"/>
              </a:rPr>
              <a:t>기술 조사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4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67291B-33F0-488C-82FC-57AC94F8D9B7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0529B-53CF-4CC9-BE49-D90924922B1D}"/>
              </a:ext>
            </a:extLst>
          </p:cNvPr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46701-61BE-4325-B3EC-E3E8DFA74406}"/>
              </a:ext>
            </a:extLst>
          </p:cNvPr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8F13437-3A11-4E4B-AAE4-AB940C8D8351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3F8A699-7D14-41FE-967E-6C9B1A488BB7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12" name="오각형 38">
                <a:extLst>
                  <a:ext uri="{FF2B5EF4-FFF2-40B4-BE49-F238E27FC236}">
                    <a16:creationId xmlns:a16="http://schemas.microsoft.com/office/drawing/2014/main" id="{043102F9-4F16-449E-AC97-28A4D284BFB9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F0A92BD-B877-4407-BF9E-09C2C267538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85F454C-5F09-45F7-9F27-00148EBD3FAA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4184BF-8AA2-4F97-A38A-001C91043610}"/>
                </a:ext>
              </a:extLst>
            </p:cNvPr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6B282E0-7301-4D21-8747-4E5ACEB420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6A4572C4-42EB-4EE2-A210-810217A295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FFDD8396-29F9-42AC-90BE-51AC6C51E3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37" y="2657543"/>
            <a:ext cx="11407353" cy="3675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12B26-14B9-4AF9-BDBA-9D00A4ED53AF}"/>
              </a:ext>
            </a:extLst>
          </p:cNvPr>
          <p:cNvSpPr txBox="1"/>
          <p:nvPr/>
        </p:nvSpPr>
        <p:spPr>
          <a:xfrm>
            <a:off x="495680" y="1714891"/>
            <a:ext cx="717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45C0A"/>
                </a:solidFill>
              </a:rPr>
              <a:t>CNN (Convolution Neural Network)</a:t>
            </a:r>
            <a:endParaRPr lang="ko-KR" altLang="en-US" sz="3600" dirty="0">
              <a:solidFill>
                <a:srgbClr val="945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1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58DF880-F2E4-4332-AF34-8A4851752706}"/>
              </a:ext>
            </a:extLst>
          </p:cNvPr>
          <p:cNvSpPr txBox="1"/>
          <p:nvPr/>
        </p:nvSpPr>
        <p:spPr>
          <a:xfrm>
            <a:off x="6421194" y="2129907"/>
            <a:ext cx="386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1. </a:t>
            </a:r>
            <a:r>
              <a:rPr lang="ko-KR" altLang="en-US" sz="2400" b="1" dirty="0">
                <a:solidFill>
                  <a:srgbClr val="945C0A"/>
                </a:solidFill>
              </a:rPr>
              <a:t>음식 인식 </a:t>
            </a:r>
            <a:r>
              <a:rPr lang="en-US" altLang="ko-KR" sz="2400" b="1" dirty="0">
                <a:solidFill>
                  <a:srgbClr val="945C0A"/>
                </a:solidFill>
              </a:rPr>
              <a:t>– CNN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364D16-2D6F-4463-9459-CC10A348361E}"/>
              </a:ext>
            </a:extLst>
          </p:cNvPr>
          <p:cNvSpPr txBox="1"/>
          <p:nvPr/>
        </p:nvSpPr>
        <p:spPr>
          <a:xfrm>
            <a:off x="6748979" y="3364022"/>
            <a:ext cx="35380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</a:rPr>
              <a:t>1) Convolution Layer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6096000" y="1916809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C789A18-F1BC-4279-BA1A-1F279FE1DFED}"/>
              </a:ext>
            </a:extLst>
          </p:cNvPr>
          <p:cNvSpPr txBox="1"/>
          <p:nvPr/>
        </p:nvSpPr>
        <p:spPr>
          <a:xfrm>
            <a:off x="7229245" y="4100292"/>
            <a:ext cx="456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합성곱</a:t>
            </a:r>
            <a:r>
              <a:rPr lang="ko-KR" altLang="en-US" sz="2000" dirty="0"/>
              <a:t> 연산으로 특징</a:t>
            </a:r>
            <a:r>
              <a:rPr lang="en-US" altLang="ko-KR" sz="2000" dirty="0"/>
              <a:t>(feature) </a:t>
            </a:r>
            <a:r>
              <a:rPr lang="ko-KR" altLang="en-US" sz="2000" dirty="0"/>
              <a:t>을</a:t>
            </a:r>
            <a:endParaRPr lang="en-US" altLang="ko-KR" sz="2000" dirty="0"/>
          </a:p>
          <a:p>
            <a:r>
              <a:rPr lang="ko-KR" altLang="en-US" sz="2000" dirty="0"/>
              <a:t>추출하여</a:t>
            </a:r>
            <a:r>
              <a:rPr lang="en-US" altLang="ko-KR" sz="2000" dirty="0"/>
              <a:t> feature map </a:t>
            </a:r>
            <a:r>
              <a:rPr lang="ko-KR" altLang="en-US" sz="2000" dirty="0"/>
              <a:t>생성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3" name="그림 32" descr="Convolution_schematic">
            <a:extLst>
              <a:ext uri="{FF2B5EF4-FFF2-40B4-BE49-F238E27FC236}">
                <a16:creationId xmlns:a16="http://schemas.microsoft.com/office/drawing/2014/main" id="{1B696166-A58A-401D-AC64-8FBCF80C68B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2" y="2197449"/>
            <a:ext cx="5008252" cy="3479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4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6096000" y="1907388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0" name="그림 1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6DCC27D-47C2-4DA0-B222-5EC5C2ADBE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7465" y="2197449"/>
            <a:ext cx="4769952" cy="34287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0B2322-EEF4-47CA-9E8E-CA23E2F8E1B4}"/>
              </a:ext>
            </a:extLst>
          </p:cNvPr>
          <p:cNvSpPr txBox="1"/>
          <p:nvPr/>
        </p:nvSpPr>
        <p:spPr>
          <a:xfrm>
            <a:off x="6748979" y="3364022"/>
            <a:ext cx="35380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</a:rPr>
              <a:t>2) Pooling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3F6E3F-F5DB-4C7E-9A93-B77394FC6FAA}"/>
              </a:ext>
            </a:extLst>
          </p:cNvPr>
          <p:cNvSpPr txBox="1"/>
          <p:nvPr/>
        </p:nvSpPr>
        <p:spPr>
          <a:xfrm>
            <a:off x="7229245" y="4100292"/>
            <a:ext cx="456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feature map </a:t>
            </a:r>
            <a:r>
              <a:rPr lang="ko-KR" altLang="en-US" sz="2000" dirty="0"/>
              <a:t>의 차원을 축소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(down sampling)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CD48F-1C9E-4748-BD85-698819F9BD4A}"/>
              </a:ext>
            </a:extLst>
          </p:cNvPr>
          <p:cNvSpPr txBox="1"/>
          <p:nvPr/>
        </p:nvSpPr>
        <p:spPr>
          <a:xfrm>
            <a:off x="6421194" y="2129907"/>
            <a:ext cx="386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1. </a:t>
            </a:r>
            <a:r>
              <a:rPr lang="ko-KR" altLang="en-US" sz="2400" b="1" dirty="0">
                <a:solidFill>
                  <a:srgbClr val="945C0A"/>
                </a:solidFill>
              </a:rPr>
              <a:t>음식 인식 </a:t>
            </a:r>
            <a:r>
              <a:rPr lang="en-US" altLang="ko-KR" sz="2400" b="1" dirty="0">
                <a:solidFill>
                  <a:srgbClr val="945C0A"/>
                </a:solidFill>
              </a:rPr>
              <a:t>– CNN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0B2507-ACC1-4648-A17E-A1430AB131E2}"/>
              </a:ext>
            </a:extLst>
          </p:cNvPr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</p:spTree>
    <p:extLst>
      <p:ext uri="{BB962C8B-B14F-4D97-AF65-F5344CB8AC3E}">
        <p14:creationId xmlns:p14="http://schemas.microsoft.com/office/powerpoint/2010/main" val="48674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585</Words>
  <Application>Microsoft Office PowerPoint</Application>
  <PresentationFormat>와이드스크린</PresentationFormat>
  <Paragraphs>193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HY헤드라인M</vt:lpstr>
      <vt:lpstr>나눔바른고딕</vt:lpstr>
      <vt:lpstr>맑은 고딕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신위</cp:lastModifiedBy>
  <cp:revision>193</cp:revision>
  <dcterms:created xsi:type="dcterms:W3CDTF">2015-04-14T11:49:33Z</dcterms:created>
  <dcterms:modified xsi:type="dcterms:W3CDTF">2021-04-17T18:18:51Z</dcterms:modified>
</cp:coreProperties>
</file>