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FA1ED1B-4062-453F-B907-B1FFDB257B1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AF8E6E8-F8B9-42A6-BF50-C04F7904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6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ED1B-4062-453F-B907-B1FFDB257B1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E6E8-F8B9-42A6-BF50-C04F7904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0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A1ED1B-4062-453F-B907-B1FFDB257B1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AF8E6E8-F8B9-42A6-BF50-C04F7904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1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A1ED1B-4062-453F-B907-B1FFDB257B1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AF8E6E8-F8B9-42A6-BF50-C04F7904BDE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6276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A1ED1B-4062-453F-B907-B1FFDB257B1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AF8E6E8-F8B9-42A6-BF50-C04F7904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32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ED1B-4062-453F-B907-B1FFDB257B1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E6E8-F8B9-42A6-BF50-C04F7904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16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ED1B-4062-453F-B907-B1FFDB257B1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E6E8-F8B9-42A6-BF50-C04F7904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68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ED1B-4062-453F-B907-B1FFDB257B1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E6E8-F8B9-42A6-BF50-C04F7904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60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A1ED1B-4062-453F-B907-B1FFDB257B1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AF8E6E8-F8B9-42A6-BF50-C04F7904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7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ED1B-4062-453F-B907-B1FFDB257B1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E6E8-F8B9-42A6-BF50-C04F7904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5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A1ED1B-4062-453F-B907-B1FFDB257B1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AF8E6E8-F8B9-42A6-BF50-C04F7904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3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ED1B-4062-453F-B907-B1FFDB257B1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E6E8-F8B9-42A6-BF50-C04F7904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6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ED1B-4062-453F-B907-B1FFDB257B1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E6E8-F8B9-42A6-BF50-C04F7904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8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ED1B-4062-453F-B907-B1FFDB257B1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E6E8-F8B9-42A6-BF50-C04F7904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9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ED1B-4062-453F-B907-B1FFDB257B1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E6E8-F8B9-42A6-BF50-C04F7904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2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ED1B-4062-453F-B907-B1FFDB257B1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E6E8-F8B9-42A6-BF50-C04F7904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ED1B-4062-453F-B907-B1FFDB257B1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E6E8-F8B9-42A6-BF50-C04F7904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3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1ED1B-4062-453F-B907-B1FFDB257B1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8E6E8-F8B9-42A6-BF50-C04F7904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48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ADD70-CA0C-4258-B9D5-287B053AE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562708"/>
            <a:ext cx="9448800" cy="3065793"/>
          </a:xfrm>
        </p:spPr>
        <p:txBody>
          <a:bodyPr>
            <a:normAutofit fontScale="90000"/>
          </a:bodyPr>
          <a:lstStyle/>
          <a:p>
            <a:r>
              <a:rPr lang="en-US" dirty="0"/>
              <a:t>The Hidden Geometry of Complex, Network-Driven Contagion Phenomena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0B023-2949-4585-A5C3-5434692364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Written By Dirk Brockman and Dirk Helbing</a:t>
            </a:r>
          </a:p>
          <a:p>
            <a:r>
              <a:rPr lang="en-US" dirty="0"/>
              <a:t>Presented by Mitchell T Dennis</a:t>
            </a:r>
          </a:p>
        </p:txBody>
      </p:sp>
    </p:spTree>
    <p:extLst>
      <p:ext uri="{BB962C8B-B14F-4D97-AF65-F5344CB8AC3E}">
        <p14:creationId xmlns:p14="http://schemas.microsoft.com/office/powerpoint/2010/main" val="2568404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00E3-7DC4-4F6C-A849-424B5AE11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803" y="764373"/>
            <a:ext cx="9330397" cy="1293028"/>
          </a:xfrm>
        </p:spPr>
        <p:txBody>
          <a:bodyPr/>
          <a:lstStyle/>
          <a:p>
            <a:r>
              <a:rPr lang="en-US" dirty="0"/>
              <a:t>Origin Reconstruction From E.D.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6FA904-36E4-46EC-B0E9-B78936997324}"/>
              </a:ext>
            </a:extLst>
          </p:cNvPr>
          <p:cNvSpPr txBox="1"/>
          <p:nvPr/>
        </p:nvSpPr>
        <p:spPr>
          <a:xfrm>
            <a:off x="487680" y="2002302"/>
            <a:ext cx="1101852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How to determine origin of outbreak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Effective distance perspective includes concentricity.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Most concentric node is the outbreak location.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Further Study: introducing a measure for concentricity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 shortest path tree will yield the outbreak location if calculated for every 4069 nodes (requires knowledge of entire outbreak)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7306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6E67-61D5-4C99-9908-DA9C9F789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 Reconstruction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DEF0CE5-3A2B-447A-890D-076302407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81671"/>
            <a:ext cx="10820400" cy="22246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6B7A2C-D72B-46D9-9256-4BBE5576AF1F}"/>
              </a:ext>
            </a:extLst>
          </p:cNvPr>
          <p:cNvSpPr txBox="1"/>
          <p:nvPr/>
        </p:nvSpPr>
        <p:spPr>
          <a:xfrm>
            <a:off x="436098" y="2057401"/>
            <a:ext cx="1082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Use surface roughness characterization for nodes above a threshold in a small time window</a:t>
            </a:r>
          </a:p>
        </p:txBody>
      </p:sp>
    </p:spTree>
    <p:extLst>
      <p:ext uri="{BB962C8B-B14F-4D97-AF65-F5344CB8AC3E}">
        <p14:creationId xmlns:p14="http://schemas.microsoft.com/office/powerpoint/2010/main" val="4152889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1D1A-587A-4767-A311-68CE6101B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533" y="764373"/>
            <a:ext cx="9386668" cy="1293028"/>
          </a:xfrm>
        </p:spPr>
        <p:txBody>
          <a:bodyPr/>
          <a:lstStyle/>
          <a:p>
            <a:r>
              <a:rPr lang="en-US" dirty="0"/>
              <a:t>Origin Reconstruction from E.D.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B49FD-8303-4A0A-9B50-11A234242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11" y="2322781"/>
            <a:ext cx="10891838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37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F502-EB74-4674-8C6C-176B2736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178" y="764373"/>
            <a:ext cx="9668022" cy="1293028"/>
          </a:xfrm>
        </p:spPr>
        <p:txBody>
          <a:bodyPr/>
          <a:lstStyle/>
          <a:p>
            <a:r>
              <a:rPr lang="en-US" dirty="0"/>
              <a:t>Origin Reconstruction from E.D.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0948D-568D-44FA-92CA-A2B23F6450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6" r="1807"/>
          <a:stretch/>
        </p:blipFill>
        <p:spPr>
          <a:xfrm>
            <a:off x="375138" y="2584938"/>
            <a:ext cx="11441723" cy="310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32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540A-4F6C-461C-BA9A-742038121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486" y="764373"/>
            <a:ext cx="10019714" cy="1293028"/>
          </a:xfrm>
        </p:spPr>
        <p:txBody>
          <a:bodyPr/>
          <a:lstStyle/>
          <a:p>
            <a:r>
              <a:rPr lang="en-US" dirty="0" err="1"/>
              <a:t>Origigin</a:t>
            </a:r>
            <a:r>
              <a:rPr lang="en-US" dirty="0"/>
              <a:t> Reconstruction from E.D.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BF53FE-B90C-480E-834E-76A843C1D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97" y="2175168"/>
            <a:ext cx="7481915" cy="40243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D34AC1-3189-4EAC-BB0F-4A776BBC56BB}"/>
              </a:ext>
            </a:extLst>
          </p:cNvPr>
          <p:cNvSpPr txBox="1"/>
          <p:nvPr/>
        </p:nvSpPr>
        <p:spPr>
          <a:xfrm>
            <a:off x="168811" y="2057401"/>
            <a:ext cx="4126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Mean and Std. Dev. of E.D.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True O.L. apart from cloud</a:t>
            </a:r>
          </a:p>
        </p:txBody>
      </p:sp>
    </p:spTree>
    <p:extLst>
      <p:ext uri="{BB962C8B-B14F-4D97-AF65-F5344CB8AC3E}">
        <p14:creationId xmlns:p14="http://schemas.microsoft.com/office/powerpoint/2010/main" val="4277378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D3BB-3F07-432D-89AB-9221DD6B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8F96F-CFF4-439A-8F07-FC3B8CBEE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are subject to inaccuracies and incompleteness</a:t>
            </a:r>
          </a:p>
          <a:p>
            <a:r>
              <a:rPr lang="en-US" dirty="0"/>
              <a:t>Fluctuations may play a more significant role.</a:t>
            </a:r>
          </a:p>
          <a:p>
            <a:r>
              <a:rPr lang="en-US" dirty="0"/>
              <a:t>Response and mitigation measures not included</a:t>
            </a:r>
          </a:p>
          <a:p>
            <a:r>
              <a:rPr lang="en-US" dirty="0"/>
              <a:t>Does not completely identify the O.L. in cases of food transport vs air (graphs made with air </a:t>
            </a:r>
            <a:r>
              <a:rPr lang="en-US"/>
              <a:t>transport networks)</a:t>
            </a:r>
          </a:p>
        </p:txBody>
      </p:sp>
    </p:spTree>
    <p:extLst>
      <p:ext uri="{BB962C8B-B14F-4D97-AF65-F5344CB8AC3E}">
        <p14:creationId xmlns:p14="http://schemas.microsoft.com/office/powerpoint/2010/main" val="56960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EDE8-012D-4D08-8646-436FF60A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878D-654B-432E-94B3-60989837B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conventional distance into an effective distance using wavelike, simple reaction-diffusion systems.</a:t>
            </a:r>
          </a:p>
          <a:p>
            <a:r>
              <a:rPr lang="en-US" dirty="0"/>
              <a:t>Separate the epidemiological parameters from the transport parameters</a:t>
            </a:r>
          </a:p>
          <a:p>
            <a:r>
              <a:rPr lang="en-US" dirty="0"/>
              <a:t>Dynamics dominated by only a small percentage of transport connections</a:t>
            </a:r>
          </a:p>
          <a:p>
            <a:r>
              <a:rPr lang="en-US" dirty="0"/>
              <a:t>Approach captures the geographic origins of the disease using temporal snapshots</a:t>
            </a:r>
          </a:p>
        </p:txBody>
      </p:sp>
    </p:spTree>
    <p:extLst>
      <p:ext uri="{BB962C8B-B14F-4D97-AF65-F5344CB8AC3E}">
        <p14:creationId xmlns:p14="http://schemas.microsoft.com/office/powerpoint/2010/main" val="47052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528B-6BE1-4EAC-A55C-408633BA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and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3EDC2-2072-43E9-A32E-25AE193C8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410200" cy="4024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∂t(S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-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)S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∂t(I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)(S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n = 1,…,M (1)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∂t(U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Σω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nm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nm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{S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∂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tj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γΣ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∂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γΣ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(3)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ΣF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7A0B33-18EE-4716-A3E3-6F01CA1BFCB7}"/>
              </a:ext>
            </a:extLst>
          </p:cNvPr>
          <p:cNvSpPr txBox="1"/>
          <p:nvPr/>
        </p:nvSpPr>
        <p:spPr>
          <a:xfrm>
            <a:off x="5781822" y="2057401"/>
            <a:ext cx="530352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σ(x)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/(1+x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	gain n &gt;&gt;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 =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ΣN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ΣF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 – log(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≥ 1 (4)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λ(</a:t>
            </a:r>
            <a:r>
              <a:rPr lang="az-Cyrl-A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-&gt; </a:t>
            </a:r>
            <a:r>
              <a:rPr lang="az-Cyrl-A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{n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Dmn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[λ(</a:t>
            </a:r>
            <a:r>
              <a:rPr lang="az-Cyrl-A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 (5)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(P)/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,R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γ,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n|k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)/T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m|k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n|k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m|k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(*)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45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DA47-744E-45F3-9A99-263D19BE0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265" y="-160425"/>
            <a:ext cx="8610600" cy="1293028"/>
          </a:xfrm>
        </p:spPr>
        <p:txBody>
          <a:bodyPr/>
          <a:lstStyle/>
          <a:p>
            <a:r>
              <a:rPr lang="en-US" dirty="0"/>
              <a:t>Hong Kong Outbreak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0DF2B6-BC2D-410C-AB6D-128BD3602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355" y="797714"/>
            <a:ext cx="4953000" cy="20288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928517-EEFC-48EB-8675-839DB6CBE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54" y="883439"/>
            <a:ext cx="5100638" cy="1943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5A120D-EBE8-4037-8A63-530A2AAF69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90" y="3031331"/>
            <a:ext cx="10768013" cy="353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7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4708-9BB8-42AB-9097-28889D390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383" y="764373"/>
            <a:ext cx="9625818" cy="1293028"/>
          </a:xfrm>
        </p:spPr>
        <p:txBody>
          <a:bodyPr/>
          <a:lstStyle/>
          <a:p>
            <a:r>
              <a:rPr lang="en-US" dirty="0"/>
              <a:t>Consequences From Hong Kong (1) &amp;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35C4C-67ED-443E-9B79-39A438A3A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in the early stages does </a:t>
            </a:r>
            <a:r>
              <a:rPr lang="en-US" dirty="0" err="1"/>
              <a:t>j</a:t>
            </a:r>
            <a:r>
              <a:rPr lang="en-US" baseline="-25000" dirty="0" err="1"/>
              <a:t>n</a:t>
            </a:r>
            <a:r>
              <a:rPr lang="en-US" dirty="0"/>
              <a:t>(t) correlate with distance from the outbreak location (OL)</a:t>
            </a:r>
          </a:p>
          <a:p>
            <a:r>
              <a:rPr lang="en-US" dirty="0"/>
              <a:t>At intermediate stages the multiscale structure induces spatial decoherence of the spreading</a:t>
            </a:r>
          </a:p>
          <a:p>
            <a:r>
              <a:rPr lang="en-US" dirty="0"/>
              <a:t>Despite global connectivity, the spatiotemporal patterns do not converge to the same pattern.</a:t>
            </a:r>
          </a:p>
        </p:txBody>
      </p:sp>
    </p:spTree>
    <p:extLst>
      <p:ext uri="{BB962C8B-B14F-4D97-AF65-F5344CB8AC3E}">
        <p14:creationId xmlns:p14="http://schemas.microsoft.com/office/powerpoint/2010/main" val="413935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4827-8C19-407B-9A52-BC08CBAA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Probable Paths and Distance (4) &amp;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8B818-8D35-49B1-A56D-B5224A5FE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from the connectivity matrix P. (Think of a weak resistor in a set of strong resistors in parallel).</a:t>
            </a:r>
          </a:p>
          <a:p>
            <a:r>
              <a:rPr lang="en-US" dirty="0"/>
              <a:t>Effective Distance is analogous to a small fraction of traffic is the same as a large distance.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642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EC142-B377-4D3F-A045-3DC909C5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Hidden Geometry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720D2-3B1D-47F4-85C4-1100FCF31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are the advantages?</a:t>
            </a:r>
          </a:p>
          <a:p>
            <a:r>
              <a:rPr lang="en-US" dirty="0"/>
              <a:t>Effective Distances reveals coherent wave fronts vs spatiotemporal patterns</a:t>
            </a:r>
          </a:p>
          <a:p>
            <a:r>
              <a:rPr lang="en-US" dirty="0"/>
              <a:t>Robust against variations in epidemic parameters and true for any OL</a:t>
            </a:r>
          </a:p>
          <a:p>
            <a:r>
              <a:rPr lang="en-US" dirty="0"/>
              <a:t>Contagion dominated by probably paths</a:t>
            </a:r>
          </a:p>
          <a:p>
            <a:r>
              <a:rPr lang="en-US" dirty="0"/>
              <a:t>Determined by mobility components not disease specific epidemiological rate parameters.</a:t>
            </a:r>
          </a:p>
        </p:txBody>
      </p:sp>
    </p:spTree>
    <p:extLst>
      <p:ext uri="{BB962C8B-B14F-4D97-AF65-F5344CB8AC3E}">
        <p14:creationId xmlns:p14="http://schemas.microsoft.com/office/powerpoint/2010/main" val="180360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03E3-F60E-47CC-B9E1-37715682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306" y="-338766"/>
            <a:ext cx="9813388" cy="1293028"/>
          </a:xfrm>
        </p:spPr>
        <p:txBody>
          <a:bodyPr/>
          <a:lstStyle/>
          <a:p>
            <a:r>
              <a:rPr lang="en-US" dirty="0"/>
              <a:t>Hong Kong W/Effective Distance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9CF54A-EF3D-4236-93D5-1E49B6030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760" r="-132"/>
          <a:stretch/>
        </p:blipFill>
        <p:spPr>
          <a:xfrm>
            <a:off x="678656" y="536921"/>
            <a:ext cx="10834688" cy="27666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12BA86-F145-492E-849B-C213E4E1DB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2" b="1406"/>
          <a:stretch/>
        </p:blipFill>
        <p:spPr>
          <a:xfrm>
            <a:off x="678656" y="3364525"/>
            <a:ext cx="10834688" cy="345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19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688C-DFF7-4B95-BE50-AB6FEFFB1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/>
              <a:t>Independence of Epidemic parameters (6)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17CD7-94BA-493D-83C3-11B07E406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Arrival time computed from spreading speed and effective distance</a:t>
            </a:r>
          </a:p>
          <a:p>
            <a:r>
              <a:rPr lang="en-US" dirty="0"/>
              <a:t>Key problem: Disease parameter unknown</a:t>
            </a:r>
          </a:p>
          <a:p>
            <a:r>
              <a:rPr lang="en-US" dirty="0"/>
              <a:t>But Speed is a global property, irrespective of origin and mobility network</a:t>
            </a:r>
          </a:p>
          <a:p>
            <a:r>
              <a:rPr lang="en-US" dirty="0"/>
              <a:t>Investigate how effective speed depends on rate parameters</a:t>
            </a:r>
          </a:p>
        </p:txBody>
      </p:sp>
    </p:spTree>
    <p:extLst>
      <p:ext uri="{BB962C8B-B14F-4D97-AF65-F5344CB8AC3E}">
        <p14:creationId xmlns:p14="http://schemas.microsoft.com/office/powerpoint/2010/main" val="383747131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284</TotalTime>
  <Words>566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Times New Roman</vt:lpstr>
      <vt:lpstr>Vapor Trail</vt:lpstr>
      <vt:lpstr>The Hidden Geometry of Complex, Network-Driven Contagion Phenomena</vt:lpstr>
      <vt:lpstr>Purpose</vt:lpstr>
      <vt:lpstr>Metrics and Equations</vt:lpstr>
      <vt:lpstr>Hong Kong Outbreak</vt:lpstr>
      <vt:lpstr>Consequences From Hong Kong (1) &amp; (2)</vt:lpstr>
      <vt:lpstr>Probable Paths and Distance (4) &amp; (5)</vt:lpstr>
      <vt:lpstr>A Hidden Geometry (3)</vt:lpstr>
      <vt:lpstr>Hong Kong W/Effective Distance</vt:lpstr>
      <vt:lpstr>Independence of Epidemic parameters (6)</vt:lpstr>
      <vt:lpstr>Origin Reconstruction From E.D.</vt:lpstr>
      <vt:lpstr>Origin Reconstruction</vt:lpstr>
      <vt:lpstr>Origin Reconstruction from E.D.</vt:lpstr>
      <vt:lpstr>Origin Reconstruction from E.D.</vt:lpstr>
      <vt:lpstr>Origigin Reconstruction from E.D.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Hidden Geometry of Complex, Network-Driven Contagion Phenomena</dc:title>
  <dc:creator>Mitchell Dennis</dc:creator>
  <cp:lastModifiedBy>Mitchell Dennis</cp:lastModifiedBy>
  <cp:revision>19</cp:revision>
  <dcterms:created xsi:type="dcterms:W3CDTF">2019-02-19T03:49:41Z</dcterms:created>
  <dcterms:modified xsi:type="dcterms:W3CDTF">2019-02-19T16:52:59Z</dcterms:modified>
</cp:coreProperties>
</file>