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Proxima Nov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roximaNova-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roximaNova-italic.fntdata"/><Relationship Id="rId12" Type="http://schemas.openxmlformats.org/officeDocument/2006/relationships/slide" Target="slides/slide8.xml"/><Relationship Id="rId34" Type="http://schemas.openxmlformats.org/officeDocument/2006/relationships/font" Target="fonts/ProximaNova-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ProximaNova-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fe730bb48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fe730bb48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fe730bb48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fe730bb48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fe730bb48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fe730bb48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fe730bb48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fe730bb48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fe730bb48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fe730bb48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fe730bb48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fe730bb48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fe730bb48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fe730bb48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f2e3aa43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f2e3aa43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fe730bb48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fe730bb48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fe730bb48_1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fe730bb48_1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fe730bb48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fe730bb48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fe730bb48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fe730bb48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fe730bb48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fe730bb48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fe730bb48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fe730bb48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fe730bb48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fe730bb48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fe730bb48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fe730bb48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fe730bb48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fe730bb48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fe730bb48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fe730bb48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fe730bb48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fe730bb48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fe730bb48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fe730bb48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fe730bb48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fe730bb48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fe730bb48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fe730bb48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fe730bb4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fe730bb4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fe730bb4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fe730bb4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fe730bb48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fe730bb4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fe730bb48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fe730bb48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fe730bb48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fe730bb48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19.png"/><Relationship Id="rId5"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Community Detection Based on Social Interactions in a Social Network</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Yen-Liang Chen, Ching-Hao Chuang, and Yu-Ting Chiu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2: Interaction index M1.</a:t>
            </a:r>
            <a:endParaRPr/>
          </a:p>
        </p:txBody>
      </p:sp>
      <p:sp>
        <p:nvSpPr>
          <p:cNvPr id="116" name="Google Shape;116;p22"/>
          <p:cNvSpPr txBox="1"/>
          <p:nvPr>
            <p:ph idx="1" type="body"/>
          </p:nvPr>
        </p:nvSpPr>
        <p:spPr>
          <a:xfrm>
            <a:off x="311700" y="1152475"/>
            <a:ext cx="8520600" cy="25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Inspired from networking phenomenon: If two groups of people often participate in the same posts, they may belong to the same group. From this we have the first index M1, which is the proportion of pair of-users in (X/Y)*(Y/X) belonging to </a:t>
            </a:r>
            <a:r>
              <a:rPr lang="en">
                <a:latin typeface="Arial"/>
                <a:ea typeface="Arial"/>
                <a:cs typeface="Arial"/>
                <a:sym typeface="Arial"/>
              </a:rPr>
              <a:t>LS</a:t>
            </a:r>
            <a:r>
              <a:rPr baseline="30000" lang="en">
                <a:latin typeface="Arial"/>
                <a:ea typeface="Arial"/>
                <a:cs typeface="Arial"/>
                <a:sym typeface="Arial"/>
              </a:rPr>
              <a:t>2</a:t>
            </a:r>
            <a:endParaRPr baseline="30000">
              <a:latin typeface="Arial"/>
              <a:ea typeface="Arial"/>
              <a:cs typeface="Arial"/>
              <a:sym typeface="Arial"/>
            </a:endParaRPr>
          </a:p>
          <a:p>
            <a:pPr indent="0" lvl="0" marL="0" rtl="0" algn="l">
              <a:spcBef>
                <a:spcPts val="1600"/>
              </a:spcBef>
              <a:spcAft>
                <a:spcPts val="0"/>
              </a:spcAft>
              <a:buNone/>
            </a:pP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7" name="Google Shape;117;p22"/>
          <p:cNvPicPr preferRelativeResize="0"/>
          <p:nvPr/>
        </p:nvPicPr>
        <p:blipFill>
          <a:blip r:embed="rId3">
            <a:alphaModFix/>
          </a:blip>
          <a:stretch>
            <a:fillRect/>
          </a:stretch>
        </p:blipFill>
        <p:spPr>
          <a:xfrm>
            <a:off x="525800" y="2363650"/>
            <a:ext cx="5270374" cy="1148675"/>
          </a:xfrm>
          <a:prstGeom prst="rect">
            <a:avLst/>
          </a:prstGeom>
          <a:noFill/>
          <a:ln>
            <a:noFill/>
          </a:ln>
        </p:spPr>
      </p:pic>
      <p:sp>
        <p:nvSpPr>
          <p:cNvPr id="118" name="Google Shape;118;p22"/>
          <p:cNvSpPr txBox="1"/>
          <p:nvPr/>
        </p:nvSpPr>
        <p:spPr>
          <a:xfrm>
            <a:off x="5973000" y="2449575"/>
            <a:ext cx="2859300" cy="106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N(X\Y) - num. users in (X\Y)</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N(Y\X) - num. users in (Y\X)</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N(X\Y) x N(Y\X) -  num. pairs of users in (X\Y)*(Y\X)</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9" name="Google Shape;119;p22"/>
          <p:cNvSpPr txBox="1"/>
          <p:nvPr/>
        </p:nvSpPr>
        <p:spPr>
          <a:xfrm>
            <a:off x="311700" y="3819825"/>
            <a:ext cx="8118000" cy="10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When M1 is large, it means that the users in (X\Y) and the users in (Y\X) frequently interact with each other in the same posts. Because they interact frequently, we consider merging them into the same group.</a:t>
            </a:r>
            <a:endParaRPr>
              <a:solidFill>
                <a:schemeClr val="accent3"/>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3: Friendship index M2.</a:t>
            </a:r>
            <a:endParaRPr/>
          </a:p>
        </p:txBody>
      </p:sp>
      <p:sp>
        <p:nvSpPr>
          <p:cNvPr id="125" name="Google Shape;125;p23"/>
          <p:cNvSpPr txBox="1"/>
          <p:nvPr>
            <p:ph idx="1" type="body"/>
          </p:nvPr>
        </p:nvSpPr>
        <p:spPr>
          <a:xfrm>
            <a:off x="311700" y="1152475"/>
            <a:ext cx="8520600" cy="216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many pairs of people between two groups are friends with each other, these two groups may belong to the same group.</a:t>
            </a:r>
            <a:endParaRPr/>
          </a:p>
        </p:txBody>
      </p:sp>
      <p:pic>
        <p:nvPicPr>
          <p:cNvPr id="126" name="Google Shape;126;p23"/>
          <p:cNvPicPr preferRelativeResize="0"/>
          <p:nvPr/>
        </p:nvPicPr>
        <p:blipFill>
          <a:blip r:embed="rId3">
            <a:alphaModFix/>
          </a:blip>
          <a:stretch>
            <a:fillRect/>
          </a:stretch>
        </p:blipFill>
        <p:spPr>
          <a:xfrm>
            <a:off x="417675" y="1993975"/>
            <a:ext cx="4897999" cy="1155550"/>
          </a:xfrm>
          <a:prstGeom prst="rect">
            <a:avLst/>
          </a:prstGeom>
          <a:noFill/>
          <a:ln>
            <a:noFill/>
          </a:ln>
        </p:spPr>
      </p:pic>
      <p:sp>
        <p:nvSpPr>
          <p:cNvPr id="127" name="Google Shape;127;p23"/>
          <p:cNvSpPr txBox="1"/>
          <p:nvPr/>
        </p:nvSpPr>
        <p:spPr>
          <a:xfrm>
            <a:off x="5401500" y="2044800"/>
            <a:ext cx="3363600" cy="1048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N(X\Y) x N(Y\X) -  num. pairs of users in (X\Y)*(Y\X)</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i="1" lang="en">
                <a:latin typeface="Proxima Nova"/>
                <a:ea typeface="Proxima Nova"/>
                <a:cs typeface="Proxima Nova"/>
                <a:sym typeface="Proxima Nova"/>
              </a:rPr>
              <a:t>friends</a:t>
            </a:r>
            <a:r>
              <a:rPr lang="en">
                <a:latin typeface="Proxima Nova"/>
                <a:ea typeface="Proxima Nova"/>
                <a:cs typeface="Proxima Nova"/>
                <a:sym typeface="Proxima Nova"/>
              </a:rPr>
              <a:t>(i,j) - function that returns true if ui and uj are friends.</a:t>
            </a:r>
            <a:endParaRPr>
              <a:latin typeface="Proxima Nova"/>
              <a:ea typeface="Proxima Nova"/>
              <a:cs typeface="Proxima Nova"/>
              <a:sym typeface="Proxima Nova"/>
            </a:endParaRPr>
          </a:p>
        </p:txBody>
      </p:sp>
      <p:sp>
        <p:nvSpPr>
          <p:cNvPr id="128" name="Google Shape;128;p23"/>
          <p:cNvSpPr txBox="1"/>
          <p:nvPr/>
        </p:nvSpPr>
        <p:spPr>
          <a:xfrm>
            <a:off x="417675" y="3314275"/>
            <a:ext cx="7893300" cy="13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When M2 is large, it means that many users in (X\Y) and many users in (Y\X) are friends with each other. So, we consider merging them into a single group.</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4: Social index M3.</a:t>
            </a:r>
            <a:endParaRPr/>
          </a:p>
        </p:txBody>
      </p:sp>
      <p:sp>
        <p:nvSpPr>
          <p:cNvPr id="134" name="Google Shape;134;p24"/>
          <p:cNvSpPr txBox="1"/>
          <p:nvPr>
            <p:ph idx="1" type="body"/>
          </p:nvPr>
        </p:nvSpPr>
        <p:spPr>
          <a:xfrm>
            <a:off x="311700" y="1152475"/>
            <a:ext cx="8520600" cy="25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many pairs of people between two groups have many mutual friends, these two groups may belong to the same group. So, we have the index M3, the proportion of pair-of-users in (X\Y)*(Y\X) with more than </a:t>
            </a:r>
            <a:r>
              <a:rPr i="1" lang="en"/>
              <a:t>q</a:t>
            </a:r>
            <a:r>
              <a:rPr lang="en"/>
              <a:t> mutual friends</a:t>
            </a:r>
            <a:endParaRPr/>
          </a:p>
          <a:p>
            <a:pPr indent="0" lvl="0" marL="0" rtl="0" algn="l">
              <a:spcBef>
                <a:spcPts val="1600"/>
              </a:spcBef>
              <a:spcAft>
                <a:spcPts val="1600"/>
              </a:spcAft>
              <a:buNone/>
            </a:pPr>
            <a:r>
              <a:rPr lang="en"/>
              <a:t>.</a:t>
            </a:r>
            <a:endParaRPr/>
          </a:p>
        </p:txBody>
      </p:sp>
      <p:pic>
        <p:nvPicPr>
          <p:cNvPr id="135" name="Google Shape;135;p24"/>
          <p:cNvPicPr preferRelativeResize="0"/>
          <p:nvPr/>
        </p:nvPicPr>
        <p:blipFill>
          <a:blip r:embed="rId3">
            <a:alphaModFix/>
          </a:blip>
          <a:stretch>
            <a:fillRect/>
          </a:stretch>
        </p:blipFill>
        <p:spPr>
          <a:xfrm>
            <a:off x="752925" y="2307500"/>
            <a:ext cx="4744749" cy="1143450"/>
          </a:xfrm>
          <a:prstGeom prst="rect">
            <a:avLst/>
          </a:prstGeom>
          <a:noFill/>
          <a:ln>
            <a:noFill/>
          </a:ln>
        </p:spPr>
      </p:pic>
      <p:sp>
        <p:nvSpPr>
          <p:cNvPr id="136" name="Google Shape;136;p24"/>
          <p:cNvSpPr txBox="1"/>
          <p:nvPr/>
        </p:nvSpPr>
        <p:spPr>
          <a:xfrm>
            <a:off x="5812150" y="2346150"/>
            <a:ext cx="2872500" cy="1104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N(X\Y) x N(Y\X) -  num. pairs of users in (X\Y)*(Y\X).</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i="1" lang="en">
                <a:latin typeface="Proxima Nova"/>
                <a:ea typeface="Proxima Nova"/>
                <a:cs typeface="Proxima Nova"/>
                <a:sym typeface="Proxima Nova"/>
              </a:rPr>
              <a:t>mutual</a:t>
            </a:r>
            <a:r>
              <a:rPr lang="en">
                <a:latin typeface="Proxima Nova"/>
                <a:ea typeface="Proxima Nova"/>
                <a:cs typeface="Proxima Nova"/>
                <a:sym typeface="Proxima Nova"/>
              </a:rPr>
              <a:t>(i,j) - the number of mutual friends users ui and uj have.</a:t>
            </a:r>
            <a:endParaRPr>
              <a:latin typeface="Proxima Nova"/>
              <a:ea typeface="Proxima Nova"/>
              <a:cs typeface="Proxima Nova"/>
              <a:sym typeface="Proxima Nova"/>
            </a:endParaRPr>
          </a:p>
        </p:txBody>
      </p:sp>
      <p:sp>
        <p:nvSpPr>
          <p:cNvPr id="137" name="Google Shape;137;p24"/>
          <p:cNvSpPr txBox="1"/>
          <p:nvPr/>
        </p:nvSpPr>
        <p:spPr>
          <a:xfrm>
            <a:off x="196800" y="3792825"/>
            <a:ext cx="8635500" cy="8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When the value of M3 is large, it means the users in (X\Y) and the users in (Y\X) have many common friends. We consider merging them into a single group.</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5: Profile similarity index M4.</a:t>
            </a:r>
            <a:endParaRPr/>
          </a:p>
        </p:txBody>
      </p:sp>
      <p:sp>
        <p:nvSpPr>
          <p:cNvPr id="143" name="Google Shape;143;p25"/>
          <p:cNvSpPr txBox="1"/>
          <p:nvPr>
            <p:ph idx="1" type="body"/>
          </p:nvPr>
        </p:nvSpPr>
        <p:spPr>
          <a:xfrm>
            <a:off x="311700" y="1152475"/>
            <a:ext cx="8520600" cy="203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last index computes similarities in users’ profiles.</a:t>
            </a:r>
            <a:endParaRPr/>
          </a:p>
        </p:txBody>
      </p:sp>
      <p:pic>
        <p:nvPicPr>
          <p:cNvPr id="144" name="Google Shape;144;p25"/>
          <p:cNvPicPr preferRelativeResize="0"/>
          <p:nvPr/>
        </p:nvPicPr>
        <p:blipFill>
          <a:blip r:embed="rId3">
            <a:alphaModFix/>
          </a:blip>
          <a:stretch>
            <a:fillRect/>
          </a:stretch>
        </p:blipFill>
        <p:spPr>
          <a:xfrm>
            <a:off x="403025" y="1910925"/>
            <a:ext cx="4998550" cy="1138900"/>
          </a:xfrm>
          <a:prstGeom prst="rect">
            <a:avLst/>
          </a:prstGeom>
          <a:noFill/>
          <a:ln>
            <a:noFill/>
          </a:ln>
        </p:spPr>
      </p:pic>
      <p:sp>
        <p:nvSpPr>
          <p:cNvPr id="145" name="Google Shape;145;p25"/>
          <p:cNvSpPr txBox="1"/>
          <p:nvPr/>
        </p:nvSpPr>
        <p:spPr>
          <a:xfrm>
            <a:off x="5499800" y="1830575"/>
            <a:ext cx="2614800" cy="1299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N(X\Y) x N(Y\X) -  num. pairs of users in (X\Y)*(Y\X).</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PFS - whole profile field similarity</a:t>
            </a:r>
            <a:endParaRPr>
              <a:latin typeface="Proxima Nova"/>
              <a:ea typeface="Proxima Nova"/>
              <a:cs typeface="Proxima Nova"/>
              <a:sym typeface="Proxima Nova"/>
            </a:endParaRPr>
          </a:p>
        </p:txBody>
      </p:sp>
      <p:sp>
        <p:nvSpPr>
          <p:cNvPr id="146" name="Google Shape;146;p25"/>
          <p:cNvSpPr txBox="1"/>
          <p:nvPr/>
        </p:nvSpPr>
        <p:spPr>
          <a:xfrm>
            <a:off x="311700" y="3572000"/>
            <a:ext cx="8212500" cy="9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When the value of M4 is large, it means the users in (X\Y) and the users in (Y\X) have similar profiles. So, we consider merging them into a single group.</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5: Whole Profile Field Similarity</a:t>
            </a:r>
            <a:endParaRPr/>
          </a:p>
        </p:txBody>
      </p:sp>
      <p:pic>
        <p:nvPicPr>
          <p:cNvPr id="152" name="Google Shape;152;p26"/>
          <p:cNvPicPr preferRelativeResize="0"/>
          <p:nvPr/>
        </p:nvPicPr>
        <p:blipFill>
          <a:blip r:embed="rId3">
            <a:alphaModFix/>
          </a:blip>
          <a:stretch>
            <a:fillRect/>
          </a:stretch>
        </p:blipFill>
        <p:spPr>
          <a:xfrm>
            <a:off x="1152525" y="1231500"/>
            <a:ext cx="6838950" cy="1219200"/>
          </a:xfrm>
          <a:prstGeom prst="rect">
            <a:avLst/>
          </a:prstGeom>
          <a:noFill/>
          <a:ln>
            <a:noFill/>
          </a:ln>
        </p:spPr>
      </p:pic>
      <p:pic>
        <p:nvPicPr>
          <p:cNvPr id="153" name="Google Shape;153;p26"/>
          <p:cNvPicPr preferRelativeResize="0"/>
          <p:nvPr/>
        </p:nvPicPr>
        <p:blipFill>
          <a:blip r:embed="rId4">
            <a:alphaModFix/>
          </a:blip>
          <a:stretch>
            <a:fillRect/>
          </a:stretch>
        </p:blipFill>
        <p:spPr>
          <a:xfrm>
            <a:off x="1152525" y="2450700"/>
            <a:ext cx="2133600" cy="971550"/>
          </a:xfrm>
          <a:prstGeom prst="rect">
            <a:avLst/>
          </a:prstGeom>
          <a:noFill/>
          <a:ln>
            <a:noFill/>
          </a:ln>
        </p:spPr>
      </p:pic>
      <p:pic>
        <p:nvPicPr>
          <p:cNvPr id="154" name="Google Shape;154;p26"/>
          <p:cNvPicPr preferRelativeResize="0"/>
          <p:nvPr/>
        </p:nvPicPr>
        <p:blipFill>
          <a:blip r:embed="rId5">
            <a:alphaModFix/>
          </a:blip>
          <a:stretch>
            <a:fillRect/>
          </a:stretch>
        </p:blipFill>
        <p:spPr>
          <a:xfrm>
            <a:off x="5218475" y="2498325"/>
            <a:ext cx="2152650" cy="876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5: Whole Profile Field Similarity</a:t>
            </a:r>
            <a:endParaRPr/>
          </a:p>
        </p:txBody>
      </p:sp>
      <p:sp>
        <p:nvSpPr>
          <p:cNvPr id="160" name="Google Shape;16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lang="en">
                <a:solidFill>
                  <a:srgbClr val="000000"/>
                </a:solidFill>
              </a:rPr>
              <a:t>V(fi) and V(fj) set of values for field f in the profiles of users ui and uv.</a:t>
            </a:r>
            <a:endParaRPr>
              <a:solidFill>
                <a:srgbClr val="000000"/>
              </a:solidFill>
            </a:endParaRPr>
          </a:p>
          <a:p>
            <a:pPr indent="-330200" lvl="1" marL="914400" rtl="0" algn="l">
              <a:spcBef>
                <a:spcPts val="0"/>
              </a:spcBef>
              <a:spcAft>
                <a:spcPts val="0"/>
              </a:spcAft>
              <a:buClr>
                <a:srgbClr val="000000"/>
              </a:buClr>
              <a:buSzPts val="1600"/>
              <a:buChar char="○"/>
            </a:pPr>
            <a:r>
              <a:rPr i="1" lang="en" sz="1600">
                <a:solidFill>
                  <a:srgbClr val="20231E"/>
                </a:solidFill>
                <a:latin typeface="Arial"/>
                <a:ea typeface="Arial"/>
                <a:cs typeface="Arial"/>
                <a:sym typeface="Arial"/>
              </a:rPr>
              <a:t>V(fi) </a:t>
            </a:r>
            <a:r>
              <a:rPr lang="en" sz="1600">
                <a:solidFill>
                  <a:srgbClr val="20231E"/>
                </a:solidFill>
                <a:latin typeface="Arial"/>
                <a:ea typeface="Arial"/>
                <a:cs typeface="Arial"/>
                <a:sym typeface="Arial"/>
              </a:rPr>
              <a:t>= {</a:t>
            </a:r>
            <a:r>
              <a:rPr i="1" lang="en" sz="1600">
                <a:solidFill>
                  <a:srgbClr val="20231E"/>
                </a:solidFill>
                <a:latin typeface="Arial"/>
                <a:ea typeface="Arial"/>
                <a:cs typeface="Arial"/>
                <a:sym typeface="Arial"/>
              </a:rPr>
              <a:t>fvi</a:t>
            </a:r>
            <a:r>
              <a:rPr lang="en" sz="1600">
                <a:solidFill>
                  <a:srgbClr val="20231E"/>
                </a:solidFill>
                <a:latin typeface="Arial"/>
                <a:ea typeface="Arial"/>
                <a:cs typeface="Arial"/>
                <a:sym typeface="Arial"/>
              </a:rPr>
              <a:t>1, </a:t>
            </a:r>
            <a:r>
              <a:rPr i="1" lang="en" sz="1600">
                <a:solidFill>
                  <a:srgbClr val="20231E"/>
                </a:solidFill>
                <a:latin typeface="Arial"/>
                <a:ea typeface="Arial"/>
                <a:cs typeface="Arial"/>
                <a:sym typeface="Arial"/>
              </a:rPr>
              <a:t>fvi</a:t>
            </a:r>
            <a:r>
              <a:rPr lang="en" sz="1600">
                <a:solidFill>
                  <a:srgbClr val="20231E"/>
                </a:solidFill>
                <a:latin typeface="Arial"/>
                <a:ea typeface="Arial"/>
                <a:cs typeface="Arial"/>
                <a:sym typeface="Arial"/>
              </a:rPr>
              <a:t>2, </a:t>
            </a:r>
            <a:r>
              <a:rPr i="1" lang="en" sz="1600">
                <a:solidFill>
                  <a:srgbClr val="20231E"/>
                </a:solidFill>
                <a:latin typeface="Arial"/>
                <a:ea typeface="Arial"/>
                <a:cs typeface="Arial"/>
                <a:sym typeface="Arial"/>
              </a:rPr>
              <a:t>. . . , fvis</a:t>
            </a:r>
            <a:r>
              <a:rPr lang="en" sz="1600">
                <a:solidFill>
                  <a:srgbClr val="20231E"/>
                </a:solidFill>
                <a:latin typeface="Arial"/>
                <a:ea typeface="Arial"/>
                <a:cs typeface="Arial"/>
                <a:sym typeface="Arial"/>
              </a:rPr>
              <a:t>}, and </a:t>
            </a:r>
            <a:r>
              <a:rPr i="1" lang="en" sz="1600">
                <a:solidFill>
                  <a:srgbClr val="20231E"/>
                </a:solidFill>
                <a:latin typeface="Arial"/>
                <a:ea typeface="Arial"/>
                <a:cs typeface="Arial"/>
                <a:sym typeface="Arial"/>
              </a:rPr>
              <a:t>V(fj</a:t>
            </a:r>
            <a:r>
              <a:rPr lang="en" sz="1600">
                <a:solidFill>
                  <a:srgbClr val="20231E"/>
                </a:solidFill>
                <a:latin typeface="Arial"/>
                <a:ea typeface="Arial"/>
                <a:cs typeface="Arial"/>
                <a:sym typeface="Arial"/>
              </a:rPr>
              <a:t>) = {</a:t>
            </a:r>
            <a:r>
              <a:rPr i="1" lang="en" sz="1600">
                <a:solidFill>
                  <a:srgbClr val="20231E"/>
                </a:solidFill>
                <a:latin typeface="Arial"/>
                <a:ea typeface="Arial"/>
                <a:cs typeface="Arial"/>
                <a:sym typeface="Arial"/>
              </a:rPr>
              <a:t>fvj</a:t>
            </a:r>
            <a:r>
              <a:rPr lang="en" sz="1600">
                <a:solidFill>
                  <a:srgbClr val="20231E"/>
                </a:solidFill>
                <a:latin typeface="Arial"/>
                <a:ea typeface="Arial"/>
                <a:cs typeface="Arial"/>
                <a:sym typeface="Arial"/>
              </a:rPr>
              <a:t>1, </a:t>
            </a:r>
            <a:r>
              <a:rPr i="1" lang="en" sz="1600">
                <a:solidFill>
                  <a:srgbClr val="20231E"/>
                </a:solidFill>
                <a:latin typeface="Arial"/>
                <a:ea typeface="Arial"/>
                <a:cs typeface="Arial"/>
                <a:sym typeface="Arial"/>
              </a:rPr>
              <a:t>fvj</a:t>
            </a:r>
            <a:r>
              <a:rPr lang="en" sz="1600">
                <a:solidFill>
                  <a:srgbClr val="20231E"/>
                </a:solidFill>
                <a:latin typeface="Arial"/>
                <a:ea typeface="Arial"/>
                <a:cs typeface="Arial"/>
                <a:sym typeface="Arial"/>
              </a:rPr>
              <a:t>2, . . . , </a:t>
            </a:r>
            <a:r>
              <a:rPr i="1" lang="en" sz="1600">
                <a:solidFill>
                  <a:srgbClr val="20231E"/>
                </a:solidFill>
                <a:latin typeface="Arial"/>
                <a:ea typeface="Arial"/>
                <a:cs typeface="Arial"/>
                <a:sym typeface="Arial"/>
              </a:rPr>
              <a:t>fvjt</a:t>
            </a:r>
            <a:r>
              <a:rPr lang="en" sz="1600">
                <a:solidFill>
                  <a:srgbClr val="20231E"/>
                </a:solidFill>
                <a:latin typeface="Arial"/>
                <a:ea typeface="Arial"/>
                <a:cs typeface="Arial"/>
                <a:sym typeface="Arial"/>
              </a:rPr>
              <a:t>}. The lengths of </a:t>
            </a:r>
            <a:r>
              <a:rPr i="1" lang="en" sz="1600">
                <a:solidFill>
                  <a:srgbClr val="20231E"/>
                </a:solidFill>
                <a:latin typeface="Arial"/>
                <a:ea typeface="Arial"/>
                <a:cs typeface="Arial"/>
                <a:sym typeface="Arial"/>
              </a:rPr>
              <a:t>V(fi</a:t>
            </a:r>
            <a:r>
              <a:rPr lang="en" sz="1600">
                <a:solidFill>
                  <a:srgbClr val="20231E"/>
                </a:solidFill>
                <a:latin typeface="Arial"/>
                <a:ea typeface="Arial"/>
                <a:cs typeface="Arial"/>
                <a:sym typeface="Arial"/>
              </a:rPr>
              <a:t>) and </a:t>
            </a:r>
            <a:r>
              <a:rPr i="1" lang="en" sz="1600">
                <a:solidFill>
                  <a:srgbClr val="20231E"/>
                </a:solidFill>
                <a:latin typeface="Arial"/>
                <a:ea typeface="Arial"/>
                <a:cs typeface="Arial"/>
                <a:sym typeface="Arial"/>
              </a:rPr>
              <a:t>V(fj</a:t>
            </a:r>
            <a:r>
              <a:rPr lang="en" sz="1600">
                <a:solidFill>
                  <a:srgbClr val="20231E"/>
                </a:solidFill>
                <a:latin typeface="Arial"/>
                <a:ea typeface="Arial"/>
                <a:cs typeface="Arial"/>
                <a:sym typeface="Arial"/>
              </a:rPr>
              <a:t>) are |</a:t>
            </a:r>
            <a:r>
              <a:rPr i="1" lang="en" sz="1600">
                <a:solidFill>
                  <a:srgbClr val="20231E"/>
                </a:solidFill>
                <a:latin typeface="Arial"/>
                <a:ea typeface="Arial"/>
                <a:cs typeface="Arial"/>
                <a:sym typeface="Arial"/>
              </a:rPr>
              <a:t>s</a:t>
            </a:r>
            <a:r>
              <a:rPr lang="en" sz="1600">
                <a:solidFill>
                  <a:srgbClr val="20231E"/>
                </a:solidFill>
                <a:latin typeface="Arial"/>
                <a:ea typeface="Arial"/>
                <a:cs typeface="Arial"/>
                <a:sym typeface="Arial"/>
              </a:rPr>
              <a:t>| and |</a:t>
            </a:r>
            <a:r>
              <a:rPr i="1" lang="en" sz="1600">
                <a:solidFill>
                  <a:srgbClr val="20231E"/>
                </a:solidFill>
                <a:latin typeface="Arial"/>
                <a:ea typeface="Arial"/>
                <a:cs typeface="Arial"/>
                <a:sym typeface="Arial"/>
              </a:rPr>
              <a:t>t</a:t>
            </a:r>
            <a:r>
              <a:rPr lang="en" sz="1600">
                <a:solidFill>
                  <a:srgbClr val="20231E"/>
                </a:solidFill>
                <a:latin typeface="Arial"/>
                <a:ea typeface="Arial"/>
                <a:cs typeface="Arial"/>
                <a:sym typeface="Arial"/>
              </a:rPr>
              <a:t>|, respectively.</a:t>
            </a:r>
            <a:endParaRPr sz="1600">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AllSimSet is the set of all single value field similarities between all possible pairs in V(fi) and V(fj)</a:t>
            </a:r>
            <a:endParaRPr>
              <a:solidFill>
                <a:srgbClr val="000000"/>
              </a:solidFill>
            </a:endParaRPr>
          </a:p>
          <a:p>
            <a:pPr indent="-330200" lvl="1" marL="914400" rtl="0" algn="l">
              <a:spcBef>
                <a:spcPts val="0"/>
              </a:spcBef>
              <a:spcAft>
                <a:spcPts val="0"/>
              </a:spcAft>
              <a:buClr>
                <a:srgbClr val="000000"/>
              </a:buClr>
              <a:buSzPts val="1600"/>
              <a:buChar char="○"/>
            </a:pPr>
            <a:r>
              <a:rPr i="1" lang="en" sz="1600">
                <a:solidFill>
                  <a:srgbClr val="20231E"/>
                </a:solidFill>
                <a:latin typeface="Arial"/>
                <a:ea typeface="Arial"/>
                <a:cs typeface="Arial"/>
                <a:sym typeface="Arial"/>
              </a:rPr>
              <a:t>AllSimSet </a:t>
            </a:r>
            <a:r>
              <a:rPr lang="en" sz="1600">
                <a:solidFill>
                  <a:srgbClr val="20231E"/>
                </a:solidFill>
                <a:latin typeface="Arial"/>
                <a:ea typeface="Arial"/>
                <a:cs typeface="Arial"/>
                <a:sym typeface="Arial"/>
              </a:rPr>
              <a:t>= {</a:t>
            </a:r>
            <a:r>
              <a:rPr i="1" lang="en" sz="1600">
                <a:solidFill>
                  <a:srgbClr val="20231E"/>
                </a:solidFill>
                <a:latin typeface="Arial"/>
                <a:ea typeface="Arial"/>
                <a:cs typeface="Arial"/>
                <a:sym typeface="Arial"/>
              </a:rPr>
              <a:t>of | of </a:t>
            </a:r>
            <a:r>
              <a:rPr lang="en" sz="1600">
                <a:solidFill>
                  <a:srgbClr val="20231E"/>
                </a:solidFill>
                <a:latin typeface="Arial"/>
                <a:ea typeface="Arial"/>
                <a:cs typeface="Arial"/>
                <a:sym typeface="Arial"/>
              </a:rPr>
              <a:t>= </a:t>
            </a:r>
            <a:r>
              <a:rPr i="1" lang="en" sz="1600">
                <a:solidFill>
                  <a:srgbClr val="20231E"/>
                </a:solidFill>
                <a:latin typeface="Arial"/>
                <a:ea typeface="Arial"/>
                <a:cs typeface="Arial"/>
                <a:sym typeface="Arial"/>
              </a:rPr>
              <a:t>OF(fvis, fvjt</a:t>
            </a:r>
            <a:r>
              <a:rPr lang="en" sz="1600">
                <a:solidFill>
                  <a:srgbClr val="20231E"/>
                </a:solidFill>
                <a:latin typeface="Arial"/>
                <a:ea typeface="Arial"/>
                <a:cs typeface="Arial"/>
                <a:sym typeface="Arial"/>
              </a:rPr>
              <a:t>), </a:t>
            </a:r>
            <a:r>
              <a:rPr lang="en" sz="1600">
                <a:solidFill>
                  <a:srgbClr val="242729"/>
                </a:solidFill>
                <a:latin typeface="Arial"/>
                <a:ea typeface="Arial"/>
                <a:cs typeface="Arial"/>
                <a:sym typeface="Arial"/>
              </a:rPr>
              <a:t>∀</a:t>
            </a:r>
            <a:r>
              <a:rPr i="1" lang="en" sz="1600">
                <a:solidFill>
                  <a:srgbClr val="20231E"/>
                </a:solidFill>
                <a:latin typeface="Arial"/>
                <a:ea typeface="Arial"/>
                <a:cs typeface="Arial"/>
                <a:sym typeface="Arial"/>
              </a:rPr>
              <a:t>fvis </a:t>
            </a:r>
            <a:r>
              <a:rPr lang="en" sz="1600">
                <a:solidFill>
                  <a:srgbClr val="20231E"/>
                </a:solidFill>
                <a:latin typeface="Arial"/>
                <a:ea typeface="Arial"/>
                <a:cs typeface="Arial"/>
                <a:sym typeface="Arial"/>
              </a:rPr>
              <a:t>∈ </a:t>
            </a:r>
            <a:r>
              <a:rPr i="1" lang="en" sz="1600">
                <a:solidFill>
                  <a:srgbClr val="20231E"/>
                </a:solidFill>
                <a:latin typeface="Arial"/>
                <a:ea typeface="Arial"/>
                <a:cs typeface="Arial"/>
                <a:sym typeface="Arial"/>
              </a:rPr>
              <a:t>V(fi</a:t>
            </a:r>
            <a:r>
              <a:rPr lang="en" sz="1600">
                <a:solidFill>
                  <a:srgbClr val="20231E"/>
                </a:solidFill>
                <a:latin typeface="Arial"/>
                <a:ea typeface="Arial"/>
                <a:cs typeface="Arial"/>
                <a:sym typeface="Arial"/>
              </a:rPr>
              <a:t>), </a:t>
            </a:r>
            <a:r>
              <a:rPr lang="en" sz="1600">
                <a:solidFill>
                  <a:srgbClr val="242729"/>
                </a:solidFill>
                <a:latin typeface="Arial"/>
                <a:ea typeface="Arial"/>
                <a:cs typeface="Arial"/>
                <a:sym typeface="Arial"/>
              </a:rPr>
              <a:t>∀</a:t>
            </a:r>
            <a:r>
              <a:rPr i="1" lang="en" sz="1600">
                <a:solidFill>
                  <a:srgbClr val="20231E"/>
                </a:solidFill>
                <a:latin typeface="Arial"/>
                <a:ea typeface="Arial"/>
                <a:cs typeface="Arial"/>
                <a:sym typeface="Arial"/>
              </a:rPr>
              <a:t>fvjt </a:t>
            </a:r>
            <a:r>
              <a:rPr lang="en" sz="1600">
                <a:solidFill>
                  <a:srgbClr val="20231E"/>
                </a:solidFill>
                <a:latin typeface="Arial"/>
                <a:ea typeface="Arial"/>
                <a:cs typeface="Arial"/>
                <a:sym typeface="Arial"/>
              </a:rPr>
              <a:t>∈ </a:t>
            </a:r>
            <a:r>
              <a:rPr i="1" lang="en" sz="1600">
                <a:solidFill>
                  <a:srgbClr val="20231E"/>
                </a:solidFill>
                <a:latin typeface="Arial"/>
                <a:ea typeface="Arial"/>
                <a:cs typeface="Arial"/>
                <a:sym typeface="Arial"/>
              </a:rPr>
              <a:t>V(fj</a:t>
            </a:r>
            <a:r>
              <a:rPr lang="en" sz="1600">
                <a:solidFill>
                  <a:srgbClr val="20231E"/>
                </a:solidFill>
                <a:latin typeface="Arial"/>
                <a:ea typeface="Arial"/>
                <a:cs typeface="Arial"/>
                <a:sym typeface="Arial"/>
              </a:rPr>
              <a:t>)} and its length is |</a:t>
            </a:r>
            <a:r>
              <a:rPr i="1" lang="en" sz="1600">
                <a:solidFill>
                  <a:srgbClr val="20231E"/>
                </a:solidFill>
                <a:latin typeface="Arial"/>
                <a:ea typeface="Arial"/>
                <a:cs typeface="Arial"/>
                <a:sym typeface="Arial"/>
              </a:rPr>
              <a:t>s</a:t>
            </a:r>
            <a:r>
              <a:rPr lang="en" sz="1600">
                <a:solidFill>
                  <a:srgbClr val="20231E"/>
                </a:solidFill>
                <a:latin typeface="Arial"/>
                <a:ea typeface="Arial"/>
                <a:cs typeface="Arial"/>
                <a:sym typeface="Arial"/>
              </a:rPr>
              <a:t>|*|</a:t>
            </a:r>
            <a:r>
              <a:rPr i="1" lang="en" sz="1600">
                <a:solidFill>
                  <a:srgbClr val="20231E"/>
                </a:solidFill>
                <a:latin typeface="Arial"/>
                <a:ea typeface="Arial"/>
                <a:cs typeface="Arial"/>
                <a:sym typeface="Arial"/>
              </a:rPr>
              <a:t>t</a:t>
            </a:r>
            <a:r>
              <a:rPr lang="en" sz="1600">
                <a:solidFill>
                  <a:srgbClr val="20231E"/>
                </a:solidFill>
                <a:latin typeface="Arial"/>
                <a:ea typeface="Arial"/>
                <a:cs typeface="Arial"/>
                <a:sym typeface="Arial"/>
              </a:rPr>
              <a:t>|. </a:t>
            </a:r>
            <a:endParaRPr sz="1600">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MaxSimSet is the set of s elements with the largest OF values selected from the AllSimSet </a:t>
            </a:r>
            <a:endParaRPr>
              <a:solidFill>
                <a:srgbClr val="000000"/>
              </a:solidFill>
            </a:endParaRPr>
          </a:p>
          <a:p>
            <a:pPr indent="-317500" lvl="1" marL="914400" rtl="0" algn="l">
              <a:lnSpc>
                <a:spcPct val="100000"/>
              </a:lnSpc>
              <a:spcBef>
                <a:spcPts val="0"/>
              </a:spcBef>
              <a:spcAft>
                <a:spcPts val="0"/>
              </a:spcAft>
              <a:buClr>
                <a:srgbClr val="000000"/>
              </a:buClr>
              <a:buSzPts val="1400"/>
              <a:buChar char="○"/>
            </a:pPr>
            <a:r>
              <a:rPr i="1" lang="en" sz="1600">
                <a:solidFill>
                  <a:srgbClr val="20231E"/>
                </a:solidFill>
                <a:latin typeface="Arial"/>
                <a:ea typeface="Arial"/>
                <a:cs typeface="Arial"/>
                <a:sym typeface="Arial"/>
              </a:rPr>
              <a:t>MaxSimSet </a:t>
            </a:r>
            <a:r>
              <a:rPr lang="en" sz="1600">
                <a:solidFill>
                  <a:srgbClr val="20231E"/>
                </a:solidFill>
                <a:latin typeface="Arial"/>
                <a:ea typeface="Arial"/>
                <a:cs typeface="Arial"/>
                <a:sym typeface="Arial"/>
              </a:rPr>
              <a:t>= {</a:t>
            </a:r>
            <a:r>
              <a:rPr i="1" lang="en" sz="1600">
                <a:solidFill>
                  <a:srgbClr val="20231E"/>
                </a:solidFill>
                <a:latin typeface="Arial"/>
                <a:ea typeface="Arial"/>
                <a:cs typeface="Arial"/>
                <a:sym typeface="Arial"/>
              </a:rPr>
              <a:t>mof</a:t>
            </a:r>
            <a:r>
              <a:rPr lang="en" sz="1600">
                <a:solidFill>
                  <a:srgbClr val="20231E"/>
                </a:solidFill>
                <a:latin typeface="Arial"/>
                <a:ea typeface="Arial"/>
                <a:cs typeface="Arial"/>
                <a:sym typeface="Arial"/>
              </a:rPr>
              <a:t>1, </a:t>
            </a:r>
            <a:r>
              <a:rPr i="1" lang="en" sz="1600">
                <a:solidFill>
                  <a:srgbClr val="20231E"/>
                </a:solidFill>
                <a:latin typeface="Arial"/>
                <a:ea typeface="Arial"/>
                <a:cs typeface="Arial"/>
                <a:sym typeface="Arial"/>
              </a:rPr>
              <a:t>mof</a:t>
            </a:r>
            <a:r>
              <a:rPr lang="en" sz="1600">
                <a:solidFill>
                  <a:srgbClr val="20231E"/>
                </a:solidFill>
                <a:latin typeface="Arial"/>
                <a:ea typeface="Arial"/>
                <a:cs typeface="Arial"/>
                <a:sym typeface="Arial"/>
              </a:rPr>
              <a:t>2,..., </a:t>
            </a:r>
            <a:r>
              <a:rPr i="1" lang="en" sz="1600">
                <a:solidFill>
                  <a:srgbClr val="20231E"/>
                </a:solidFill>
                <a:latin typeface="Arial"/>
                <a:ea typeface="Arial"/>
                <a:cs typeface="Arial"/>
                <a:sym typeface="Arial"/>
              </a:rPr>
              <a:t>mofs </a:t>
            </a:r>
            <a:r>
              <a:rPr lang="en" sz="1600">
                <a:solidFill>
                  <a:srgbClr val="20231E"/>
                </a:solidFill>
                <a:latin typeface="Arial"/>
                <a:ea typeface="Arial"/>
                <a:cs typeface="Arial"/>
                <a:sym typeface="Arial"/>
              </a:rPr>
              <a:t>| </a:t>
            </a:r>
            <a:r>
              <a:rPr i="1" lang="en" sz="1600">
                <a:solidFill>
                  <a:srgbClr val="20231E"/>
                </a:solidFill>
                <a:latin typeface="Arial"/>
                <a:ea typeface="Arial"/>
                <a:cs typeface="Arial"/>
                <a:sym typeface="Arial"/>
              </a:rPr>
              <a:t>mofr  </a:t>
            </a:r>
            <a:r>
              <a:rPr lang="en" sz="1600">
                <a:solidFill>
                  <a:srgbClr val="20231E"/>
                </a:solidFill>
                <a:latin typeface="Arial"/>
                <a:ea typeface="Arial"/>
                <a:cs typeface="Arial"/>
                <a:sym typeface="Arial"/>
              </a:rPr>
              <a:t>= max</a:t>
            </a:r>
            <a:r>
              <a:rPr i="1" lang="en" sz="1600">
                <a:solidFill>
                  <a:srgbClr val="20231E"/>
                </a:solidFill>
                <a:latin typeface="Arial"/>
                <a:ea typeface="Arial"/>
                <a:cs typeface="Arial"/>
                <a:sym typeface="Arial"/>
              </a:rPr>
              <a:t>fvjt</a:t>
            </a:r>
            <a:r>
              <a:rPr lang="en" sz="1600">
                <a:solidFill>
                  <a:srgbClr val="20231E"/>
                </a:solidFill>
                <a:latin typeface="Arial"/>
                <a:ea typeface="Arial"/>
                <a:cs typeface="Arial"/>
                <a:sym typeface="Arial"/>
              </a:rPr>
              <a:t>∈</a:t>
            </a:r>
            <a:r>
              <a:rPr i="1" lang="en" sz="1600">
                <a:solidFill>
                  <a:srgbClr val="20231E"/>
                </a:solidFill>
                <a:latin typeface="Arial"/>
                <a:ea typeface="Arial"/>
                <a:cs typeface="Arial"/>
                <a:sym typeface="Arial"/>
              </a:rPr>
              <a:t>V</a:t>
            </a:r>
            <a:r>
              <a:rPr lang="en" sz="1600">
                <a:solidFill>
                  <a:srgbClr val="20231E"/>
                </a:solidFill>
                <a:latin typeface="Arial"/>
                <a:ea typeface="Arial"/>
                <a:cs typeface="Arial"/>
                <a:sym typeface="Arial"/>
              </a:rPr>
              <a:t>(</a:t>
            </a:r>
            <a:r>
              <a:rPr i="1" lang="en" sz="1600">
                <a:solidFill>
                  <a:srgbClr val="20231E"/>
                </a:solidFill>
                <a:latin typeface="Arial"/>
                <a:ea typeface="Arial"/>
                <a:cs typeface="Arial"/>
                <a:sym typeface="Arial"/>
              </a:rPr>
              <a:t>fj</a:t>
            </a:r>
            <a:r>
              <a:rPr lang="en" sz="1600">
                <a:solidFill>
                  <a:srgbClr val="20231E"/>
                </a:solidFill>
                <a:latin typeface="Arial"/>
                <a:ea typeface="Arial"/>
                <a:cs typeface="Arial"/>
                <a:sym typeface="Arial"/>
              </a:rPr>
              <a:t>)</a:t>
            </a:r>
            <a:r>
              <a:rPr i="1" lang="en" sz="1600">
                <a:solidFill>
                  <a:srgbClr val="20231E"/>
                </a:solidFill>
                <a:latin typeface="Arial"/>
                <a:ea typeface="Arial"/>
                <a:cs typeface="Arial"/>
                <a:sym typeface="Arial"/>
              </a:rPr>
              <a:t>OF</a:t>
            </a:r>
            <a:r>
              <a:rPr lang="en" sz="1600">
                <a:solidFill>
                  <a:srgbClr val="20231E"/>
                </a:solidFill>
                <a:latin typeface="Arial"/>
                <a:ea typeface="Arial"/>
                <a:cs typeface="Arial"/>
                <a:sym typeface="Arial"/>
              </a:rPr>
              <a:t>(</a:t>
            </a:r>
            <a:r>
              <a:rPr i="1" lang="en" sz="1600">
                <a:solidFill>
                  <a:srgbClr val="20231E"/>
                </a:solidFill>
                <a:latin typeface="Arial"/>
                <a:ea typeface="Arial"/>
                <a:cs typeface="Arial"/>
                <a:sym typeface="Arial"/>
              </a:rPr>
              <a:t>fvir</a:t>
            </a:r>
            <a:r>
              <a:rPr lang="en" sz="1600">
                <a:solidFill>
                  <a:srgbClr val="20231E"/>
                </a:solidFill>
                <a:latin typeface="Arial"/>
                <a:ea typeface="Arial"/>
                <a:cs typeface="Arial"/>
                <a:sym typeface="Arial"/>
              </a:rPr>
              <a:t>, </a:t>
            </a:r>
            <a:r>
              <a:rPr i="1" lang="en" sz="1600">
                <a:solidFill>
                  <a:srgbClr val="20231E"/>
                </a:solidFill>
                <a:latin typeface="Arial"/>
                <a:ea typeface="Arial"/>
                <a:cs typeface="Arial"/>
                <a:sym typeface="Arial"/>
              </a:rPr>
              <a:t>fvjt </a:t>
            </a:r>
            <a:r>
              <a:rPr lang="en" sz="1600">
                <a:solidFill>
                  <a:srgbClr val="20231E"/>
                </a:solidFill>
                <a:latin typeface="Arial"/>
                <a:ea typeface="Arial"/>
                <a:cs typeface="Arial"/>
                <a:sym typeface="Arial"/>
              </a:rPr>
              <a:t>)</a:t>
            </a:r>
            <a:r>
              <a:rPr i="1" lang="en" sz="1600">
                <a:solidFill>
                  <a:srgbClr val="20231E"/>
                </a:solidFill>
                <a:latin typeface="Arial"/>
                <a:ea typeface="Arial"/>
                <a:cs typeface="Arial"/>
                <a:sym typeface="Arial"/>
              </a:rPr>
              <a:t>r </a:t>
            </a:r>
            <a:r>
              <a:rPr lang="en" sz="1600">
                <a:solidFill>
                  <a:srgbClr val="20231E"/>
                </a:solidFill>
                <a:latin typeface="Arial"/>
                <a:ea typeface="Arial"/>
                <a:cs typeface="Arial"/>
                <a:sym typeface="Arial"/>
              </a:rPr>
              <a:t>=1 to </a:t>
            </a:r>
            <a:r>
              <a:rPr i="1" lang="en" sz="1600">
                <a:solidFill>
                  <a:srgbClr val="20231E"/>
                </a:solidFill>
                <a:latin typeface="Arial"/>
                <a:ea typeface="Arial"/>
                <a:cs typeface="Arial"/>
                <a:sym typeface="Arial"/>
              </a:rPr>
              <a:t>s</a:t>
            </a:r>
            <a:r>
              <a:rPr lang="en" sz="1600">
                <a:solidFill>
                  <a:srgbClr val="20231E"/>
                </a:solidFill>
                <a:latin typeface="Arial"/>
                <a:ea typeface="Arial"/>
                <a:cs typeface="Arial"/>
                <a:sym typeface="Arial"/>
              </a:rPr>
              <a:t>} </a:t>
            </a:r>
            <a:r>
              <a:rPr lang="en" sz="16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 		</a:t>
            </a:r>
            <a:endParaRPr sz="1000">
              <a:solidFill>
                <a:srgbClr val="20231E"/>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00"/>
              </a:solidFill>
            </a:endParaRPr>
          </a:p>
          <a:p>
            <a:pPr indent="0" lvl="0" marL="0" rtl="0" algn="l">
              <a:spcBef>
                <a:spcPts val="0"/>
              </a:spcBef>
              <a:spcAft>
                <a:spcPts val="1600"/>
              </a:spcAft>
              <a:buNone/>
            </a:pPr>
            <a:r>
              <a:t/>
            </a:r>
            <a:endParaRPr/>
          </a:p>
        </p:txBody>
      </p:sp>
      <p:pic>
        <p:nvPicPr>
          <p:cNvPr id="161" name="Google Shape;161;p27"/>
          <p:cNvPicPr preferRelativeResize="0"/>
          <p:nvPr/>
        </p:nvPicPr>
        <p:blipFill>
          <a:blip r:embed="rId3">
            <a:alphaModFix/>
          </a:blip>
          <a:stretch>
            <a:fillRect/>
          </a:stretch>
        </p:blipFill>
        <p:spPr>
          <a:xfrm>
            <a:off x="609025" y="4187463"/>
            <a:ext cx="3410299" cy="653025"/>
          </a:xfrm>
          <a:prstGeom prst="rect">
            <a:avLst/>
          </a:prstGeom>
          <a:noFill/>
          <a:ln>
            <a:noFill/>
          </a:ln>
        </p:spPr>
      </p:pic>
      <p:pic>
        <p:nvPicPr>
          <p:cNvPr id="162" name="Google Shape;162;p27"/>
          <p:cNvPicPr preferRelativeResize="0"/>
          <p:nvPr/>
        </p:nvPicPr>
        <p:blipFill>
          <a:blip r:embed="rId4">
            <a:alphaModFix/>
          </a:blip>
          <a:stretch>
            <a:fillRect/>
          </a:stretch>
        </p:blipFill>
        <p:spPr>
          <a:xfrm>
            <a:off x="5092825" y="4267775"/>
            <a:ext cx="2914843" cy="572700"/>
          </a:xfrm>
          <a:prstGeom prst="rect">
            <a:avLst/>
          </a:prstGeom>
          <a:noFill/>
          <a:ln>
            <a:noFill/>
          </a:ln>
        </p:spPr>
      </p:pic>
      <p:sp>
        <p:nvSpPr>
          <p:cNvPr id="163" name="Google Shape;163;p27"/>
          <p:cNvSpPr txBox="1"/>
          <p:nvPr/>
        </p:nvSpPr>
        <p:spPr>
          <a:xfrm>
            <a:off x="609025" y="3954375"/>
            <a:ext cx="3252900" cy="2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Field Similarity:</a:t>
            </a:r>
            <a:endParaRPr>
              <a:latin typeface="Proxima Nova"/>
              <a:ea typeface="Proxima Nova"/>
              <a:cs typeface="Proxima Nova"/>
              <a:sym typeface="Proxima Nova"/>
            </a:endParaRPr>
          </a:p>
        </p:txBody>
      </p:sp>
      <p:sp>
        <p:nvSpPr>
          <p:cNvPr id="164" name="Google Shape;164;p27"/>
          <p:cNvSpPr txBox="1"/>
          <p:nvPr/>
        </p:nvSpPr>
        <p:spPr>
          <a:xfrm>
            <a:off x="5092825" y="3954375"/>
            <a:ext cx="1914900" cy="2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Profile Field Similarity:</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6: Final merging score.</a:t>
            </a:r>
            <a:endParaRPr/>
          </a:p>
        </p:txBody>
      </p:sp>
      <p:sp>
        <p:nvSpPr>
          <p:cNvPr id="170" name="Google Shape;17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compute an overall score for a merging decision, the four merging indices are combined into a single index: final merging score (FMS).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Weights W1, W2, and W3 are user specified and must satisfy the relations</a:t>
            </a:r>
            <a:r>
              <a:rPr lang="en" sz="1400"/>
              <a:t> </a:t>
            </a:r>
            <a:r>
              <a:rPr lang="en">
                <a:latin typeface="Arial"/>
                <a:ea typeface="Arial"/>
                <a:cs typeface="Arial"/>
                <a:sym typeface="Arial"/>
              </a:rPr>
              <a:t>0 ≤ W1, W2, W3 ≤ 1, and (W1 + W2 + W3) ≤ 1.</a:t>
            </a:r>
            <a:endParaRPr>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t/>
            </a:r>
            <a:endParaRPr sz="1000">
              <a:solidFill>
                <a:srgbClr val="20231E"/>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t/>
            </a:r>
            <a:endParaRPr sz="1000">
              <a:solidFill>
                <a:srgbClr val="20231E"/>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171" name="Google Shape;171;p28"/>
          <p:cNvPicPr preferRelativeResize="0"/>
          <p:nvPr/>
        </p:nvPicPr>
        <p:blipFill>
          <a:blip r:embed="rId3">
            <a:alphaModFix/>
          </a:blip>
          <a:stretch>
            <a:fillRect/>
          </a:stretch>
        </p:blipFill>
        <p:spPr>
          <a:xfrm>
            <a:off x="1784775" y="2017175"/>
            <a:ext cx="5040775" cy="1344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177" name="Google Shape;17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8" name="Google Shape;178;p29"/>
          <p:cNvPicPr preferRelativeResize="0"/>
          <p:nvPr/>
        </p:nvPicPr>
        <p:blipFill>
          <a:blip r:embed="rId3">
            <a:alphaModFix/>
          </a:blip>
          <a:stretch>
            <a:fillRect/>
          </a:stretch>
        </p:blipFill>
        <p:spPr>
          <a:xfrm>
            <a:off x="0" y="1017725"/>
            <a:ext cx="9144000" cy="3965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p:txBody>
      </p:sp>
      <p:sp>
        <p:nvSpPr>
          <p:cNvPr id="184" name="Google Shape;184;p30"/>
          <p:cNvSpPr txBox="1"/>
          <p:nvPr>
            <p:ph idx="1" type="body"/>
          </p:nvPr>
        </p:nvSpPr>
        <p:spPr>
          <a:xfrm>
            <a:off x="311688" y="1017725"/>
            <a:ext cx="8520600" cy="140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0231E"/>
              </a:buClr>
              <a:buSzPts val="1800"/>
              <a:buFont typeface="Arial"/>
              <a:buChar char="●"/>
            </a:pPr>
            <a:r>
              <a:rPr lang="en">
                <a:solidFill>
                  <a:srgbClr val="20231E"/>
                </a:solidFill>
                <a:latin typeface="Arial"/>
                <a:ea typeface="Arial"/>
                <a:cs typeface="Arial"/>
                <a:sym typeface="Arial"/>
              </a:rPr>
              <a:t>10 target users who shared more than 50 posts on Facebook were  used as 10 data sets for the experiment</a:t>
            </a:r>
            <a:endParaRPr>
              <a:solidFill>
                <a:srgbClr val="20231E"/>
              </a:solidFill>
              <a:latin typeface="Arial"/>
              <a:ea typeface="Arial"/>
              <a:cs typeface="Arial"/>
              <a:sym typeface="Arial"/>
            </a:endParaRPr>
          </a:p>
          <a:p>
            <a:pPr indent="-342900" lvl="0" marL="457200" rtl="0" algn="l">
              <a:spcBef>
                <a:spcPts val="0"/>
              </a:spcBef>
              <a:spcAft>
                <a:spcPts val="0"/>
              </a:spcAft>
              <a:buClr>
                <a:srgbClr val="20231E"/>
              </a:buClr>
              <a:buSzPts val="1800"/>
              <a:buFont typeface="Arial"/>
              <a:buChar char="●"/>
            </a:pPr>
            <a:r>
              <a:rPr lang="en">
                <a:solidFill>
                  <a:srgbClr val="20231E"/>
                </a:solidFill>
                <a:latin typeface="Arial"/>
                <a:ea typeface="Arial"/>
                <a:cs typeface="Arial"/>
                <a:sym typeface="Arial"/>
              </a:rPr>
              <a:t> Each target user was asked to analyze the friends who participated in the posts and classify them into different communities</a:t>
            </a:r>
            <a:endParaRPr>
              <a:solidFill>
                <a:srgbClr val="20231E"/>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185" name="Google Shape;185;p30"/>
          <p:cNvPicPr preferRelativeResize="0"/>
          <p:nvPr/>
        </p:nvPicPr>
        <p:blipFill>
          <a:blip r:embed="rId3">
            <a:alphaModFix/>
          </a:blip>
          <a:stretch>
            <a:fillRect/>
          </a:stretch>
        </p:blipFill>
        <p:spPr>
          <a:xfrm>
            <a:off x="2605375" y="2552525"/>
            <a:ext cx="3933225" cy="2322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Total Community Purity</a:t>
            </a:r>
            <a:endParaRPr/>
          </a:p>
        </p:txBody>
      </p:sp>
      <p:sp>
        <p:nvSpPr>
          <p:cNvPr id="191" name="Google Shape;19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Community purity measures the extent to which a detected community contains objects from a predefined cluster.</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Clr>
                <a:srgbClr val="000000"/>
              </a:buClr>
              <a:buSzPts val="1100"/>
              <a:buFont typeface="Arial"/>
              <a:buNone/>
            </a:pPr>
            <a:r>
              <a:t/>
            </a:r>
            <a:endParaRPr/>
          </a:p>
        </p:txBody>
      </p:sp>
      <p:pic>
        <p:nvPicPr>
          <p:cNvPr id="192" name="Google Shape;192;p31"/>
          <p:cNvPicPr preferRelativeResize="0"/>
          <p:nvPr/>
        </p:nvPicPr>
        <p:blipFill>
          <a:blip r:embed="rId3">
            <a:alphaModFix/>
          </a:blip>
          <a:stretch>
            <a:fillRect/>
          </a:stretch>
        </p:blipFill>
        <p:spPr>
          <a:xfrm>
            <a:off x="5539275" y="2725775"/>
            <a:ext cx="2609850" cy="857250"/>
          </a:xfrm>
          <a:prstGeom prst="rect">
            <a:avLst/>
          </a:prstGeom>
          <a:noFill/>
          <a:ln>
            <a:noFill/>
          </a:ln>
        </p:spPr>
      </p:pic>
      <p:sp>
        <p:nvSpPr>
          <p:cNvPr id="193" name="Google Shape;193;p31"/>
          <p:cNvSpPr txBox="1"/>
          <p:nvPr/>
        </p:nvSpPr>
        <p:spPr>
          <a:xfrm>
            <a:off x="454500" y="2125175"/>
            <a:ext cx="38547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Proxima Nova"/>
                <a:ea typeface="Proxima Nova"/>
                <a:cs typeface="Proxima Nova"/>
                <a:sym typeface="Proxima Nova"/>
              </a:rPr>
              <a:t>Probability that detected community </a:t>
            </a:r>
            <a:r>
              <a:rPr i="1" lang="en">
                <a:latin typeface="Proxima Nova"/>
                <a:ea typeface="Proxima Nova"/>
                <a:cs typeface="Proxima Nova"/>
                <a:sym typeface="Proxima Nova"/>
              </a:rPr>
              <a:t>i </a:t>
            </a:r>
            <a:r>
              <a:rPr lang="en">
                <a:latin typeface="Proxima Nova"/>
                <a:ea typeface="Proxima Nova"/>
                <a:cs typeface="Proxima Nova"/>
                <a:sym typeface="Proxima Nova"/>
              </a:rPr>
              <a:t>belongs to predefined cluster</a:t>
            </a:r>
            <a:r>
              <a:rPr i="1" lang="en">
                <a:latin typeface="Proxima Nova"/>
                <a:ea typeface="Proxima Nova"/>
                <a:cs typeface="Proxima Nova"/>
                <a:sym typeface="Proxima Nova"/>
              </a:rPr>
              <a:t> j</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pic>
        <p:nvPicPr>
          <p:cNvPr id="194" name="Google Shape;194;p31"/>
          <p:cNvPicPr preferRelativeResize="0"/>
          <p:nvPr/>
        </p:nvPicPr>
        <p:blipFill>
          <a:blip r:embed="rId4">
            <a:alphaModFix/>
          </a:blip>
          <a:stretch>
            <a:fillRect/>
          </a:stretch>
        </p:blipFill>
        <p:spPr>
          <a:xfrm>
            <a:off x="618875" y="2725785"/>
            <a:ext cx="1468275" cy="482975"/>
          </a:xfrm>
          <a:prstGeom prst="rect">
            <a:avLst/>
          </a:prstGeom>
          <a:noFill/>
          <a:ln>
            <a:noFill/>
          </a:ln>
        </p:spPr>
      </p:pic>
      <p:pic>
        <p:nvPicPr>
          <p:cNvPr id="195" name="Google Shape;195;p31"/>
          <p:cNvPicPr preferRelativeResize="0"/>
          <p:nvPr/>
        </p:nvPicPr>
        <p:blipFill>
          <a:blip r:embed="rId5">
            <a:alphaModFix/>
          </a:blip>
          <a:stretch>
            <a:fillRect/>
          </a:stretch>
        </p:blipFill>
        <p:spPr>
          <a:xfrm>
            <a:off x="618875" y="3653350"/>
            <a:ext cx="1468275" cy="379444"/>
          </a:xfrm>
          <a:prstGeom prst="rect">
            <a:avLst/>
          </a:prstGeom>
          <a:noFill/>
          <a:ln>
            <a:noFill/>
          </a:ln>
        </p:spPr>
      </p:pic>
      <p:sp>
        <p:nvSpPr>
          <p:cNvPr id="196" name="Google Shape;196;p31"/>
          <p:cNvSpPr txBox="1"/>
          <p:nvPr/>
        </p:nvSpPr>
        <p:spPr>
          <a:xfrm>
            <a:off x="626350" y="3279100"/>
            <a:ext cx="36090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Community purity of a detected community.</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recent years, many networks have become available for data mining.</a:t>
            </a:r>
            <a:endParaRPr/>
          </a:p>
          <a:p>
            <a:pPr indent="0" lvl="0" marL="0" rtl="0" algn="l">
              <a:spcBef>
                <a:spcPts val="1600"/>
              </a:spcBef>
              <a:spcAft>
                <a:spcPts val="0"/>
              </a:spcAft>
              <a:buNone/>
            </a:pPr>
            <a:r>
              <a:rPr lang="en"/>
              <a:t>A key task in mining is detecting the underlying communities, where a community is a group of people or objects sharing a common interest.</a:t>
            </a:r>
            <a:endParaRPr/>
          </a:p>
          <a:p>
            <a:pPr indent="0" lvl="0" marL="0" rtl="0" algn="l">
              <a:spcBef>
                <a:spcPts val="1600"/>
              </a:spcBef>
              <a:spcAft>
                <a:spcPts val="0"/>
              </a:spcAft>
              <a:buNone/>
            </a:pPr>
            <a:r>
              <a:rPr lang="en"/>
              <a:t>Finding and identifying subgroups in a social network is defined as a “community detection problem.”</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Total Cluster Purity</a:t>
            </a:r>
            <a:endParaRPr/>
          </a:p>
          <a:p>
            <a:pPr indent="0" lvl="0" marL="0" rtl="0" algn="l">
              <a:spcBef>
                <a:spcPts val="0"/>
              </a:spcBef>
              <a:spcAft>
                <a:spcPts val="0"/>
              </a:spcAft>
              <a:buNone/>
            </a:pPr>
            <a:r>
              <a:t/>
            </a:r>
            <a:endParaRPr/>
          </a:p>
        </p:txBody>
      </p:sp>
      <p:sp>
        <p:nvSpPr>
          <p:cNvPr id="202" name="Google Shape;20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Cluster purity measures the extent of which a user-defined cluster contains object from a detected community.</a:t>
            </a:r>
            <a:endParaRPr>
              <a:solidFill>
                <a:srgbClr val="000000"/>
              </a:solidFill>
            </a:endParaRPr>
          </a:p>
        </p:txBody>
      </p:sp>
      <p:pic>
        <p:nvPicPr>
          <p:cNvPr id="203" name="Google Shape;203;p32"/>
          <p:cNvPicPr preferRelativeResize="0"/>
          <p:nvPr/>
        </p:nvPicPr>
        <p:blipFill>
          <a:blip r:embed="rId3">
            <a:alphaModFix/>
          </a:blip>
          <a:stretch>
            <a:fillRect/>
          </a:stretch>
        </p:blipFill>
        <p:spPr>
          <a:xfrm>
            <a:off x="707775" y="2644687"/>
            <a:ext cx="1533536" cy="431975"/>
          </a:xfrm>
          <a:prstGeom prst="rect">
            <a:avLst/>
          </a:prstGeom>
          <a:noFill/>
          <a:ln>
            <a:noFill/>
          </a:ln>
        </p:spPr>
      </p:pic>
      <p:pic>
        <p:nvPicPr>
          <p:cNvPr id="204" name="Google Shape;204;p32"/>
          <p:cNvPicPr preferRelativeResize="0"/>
          <p:nvPr/>
        </p:nvPicPr>
        <p:blipFill>
          <a:blip r:embed="rId4">
            <a:alphaModFix/>
          </a:blip>
          <a:stretch>
            <a:fillRect/>
          </a:stretch>
        </p:blipFill>
        <p:spPr>
          <a:xfrm>
            <a:off x="707763" y="3658813"/>
            <a:ext cx="1714500" cy="381000"/>
          </a:xfrm>
          <a:prstGeom prst="rect">
            <a:avLst/>
          </a:prstGeom>
          <a:noFill/>
          <a:ln>
            <a:noFill/>
          </a:ln>
        </p:spPr>
      </p:pic>
      <p:pic>
        <p:nvPicPr>
          <p:cNvPr id="205" name="Google Shape;205;p32"/>
          <p:cNvPicPr preferRelativeResize="0"/>
          <p:nvPr/>
        </p:nvPicPr>
        <p:blipFill>
          <a:blip r:embed="rId5">
            <a:alphaModFix/>
          </a:blip>
          <a:stretch>
            <a:fillRect/>
          </a:stretch>
        </p:blipFill>
        <p:spPr>
          <a:xfrm>
            <a:off x="5404000" y="2732200"/>
            <a:ext cx="2686050" cy="762000"/>
          </a:xfrm>
          <a:prstGeom prst="rect">
            <a:avLst/>
          </a:prstGeom>
          <a:noFill/>
          <a:ln>
            <a:noFill/>
          </a:ln>
        </p:spPr>
      </p:pic>
      <p:sp>
        <p:nvSpPr>
          <p:cNvPr id="206" name="Google Shape;206;p32"/>
          <p:cNvSpPr txBox="1"/>
          <p:nvPr/>
        </p:nvSpPr>
        <p:spPr>
          <a:xfrm>
            <a:off x="4984225" y="2637550"/>
            <a:ext cx="33771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07" name="Google Shape;207;p32"/>
          <p:cNvSpPr txBox="1"/>
          <p:nvPr/>
        </p:nvSpPr>
        <p:spPr>
          <a:xfrm>
            <a:off x="466775" y="2027775"/>
            <a:ext cx="3891300" cy="6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Probability that that a member of user-defined cluster</a:t>
            </a:r>
            <a:r>
              <a:rPr i="1" lang="en">
                <a:latin typeface="Proxima Nova"/>
                <a:ea typeface="Proxima Nova"/>
                <a:cs typeface="Proxima Nova"/>
                <a:sym typeface="Proxima Nova"/>
              </a:rPr>
              <a:t> j </a:t>
            </a:r>
            <a:r>
              <a:rPr lang="en">
                <a:latin typeface="Proxima Nova"/>
                <a:ea typeface="Proxima Nova"/>
                <a:cs typeface="Proxima Nova"/>
                <a:sym typeface="Proxima Nova"/>
              </a:rPr>
              <a:t>belongs to detected community </a:t>
            </a:r>
            <a:r>
              <a:rPr i="1" lang="en">
                <a:latin typeface="Proxima Nova"/>
                <a:ea typeface="Proxima Nova"/>
                <a:cs typeface="Proxima Nova"/>
                <a:sym typeface="Proxima Nova"/>
              </a:rPr>
              <a:t>i:</a:t>
            </a:r>
            <a:endParaRPr i="1">
              <a:latin typeface="Proxima Nova"/>
              <a:ea typeface="Proxima Nova"/>
              <a:cs typeface="Proxima Nova"/>
              <a:sym typeface="Proxima Nova"/>
            </a:endParaRPr>
          </a:p>
        </p:txBody>
      </p:sp>
      <p:sp>
        <p:nvSpPr>
          <p:cNvPr id="208" name="Google Shape;208;p32"/>
          <p:cNvSpPr txBox="1"/>
          <p:nvPr/>
        </p:nvSpPr>
        <p:spPr>
          <a:xfrm>
            <a:off x="466775" y="3194950"/>
            <a:ext cx="3486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Cluster purity of a user defined cluster:</a:t>
            </a:r>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33"/>
          <p:cNvPicPr preferRelativeResize="0"/>
          <p:nvPr/>
        </p:nvPicPr>
        <p:blipFill>
          <a:blip r:embed="rId3">
            <a:alphaModFix/>
          </a:blip>
          <a:stretch>
            <a:fillRect/>
          </a:stretch>
        </p:blipFill>
        <p:spPr>
          <a:xfrm>
            <a:off x="152400" y="625150"/>
            <a:ext cx="8839201" cy="3893196"/>
          </a:xfrm>
          <a:prstGeom prst="rect">
            <a:avLst/>
          </a:prstGeom>
          <a:noFill/>
          <a:ln>
            <a:noFill/>
          </a:ln>
        </p:spPr>
      </p:pic>
      <p:sp>
        <p:nvSpPr>
          <p:cNvPr id="214" name="Google Shape;214;p33"/>
          <p:cNvSpPr/>
          <p:nvPr/>
        </p:nvSpPr>
        <p:spPr>
          <a:xfrm>
            <a:off x="282650" y="3536875"/>
            <a:ext cx="8163300" cy="159600"/>
          </a:xfrm>
          <a:prstGeom prst="rect">
            <a:avLst/>
          </a:prstGeom>
          <a:no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idx="1" type="body"/>
          </p:nvPr>
        </p:nvSpPr>
        <p:spPr>
          <a:xfrm>
            <a:off x="249946" y="5502248"/>
            <a:ext cx="8211600" cy="284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0" name="Google Shape;220;p34"/>
          <p:cNvPicPr preferRelativeResize="0"/>
          <p:nvPr/>
        </p:nvPicPr>
        <p:blipFill>
          <a:blip r:embed="rId3">
            <a:alphaModFix/>
          </a:blip>
          <a:stretch>
            <a:fillRect/>
          </a:stretch>
        </p:blipFill>
        <p:spPr>
          <a:xfrm>
            <a:off x="292175" y="342975"/>
            <a:ext cx="8559650" cy="4457550"/>
          </a:xfrm>
          <a:prstGeom prst="rect">
            <a:avLst/>
          </a:prstGeom>
          <a:noFill/>
          <a:ln>
            <a:noFill/>
          </a:ln>
        </p:spPr>
      </p:pic>
      <p:sp>
        <p:nvSpPr>
          <p:cNvPr id="221" name="Google Shape;221;p34"/>
          <p:cNvSpPr/>
          <p:nvPr/>
        </p:nvSpPr>
        <p:spPr>
          <a:xfrm>
            <a:off x="405400" y="1535950"/>
            <a:ext cx="7819500" cy="110400"/>
          </a:xfrm>
          <a:prstGeom prst="rect">
            <a:avLst/>
          </a:prstGeom>
          <a:no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4"/>
          <p:cNvSpPr/>
          <p:nvPr/>
        </p:nvSpPr>
        <p:spPr>
          <a:xfrm>
            <a:off x="405400" y="3647350"/>
            <a:ext cx="7942500" cy="110400"/>
          </a:xfrm>
          <a:prstGeom prst="rect">
            <a:avLst/>
          </a:prstGeom>
          <a:no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Google Shape;227;p35"/>
          <p:cNvPicPr preferRelativeResize="0"/>
          <p:nvPr/>
        </p:nvPicPr>
        <p:blipFill>
          <a:blip r:embed="rId3">
            <a:alphaModFix/>
          </a:blip>
          <a:stretch>
            <a:fillRect/>
          </a:stretch>
        </p:blipFill>
        <p:spPr>
          <a:xfrm>
            <a:off x="485775" y="369675"/>
            <a:ext cx="8172450" cy="1752600"/>
          </a:xfrm>
          <a:prstGeom prst="rect">
            <a:avLst/>
          </a:prstGeom>
          <a:noFill/>
          <a:ln>
            <a:noFill/>
          </a:ln>
        </p:spPr>
      </p:pic>
      <p:pic>
        <p:nvPicPr>
          <p:cNvPr id="228" name="Google Shape;228;p35"/>
          <p:cNvPicPr preferRelativeResize="0"/>
          <p:nvPr/>
        </p:nvPicPr>
        <p:blipFill>
          <a:blip r:embed="rId4">
            <a:alphaModFix/>
          </a:blip>
          <a:stretch>
            <a:fillRect/>
          </a:stretch>
        </p:blipFill>
        <p:spPr>
          <a:xfrm>
            <a:off x="1786975" y="2245025"/>
            <a:ext cx="5461022" cy="1752600"/>
          </a:xfrm>
          <a:prstGeom prst="rect">
            <a:avLst/>
          </a:prstGeom>
          <a:noFill/>
          <a:ln>
            <a:noFill/>
          </a:ln>
        </p:spPr>
      </p:pic>
      <p:sp>
        <p:nvSpPr>
          <p:cNvPr id="229" name="Google Shape;229;p35"/>
          <p:cNvSpPr/>
          <p:nvPr/>
        </p:nvSpPr>
        <p:spPr>
          <a:xfrm>
            <a:off x="614075" y="1153700"/>
            <a:ext cx="7451400" cy="171900"/>
          </a:xfrm>
          <a:prstGeom prst="rect">
            <a:avLst/>
          </a:prstGeom>
          <a:no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Google Shape;234;p36"/>
          <p:cNvPicPr preferRelativeResize="0"/>
          <p:nvPr/>
        </p:nvPicPr>
        <p:blipFill>
          <a:blip r:embed="rId3">
            <a:alphaModFix/>
          </a:blip>
          <a:stretch>
            <a:fillRect/>
          </a:stretch>
        </p:blipFill>
        <p:spPr>
          <a:xfrm>
            <a:off x="4360625" y="2449925"/>
            <a:ext cx="4498250" cy="2368650"/>
          </a:xfrm>
          <a:prstGeom prst="rect">
            <a:avLst/>
          </a:prstGeom>
          <a:noFill/>
          <a:ln>
            <a:noFill/>
          </a:ln>
        </p:spPr>
      </p:pic>
      <p:pic>
        <p:nvPicPr>
          <p:cNvPr id="235" name="Google Shape;235;p36"/>
          <p:cNvPicPr preferRelativeResize="0"/>
          <p:nvPr/>
        </p:nvPicPr>
        <p:blipFill>
          <a:blip r:embed="rId4">
            <a:alphaModFix/>
          </a:blip>
          <a:stretch>
            <a:fillRect/>
          </a:stretch>
        </p:blipFill>
        <p:spPr>
          <a:xfrm>
            <a:off x="4360625" y="222450"/>
            <a:ext cx="4498250" cy="2227485"/>
          </a:xfrm>
          <a:prstGeom prst="rect">
            <a:avLst/>
          </a:prstGeom>
          <a:noFill/>
          <a:ln>
            <a:noFill/>
          </a:ln>
        </p:spPr>
      </p:pic>
      <p:pic>
        <p:nvPicPr>
          <p:cNvPr id="236" name="Google Shape;236;p36"/>
          <p:cNvPicPr preferRelativeResize="0"/>
          <p:nvPr/>
        </p:nvPicPr>
        <p:blipFill>
          <a:blip r:embed="rId5">
            <a:alphaModFix/>
          </a:blip>
          <a:stretch>
            <a:fillRect/>
          </a:stretch>
        </p:blipFill>
        <p:spPr>
          <a:xfrm>
            <a:off x="187050" y="845625"/>
            <a:ext cx="4173575" cy="2715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Google Shape;241;p37"/>
          <p:cNvPicPr preferRelativeResize="0"/>
          <p:nvPr/>
        </p:nvPicPr>
        <p:blipFill>
          <a:blip r:embed="rId3">
            <a:alphaModFix/>
          </a:blip>
          <a:stretch>
            <a:fillRect/>
          </a:stretch>
        </p:blipFill>
        <p:spPr>
          <a:xfrm>
            <a:off x="691388" y="152400"/>
            <a:ext cx="7761220"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id="246" name="Google Shape;246;p38"/>
          <p:cNvPicPr preferRelativeResize="0"/>
          <p:nvPr/>
        </p:nvPicPr>
        <p:blipFill>
          <a:blip r:embed="rId3">
            <a:alphaModFix/>
          </a:blip>
          <a:stretch>
            <a:fillRect/>
          </a:stretch>
        </p:blipFill>
        <p:spPr>
          <a:xfrm>
            <a:off x="401675" y="152400"/>
            <a:ext cx="8340638"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52" name="Google Shape;252;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Average scores of TCMP and TCRP were both approximately 0.8.</a:t>
            </a:r>
            <a:r>
              <a:rPr lang="en" sz="1100">
                <a:solidFill>
                  <a:srgbClr val="000000"/>
                </a:solidFill>
                <a:latin typeface="Arial"/>
                <a:ea typeface="Arial"/>
                <a:cs typeface="Arial"/>
                <a:sym typeface="Arial"/>
              </a:rPr>
              <a:t>	</a:t>
            </a:r>
            <a:endParaRPr/>
          </a:p>
          <a:p>
            <a:pPr indent="-342900" lvl="0" marL="457200" rtl="0" algn="l">
              <a:spcBef>
                <a:spcPts val="0"/>
              </a:spcBef>
              <a:spcAft>
                <a:spcPts val="0"/>
              </a:spcAft>
              <a:buSzPts val="1800"/>
              <a:buChar char="●"/>
            </a:pPr>
            <a:r>
              <a:rPr lang="en"/>
              <a:t>Results were actually worse compared to a study from 2005, which had an accuracy score of over 0.9. However, this study did not use a social interaction approach.</a:t>
            </a:r>
            <a:endParaRPr/>
          </a:p>
          <a:p>
            <a:pPr indent="0" lvl="0" marL="45720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Research</a:t>
            </a:r>
            <a:endParaRPr/>
          </a:p>
        </p:txBody>
      </p:sp>
      <p:sp>
        <p:nvSpPr>
          <p:cNvPr id="258" name="Google Shape;258;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Addressing </a:t>
            </a:r>
            <a:r>
              <a:rPr lang="en"/>
              <a:t>inaccurate</a:t>
            </a:r>
            <a:r>
              <a:rPr lang="en"/>
              <a:t> or missing field values in profile similarity.</a:t>
            </a:r>
            <a:endParaRPr/>
          </a:p>
          <a:p>
            <a:pPr indent="-342900" lvl="0" marL="457200" rtl="0" algn="l">
              <a:spcBef>
                <a:spcPts val="0"/>
              </a:spcBef>
              <a:spcAft>
                <a:spcPts val="0"/>
              </a:spcAft>
              <a:buSzPts val="1800"/>
              <a:buChar char="●"/>
            </a:pPr>
            <a:r>
              <a:rPr lang="en"/>
              <a:t>Detecting inactive/idle users</a:t>
            </a:r>
            <a:endParaRPr/>
          </a:p>
          <a:p>
            <a:pPr indent="-342900" lvl="0" marL="457200" rtl="0" algn="l">
              <a:spcBef>
                <a:spcPts val="0"/>
              </a:spcBef>
              <a:spcAft>
                <a:spcPts val="0"/>
              </a:spcAft>
              <a:buSzPts val="1800"/>
              <a:buChar char="●"/>
            </a:pPr>
            <a:r>
              <a:rPr lang="en"/>
              <a:t>Design an optimization method to detect the right number of communities (K) without user intervention</a:t>
            </a:r>
            <a:endParaRPr/>
          </a:p>
          <a:p>
            <a:pPr indent="-342900" lvl="0" marL="457200" rtl="0" algn="l">
              <a:spcBef>
                <a:spcPts val="0"/>
              </a:spcBef>
              <a:spcAft>
                <a:spcPts val="0"/>
              </a:spcAft>
              <a:buSzPts val="1800"/>
              <a:buChar char="●"/>
            </a:pPr>
            <a:r>
              <a:rPr lang="en"/>
              <a:t>Develop an interaction based method to develop communities in a dynamic network.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and Related Work</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Spectral and Clustering Methods</a:t>
            </a:r>
            <a:endParaRPr/>
          </a:p>
          <a:p>
            <a:pPr indent="-342900" lvl="0" marL="457200" rtl="0" algn="l">
              <a:spcBef>
                <a:spcPts val="0"/>
              </a:spcBef>
              <a:spcAft>
                <a:spcPts val="0"/>
              </a:spcAft>
              <a:buSzPts val="1800"/>
              <a:buChar char="●"/>
            </a:pPr>
            <a:r>
              <a:rPr lang="en"/>
              <a:t>Divisive Algorithms</a:t>
            </a:r>
            <a:endParaRPr/>
          </a:p>
          <a:p>
            <a:pPr indent="-342900" lvl="0" marL="457200" rtl="0" algn="l">
              <a:spcBef>
                <a:spcPts val="0"/>
              </a:spcBef>
              <a:spcAft>
                <a:spcPts val="0"/>
              </a:spcAft>
              <a:buSzPts val="1800"/>
              <a:buChar char="●"/>
            </a:pPr>
            <a:r>
              <a:rPr lang="en"/>
              <a:t>Modularity-Based Methods</a:t>
            </a:r>
            <a:endParaRPr/>
          </a:p>
          <a:p>
            <a:pPr indent="-342900" lvl="0" marL="457200" rtl="0" algn="l">
              <a:spcBef>
                <a:spcPts val="0"/>
              </a:spcBef>
              <a:spcAft>
                <a:spcPts val="0"/>
              </a:spcAft>
              <a:buSzPts val="1800"/>
              <a:buChar char="●"/>
            </a:pPr>
            <a:r>
              <a:rPr lang="en"/>
              <a:t>Model-Based Methods</a:t>
            </a:r>
            <a:endParaRPr/>
          </a:p>
          <a:p>
            <a:pPr indent="-342900" lvl="0" marL="457200" rtl="0" algn="l">
              <a:spcBef>
                <a:spcPts val="0"/>
              </a:spcBef>
              <a:spcAft>
                <a:spcPts val="0"/>
              </a:spcAft>
              <a:buSzPts val="1800"/>
              <a:buChar char="●"/>
            </a:pPr>
            <a:r>
              <a:rPr lang="en"/>
              <a:t>Local Community Detection Methods</a:t>
            </a:r>
            <a:endParaRPr/>
          </a:p>
          <a:p>
            <a:pPr indent="-342900" lvl="0" marL="457200" rtl="0" algn="l">
              <a:spcBef>
                <a:spcPts val="0"/>
              </a:spcBef>
              <a:spcAft>
                <a:spcPts val="0"/>
              </a:spcAft>
              <a:buSzPts val="1800"/>
              <a:buChar char="●"/>
            </a:pPr>
            <a:r>
              <a:rPr lang="en"/>
              <a:t>Feature based assisted methods</a:t>
            </a:r>
            <a:endParaRPr/>
          </a:p>
          <a:p>
            <a:pPr indent="0" lvl="0" marL="0" rtl="0" algn="l">
              <a:spcBef>
                <a:spcPts val="1600"/>
              </a:spcBef>
              <a:spcAft>
                <a:spcPts val="1600"/>
              </a:spcAft>
              <a:buClr>
                <a:srgbClr val="000000"/>
              </a:buClr>
              <a:buSzPts val="1100"/>
              <a:buFont typeface="Arial"/>
              <a:buNone/>
            </a:pPr>
            <a:r>
              <a:rPr lang="en"/>
              <a:t>Although p</a:t>
            </a:r>
            <a:r>
              <a:rPr lang="en"/>
              <a:t>revious approaches have successfully been applied to community detection, they work based on the assumption that structural information is fully known. Additionally, past works have paid little attention to the issue of identifying multi-relational links.</a:t>
            </a:r>
            <a:endParaRPr/>
          </a:p>
        </p:txBody>
      </p:sp>
      <p:pic>
        <p:nvPicPr>
          <p:cNvPr id="73" name="Google Shape;73;p15"/>
          <p:cNvPicPr preferRelativeResize="0"/>
          <p:nvPr/>
        </p:nvPicPr>
        <p:blipFill>
          <a:blip r:embed="rId3">
            <a:alphaModFix/>
          </a:blip>
          <a:stretch>
            <a:fillRect/>
          </a:stretch>
        </p:blipFill>
        <p:spPr>
          <a:xfrm>
            <a:off x="5658700" y="445025"/>
            <a:ext cx="3032774" cy="2481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Social Interaction Approach</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research:</a:t>
            </a:r>
            <a:endParaRPr/>
          </a:p>
          <a:p>
            <a:pPr indent="-342900" lvl="0" marL="457200" rtl="0" algn="l">
              <a:spcBef>
                <a:spcPts val="1600"/>
              </a:spcBef>
              <a:spcAft>
                <a:spcPts val="0"/>
              </a:spcAft>
              <a:buSzPts val="1800"/>
              <a:buAutoNum type="alphaUcPeriod"/>
            </a:pPr>
            <a:r>
              <a:rPr lang="en"/>
              <a:t>solves the problem of missing link</a:t>
            </a:r>
            <a:endParaRPr/>
          </a:p>
          <a:p>
            <a:pPr indent="-342900" lvl="0" marL="457200" rtl="0" algn="l">
              <a:spcBef>
                <a:spcPts val="0"/>
              </a:spcBef>
              <a:spcAft>
                <a:spcPts val="0"/>
              </a:spcAft>
              <a:buSzPts val="1800"/>
              <a:buAutoNum type="alphaUcPeriod"/>
            </a:pPr>
            <a:r>
              <a:rPr lang="en"/>
              <a:t>considers multiple relationships among users</a:t>
            </a:r>
            <a:endParaRPr/>
          </a:p>
          <a:p>
            <a:pPr indent="-342900" lvl="0" marL="457200" rtl="0" algn="l">
              <a:spcBef>
                <a:spcPts val="0"/>
              </a:spcBef>
              <a:spcAft>
                <a:spcPts val="0"/>
              </a:spcAft>
              <a:buSzPts val="1800"/>
              <a:buAutoNum type="alphaUcPeriod"/>
            </a:pPr>
            <a:r>
              <a:rPr lang="en"/>
              <a:t>applies the feature-based assisted method to find hidden communities</a:t>
            </a:r>
            <a:endParaRPr/>
          </a:p>
          <a:p>
            <a:pPr indent="-342900" lvl="0" marL="457200" rtl="0" algn="l">
              <a:spcBef>
                <a:spcPts val="0"/>
              </a:spcBef>
              <a:spcAft>
                <a:spcPts val="0"/>
              </a:spcAft>
              <a:buSzPts val="1800"/>
              <a:buAutoNum type="alphaUcPeriod"/>
            </a:pPr>
            <a:r>
              <a:rPr lang="en"/>
              <a:t>designs a method based on agglomerative clustering methods</a:t>
            </a:r>
            <a:endParaRPr/>
          </a:p>
          <a:p>
            <a:pPr indent="-342900" lvl="0" marL="457200" rtl="0" algn="l">
              <a:spcBef>
                <a:spcPts val="0"/>
              </a:spcBef>
              <a:spcAft>
                <a:spcPts val="0"/>
              </a:spcAft>
              <a:buSzPts val="1800"/>
              <a:buAutoNum type="alphaUcPeriod"/>
            </a:pPr>
            <a:r>
              <a:rPr lang="en"/>
              <a:t>conducts local community detection for a target user</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Problem Definition</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Assume that a target user has N friends on Facebook belonging to K different communities.</a:t>
            </a:r>
            <a:endParaRPr/>
          </a:p>
          <a:p>
            <a:pPr indent="-342900" lvl="0" marL="457200" rtl="0" algn="l">
              <a:spcBef>
                <a:spcPts val="1600"/>
              </a:spcBef>
              <a:spcAft>
                <a:spcPts val="0"/>
              </a:spcAft>
              <a:buSzPts val="1800"/>
              <a:buChar char="●"/>
            </a:pPr>
            <a:r>
              <a:rPr lang="en"/>
              <a:t>U =</a:t>
            </a:r>
            <a:r>
              <a:rPr lang="en">
                <a:solidFill>
                  <a:schemeClr val="accent2"/>
                </a:solidFill>
              </a:rPr>
              <a:t> </a:t>
            </a:r>
            <a:r>
              <a:rPr lang="en">
                <a:solidFill>
                  <a:schemeClr val="accent2"/>
                </a:solidFill>
              </a:rPr>
              <a:t>{u</a:t>
            </a:r>
            <a:r>
              <a:rPr baseline="-25000" lang="en">
                <a:solidFill>
                  <a:schemeClr val="accent2"/>
                </a:solidFill>
              </a:rPr>
              <a:t>1</a:t>
            </a:r>
            <a:r>
              <a:rPr lang="en">
                <a:solidFill>
                  <a:schemeClr val="accent2"/>
                </a:solidFill>
              </a:rPr>
              <a:t>, u</a:t>
            </a:r>
            <a:r>
              <a:rPr baseline="-25000" lang="en">
                <a:solidFill>
                  <a:schemeClr val="accent2"/>
                </a:solidFill>
              </a:rPr>
              <a:t>2</a:t>
            </a:r>
            <a:r>
              <a:rPr lang="en">
                <a:solidFill>
                  <a:schemeClr val="accent2"/>
                </a:solidFill>
              </a:rPr>
              <a:t> , … , u</a:t>
            </a:r>
            <a:r>
              <a:rPr baseline="-25000" lang="en">
                <a:solidFill>
                  <a:schemeClr val="accent2"/>
                </a:solidFill>
              </a:rPr>
              <a:t>n</a:t>
            </a:r>
            <a:r>
              <a:rPr lang="en">
                <a:solidFill>
                  <a:schemeClr val="accent2"/>
                </a:solidFill>
              </a:rPr>
              <a:t>}</a:t>
            </a:r>
            <a:r>
              <a:rPr lang="en" sz="1100">
                <a:solidFill>
                  <a:schemeClr val="accent2"/>
                </a:solidFill>
              </a:rPr>
              <a:t> </a:t>
            </a:r>
            <a:r>
              <a:rPr lang="en"/>
              <a:t>set of friends of target Facebook user</a:t>
            </a:r>
            <a:endParaRPr/>
          </a:p>
          <a:p>
            <a:pPr indent="-342900" lvl="0" marL="457200" rtl="0" algn="l">
              <a:spcBef>
                <a:spcPts val="0"/>
              </a:spcBef>
              <a:spcAft>
                <a:spcPts val="0"/>
              </a:spcAft>
              <a:buSzPts val="1800"/>
              <a:buChar char="●"/>
            </a:pPr>
            <a:r>
              <a:rPr lang="en"/>
              <a:t>P</a:t>
            </a:r>
            <a:r>
              <a:rPr lang="en">
                <a:solidFill>
                  <a:schemeClr val="accent1"/>
                </a:solidFill>
              </a:rPr>
              <a:t> = </a:t>
            </a:r>
            <a:r>
              <a:rPr lang="en">
                <a:solidFill>
                  <a:schemeClr val="accent1"/>
                </a:solidFill>
              </a:rPr>
              <a:t>{p</a:t>
            </a:r>
            <a:r>
              <a:rPr baseline="-25000" lang="en">
                <a:solidFill>
                  <a:schemeClr val="accent1"/>
                </a:solidFill>
              </a:rPr>
              <a:t>1</a:t>
            </a:r>
            <a:r>
              <a:rPr lang="en">
                <a:solidFill>
                  <a:schemeClr val="accent1"/>
                </a:solidFill>
              </a:rPr>
              <a:t>, p</a:t>
            </a:r>
            <a:r>
              <a:rPr baseline="-25000" lang="en">
                <a:solidFill>
                  <a:schemeClr val="accent1"/>
                </a:solidFill>
              </a:rPr>
              <a:t>2</a:t>
            </a:r>
            <a:r>
              <a:rPr lang="en">
                <a:solidFill>
                  <a:schemeClr val="accent1"/>
                </a:solidFill>
              </a:rPr>
              <a:t>, … . .. , p</a:t>
            </a:r>
            <a:r>
              <a:rPr baseline="-25000" lang="en">
                <a:solidFill>
                  <a:schemeClr val="accent1"/>
                </a:solidFill>
              </a:rPr>
              <a:t>m</a:t>
            </a:r>
            <a:r>
              <a:rPr lang="en">
                <a:solidFill>
                  <a:schemeClr val="accent1"/>
                </a:solidFill>
              </a:rPr>
              <a:t>} </a:t>
            </a:r>
            <a:r>
              <a:rPr lang="en"/>
              <a:t>set of post IDs of the target user</a:t>
            </a:r>
            <a:endParaRPr/>
          </a:p>
          <a:p>
            <a:pPr indent="-342900" lvl="0" marL="457200" rtl="0" algn="l">
              <a:spcBef>
                <a:spcPts val="0"/>
              </a:spcBef>
              <a:spcAft>
                <a:spcPts val="0"/>
              </a:spcAft>
              <a:buSzPts val="1800"/>
              <a:buChar char="●"/>
            </a:pPr>
            <a:r>
              <a:rPr lang="en"/>
              <a:t>We want to detect K </a:t>
            </a:r>
            <a:r>
              <a:rPr lang="en"/>
              <a:t>communities</a:t>
            </a:r>
            <a:r>
              <a:rPr lang="en">
                <a:solidFill>
                  <a:schemeClr val="accent2"/>
                </a:solidFill>
              </a:rPr>
              <a:t>: </a:t>
            </a:r>
            <a:r>
              <a:rPr lang="en">
                <a:latin typeface="Arial"/>
                <a:ea typeface="Arial"/>
                <a:cs typeface="Arial"/>
                <a:sym typeface="Arial"/>
              </a:rPr>
              <a:t>{C</a:t>
            </a:r>
            <a:r>
              <a:rPr baseline="-25000" lang="en">
                <a:latin typeface="Arial"/>
                <a:ea typeface="Arial"/>
                <a:cs typeface="Arial"/>
                <a:sym typeface="Arial"/>
              </a:rPr>
              <a:t>1</a:t>
            </a:r>
            <a:r>
              <a:rPr lang="en">
                <a:latin typeface="Arial"/>
                <a:ea typeface="Arial"/>
                <a:cs typeface="Arial"/>
                <a:sym typeface="Arial"/>
              </a:rPr>
              <a:t>, C</a:t>
            </a:r>
            <a:r>
              <a:rPr baseline="-25000" lang="en">
                <a:latin typeface="Arial"/>
                <a:ea typeface="Arial"/>
                <a:cs typeface="Arial"/>
                <a:sym typeface="Arial"/>
              </a:rPr>
              <a:t>2</a:t>
            </a:r>
            <a:r>
              <a:rPr lang="en">
                <a:latin typeface="Arial"/>
                <a:ea typeface="Arial"/>
                <a:cs typeface="Arial"/>
                <a:sym typeface="Arial"/>
              </a:rPr>
              <a:t>, … C</a:t>
            </a:r>
            <a:r>
              <a:rPr baseline="-25000" lang="en">
                <a:latin typeface="Arial"/>
                <a:ea typeface="Arial"/>
                <a:cs typeface="Arial"/>
                <a:sym typeface="Arial"/>
              </a:rPr>
              <a:t>k</a:t>
            </a:r>
            <a:r>
              <a:rPr lang="en">
                <a:latin typeface="Arial"/>
                <a:ea typeface="Arial"/>
                <a:cs typeface="Arial"/>
                <a:sym typeface="Arial"/>
              </a:rPr>
              <a:t>} </a:t>
            </a:r>
            <a:r>
              <a:rPr lang="en"/>
              <a:t>among target’s friends</a:t>
            </a:r>
            <a:endParaRPr/>
          </a:p>
          <a:p>
            <a:pPr indent="-342900" lvl="0" marL="457200" rtl="0" algn="l">
              <a:spcBef>
                <a:spcPts val="0"/>
              </a:spcBef>
              <a:spcAft>
                <a:spcPts val="0"/>
              </a:spcAft>
              <a:buSzPts val="1800"/>
              <a:buChar char="●"/>
            </a:pPr>
            <a:r>
              <a:rPr lang="en"/>
              <a:t>The more similar to user’s K predefined communities, the more accurate total prediction rate of communication detection 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Problem Definition</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user’s friends can reply to a post to form a conversation. These conversations are defined as interaction.</a:t>
            </a:r>
            <a:endParaRPr/>
          </a:p>
          <a:p>
            <a:pPr indent="-342900" lvl="0" marL="457200" rtl="0" algn="l">
              <a:spcBef>
                <a:spcPts val="1600"/>
              </a:spcBef>
              <a:spcAft>
                <a:spcPts val="0"/>
              </a:spcAft>
              <a:buSzPts val="1800"/>
              <a:buChar char="●"/>
            </a:pPr>
            <a:r>
              <a:rPr lang="en"/>
              <a:t>Interaction sequence R</a:t>
            </a:r>
            <a:r>
              <a:rPr baseline="-25000" lang="en"/>
              <a:t>i </a:t>
            </a:r>
            <a:r>
              <a:rPr lang="en"/>
              <a:t>is the list of users replying to a post p</a:t>
            </a:r>
            <a:r>
              <a:rPr baseline="-25000" lang="en"/>
              <a:t>i</a:t>
            </a:r>
            <a:endParaRPr/>
          </a:p>
          <a:p>
            <a:pPr indent="-342900" lvl="0" marL="457200" rtl="0" algn="l">
              <a:spcBef>
                <a:spcPts val="0"/>
              </a:spcBef>
              <a:spcAft>
                <a:spcPts val="0"/>
              </a:spcAft>
              <a:buSzPts val="1800"/>
              <a:buChar char="●"/>
            </a:pPr>
            <a:r>
              <a:rPr lang="en"/>
              <a:t>An interaction transaction </a:t>
            </a:r>
            <a:r>
              <a:rPr lang="en">
                <a:latin typeface="Arial"/>
                <a:ea typeface="Arial"/>
                <a:cs typeface="Arial"/>
                <a:sym typeface="Arial"/>
              </a:rPr>
              <a:t>TR</a:t>
            </a:r>
            <a:r>
              <a:rPr baseline="-25000" lang="en">
                <a:latin typeface="Arial"/>
                <a:ea typeface="Arial"/>
                <a:cs typeface="Arial"/>
                <a:sym typeface="Arial"/>
              </a:rPr>
              <a:t>i</a:t>
            </a:r>
            <a:r>
              <a:rPr lang="en">
                <a:latin typeface="Arial"/>
                <a:ea typeface="Arial"/>
                <a:cs typeface="Arial"/>
                <a:sym typeface="Arial"/>
              </a:rPr>
              <a:t> = {u</a:t>
            </a:r>
            <a:r>
              <a:rPr baseline="-25000" lang="en">
                <a:latin typeface="Arial"/>
                <a:ea typeface="Arial"/>
                <a:cs typeface="Arial"/>
                <a:sym typeface="Arial"/>
              </a:rPr>
              <a:t>j </a:t>
            </a:r>
            <a:r>
              <a:rPr lang="en">
                <a:latin typeface="Arial"/>
                <a:ea typeface="Arial"/>
                <a:cs typeface="Arial"/>
                <a:sym typeface="Arial"/>
              </a:rPr>
              <a:t>| u</a:t>
            </a:r>
            <a:r>
              <a:rPr baseline="-25000" lang="en">
                <a:latin typeface="Arial"/>
                <a:ea typeface="Arial"/>
                <a:cs typeface="Arial"/>
                <a:sym typeface="Arial"/>
              </a:rPr>
              <a:t>j </a:t>
            </a:r>
            <a:r>
              <a:rPr lang="en">
                <a:latin typeface="Arial"/>
                <a:ea typeface="Arial"/>
                <a:cs typeface="Arial"/>
                <a:sym typeface="Arial"/>
              </a:rPr>
              <a:t>appears in R</a:t>
            </a:r>
            <a:r>
              <a:rPr baseline="-25000" lang="en">
                <a:latin typeface="Arial"/>
                <a:ea typeface="Arial"/>
                <a:cs typeface="Arial"/>
                <a:sym typeface="Arial"/>
              </a:rPr>
              <a:t>i</a:t>
            </a:r>
            <a:r>
              <a:rPr lang="en">
                <a:latin typeface="Arial"/>
                <a:ea typeface="Arial"/>
                <a:cs typeface="Arial"/>
                <a:sym typeface="Arial"/>
              </a:rPr>
              <a:t>} </a:t>
            </a:r>
            <a:r>
              <a:rPr lang="en"/>
              <a:t>is derived by including every distinct user in </a:t>
            </a:r>
            <a:r>
              <a:rPr lang="en"/>
              <a:t>R</a:t>
            </a:r>
            <a:r>
              <a:rPr baseline="-25000" lang="en"/>
              <a:t>i</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200"/>
          </a:p>
          <a:p>
            <a:pPr indent="457200" lvl="0" marL="5029200" rtl="0" algn="l">
              <a:spcBef>
                <a:spcPts val="1600"/>
              </a:spcBef>
              <a:spcAft>
                <a:spcPts val="0"/>
              </a:spcAft>
              <a:buNone/>
            </a:pPr>
            <a:r>
              <a:t/>
            </a:r>
            <a:endParaRPr sz="1200"/>
          </a:p>
          <a:p>
            <a:pPr indent="0" lvl="0" marL="457200" rtl="0" algn="l">
              <a:spcBef>
                <a:spcPts val="1600"/>
              </a:spcBef>
              <a:spcAft>
                <a:spcPts val="0"/>
              </a:spcAft>
              <a:buNone/>
            </a:pPr>
            <a:r>
              <a:t/>
            </a:r>
            <a:endParaRPr baseline="-25000"/>
          </a:p>
          <a:p>
            <a:pPr indent="0" lvl="0" marL="457200" rtl="0" algn="l">
              <a:spcBef>
                <a:spcPts val="1600"/>
              </a:spcBef>
              <a:spcAft>
                <a:spcPts val="1600"/>
              </a:spcAft>
              <a:buNone/>
            </a:pPr>
            <a:r>
              <a:t/>
            </a:r>
            <a:endParaRPr baseline="-25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Problem Definition</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interaction transactions, we find frequent itemsets as our initial groups. The set of all frequent k-itemsets can be denoted as: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LS is the set of all frequent k-itemsets</a:t>
            </a:r>
            <a:endParaRPr/>
          </a:p>
          <a:p>
            <a:pPr indent="-342900" lvl="0" marL="457200" rtl="0" algn="l">
              <a:spcBef>
                <a:spcPts val="0"/>
              </a:spcBef>
              <a:spcAft>
                <a:spcPts val="0"/>
              </a:spcAft>
              <a:buSzPts val="1800"/>
              <a:buChar char="●"/>
            </a:pPr>
            <a:r>
              <a:rPr lang="en"/>
              <a:t>x is a k-itemset, where an itemset of length k is denoted as a k-itemset</a:t>
            </a:r>
            <a:endParaRPr/>
          </a:p>
          <a:p>
            <a:pPr indent="-342900" lvl="0" marL="457200" rtl="0" algn="l">
              <a:spcBef>
                <a:spcPts val="0"/>
              </a:spcBef>
              <a:spcAft>
                <a:spcPts val="0"/>
              </a:spcAft>
              <a:buSzPts val="1800"/>
              <a:buChar char="●"/>
            </a:pPr>
            <a:r>
              <a:rPr lang="en"/>
              <a:t>sup(x)  support value of itemset x, where the support of itemset x is the number of interaction transactions containing itemset x</a:t>
            </a:r>
            <a:endParaRPr/>
          </a:p>
          <a:p>
            <a:pPr indent="-342900" lvl="0" marL="457200" rtl="0" algn="l">
              <a:spcBef>
                <a:spcPts val="0"/>
              </a:spcBef>
              <a:spcAft>
                <a:spcPts val="0"/>
              </a:spcAft>
              <a:buSzPts val="1800"/>
              <a:buChar char="●"/>
            </a:pPr>
            <a:r>
              <a:rPr lang="en"/>
              <a:t>min_sup is the specified minimum support level</a:t>
            </a:r>
            <a:endParaRPr/>
          </a:p>
          <a:p>
            <a:pPr indent="0" lvl="0" marL="0" rtl="0" algn="l">
              <a:spcBef>
                <a:spcPts val="1600"/>
              </a:spcBef>
              <a:spcAft>
                <a:spcPts val="1600"/>
              </a:spcAft>
              <a:buNone/>
            </a:pPr>
            <a:r>
              <a:t/>
            </a:r>
            <a:endParaRPr/>
          </a:p>
        </p:txBody>
      </p:sp>
      <p:pic>
        <p:nvPicPr>
          <p:cNvPr id="98" name="Google Shape;98;p19"/>
          <p:cNvPicPr preferRelativeResize="0"/>
          <p:nvPr/>
        </p:nvPicPr>
        <p:blipFill>
          <a:blip r:embed="rId3">
            <a:alphaModFix/>
          </a:blip>
          <a:stretch>
            <a:fillRect/>
          </a:stretch>
        </p:blipFill>
        <p:spPr>
          <a:xfrm>
            <a:off x="1925125" y="2021000"/>
            <a:ext cx="4974050" cy="376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Problem Definition</a:t>
            </a:r>
            <a:endParaRPr/>
          </a:p>
        </p:txBody>
      </p:sp>
      <p:sp>
        <p:nvSpPr>
          <p:cNvPr id="104" name="Google Shape;104;p20"/>
          <p:cNvSpPr txBox="1"/>
          <p:nvPr>
            <p:ph idx="1" type="body"/>
          </p:nvPr>
        </p:nvSpPr>
        <p:spPr>
          <a:xfrm>
            <a:off x="311700" y="1152475"/>
            <a:ext cx="8520600" cy="36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frequent itemset is defined as maximal if it has no frequent superset.</a:t>
            </a:r>
            <a:endParaRPr/>
          </a:p>
          <a:p>
            <a:pPr indent="0" lvl="0" marL="0" rtl="0" algn="l">
              <a:spcBef>
                <a:spcPts val="1600"/>
              </a:spcBef>
              <a:spcAft>
                <a:spcPts val="0"/>
              </a:spcAft>
              <a:buNone/>
            </a:pPr>
            <a:r>
              <a:rPr lang="en"/>
              <a:t>Ex. Suppose we have five items: a, b, c, d, e and {a,b,c} is a frequent itemset. If {a,b,c,d}, {a,b,c,e} and {a,b,c,d,e} are not frequent itemsets, then {a,b,c} is a maximal frequent itemset.</a:t>
            </a:r>
            <a:endParaRPr/>
          </a:p>
          <a:p>
            <a:pPr indent="0" lvl="0" marL="0" rtl="0" algn="l">
              <a:spcBef>
                <a:spcPts val="1600"/>
              </a:spcBef>
              <a:spcAft>
                <a:spcPts val="0"/>
              </a:spcAft>
              <a:buNone/>
            </a:pPr>
            <a:r>
              <a:rPr lang="en"/>
              <a:t>Therefore, we can define a set of maximal itemsets as ML = </a:t>
            </a:r>
            <a:r>
              <a:rPr lang="en">
                <a:latin typeface="Arial"/>
                <a:ea typeface="Arial"/>
                <a:cs typeface="Arial"/>
                <a:sym typeface="Arial"/>
              </a:rPr>
              <a:t>{ml</a:t>
            </a:r>
            <a:r>
              <a:rPr baseline="-25000" lang="en">
                <a:latin typeface="Arial"/>
                <a:ea typeface="Arial"/>
                <a:cs typeface="Arial"/>
                <a:sym typeface="Arial"/>
              </a:rPr>
              <a:t>1</a:t>
            </a:r>
            <a:r>
              <a:rPr lang="en">
                <a:latin typeface="Arial"/>
                <a:ea typeface="Arial"/>
                <a:cs typeface="Arial"/>
                <a:sym typeface="Arial"/>
              </a:rPr>
              <a:t>, ml</a:t>
            </a:r>
            <a:r>
              <a:rPr baseline="-25000" lang="en">
                <a:latin typeface="Arial"/>
                <a:ea typeface="Arial"/>
                <a:cs typeface="Arial"/>
                <a:sym typeface="Arial"/>
              </a:rPr>
              <a:t>2</a:t>
            </a:r>
            <a:r>
              <a:rPr lang="en">
                <a:latin typeface="Arial"/>
                <a:ea typeface="Arial"/>
                <a:cs typeface="Arial"/>
                <a:sym typeface="Arial"/>
              </a:rPr>
              <a:t>, ml</a:t>
            </a:r>
            <a:r>
              <a:rPr baseline="-25000" lang="en">
                <a:latin typeface="Arial"/>
                <a:ea typeface="Arial"/>
                <a:cs typeface="Arial"/>
                <a:sym typeface="Arial"/>
              </a:rPr>
              <a:t>3</a:t>
            </a:r>
            <a:r>
              <a:rPr lang="en">
                <a:latin typeface="Arial"/>
                <a:ea typeface="Arial"/>
                <a:cs typeface="Arial"/>
                <a:sym typeface="Arial"/>
              </a:rPr>
              <a:t>...}, </a:t>
            </a:r>
            <a:r>
              <a:rPr lang="en"/>
              <a:t>where mli is the i-th maximal itemset.</a:t>
            </a:r>
            <a:endParaRPr/>
          </a:p>
          <a:p>
            <a:pPr indent="0" lvl="0" marL="0" rtl="0" algn="l">
              <a:spcBef>
                <a:spcPts val="1600"/>
              </a:spcBef>
              <a:spcAft>
                <a:spcPts val="0"/>
              </a:spcAft>
              <a:buNone/>
            </a:pPr>
            <a:r>
              <a:rPr lang="en"/>
              <a:t>From here, we repeatedly merge smaller groups to form larger groups until the number of groups reaches K (number of communities). For this, we must have the following definitions to describe the merging process.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1: Overlapping of two itemsets</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Let X and Y be two user sets in the ML set.</a:t>
            </a:r>
            <a:endParaRPr/>
          </a:p>
          <a:p>
            <a:pPr indent="-342900" lvl="0" marL="457200" rtl="0" algn="l">
              <a:spcBef>
                <a:spcPts val="0"/>
              </a:spcBef>
              <a:spcAft>
                <a:spcPts val="0"/>
              </a:spcAft>
              <a:buSzPts val="1800"/>
              <a:buChar char="●"/>
            </a:pPr>
            <a:r>
              <a:rPr lang="en"/>
              <a:t>(X\Y)  -  users that are in X but not in Y</a:t>
            </a:r>
            <a:endParaRPr/>
          </a:p>
          <a:p>
            <a:pPr indent="-342900" lvl="0" marL="457200" rtl="0" algn="l">
              <a:spcBef>
                <a:spcPts val="0"/>
              </a:spcBef>
              <a:spcAft>
                <a:spcPts val="0"/>
              </a:spcAft>
              <a:buSzPts val="1800"/>
              <a:buChar char="●"/>
            </a:pPr>
            <a:r>
              <a:rPr lang="en"/>
              <a:t>(Y\X)  -  represents the users that are in Y but not in X</a:t>
            </a:r>
            <a:endParaRPr/>
          </a:p>
          <a:p>
            <a:pPr indent="-342900" lvl="0" marL="457200" rtl="0" algn="l">
              <a:spcBef>
                <a:spcPts val="0"/>
              </a:spcBef>
              <a:spcAft>
                <a:spcPts val="0"/>
              </a:spcAft>
              <a:buSzPts val="1800"/>
              <a:buChar char="●"/>
            </a:pPr>
            <a:r>
              <a:rPr lang="en"/>
              <a:t>(X*Y)  -  set of all pairs of users whose first member comes from X and second member from Y </a:t>
            </a:r>
            <a:endParaRPr/>
          </a:p>
          <a:p>
            <a:pPr indent="0" lvl="0" marL="0" rtl="0" algn="l">
              <a:spcBef>
                <a:spcPts val="1600"/>
              </a:spcBef>
              <a:spcAft>
                <a:spcPts val="0"/>
              </a:spcAft>
              <a:buNone/>
            </a:pPr>
            <a:r>
              <a:rPr lang="en"/>
              <a:t>To merge smaller groups to form larger groups, four indices are used to evaluate which itemset pairs should be merged.</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