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530" r:id="rId3"/>
    <p:sldId id="529" r:id="rId4"/>
    <p:sldId id="531" r:id="rId5"/>
    <p:sldId id="532" r:id="rId6"/>
    <p:sldId id="520" r:id="rId7"/>
    <p:sldId id="522" r:id="rId8"/>
    <p:sldId id="533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KoPubWorld돋움체 Bold" panose="00000800000000000000" pitchFamily="2" charset="-127"/>
      <p:bold r:id="rId12"/>
    </p:embeddedFont>
    <p:embeddedFont>
      <p:font typeface="KoPubWorld돋움체 Medium" panose="00000600000000000000" pitchFamily="2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595959"/>
    <a:srgbClr val="8DC68D"/>
    <a:srgbClr val="213965"/>
    <a:srgbClr val="203864"/>
    <a:srgbClr val="F2F2F2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24DF3-EE22-4C26-9A2F-D38E404B310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D635-6412-411E-846F-1475F9711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E66EE-7364-4AAB-933C-3CDF0647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78D6F-9F46-49EF-89ED-8DA32EB8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4BAB4-B387-493F-8178-3886F802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2C9B2-21FC-4570-BC10-93646448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1A92A-5948-4B61-A441-2FA2558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8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E3F37-4A91-44BB-8048-A72BF566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8D38D-E130-4F1A-83DC-E62C60067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5F183-83BE-4438-AD3D-D34B15F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DA14C-6550-4F2D-95EF-E286459E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B85E-0A58-4DE4-8A9C-CADCB155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5E658-8522-4F5A-9330-C2AD09DC0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39429-1396-408E-B0F3-A2B90562A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84874-F6F8-40EA-A453-40BF1AB8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804CD-1FB9-4447-A3FA-1DFBFAD0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2941-5254-4A5A-94A0-FDAFE64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B266-DD7C-4BC4-8CAE-DC37A6F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341E-FD18-471C-AE85-CA1D89D8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66313-22E9-4659-9AA8-55D4DF1A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3792-A939-4117-93DA-642A3314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93AD2-C7ED-4E99-BE27-000A5BF4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0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998F5-B388-4404-A4D0-5C97ACB7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E3B5B-A453-4B9E-8904-837E6D9D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A8F0A-720B-44B4-AC91-31038C6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05E9-CA99-4503-A888-0BF62877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8ABB-2359-4E54-8E48-A01316F7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608B0-EEB9-4657-B9CE-EB9CEB7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FECB-D7DC-4550-9E2A-F5BC4170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69E09-8735-4E83-B272-2FB1ECFEC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8439C-41BF-4296-AE93-EFE7003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7236B-6BA0-4B82-9E91-07D1A2D2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4F01A-6026-4F3D-894A-3B49BDC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7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E26D3-7BA1-4BBF-8385-52B5506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70454-CB58-4E8E-9475-2BD9EACD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943B-6271-4AF9-955E-041EB66E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E8A15C-9206-4D2B-9809-C0E47190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5EFBD-D8A3-40B5-8B93-C40D7EAAC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DA7FD-E44D-4D65-A1A9-83AC0376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AF27F-D2DB-4DBF-B1E3-556C155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A3435-3D72-4CB3-B49D-12FD1C79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85AD-C9E4-4F44-971D-9DB20ABC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EE8B5-4DD3-462C-855C-131DB840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984F9-A523-4D80-A197-6836EA8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4E2F7-94F7-4690-B7FC-B4C0B567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C0116-56FE-419D-8704-099B39C8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2016B-29C3-4871-B146-71257C10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AC5A5-1BC5-45E5-BCDC-F8815022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D6D7-6A15-4566-9A2C-21B2BCCC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F4A16-05CE-46C9-A077-A4542CF6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8F063-377D-4B85-895D-BE7898B0B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E97DE-3E54-4632-8F59-222C585F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0B5AB-7E0A-4FFB-A5E1-D7516660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DB695-0B15-43A0-9964-685842BD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8C67-AFAE-48BE-80B5-427F9575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CBD3D-91FA-475A-9B1C-4DC22E46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072F5-78E4-4FC2-8E7C-86503990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DA0AF-DF50-4A38-BD39-10A972FF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DB96-B039-44CC-8FEA-EF67A1FB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611FE-31AF-4D29-A9C7-312E443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B1788-368F-4FDE-A031-7E9CF6B5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10FED-53B9-4C5D-8C4E-BAEEFC60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9AEF5-E571-4200-AD8A-451A4A23C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77D6-BC93-4696-B3DE-D40BB2C401DF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3CA00-5D05-44AB-B3A6-9D7047EE3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38CD3-6865-4E28-A6A9-327C04E7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5F7F-69D7-4180-8681-3C60A2BE4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4.png"/><Relationship Id="rId18" Type="http://schemas.openxmlformats.org/officeDocument/2006/relationships/image" Target="../media/image20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8.png"/><Relationship Id="rId17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image" Target="../media/image17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16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CCCA982-F2D8-40B5-882A-CB277F8BF035}"/>
              </a:ext>
            </a:extLst>
          </p:cNvPr>
          <p:cNvSpPr txBox="1"/>
          <p:nvPr/>
        </p:nvSpPr>
        <p:spPr>
          <a:xfrm>
            <a:off x="607553" y="1910324"/>
            <a:ext cx="1135353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ko-KR" altLang="en-US" sz="4000" b="1" dirty="0" err="1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크롤링을</a:t>
            </a:r>
            <a:r>
              <a:rPr lang="ko-KR" altLang="en-US" sz="4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이용한 드라마 시청률 요인분석</a:t>
            </a:r>
            <a:endParaRPr lang="en-US" altLang="ko-KR" sz="4000" b="1" dirty="0"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2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코로나</a:t>
            </a:r>
            <a:r>
              <a:rPr lang="en-US" altLang="ko-KR" sz="2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19 </a:t>
            </a:r>
            <a:r>
              <a:rPr lang="ko-KR" altLang="en-US" sz="2000" b="1" dirty="0"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발생과의 차이점을 포함해서</a:t>
            </a:r>
            <a:endParaRPr lang="en-US" altLang="ko-KR" sz="2000" b="1" dirty="0"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533DA9-9B95-458B-88D1-48CA58CD1CE4}"/>
              </a:ext>
            </a:extLst>
          </p:cNvPr>
          <p:cNvSpPr/>
          <p:nvPr/>
        </p:nvSpPr>
        <p:spPr>
          <a:xfrm>
            <a:off x="328417" y="1533838"/>
            <a:ext cx="11521838" cy="54813"/>
          </a:xfrm>
          <a:prstGeom prst="rect">
            <a:avLst/>
          </a:prstGeom>
          <a:solidFill>
            <a:schemeClr val="tx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EF6A4-86A2-4124-B7D1-275799D373D2}"/>
              </a:ext>
            </a:extLst>
          </p:cNvPr>
          <p:cNvSpPr txBox="1"/>
          <p:nvPr/>
        </p:nvSpPr>
        <p:spPr>
          <a:xfrm>
            <a:off x="0" y="3382618"/>
            <a:ext cx="121899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2022 – 05 – 23</a:t>
            </a:r>
          </a:p>
          <a:p>
            <a:pPr algn="ctr"/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ctr"/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IT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경영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2018316014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 신형찬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IT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경영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2018316015 </a:t>
            </a:r>
            <a:r>
              <a:rPr lang="ko-KR" altLang="en-US" sz="2000" b="1" dirty="0" err="1">
                <a:latin typeface="+mn-ea"/>
                <a:cs typeface="KoPubWorld돋움체 Bold" panose="00000800000000000000" pitchFamily="2" charset="-127"/>
              </a:rPr>
              <a:t>안이찬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  <a:p>
            <a:pPr algn="r"/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IT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경영 </a:t>
            </a:r>
            <a:r>
              <a:rPr lang="en-US" altLang="ko-KR" sz="2000" b="1" dirty="0">
                <a:latin typeface="+mn-ea"/>
                <a:cs typeface="KoPubWorld돋움체 Bold" panose="00000800000000000000" pitchFamily="2" charset="-127"/>
              </a:rPr>
              <a:t>2018316016 </a:t>
            </a:r>
            <a:r>
              <a:rPr lang="ko-KR" altLang="en-US" sz="2000" b="1" dirty="0">
                <a:latin typeface="+mn-ea"/>
                <a:cs typeface="KoPubWorld돋움체 Bold" panose="00000800000000000000" pitchFamily="2" charset="-127"/>
              </a:rPr>
              <a:t>양희선</a:t>
            </a:r>
            <a:endParaRPr lang="en-US" altLang="ko-KR" sz="2000" b="1" dirty="0"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5AE094-70D8-44CD-9E1F-9C7359757065}"/>
              </a:ext>
            </a:extLst>
          </p:cNvPr>
          <p:cNvSpPr/>
          <p:nvPr/>
        </p:nvSpPr>
        <p:spPr>
          <a:xfrm>
            <a:off x="328417" y="3231151"/>
            <a:ext cx="11521838" cy="54813"/>
          </a:xfrm>
          <a:prstGeom prst="rect">
            <a:avLst/>
          </a:prstGeom>
          <a:solidFill>
            <a:schemeClr val="tx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E8CCF-6977-47B8-94F4-AB7FBD162694}"/>
              </a:ext>
            </a:extLst>
          </p:cNvPr>
          <p:cNvSpPr txBox="1"/>
          <p:nvPr/>
        </p:nvSpPr>
        <p:spPr>
          <a:xfrm>
            <a:off x="9522737" y="6184819"/>
            <a:ext cx="2505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  <a:cs typeface="KoPubWorld돋움체 Bold" panose="00000800000000000000" pitchFamily="2" charset="-127"/>
              </a:rPr>
              <a:t>데이터수집및시각화</a:t>
            </a:r>
            <a:endParaRPr lang="en-US" altLang="ko-KR" sz="1400" b="1" dirty="0"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84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C675F-7E74-7277-72C2-57F8C77D3694}"/>
              </a:ext>
            </a:extLst>
          </p:cNvPr>
          <p:cNvSpPr txBox="1"/>
          <p:nvPr/>
        </p:nvSpPr>
        <p:spPr>
          <a:xfrm>
            <a:off x="0" y="1075831"/>
            <a:ext cx="1219200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cs typeface="KoPubWorld돋움체 Light" panose="00000300000000000000" pitchFamily="2" charset="-127"/>
              </a:rPr>
              <a:t>문제 설명</a:t>
            </a:r>
            <a:endParaRPr lang="en-US" altLang="ko-KR" dirty="0"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cs typeface="KoPubWorld돋움체 Light" panose="00000300000000000000" pitchFamily="2" charset="-127"/>
              </a:rPr>
              <a:t>선행연구</a:t>
            </a:r>
            <a:endParaRPr lang="en-US" altLang="ko-KR" dirty="0"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cs typeface="KoPubWorld돋움체 Light" panose="00000300000000000000" pitchFamily="2" charset="-127"/>
              </a:rPr>
              <a:t>크롤링</a:t>
            </a:r>
            <a:r>
              <a:rPr lang="ko-KR" altLang="en-US" dirty="0">
                <a:cs typeface="KoPubWorld돋움체 Light" panose="00000300000000000000" pitchFamily="2" charset="-127"/>
              </a:rPr>
              <a:t> 방법</a:t>
            </a:r>
            <a:endParaRPr lang="en-US" altLang="ko-KR" dirty="0"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cs typeface="KoPubWorld돋움체 Light" panose="00000300000000000000" pitchFamily="2" charset="-127"/>
              </a:rPr>
              <a:t>분석 방법</a:t>
            </a:r>
            <a:endParaRPr lang="en-US" altLang="ko-KR" dirty="0"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cs typeface="KoPubWorld돋움체 Light" panose="00000300000000000000" pitchFamily="2" charset="-127"/>
              </a:rPr>
              <a:t>추진 계획</a:t>
            </a:r>
            <a:endParaRPr lang="en-US" altLang="ko-KR" dirty="0"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그림 1024">
            <a:extLst>
              <a:ext uri="{FF2B5EF4-FFF2-40B4-BE49-F238E27FC236}">
                <a16:creationId xmlns:a16="http://schemas.microsoft.com/office/drawing/2014/main" id="{0C5F97AC-6EEE-D981-B859-CD690917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57" y="2265296"/>
            <a:ext cx="1086621" cy="110602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EC0F0-9112-9135-7B2B-9DC5D58EA714}"/>
              </a:ext>
            </a:extLst>
          </p:cNvPr>
          <p:cNvSpPr/>
          <p:nvPr/>
        </p:nvSpPr>
        <p:spPr>
          <a:xfrm>
            <a:off x="467536" y="1370686"/>
            <a:ext cx="345004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COVID-19</a:t>
            </a:r>
          </a:p>
        </p:txBody>
      </p:sp>
      <p:pic>
        <p:nvPicPr>
          <p:cNvPr id="42" name="그래픽 41" descr="마스크 쓴 얼굴 단색으로 채워진">
            <a:extLst>
              <a:ext uri="{FF2B5EF4-FFF2-40B4-BE49-F238E27FC236}">
                <a16:creationId xmlns:a16="http://schemas.microsoft.com/office/drawing/2014/main" id="{C8D5B61F-FA18-9436-7A2F-D40F9D71B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0835" y="1985550"/>
            <a:ext cx="1443450" cy="144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 설명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C675F-7E74-7277-72C2-57F8C77D3694}"/>
              </a:ext>
            </a:extLst>
          </p:cNvPr>
          <p:cNvSpPr txBox="1"/>
          <p:nvPr/>
        </p:nvSpPr>
        <p:spPr>
          <a:xfrm>
            <a:off x="0" y="3994652"/>
            <a:ext cx="11816860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cs typeface="KoPubWorld돋움체 Light" panose="00000300000000000000" pitchFamily="2" charset="-127"/>
              </a:rPr>
              <a:t>2019</a:t>
            </a:r>
            <a:r>
              <a:rPr lang="ko-KR" altLang="en-US" dirty="0">
                <a:cs typeface="KoPubWorld돋움체 Light" panose="00000300000000000000" pitchFamily="2" charset="-127"/>
              </a:rPr>
              <a:t>년 말 코로나 바이러스의 발생과 동시에 </a:t>
            </a:r>
            <a:r>
              <a:rPr lang="en-US" altLang="ko-KR" dirty="0">
                <a:cs typeface="KoPubWorld돋움체 Light" panose="00000300000000000000" pitchFamily="2" charset="-127"/>
              </a:rPr>
              <a:t>OTT</a:t>
            </a:r>
            <a:r>
              <a:rPr lang="ko-KR" altLang="en-US" dirty="0">
                <a:cs typeface="KoPubWorld돋움체 Light" panose="00000300000000000000" pitchFamily="2" charset="-127"/>
              </a:rPr>
              <a:t>서비스의 규모가 확대되었음</a:t>
            </a:r>
            <a:endParaRPr lang="en-US" altLang="ko-KR" dirty="0"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OTT</a:t>
            </a:r>
            <a:r>
              <a:rPr lang="ko-KR" altLang="en-US" dirty="0"/>
              <a:t>서비스의 자체적인 컨텐츠 방영 및 다시 보기 시스템이 발전하면서</a:t>
            </a:r>
            <a:r>
              <a:rPr lang="en-US" altLang="ko-KR" dirty="0"/>
              <a:t>,</a:t>
            </a:r>
            <a:r>
              <a:rPr lang="ko-KR" altLang="en-US" dirty="0"/>
              <a:t> 지상파 및 케이블 드라마의 시청률이 감소하는 모습을 보였음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이러한 시청률 감소가 실제로 코로나 바이러스와 관련이 있는지 확인할 예정이며</a:t>
            </a:r>
            <a:r>
              <a:rPr lang="en-US" altLang="ko-KR" dirty="0"/>
              <a:t>, </a:t>
            </a:r>
            <a:r>
              <a:rPr lang="ko-KR" altLang="en-US" dirty="0"/>
              <a:t>그 외에 시청률에 영향을 미치는 요인이 있는 지 확인할 예정임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시간의 여유가 있을 시 드라마의 시청률과 </a:t>
            </a:r>
            <a:r>
              <a:rPr lang="en-US" altLang="ko-KR" dirty="0"/>
              <a:t>OST</a:t>
            </a:r>
            <a:r>
              <a:rPr lang="ko-KR" altLang="en-US" dirty="0"/>
              <a:t>의 흥행여부도 비교할 예정임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003F41-05C9-D3A4-82F6-A824FC7ABDED}"/>
              </a:ext>
            </a:extLst>
          </p:cNvPr>
          <p:cNvSpPr txBox="1"/>
          <p:nvPr/>
        </p:nvSpPr>
        <p:spPr>
          <a:xfrm>
            <a:off x="5116995" y="3416790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OTT </a:t>
            </a:r>
            <a:r>
              <a:rPr lang="ko-KR" altLang="en-US" sz="1200" dirty="0"/>
              <a:t>서비스의 등장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BC35EDB-AA78-87D4-385B-BCC5D0157C36}"/>
              </a:ext>
            </a:extLst>
          </p:cNvPr>
          <p:cNvSpPr/>
          <p:nvPr/>
        </p:nvSpPr>
        <p:spPr>
          <a:xfrm>
            <a:off x="3572270" y="2214758"/>
            <a:ext cx="655781" cy="769441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0D48094-D286-58C5-18D1-07F6C532C8AE}"/>
              </a:ext>
            </a:extLst>
          </p:cNvPr>
          <p:cNvSpPr/>
          <p:nvPr/>
        </p:nvSpPr>
        <p:spPr>
          <a:xfrm>
            <a:off x="7799897" y="2214758"/>
            <a:ext cx="655781" cy="769441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78944D-78AA-FD23-7ECF-C29B46CAA839}"/>
              </a:ext>
            </a:extLst>
          </p:cNvPr>
          <p:cNvSpPr txBox="1"/>
          <p:nvPr/>
        </p:nvSpPr>
        <p:spPr>
          <a:xfrm>
            <a:off x="9556312" y="3459538"/>
            <a:ext cx="1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&lt; </a:t>
            </a:r>
            <a:r>
              <a:rPr lang="ko-KR" altLang="en-US" sz="1200" dirty="0"/>
              <a:t>드라마 평균 시청률 하락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98351B-F362-49B5-A15A-8B82987C4B09}"/>
              </a:ext>
            </a:extLst>
          </p:cNvPr>
          <p:cNvSpPr txBox="1"/>
          <p:nvPr/>
        </p:nvSpPr>
        <p:spPr>
          <a:xfrm>
            <a:off x="1470835" y="3369466"/>
            <a:ext cx="232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코로나 </a:t>
            </a:r>
            <a:r>
              <a:rPr lang="en-US" altLang="ko-KR" sz="1200" dirty="0"/>
              <a:t>19 </a:t>
            </a:r>
            <a:r>
              <a:rPr lang="ko-KR" altLang="en-US" sz="1200" dirty="0"/>
              <a:t>발생 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B615E7-0906-5CBD-9EFE-DAB2A359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81" y="1219340"/>
            <a:ext cx="1036150" cy="10361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20EF1742-D0D9-EDEA-599B-14069E2D2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27" y="1642999"/>
            <a:ext cx="1013639" cy="991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D588C26-0603-4D5C-0F46-2B3D3E311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525" y="2310765"/>
            <a:ext cx="1036150" cy="10114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88000CE-4254-547D-D967-543D18362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8432" y="1652085"/>
            <a:ext cx="1043925" cy="10242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14046E92-DE24-57F7-D5BC-72A3BD4FDFFE}"/>
              </a:ext>
            </a:extLst>
          </p:cNvPr>
          <p:cNvGrpSpPr/>
          <p:nvPr/>
        </p:nvGrpSpPr>
        <p:grpSpPr>
          <a:xfrm>
            <a:off x="8375453" y="1005635"/>
            <a:ext cx="1399686" cy="1078827"/>
            <a:chOff x="8644873" y="1406243"/>
            <a:chExt cx="2349494" cy="1837087"/>
          </a:xfrm>
        </p:grpSpPr>
        <p:pic>
          <p:nvPicPr>
            <p:cNvPr id="1029" name="그림 1028">
              <a:extLst>
                <a:ext uri="{FF2B5EF4-FFF2-40B4-BE49-F238E27FC236}">
                  <a16:creationId xmlns:a16="http://schemas.microsoft.com/office/drawing/2014/main" id="{9F1A6038-C0EF-E549-199F-96ABF500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52081" y="1406243"/>
              <a:ext cx="1399206" cy="49260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3" name="그림 1032">
              <a:extLst>
                <a:ext uri="{FF2B5EF4-FFF2-40B4-BE49-F238E27FC236}">
                  <a16:creationId xmlns:a16="http://schemas.microsoft.com/office/drawing/2014/main" id="{6F866937-9327-AB65-C089-84AFE84C8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44873" y="2019215"/>
              <a:ext cx="1705213" cy="74305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5" name="그림 1034">
              <a:extLst>
                <a:ext uri="{FF2B5EF4-FFF2-40B4-BE49-F238E27FC236}">
                  <a16:creationId xmlns:a16="http://schemas.microsoft.com/office/drawing/2014/main" id="{B777E5C4-2B9A-C79A-9A7E-539B34BE6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36679" y="2709856"/>
              <a:ext cx="1143160" cy="53347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7" name="그림 1036">
              <a:extLst>
                <a:ext uri="{FF2B5EF4-FFF2-40B4-BE49-F238E27FC236}">
                  <a16:creationId xmlns:a16="http://schemas.microsoft.com/office/drawing/2014/main" id="{460DC6CA-A0B0-B314-9337-DFD566E3C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67190" y="2494357"/>
              <a:ext cx="1047896" cy="49536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1039" name="그림 1038">
              <a:extLst>
                <a:ext uri="{FF2B5EF4-FFF2-40B4-BE49-F238E27FC236}">
                  <a16:creationId xmlns:a16="http://schemas.microsoft.com/office/drawing/2014/main" id="{07E1D2C7-37F3-0F17-F8A5-4E8441A6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79839" y="1728303"/>
              <a:ext cx="914528" cy="47631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535BDD0-24A1-21F2-7D6F-3898B17097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8584" y="1654514"/>
            <a:ext cx="2602435" cy="17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선행 연구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E90AA2C-D96B-1F1D-6CAE-5AE5F7C5B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57024"/>
              </p:ext>
            </p:extLst>
          </p:nvPr>
        </p:nvGraphicFramePr>
        <p:xfrm>
          <a:off x="683489" y="1289750"/>
          <a:ext cx="1113905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20">
                  <a:extLst>
                    <a:ext uri="{9D8B030D-6E8A-4147-A177-3AD203B41FA5}">
                      <a16:colId xmlns:a16="http://schemas.microsoft.com/office/drawing/2014/main" val="4093512473"/>
                    </a:ext>
                  </a:extLst>
                </a:gridCol>
                <a:gridCol w="5089236">
                  <a:extLst>
                    <a:ext uri="{9D8B030D-6E8A-4147-A177-3AD203B41FA5}">
                      <a16:colId xmlns:a16="http://schemas.microsoft.com/office/drawing/2014/main" val="146915739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776727091"/>
                    </a:ext>
                  </a:extLst>
                </a:gridCol>
                <a:gridCol w="3870035">
                  <a:extLst>
                    <a:ext uri="{9D8B030D-6E8A-4147-A177-3AD203B41FA5}">
                      <a16:colId xmlns:a16="http://schemas.microsoft.com/office/drawing/2014/main" val="2140547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10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강수연 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Study on Domestic Drama Rating Prediction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2015.7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 Korean Journal of Applied Statistics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94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강선경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비정형데이터 수집을 통한 드라마 시청률 </a:t>
                      </a:r>
                      <a:r>
                        <a:rPr lang="ko-KR" altLang="en-US" dirty="0" err="1"/>
                        <a:t>연관어</a:t>
                      </a:r>
                      <a:r>
                        <a:rPr lang="ko-KR" altLang="en-US" dirty="0"/>
                        <a:t>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2017.8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한국정보통신학회논문지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9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신민정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 드라마 시청률 영향요인 분석 및 예측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프로그램 편성전략을 중심으로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학위 논문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9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46E8A9-C180-0850-72FD-B0485A5AD435}"/>
              </a:ext>
            </a:extLst>
          </p:cNvPr>
          <p:cNvSpPr txBox="1"/>
          <p:nvPr/>
        </p:nvSpPr>
        <p:spPr>
          <a:xfrm>
            <a:off x="0" y="3556571"/>
            <a:ext cx="11942618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[1]</a:t>
            </a:r>
            <a:r>
              <a:rPr lang="ko-KR" altLang="en-US" dirty="0"/>
              <a:t>은 강수량과 실업률 등을 포함한 다양한 정형 데이터를 사용하여 드라마의 시청률을 예측하였음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[3]</a:t>
            </a:r>
            <a:r>
              <a:rPr lang="ko-KR" altLang="en-US" dirty="0"/>
              <a:t>은 변수를 드라마 특성 변수</a:t>
            </a:r>
            <a:r>
              <a:rPr lang="en-US" altLang="ko-KR" dirty="0"/>
              <a:t>, </a:t>
            </a:r>
            <a:r>
              <a:rPr lang="ko-KR" altLang="en-US" dirty="0"/>
              <a:t>인접 변수</a:t>
            </a:r>
            <a:r>
              <a:rPr lang="en-US" altLang="ko-KR" dirty="0"/>
              <a:t>, </a:t>
            </a:r>
            <a:r>
              <a:rPr lang="ko-KR" altLang="en-US" dirty="0"/>
              <a:t>경쟁 변수로 나누어 설정하였으며 각 변수에 맞게 </a:t>
            </a:r>
            <a:r>
              <a:rPr lang="en-US" altLang="ko-KR" dirty="0"/>
              <a:t>SVM, NN</a:t>
            </a:r>
            <a:r>
              <a:rPr lang="ko-KR" altLang="en-US" dirty="0"/>
              <a:t>등 다양한          알고리즘을 이용하여 결과를 도출하였음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[2]</a:t>
            </a:r>
            <a:r>
              <a:rPr lang="ko-KR" altLang="en-US" dirty="0"/>
              <a:t>는 비정형 데이터인 네이버 블로그와 </a:t>
            </a:r>
            <a:r>
              <a:rPr lang="en-US" altLang="ko-KR" dirty="0"/>
              <a:t>SNS </a:t>
            </a:r>
            <a:r>
              <a:rPr lang="ko-KR" altLang="en-US" dirty="0"/>
              <a:t>트위터에서 드라마 관련 데이터를 수집하였으나 단순히 포스팅 개수와      시청률 간의 상관관계를 분석하였으며</a:t>
            </a:r>
            <a:r>
              <a:rPr lang="en-US" altLang="ko-KR" dirty="0"/>
              <a:t>, </a:t>
            </a:r>
            <a:r>
              <a:rPr lang="ko-KR" altLang="en-US" dirty="0"/>
              <a:t>시청률이 높았던 드라마들이 가지고 있었던 텍스트를 수집하는데 그쳤음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선행 연구는 모두 </a:t>
            </a:r>
            <a:r>
              <a:rPr lang="en-US" altLang="ko-KR" dirty="0"/>
              <a:t>OTT</a:t>
            </a:r>
            <a:r>
              <a:rPr lang="ko-KR" altLang="en-US" dirty="0"/>
              <a:t>서비스가 활성화 되기 이전이자</a:t>
            </a:r>
            <a:r>
              <a:rPr lang="en-US" altLang="ko-KR" dirty="0"/>
              <a:t>,</a:t>
            </a:r>
            <a:r>
              <a:rPr lang="ko-KR" altLang="en-US" dirty="0"/>
              <a:t> 코로나 </a:t>
            </a:r>
            <a:r>
              <a:rPr lang="en-US" altLang="ko-KR" dirty="0"/>
              <a:t>19</a:t>
            </a:r>
            <a:r>
              <a:rPr lang="ko-KR" altLang="en-US" dirty="0"/>
              <a:t>가 발생하기 전에 논문이기 때문에 해당 요인을 포함한 비정형 데이터와 정형 데이터를 모두 이용하여 드라마 시청률 요인분석을 진행하고자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53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98363F0-0FF1-F881-7C29-DD3F55EDE25F}"/>
              </a:ext>
            </a:extLst>
          </p:cNvPr>
          <p:cNvSpPr/>
          <p:nvPr/>
        </p:nvSpPr>
        <p:spPr>
          <a:xfrm rot="16200000">
            <a:off x="4318731" y="4144384"/>
            <a:ext cx="640082" cy="6373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4C3EB-3CAE-291C-3BE3-66586CDBF764}"/>
              </a:ext>
            </a:extLst>
          </p:cNvPr>
          <p:cNvSpPr/>
          <p:nvPr/>
        </p:nvSpPr>
        <p:spPr bwMode="auto">
          <a:xfrm>
            <a:off x="5147567" y="1722460"/>
            <a:ext cx="3095816" cy="32650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설명 변수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( X )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E9AD9B-593C-2C48-BFE1-9ED096B54474}"/>
              </a:ext>
            </a:extLst>
          </p:cNvPr>
          <p:cNvSpPr/>
          <p:nvPr/>
        </p:nvSpPr>
        <p:spPr bwMode="auto">
          <a:xfrm>
            <a:off x="5147568" y="2047694"/>
            <a:ext cx="3095816" cy="4250557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0118" rIns="90000" bIns="40118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15" name="Rectangle 164">
            <a:extLst>
              <a:ext uri="{FF2B5EF4-FFF2-40B4-BE49-F238E27FC236}">
                <a16:creationId xmlns:a16="http://schemas.microsoft.com/office/drawing/2014/main" id="{F810F0CA-0712-5404-3F1E-51821A1BA0B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1855" y="2166108"/>
            <a:ext cx="2308143" cy="9231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배우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방송사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연령제한</a:t>
            </a:r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등</a:t>
            </a:r>
            <a:endParaRPr lang="en-US" altLang="ko-KR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Rectangle 164">
            <a:extLst>
              <a:ext uri="{FF2B5EF4-FFF2-40B4-BE49-F238E27FC236}">
                <a16:creationId xmlns:a16="http://schemas.microsoft.com/office/drawing/2014/main" id="{BDCEAB99-CDDC-8A8A-93B8-A9CF14A8F63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47157" y="2163668"/>
            <a:ext cx="590274" cy="92153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맑은 고딕"/>
                <a:ea typeface="맑은 고딕"/>
              </a:rPr>
              <a:t>드라마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속성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변수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Rectangle 164">
            <a:extLst>
              <a:ext uri="{FF2B5EF4-FFF2-40B4-BE49-F238E27FC236}">
                <a16:creationId xmlns:a16="http://schemas.microsoft.com/office/drawing/2014/main" id="{DF92EAD2-8474-D1E5-80EF-1C54F119F8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40419" y="4250774"/>
            <a:ext cx="2308143" cy="9231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1" name="Rectangle 164">
            <a:extLst>
              <a:ext uri="{FF2B5EF4-FFF2-40B4-BE49-F238E27FC236}">
                <a16:creationId xmlns:a16="http://schemas.microsoft.com/office/drawing/2014/main" id="{F50DFCF5-E622-18B2-66CD-9EB4DFF2C4D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55721" y="4235634"/>
            <a:ext cx="629022" cy="92153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맑은 고딕"/>
                <a:ea typeface="맑은 고딕"/>
              </a:rPr>
              <a:t>시청자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반응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변수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4F61AA-2C90-882C-526A-3060FB75BBB9}"/>
                  </a:ext>
                </a:extLst>
              </p:cNvPr>
              <p:cNvSpPr/>
              <p:nvPr/>
            </p:nvSpPr>
            <p:spPr bwMode="auto">
              <a:xfrm>
                <a:off x="10114462" y="1760560"/>
                <a:ext cx="1102074" cy="654695"/>
              </a:xfrm>
              <a:prstGeom prst="rect">
                <a:avLst/>
              </a:prstGeom>
              <a:solidFill>
                <a:srgbClr val="00206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ko-KR" altLang="en-US" sz="1600" b="1" dirty="0">
                    <a:solidFill>
                      <a:prstClr val="white"/>
                    </a:solidFill>
                    <a:latin typeface="맑은 고딕"/>
                    <a:ea typeface="맑은 고딕"/>
                  </a:rPr>
                  <a:t>예측값</a:t>
                </a:r>
                <a:endParaRPr lang="en-US" altLang="ko-KR" sz="1600" b="1" dirty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  <a:p>
                <a:pPr algn="ctr" latinLnBrk="0"/>
                <a:r>
                  <a:rPr lang="en-US" altLang="ko-KR" sz="1600" b="1" dirty="0">
                    <a:solidFill>
                      <a:prstClr val="white"/>
                    </a:solidFill>
                    <a:latin typeface="맑은 고딕"/>
                    <a:ea typeface="맑은 고딕"/>
                  </a:rPr>
                  <a:t>(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altLang="ko-KR" sz="1600" b="1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ko-KR" sz="1600" b="1" dirty="0">
                    <a:solidFill>
                      <a:prstClr val="white"/>
                    </a:solidFill>
                    <a:latin typeface="맑은 고딕"/>
                    <a:ea typeface="맑은 고딕"/>
                  </a:rPr>
                  <a:t>)</a:t>
                </a:r>
                <a:endParaRPr lang="ko-KR" altLang="en-US" sz="1600" b="1" dirty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4F61AA-2C90-882C-526A-3060FB75B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4462" y="1760560"/>
                <a:ext cx="1102074" cy="654695"/>
              </a:xfrm>
              <a:prstGeom prst="rect">
                <a:avLst/>
              </a:prstGeom>
              <a:blipFill>
                <a:blip r:embed="rId12"/>
                <a:stretch>
                  <a:fillRect b="-6542"/>
                </a:stretch>
              </a:blip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A64F6F-1544-0811-D340-75A8FB26DAD4}"/>
              </a:ext>
            </a:extLst>
          </p:cNvPr>
          <p:cNvSpPr/>
          <p:nvPr/>
        </p:nvSpPr>
        <p:spPr bwMode="auto">
          <a:xfrm>
            <a:off x="10114462" y="2432552"/>
            <a:ext cx="1061802" cy="3921096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0118" rIns="90000" bIns="40118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57263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AB511-AF75-C000-D41D-B1075295ADDE}"/>
              </a:ext>
            </a:extLst>
          </p:cNvPr>
          <p:cNvSpPr txBox="1"/>
          <p:nvPr/>
        </p:nvSpPr>
        <p:spPr>
          <a:xfrm>
            <a:off x="10114462" y="3619414"/>
            <a:ext cx="1102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/>
                <a:ea typeface="맑은 고딕"/>
              </a:rPr>
              <a:t>예측하려는 드라마의 시청률 </a:t>
            </a:r>
            <a:endParaRPr kumimoji="0"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/>
                <a:ea typeface="맑은 고딕"/>
              </a:rPr>
              <a:t>예측</a:t>
            </a:r>
          </a:p>
        </p:txBody>
      </p:sp>
      <p:sp>
        <p:nvSpPr>
          <p:cNvPr id="29" name="Rectangle 164">
            <a:extLst>
              <a:ext uri="{FF2B5EF4-FFF2-40B4-BE49-F238E27FC236}">
                <a16:creationId xmlns:a16="http://schemas.microsoft.com/office/drawing/2014/main" id="{A952AF42-A663-1F03-601E-22C535BE216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25279" y="3211748"/>
            <a:ext cx="2308143" cy="9231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전작 시청률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Rectangle 164">
            <a:extLst>
              <a:ext uri="{FF2B5EF4-FFF2-40B4-BE49-F238E27FC236}">
                <a16:creationId xmlns:a16="http://schemas.microsoft.com/office/drawing/2014/main" id="{06605EA8-D10B-4F83-DF40-24607B4862C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40582" y="3196608"/>
            <a:ext cx="629022" cy="92153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인접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변수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1" name="Rectangle 164">
            <a:extLst>
              <a:ext uri="{FF2B5EF4-FFF2-40B4-BE49-F238E27FC236}">
                <a16:creationId xmlns:a16="http://schemas.microsoft.com/office/drawing/2014/main" id="{EEAD3995-01C2-CF30-AC46-E9F2A6BE27B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31284" y="3794958"/>
            <a:ext cx="602138" cy="313252"/>
          </a:xfrm>
          <a:prstGeom prst="rect">
            <a:avLst/>
          </a:prstGeom>
          <a:solidFill>
            <a:srgbClr val="564488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white"/>
                </a:solidFill>
                <a:latin typeface="맑은 고딕"/>
                <a:ea typeface="맑은 고딕"/>
              </a:rPr>
              <a:t>범주형</a:t>
            </a:r>
            <a:endParaRPr kumimoji="0"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4" name="Rectangle 164">
            <a:extLst>
              <a:ext uri="{FF2B5EF4-FFF2-40B4-BE49-F238E27FC236}">
                <a16:creationId xmlns:a16="http://schemas.microsoft.com/office/drawing/2014/main" id="{0B90A022-33CE-8A71-6D51-212D383FB07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43305" y="2796980"/>
            <a:ext cx="590274" cy="288221"/>
          </a:xfrm>
          <a:prstGeom prst="rect">
            <a:avLst/>
          </a:prstGeom>
          <a:solidFill>
            <a:srgbClr val="4BACC6">
              <a:lumMod val="5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연속형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Rectangle 164">
            <a:extLst>
              <a:ext uri="{FF2B5EF4-FFF2-40B4-BE49-F238E27FC236}">
                <a16:creationId xmlns:a16="http://schemas.microsoft.com/office/drawing/2014/main" id="{D8F488E8-4507-9FFC-34DD-FE55483B8AC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40552" y="2796667"/>
            <a:ext cx="602138" cy="288000"/>
          </a:xfrm>
          <a:prstGeom prst="rect">
            <a:avLst/>
          </a:prstGeom>
          <a:solidFill>
            <a:srgbClr val="564488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white"/>
                </a:solidFill>
                <a:latin typeface="맑은 고딕"/>
                <a:ea typeface="맑은 고딕"/>
              </a:rPr>
              <a:t>범주형</a:t>
            </a:r>
            <a:endParaRPr kumimoji="0"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DC8059-3E72-CA83-40AD-8E8D034F927C}"/>
              </a:ext>
            </a:extLst>
          </p:cNvPr>
          <p:cNvSpPr/>
          <p:nvPr/>
        </p:nvSpPr>
        <p:spPr bwMode="auto">
          <a:xfrm>
            <a:off x="8458313" y="1242458"/>
            <a:ext cx="2758223" cy="43944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예측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CA66D3-B684-BB1A-5FDF-98B2F2A30F04}"/>
              </a:ext>
            </a:extLst>
          </p:cNvPr>
          <p:cNvSpPr/>
          <p:nvPr/>
        </p:nvSpPr>
        <p:spPr bwMode="auto">
          <a:xfrm>
            <a:off x="5142153" y="1242457"/>
            <a:ext cx="3095817" cy="43944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</a:rPr>
              <a:t>모델링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EAC812D-B653-F525-FF5C-BD97779F152D}"/>
              </a:ext>
            </a:extLst>
          </p:cNvPr>
          <p:cNvGrpSpPr/>
          <p:nvPr/>
        </p:nvGrpSpPr>
        <p:grpSpPr>
          <a:xfrm>
            <a:off x="8395489" y="3026398"/>
            <a:ext cx="1606584" cy="2435673"/>
            <a:chOff x="6045256" y="3014646"/>
            <a:chExt cx="1841444" cy="2435673"/>
          </a:xfrm>
        </p:grpSpPr>
        <p:sp>
          <p:nvSpPr>
            <p:cNvPr id="39" name="오른쪽 화살표 33">
              <a:extLst>
                <a:ext uri="{FF2B5EF4-FFF2-40B4-BE49-F238E27FC236}">
                  <a16:creationId xmlns:a16="http://schemas.microsoft.com/office/drawing/2014/main" id="{E6836F3F-8395-9116-5963-793A63BD6BE8}"/>
                </a:ext>
              </a:extLst>
            </p:cNvPr>
            <p:cNvSpPr/>
            <p:nvPr/>
          </p:nvSpPr>
          <p:spPr bwMode="auto">
            <a:xfrm rot="10800000" flipH="1" flipV="1">
              <a:off x="6071334" y="3014646"/>
              <a:ext cx="1815366" cy="2435673"/>
            </a:xfrm>
            <a:prstGeom prst="rightArrow">
              <a:avLst/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0800000" scaled="0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49D9B1-DA58-0951-2637-5F97085CC456}"/>
                </a:ext>
              </a:extLst>
            </p:cNvPr>
            <p:cNvGrpSpPr/>
            <p:nvPr/>
          </p:nvGrpSpPr>
          <p:grpSpPr>
            <a:xfrm>
              <a:off x="6045256" y="3750999"/>
              <a:ext cx="1769937" cy="1122019"/>
              <a:chOff x="1430754" y="3057843"/>
              <a:chExt cx="1769937" cy="11220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3C2E67A2-B42A-23DA-5906-CE61ACB6B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754" y="3272975"/>
                <a:ext cx="1769937" cy="906887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miter lim="800000"/>
                <a:headEnd/>
                <a:tailEnd/>
              </a:ln>
              <a:effectLst/>
            </p:spPr>
            <p:txBody>
              <a:bodyPr wrap="square" lIns="36000" tIns="46800" rIns="36000" bIns="4680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Calibri" pitchFamily="34" charset="0"/>
                  </a:rPr>
                  <a:t>예측하고자 하는 </a:t>
                </a:r>
                <a:r>
                  <a:rPr lang="ko-KR" altLang="en-US" sz="1300" b="1" kern="0" dirty="0">
                    <a:solidFill>
                      <a:srgbClr val="000000"/>
                    </a:solidFill>
                    <a:latin typeface="맑은 고딕"/>
                    <a:ea typeface="맑은 고딕"/>
                    <a:cs typeface="Calibri" pitchFamily="34" charset="0"/>
                  </a:rPr>
                  <a:t>드라마</a:t>
                </a:r>
                <a:r>
                  <a:rPr kumimoji="0" lang="ko-KR" alt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Calibri" pitchFamily="34" charset="0"/>
                  </a:rPr>
                  <a:t>의 설명 변수</a:t>
                </a:r>
                <a:endParaRPr kumimoji="0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Calibri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Calibri" pitchFamily="34" charset="0"/>
                  </a:rPr>
                  <a:t>( X )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Calibri" pitchFamily="34" charset="0"/>
                </a:endParaRPr>
              </a:p>
            </p:txBody>
          </p:sp>
          <p:sp>
            <p:nvSpPr>
              <p:cNvPr id="42" name="Rectangle 7">
                <a:extLst>
                  <a:ext uri="{FF2B5EF4-FFF2-40B4-BE49-F238E27FC236}">
                    <a16:creationId xmlns:a16="http://schemas.microsoft.com/office/drawing/2014/main" id="{6E6B8674-B88B-1ABD-5F18-E9E64F565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754" y="3057843"/>
                <a:ext cx="1769937" cy="215132"/>
              </a:xfrm>
              <a:prstGeom prst="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9525" algn="ctr">
                <a:solidFill>
                  <a:srgbClr val="B2B2B2"/>
                </a:solidFill>
                <a:miter lim="800000"/>
                <a:headEnd/>
                <a:tailEnd/>
              </a:ln>
              <a:effectLst/>
            </p:spPr>
            <p:txBody>
              <a:bodyPr wrap="square" lIns="36000" tIns="46800" rIns="36000" bIns="4680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Calibri" pitchFamily="34" charset="0"/>
                  </a:rPr>
                  <a:t>Input</a:t>
                </a:r>
              </a:p>
            </p:txBody>
          </p:sp>
        </p:grpSp>
      </p:grpSp>
      <p:sp>
        <p:nvSpPr>
          <p:cNvPr id="46" name="Rectangle 164">
            <a:extLst>
              <a:ext uri="{FF2B5EF4-FFF2-40B4-BE49-F238E27FC236}">
                <a16:creationId xmlns:a16="http://schemas.microsoft.com/office/drawing/2014/main" id="{57D67BC9-A61C-73C6-4C16-1E0145259DC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36721" y="4845916"/>
            <a:ext cx="602138" cy="313252"/>
          </a:xfrm>
          <a:prstGeom prst="rect">
            <a:avLst/>
          </a:prstGeom>
          <a:solidFill>
            <a:srgbClr val="564488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white"/>
                </a:solidFill>
                <a:latin typeface="맑은 고딕"/>
                <a:ea typeface="맑은 고딕"/>
              </a:rPr>
              <a:t>범주형</a:t>
            </a:r>
            <a:endParaRPr kumimoji="0"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A23009F-747C-6027-6A24-F2E59AE6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0727"/>
              </p:ext>
            </p:extLst>
          </p:nvPr>
        </p:nvGraphicFramePr>
        <p:xfrm>
          <a:off x="6018207" y="4401233"/>
          <a:ext cx="1995988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8997">
                  <a:extLst>
                    <a:ext uri="{9D8B030D-6E8A-4147-A177-3AD203B41FA5}">
                      <a16:colId xmlns:a16="http://schemas.microsoft.com/office/drawing/2014/main" val="2521767190"/>
                    </a:ext>
                  </a:extLst>
                </a:gridCol>
                <a:gridCol w="498997">
                  <a:extLst>
                    <a:ext uri="{9D8B030D-6E8A-4147-A177-3AD203B41FA5}">
                      <a16:colId xmlns:a16="http://schemas.microsoft.com/office/drawing/2014/main" val="3997389342"/>
                    </a:ext>
                  </a:extLst>
                </a:gridCol>
                <a:gridCol w="498997">
                  <a:extLst>
                    <a:ext uri="{9D8B030D-6E8A-4147-A177-3AD203B41FA5}">
                      <a16:colId xmlns:a16="http://schemas.microsoft.com/office/drawing/2014/main" val="1949935588"/>
                    </a:ext>
                  </a:extLst>
                </a:gridCol>
                <a:gridCol w="498997">
                  <a:extLst>
                    <a:ext uri="{9D8B030D-6E8A-4147-A177-3AD203B41FA5}">
                      <a16:colId xmlns:a16="http://schemas.microsoft.com/office/drawing/2014/main" val="1436708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강한 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약한 긍정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약한 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강한 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25197"/>
                  </a:ext>
                </a:extLst>
              </a:tr>
            </a:tbl>
          </a:graphicData>
        </a:graphic>
      </p:graphicFrame>
      <p:pic>
        <p:nvPicPr>
          <p:cNvPr id="50" name="그래픽 49" descr="신문 단색으로 채워진">
            <a:extLst>
              <a:ext uri="{FF2B5EF4-FFF2-40B4-BE49-F238E27FC236}">
                <a16:creationId xmlns:a16="http://schemas.microsoft.com/office/drawing/2014/main" id="{157D61DD-4FCE-D149-C283-A4630EB1A9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42629" y="3187109"/>
            <a:ext cx="914400" cy="914400"/>
          </a:xfrm>
          <a:prstGeom prst="rect">
            <a:avLst/>
          </a:prstGeom>
        </p:spPr>
      </p:pic>
      <p:pic>
        <p:nvPicPr>
          <p:cNvPr id="54" name="그래픽 53" descr="블로그 단색으로 채워진">
            <a:extLst>
              <a:ext uri="{FF2B5EF4-FFF2-40B4-BE49-F238E27FC236}">
                <a16:creationId xmlns:a16="http://schemas.microsoft.com/office/drawing/2014/main" id="{A8F2EDF3-01F6-911E-CFCA-059C9221EE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8702" y="3961817"/>
            <a:ext cx="914400" cy="914400"/>
          </a:xfrm>
          <a:prstGeom prst="rect">
            <a:avLst/>
          </a:prstGeom>
        </p:spPr>
      </p:pic>
      <p:pic>
        <p:nvPicPr>
          <p:cNvPr id="56" name="그래픽 55" descr="댓글 좋아요 단색으로 채워진">
            <a:extLst>
              <a:ext uri="{FF2B5EF4-FFF2-40B4-BE49-F238E27FC236}">
                <a16:creationId xmlns:a16="http://schemas.microsoft.com/office/drawing/2014/main" id="{BF47C03F-4460-5FFE-A831-FC00E5F075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71488" y="3977883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1828EFB-4D0C-AA49-CBA1-D278E3C4B92D}"/>
              </a:ext>
            </a:extLst>
          </p:cNvPr>
          <p:cNvSpPr txBox="1"/>
          <p:nvPr/>
        </p:nvSpPr>
        <p:spPr>
          <a:xfrm>
            <a:off x="1004038" y="4804566"/>
            <a:ext cx="8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블로그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58B458-1279-0A6E-9F45-3B26054DB353}"/>
              </a:ext>
            </a:extLst>
          </p:cNvPr>
          <p:cNvSpPr txBox="1"/>
          <p:nvPr/>
        </p:nvSpPr>
        <p:spPr>
          <a:xfrm>
            <a:off x="2043350" y="4011419"/>
            <a:ext cx="88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291F5E-31D6-CDBB-7AF8-4D31CFB5ECF8}"/>
              </a:ext>
            </a:extLst>
          </p:cNvPr>
          <p:cNvSpPr txBox="1"/>
          <p:nvPr/>
        </p:nvSpPr>
        <p:spPr>
          <a:xfrm>
            <a:off x="2900881" y="4712336"/>
            <a:ext cx="88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시청자게시판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F31C5F-3F03-DFB2-521A-7B50474469AB}"/>
              </a:ext>
            </a:extLst>
          </p:cNvPr>
          <p:cNvSpPr txBox="1"/>
          <p:nvPr/>
        </p:nvSpPr>
        <p:spPr>
          <a:xfrm>
            <a:off x="1705119" y="2538145"/>
            <a:ext cx="180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TF-IDF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41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크롤링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방법</a:t>
            </a:r>
            <a:endParaRPr lang="en-US" altLang="ko-KR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9B4-5049-45A2-A78D-A58370A4E65F}"/>
              </a:ext>
            </a:extLst>
          </p:cNvPr>
          <p:cNvSpPr txBox="1"/>
          <p:nvPr/>
        </p:nvSpPr>
        <p:spPr>
          <a:xfrm>
            <a:off x="366852" y="5040594"/>
            <a:ext cx="11049294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2400" b="1" dirty="0" err="1">
                <a:latin typeface="+mn-ea"/>
                <a:cs typeface="KoPubWorld돋움체 Light" panose="00000300000000000000" pitchFamily="2" charset="-127"/>
              </a:rPr>
              <a:t>크롤링</a:t>
            </a:r>
            <a:r>
              <a:rPr lang="ko-KR" altLang="en-US" sz="2400" b="1" dirty="0">
                <a:latin typeface="+mn-ea"/>
                <a:cs typeface="KoPubWorld돋움체 Light" panose="00000300000000000000" pitchFamily="2" charset="-127"/>
              </a:rPr>
              <a:t> 방법</a:t>
            </a:r>
            <a:endParaRPr lang="en-US" altLang="ko-KR" b="1" dirty="0">
              <a:latin typeface="+mn-ea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위키피디아에서 제목을 리스트를 가져와 웹사이트에 검색을 자동화 시켜 제목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시청률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>
                <a:latin typeface="+mn-ea"/>
                <a:cs typeface="KoPubWorld돋움체 Light" panose="00000300000000000000" pitchFamily="2" charset="-127"/>
              </a:rPr>
              <a:t>ost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방영일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+mn-ea"/>
                <a:cs typeface="KoPubWorld돋움체 Light" panose="00000300000000000000" pitchFamily="2" charset="-127"/>
              </a:rPr>
              <a:t>방영 요일 등의 드라마 데이터를 수집 </a:t>
            </a:r>
            <a:endParaRPr lang="en-US" altLang="ko-KR" dirty="0"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AAB247-6C0B-3A0F-3D79-400FB392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8" r="76288" b="5873"/>
          <a:stretch/>
        </p:blipFill>
        <p:spPr>
          <a:xfrm>
            <a:off x="10302096" y="170040"/>
            <a:ext cx="1514764" cy="5036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E6B719-8337-DF12-485A-BAE2A5702C8E}"/>
              </a:ext>
            </a:extLst>
          </p:cNvPr>
          <p:cNvSpPr/>
          <p:nvPr/>
        </p:nvSpPr>
        <p:spPr>
          <a:xfrm>
            <a:off x="662414" y="1098103"/>
            <a:ext cx="4916184" cy="2868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459C-FA8D-4C47-97C6-5411764261A1}"/>
              </a:ext>
            </a:extLst>
          </p:cNvPr>
          <p:cNvSpPr txBox="1"/>
          <p:nvPr/>
        </p:nvSpPr>
        <p:spPr>
          <a:xfrm>
            <a:off x="1446939" y="258755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C9756-7B87-999A-7C1D-B89861EB296A}"/>
              </a:ext>
            </a:extLst>
          </p:cNvPr>
          <p:cNvSpPr txBox="1"/>
          <p:nvPr/>
        </p:nvSpPr>
        <p:spPr>
          <a:xfrm>
            <a:off x="3996703" y="3362501"/>
            <a:ext cx="136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094DDE-7D71-2330-4D07-13920BC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1184151"/>
            <a:ext cx="4618056" cy="26968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AFBE22-712B-A0A1-BE9E-BC20193F8119}"/>
              </a:ext>
            </a:extLst>
          </p:cNvPr>
          <p:cNvSpPr/>
          <p:nvPr/>
        </p:nvSpPr>
        <p:spPr>
          <a:xfrm>
            <a:off x="6384589" y="1098103"/>
            <a:ext cx="4916184" cy="2868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3BB995-FC84-184E-DAE2-20A7058C6776}"/>
              </a:ext>
            </a:extLst>
          </p:cNvPr>
          <p:cNvSpPr/>
          <p:nvPr/>
        </p:nvSpPr>
        <p:spPr>
          <a:xfrm>
            <a:off x="1104405" y="2761013"/>
            <a:ext cx="611579" cy="112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DDF904-D847-5C84-6E67-44895D16080A}"/>
              </a:ext>
            </a:extLst>
          </p:cNvPr>
          <p:cNvSpPr/>
          <p:nvPr/>
        </p:nvSpPr>
        <p:spPr>
          <a:xfrm>
            <a:off x="1104405" y="2664031"/>
            <a:ext cx="1834738" cy="96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514A08-5C84-A8B6-C4B8-97742AFC40C8}"/>
              </a:ext>
            </a:extLst>
          </p:cNvPr>
          <p:cNvSpPr/>
          <p:nvPr/>
        </p:nvSpPr>
        <p:spPr>
          <a:xfrm>
            <a:off x="1031175" y="1259395"/>
            <a:ext cx="415764" cy="112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4F2E9B-37DE-E340-D372-5C7FC414C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9" y="1184151"/>
            <a:ext cx="4629395" cy="262782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FFAD7-E4BD-F980-C1B0-09F60CB54150}"/>
              </a:ext>
            </a:extLst>
          </p:cNvPr>
          <p:cNvSpPr/>
          <p:nvPr/>
        </p:nvSpPr>
        <p:spPr>
          <a:xfrm>
            <a:off x="7542811" y="1803316"/>
            <a:ext cx="419593" cy="173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0F889-BECB-2F5F-B391-7F29B37A9D65}"/>
              </a:ext>
            </a:extLst>
          </p:cNvPr>
          <p:cNvSpPr/>
          <p:nvPr/>
        </p:nvSpPr>
        <p:spPr>
          <a:xfrm>
            <a:off x="9779331" y="1803316"/>
            <a:ext cx="419593" cy="173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804CAE-DC41-EC4D-275B-D631C4DDFB16}"/>
              </a:ext>
            </a:extLst>
          </p:cNvPr>
          <p:cNvSpPr/>
          <p:nvPr/>
        </p:nvSpPr>
        <p:spPr>
          <a:xfrm>
            <a:off x="6671955" y="3188576"/>
            <a:ext cx="298862" cy="173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A2012-6913-65A3-C4A5-3DF156BF775A}"/>
              </a:ext>
            </a:extLst>
          </p:cNvPr>
          <p:cNvSpPr txBox="1"/>
          <p:nvPr/>
        </p:nvSpPr>
        <p:spPr>
          <a:xfrm>
            <a:off x="366852" y="3966448"/>
            <a:ext cx="11049294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2400" b="1" dirty="0">
                <a:latin typeface="+mn-ea"/>
                <a:cs typeface="KoPubWorld돋움체 Light" panose="00000300000000000000" pitchFamily="2" charset="-127"/>
              </a:rPr>
              <a:t>사용패키지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  <a:cs typeface="KoPubWorld돋움체 Light" panose="00000300000000000000" pitchFamily="2" charset="-127"/>
              </a:rPr>
              <a:t>Beautifulsoup</a:t>
            </a:r>
            <a:r>
              <a:rPr lang="en-US" altLang="ko-KR" dirty="0">
                <a:latin typeface="+mn-ea"/>
                <a:cs typeface="KoPubWorld돋움체 Light" panose="00000300000000000000" pitchFamily="2" charset="-127"/>
              </a:rPr>
              <a:t>, Selenium</a:t>
            </a:r>
          </a:p>
        </p:txBody>
      </p:sp>
    </p:spTree>
    <p:extLst>
      <p:ext uri="{BB962C8B-B14F-4D97-AF65-F5344CB8AC3E}">
        <p14:creationId xmlns:p14="http://schemas.microsoft.com/office/powerpoint/2010/main" val="401994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향후계획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EE448E-704D-9442-2178-4EB75B035C9F}"/>
              </a:ext>
            </a:extLst>
          </p:cNvPr>
          <p:cNvCxnSpPr>
            <a:cxnSpLocks/>
          </p:cNvCxnSpPr>
          <p:nvPr/>
        </p:nvCxnSpPr>
        <p:spPr>
          <a:xfrm>
            <a:off x="1191678" y="1980187"/>
            <a:ext cx="12017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756FDC-B0DF-0BC7-5E8D-2F55880C7B53}"/>
              </a:ext>
            </a:extLst>
          </p:cNvPr>
          <p:cNvCxnSpPr>
            <a:cxnSpLocks/>
          </p:cNvCxnSpPr>
          <p:nvPr/>
        </p:nvCxnSpPr>
        <p:spPr>
          <a:xfrm>
            <a:off x="3968647" y="1999961"/>
            <a:ext cx="12017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7E7DE5A-2695-D111-42BE-F1F3269C4046}"/>
              </a:ext>
            </a:extLst>
          </p:cNvPr>
          <p:cNvCxnSpPr>
            <a:cxnSpLocks/>
          </p:cNvCxnSpPr>
          <p:nvPr/>
        </p:nvCxnSpPr>
        <p:spPr>
          <a:xfrm>
            <a:off x="6841412" y="1980187"/>
            <a:ext cx="12017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4D251D-5577-58C5-8E80-1FB57B3737FA}"/>
              </a:ext>
            </a:extLst>
          </p:cNvPr>
          <p:cNvCxnSpPr>
            <a:cxnSpLocks/>
          </p:cNvCxnSpPr>
          <p:nvPr/>
        </p:nvCxnSpPr>
        <p:spPr>
          <a:xfrm>
            <a:off x="9558360" y="1983528"/>
            <a:ext cx="120178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3FB980-A6E8-F4EC-8F8F-C2034D5B5332}"/>
              </a:ext>
            </a:extLst>
          </p:cNvPr>
          <p:cNvCxnSpPr>
            <a:cxnSpLocks/>
          </p:cNvCxnSpPr>
          <p:nvPr/>
        </p:nvCxnSpPr>
        <p:spPr>
          <a:xfrm>
            <a:off x="1860093" y="2218109"/>
            <a:ext cx="0" cy="372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73945-4AE0-5DDB-4C0C-D52C9CF954DE}"/>
              </a:ext>
            </a:extLst>
          </p:cNvPr>
          <p:cNvCxnSpPr>
            <a:cxnSpLocks/>
          </p:cNvCxnSpPr>
          <p:nvPr/>
        </p:nvCxnSpPr>
        <p:spPr>
          <a:xfrm>
            <a:off x="4586955" y="2148441"/>
            <a:ext cx="0" cy="372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B72C642-48E5-DA24-9867-E01ED924E5F5}"/>
              </a:ext>
            </a:extLst>
          </p:cNvPr>
          <p:cNvCxnSpPr>
            <a:cxnSpLocks/>
          </p:cNvCxnSpPr>
          <p:nvPr/>
        </p:nvCxnSpPr>
        <p:spPr>
          <a:xfrm>
            <a:off x="7455922" y="2148441"/>
            <a:ext cx="0" cy="372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D24E4B-C48E-0B89-BEA4-4EC5F716BEDF}"/>
              </a:ext>
            </a:extLst>
          </p:cNvPr>
          <p:cNvCxnSpPr>
            <a:cxnSpLocks/>
          </p:cNvCxnSpPr>
          <p:nvPr/>
        </p:nvCxnSpPr>
        <p:spPr>
          <a:xfrm>
            <a:off x="10213754" y="2218109"/>
            <a:ext cx="0" cy="372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CC36A0-53F1-9BBD-877A-0EE854BF2C9C}"/>
              </a:ext>
            </a:extLst>
          </p:cNvPr>
          <p:cNvSpPr txBox="1"/>
          <p:nvPr/>
        </p:nvSpPr>
        <p:spPr>
          <a:xfrm>
            <a:off x="2333228" y="2746049"/>
            <a:ext cx="1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중간 발표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749B0F6F-5A1E-94AB-122F-F21B343B0CCC}"/>
              </a:ext>
            </a:extLst>
          </p:cNvPr>
          <p:cNvSpPr/>
          <p:nvPr/>
        </p:nvSpPr>
        <p:spPr>
          <a:xfrm>
            <a:off x="1358537" y="3762613"/>
            <a:ext cx="9309463" cy="121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2C09118C-EE1F-F1B0-3BF5-69F033445240}"/>
              </a:ext>
            </a:extLst>
          </p:cNvPr>
          <p:cNvSpPr/>
          <p:nvPr/>
        </p:nvSpPr>
        <p:spPr>
          <a:xfrm rot="5400000">
            <a:off x="10598291" y="3740177"/>
            <a:ext cx="139417" cy="184287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5AED04-F5F2-C624-3361-80AF96A21A51}"/>
              </a:ext>
            </a:extLst>
          </p:cNvPr>
          <p:cNvGrpSpPr/>
          <p:nvPr/>
        </p:nvGrpSpPr>
        <p:grpSpPr>
          <a:xfrm>
            <a:off x="827314" y="1287104"/>
            <a:ext cx="10302240" cy="632051"/>
            <a:chOff x="1131501" y="1287104"/>
            <a:chExt cx="6773698" cy="63205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E58C06-8A65-73EA-DD56-A5E8DFE7A804}"/>
                </a:ext>
              </a:extLst>
            </p:cNvPr>
            <p:cNvSpPr/>
            <p:nvPr/>
          </p:nvSpPr>
          <p:spPr>
            <a:xfrm>
              <a:off x="1131501" y="1289752"/>
              <a:ext cx="132213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5/23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D5D1E8-E011-C87D-E57E-CFE50B1017B5}"/>
                </a:ext>
              </a:extLst>
            </p:cNvPr>
            <p:cNvSpPr/>
            <p:nvPr/>
          </p:nvSpPr>
          <p:spPr>
            <a:xfrm>
              <a:off x="2950528" y="1288855"/>
              <a:ext cx="132213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5/30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8FEDA2-0269-27B4-C1FB-354247F7E0C2}"/>
                </a:ext>
              </a:extLst>
            </p:cNvPr>
            <p:cNvSpPr/>
            <p:nvPr/>
          </p:nvSpPr>
          <p:spPr>
            <a:xfrm>
              <a:off x="4821734" y="1287104"/>
              <a:ext cx="132213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6/06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8E9C95-11D9-5D1A-354D-70154225160D}"/>
                </a:ext>
              </a:extLst>
            </p:cNvPr>
            <p:cNvSpPr/>
            <p:nvPr/>
          </p:nvSpPr>
          <p:spPr>
            <a:xfrm>
              <a:off x="2363960" y="1310414"/>
              <a:ext cx="60221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D00196-0BB4-66D9-07CC-821FACF2355E}"/>
                </a:ext>
              </a:extLst>
            </p:cNvPr>
            <p:cNvSpPr/>
            <p:nvPr/>
          </p:nvSpPr>
          <p:spPr>
            <a:xfrm>
              <a:off x="4219519" y="1305984"/>
              <a:ext cx="60221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F443D4-EFB8-F3E7-AF98-9331A619EE17}"/>
                </a:ext>
              </a:extLst>
            </p:cNvPr>
            <p:cNvSpPr/>
            <p:nvPr/>
          </p:nvSpPr>
          <p:spPr>
            <a:xfrm>
              <a:off x="6062359" y="1334380"/>
              <a:ext cx="60221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8A9B3F-F7AE-CBE0-5EDA-4A313D2EB4D7}"/>
                </a:ext>
              </a:extLst>
            </p:cNvPr>
            <p:cNvSpPr/>
            <p:nvPr/>
          </p:nvSpPr>
          <p:spPr>
            <a:xfrm>
              <a:off x="6583064" y="1301064"/>
              <a:ext cx="132213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6/13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E7CE50A-EF2F-4349-EBCD-BD8146FE8A47}"/>
              </a:ext>
            </a:extLst>
          </p:cNvPr>
          <p:cNvSpPr txBox="1"/>
          <p:nvPr/>
        </p:nvSpPr>
        <p:spPr>
          <a:xfrm>
            <a:off x="2333228" y="4822730"/>
            <a:ext cx="1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7D2B6-D1F0-81BC-EAFF-F65EBDAFBA80}"/>
              </a:ext>
            </a:extLst>
          </p:cNvPr>
          <p:cNvSpPr txBox="1"/>
          <p:nvPr/>
        </p:nvSpPr>
        <p:spPr>
          <a:xfrm>
            <a:off x="5247935" y="2747584"/>
            <a:ext cx="1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63501-A077-92D5-3BA2-C9CAC92E5D55}"/>
              </a:ext>
            </a:extLst>
          </p:cNvPr>
          <p:cNvSpPr txBox="1"/>
          <p:nvPr/>
        </p:nvSpPr>
        <p:spPr>
          <a:xfrm>
            <a:off x="7973112" y="2746049"/>
            <a:ext cx="1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분석 결과 정리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247C6B-2E84-1E35-085B-7E94DB61CC76}"/>
              </a:ext>
            </a:extLst>
          </p:cNvPr>
          <p:cNvSpPr txBox="1"/>
          <p:nvPr/>
        </p:nvSpPr>
        <p:spPr>
          <a:xfrm>
            <a:off x="5211916" y="4822730"/>
            <a:ext cx="1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E2AC91-3A9D-CFFC-32B7-2EC26586D099}"/>
              </a:ext>
            </a:extLst>
          </p:cNvPr>
          <p:cNvSpPr txBox="1"/>
          <p:nvPr/>
        </p:nvSpPr>
        <p:spPr>
          <a:xfrm>
            <a:off x="8006099" y="4822730"/>
            <a:ext cx="1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23958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CB85D-0579-4FBF-BC25-9BCE46464D45}"/>
              </a:ext>
            </a:extLst>
          </p:cNvPr>
          <p:cNvSpPr txBox="1"/>
          <p:nvPr/>
        </p:nvSpPr>
        <p:spPr>
          <a:xfrm>
            <a:off x="258236" y="290608"/>
            <a:ext cx="812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 문헌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BCDF58-FAA8-4E6B-BB94-393A696E563C}"/>
              </a:ext>
            </a:extLst>
          </p:cNvPr>
          <p:cNvCxnSpPr>
            <a:cxnSpLocks/>
          </p:cNvCxnSpPr>
          <p:nvPr/>
        </p:nvCxnSpPr>
        <p:spPr>
          <a:xfrm>
            <a:off x="302196" y="766532"/>
            <a:ext cx="1151466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CF87E365-5840-4B7D-B967-F2C9E86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97237847-E921-4C01-8354-BEEDB063B9F9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4C1E-8B3C-A6A0-6B42-452C7BC0B03C}"/>
              </a:ext>
            </a:extLst>
          </p:cNvPr>
          <p:cNvSpPr txBox="1"/>
          <p:nvPr/>
        </p:nvSpPr>
        <p:spPr>
          <a:xfrm>
            <a:off x="-212437" y="1094271"/>
            <a:ext cx="12404437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[1] </a:t>
            </a:r>
            <a:r>
              <a:rPr lang="ko-KR" altLang="en-US" dirty="0"/>
              <a:t>강수연</a:t>
            </a:r>
            <a:r>
              <a:rPr lang="en-US" altLang="ko-KR" dirty="0"/>
              <a:t>, </a:t>
            </a:r>
            <a:r>
              <a:rPr lang="ko-KR" altLang="en-US" dirty="0" err="1"/>
              <a:t>전희정</a:t>
            </a:r>
            <a:r>
              <a:rPr lang="en-US" altLang="ko-KR" dirty="0"/>
              <a:t>, </a:t>
            </a:r>
            <a:r>
              <a:rPr lang="ko-KR" altLang="en-US" dirty="0"/>
              <a:t>김지혜</a:t>
            </a:r>
            <a:r>
              <a:rPr lang="en-US" altLang="ko-KR" dirty="0"/>
              <a:t>, </a:t>
            </a:r>
            <a:r>
              <a:rPr lang="ko-KR" altLang="en-US" dirty="0" err="1"/>
              <a:t>송종우</a:t>
            </a:r>
            <a:r>
              <a:rPr lang="en-US" altLang="ko-KR" dirty="0"/>
              <a:t>.(2015).</a:t>
            </a:r>
            <a:r>
              <a:rPr lang="ko-KR" altLang="en-US" dirty="0"/>
              <a:t>국내 드라마 시청률 예측 및 영향요인 분석</a:t>
            </a:r>
            <a:r>
              <a:rPr lang="en-US" altLang="ko-KR" dirty="0"/>
              <a:t>.</a:t>
            </a:r>
            <a:r>
              <a:rPr lang="ko-KR" altLang="en-US" dirty="0"/>
              <a:t>응용통계연구</a:t>
            </a:r>
            <a:r>
              <a:rPr lang="en-US" altLang="ko-KR" dirty="0"/>
              <a:t>,28(5),933-949.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[2] </a:t>
            </a:r>
            <a:r>
              <a:rPr lang="ko-KR" altLang="en-US" dirty="0" err="1"/>
              <a:t>강선경</a:t>
            </a:r>
            <a:r>
              <a:rPr lang="en-US" altLang="ko-KR" dirty="0"/>
              <a:t>, </a:t>
            </a:r>
            <a:r>
              <a:rPr lang="ko-KR" altLang="en-US" dirty="0" err="1"/>
              <a:t>이현창</a:t>
            </a:r>
            <a:r>
              <a:rPr lang="en-US" altLang="ko-KR" dirty="0"/>
              <a:t>, </a:t>
            </a:r>
            <a:r>
              <a:rPr lang="ko-KR" altLang="en-US" dirty="0"/>
              <a:t>신성윤</a:t>
            </a:r>
            <a:r>
              <a:rPr lang="en-US" altLang="ko-KR" dirty="0"/>
              <a:t>.(2017).</a:t>
            </a:r>
            <a:r>
              <a:rPr lang="ko-KR" altLang="en-US" dirty="0"/>
              <a:t>비정형데이터 수집을 통한 드라마 시청률 </a:t>
            </a:r>
            <a:r>
              <a:rPr lang="ko-KR" altLang="en-US" dirty="0" err="1"/>
              <a:t>연관어</a:t>
            </a:r>
            <a:r>
              <a:rPr lang="ko-KR" altLang="en-US" dirty="0"/>
              <a:t> 분석</a:t>
            </a:r>
            <a:r>
              <a:rPr lang="en-US" altLang="ko-KR" dirty="0"/>
              <a:t>.</a:t>
            </a:r>
            <a:r>
              <a:rPr lang="ko-KR" altLang="en-US" dirty="0" err="1"/>
              <a:t>한국정보통신학회논문지</a:t>
            </a:r>
            <a:r>
              <a:rPr lang="ko-KR" altLang="en-US" dirty="0"/>
              <a:t> </a:t>
            </a:r>
            <a:r>
              <a:rPr lang="en-US" altLang="ko-KR" dirty="0"/>
              <a:t>,21(8),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    1567-1574.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[3] </a:t>
            </a:r>
            <a:r>
              <a:rPr lang="ko-KR" altLang="en-US" dirty="0" err="1"/>
              <a:t>신민정</a:t>
            </a:r>
            <a:r>
              <a:rPr lang="en-US" altLang="ko-KR" dirty="0"/>
              <a:t>. "</a:t>
            </a:r>
            <a:r>
              <a:rPr lang="ko-KR" altLang="en-US" dirty="0"/>
              <a:t>한국 드라마 시청률 영향요인 분석 및 예측</a:t>
            </a:r>
            <a:r>
              <a:rPr lang="en-US" altLang="ko-KR" dirty="0"/>
              <a:t>." </a:t>
            </a:r>
            <a:r>
              <a:rPr lang="ko-KR" altLang="en-US" dirty="0" err="1"/>
              <a:t>국내석사학위논문</a:t>
            </a:r>
            <a:r>
              <a:rPr lang="ko-KR" altLang="en-US" dirty="0"/>
              <a:t> 한밭대학교 일반대학원</a:t>
            </a:r>
            <a:r>
              <a:rPr lang="en-US" altLang="ko-KR" dirty="0"/>
              <a:t>, 2019. </a:t>
            </a:r>
            <a:r>
              <a:rPr lang="ko-KR" altLang="en-US" dirty="0"/>
              <a:t>대전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603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nJ6B0ePEOC81WuwMzGz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Bold"/>
        <a:ea typeface="KoPubWorld돋움체 Bold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473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굴림</vt:lpstr>
      <vt:lpstr>Cambria Math</vt:lpstr>
      <vt:lpstr>Arial</vt:lpstr>
      <vt:lpstr>KoPubWorld돋움체 Bold</vt:lpstr>
      <vt:lpstr>Wingdings</vt:lpstr>
      <vt:lpstr>KoPubWorld돋움체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변준현(2016314018)</dc:creator>
  <cp:lastModifiedBy>신 형찬</cp:lastModifiedBy>
  <cp:revision>119</cp:revision>
  <dcterms:created xsi:type="dcterms:W3CDTF">2021-09-04T12:10:35Z</dcterms:created>
  <dcterms:modified xsi:type="dcterms:W3CDTF">2023-05-23T03:14:38Z</dcterms:modified>
</cp:coreProperties>
</file>