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90" r:id="rId2"/>
  </p:sldMasterIdLst>
  <p:notesMasterIdLst>
    <p:notesMasterId r:id="rId38"/>
  </p:notesMasterIdLst>
  <p:sldIdLst>
    <p:sldId id="25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9" r:id="rId14"/>
    <p:sldId id="348" r:id="rId15"/>
    <p:sldId id="330" r:id="rId16"/>
    <p:sldId id="349" r:id="rId17"/>
    <p:sldId id="328" r:id="rId18"/>
    <p:sldId id="350" r:id="rId19"/>
    <p:sldId id="331" r:id="rId20"/>
    <p:sldId id="332" r:id="rId21"/>
    <p:sldId id="333" r:id="rId22"/>
    <p:sldId id="334" r:id="rId23"/>
    <p:sldId id="342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3" r:id="rId32"/>
    <p:sldId id="344" r:id="rId33"/>
    <p:sldId id="345" r:id="rId34"/>
    <p:sldId id="346" r:id="rId35"/>
    <p:sldId id="347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1860" autoAdjust="0"/>
  </p:normalViewPr>
  <p:slideViewPr>
    <p:cSldViewPr snapToGrid="0">
      <p:cViewPr varScale="1">
        <p:scale>
          <a:sx n="94" d="100"/>
          <a:sy n="94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spc="-1">
                <a:latin typeface="Arial"/>
              </a:rPr>
              <a:t>Для правки формата примечаний щёлкните мышью</a:t>
            </a:r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spc="-1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4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spc="-1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4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spc="-1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D38F82F-266D-4EE8-A2BE-D429B47F85B8}" type="slidenum">
              <a:rPr lang="ru-RU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38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 привет меня зовут </a:t>
            </a:r>
            <a:r>
              <a:rPr lang="ru-RU" dirty="0" err="1" smtClean="0"/>
              <a:t>кирилл</a:t>
            </a:r>
            <a:r>
              <a:rPr lang="ru-RU" dirty="0" smtClean="0"/>
              <a:t> романов и</a:t>
            </a:r>
            <a:r>
              <a:rPr lang="ru-RU" baseline="0" dirty="0" smtClean="0"/>
              <a:t> это курс по базам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D38F82F-266D-4EE8-A2BE-D429B47F85B8}" type="slidenum">
              <a:rPr lang="ru-RU" sz="1400" spc="-1" smtClean="0">
                <a:latin typeface="Times New Roman"/>
              </a:r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8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D38F82F-266D-4EE8-A2BE-D429B47F85B8}" type="slidenum">
              <a:rPr lang="ru-RU" sz="1400" spc="-1" smtClean="0">
                <a:latin typeface="Times New Roman"/>
              </a:r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3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Пример.</a:t>
            </a:r>
            <a:r>
              <a:rPr lang="ru-RU" baseline="0" dirty="0" smtClean="0"/>
              <a:t> Сущность –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D38F82F-266D-4EE8-A2BE-D429B47F85B8}" type="slidenum">
              <a:rPr lang="ru-RU" sz="1400" spc="-1" smtClean="0">
                <a:latin typeface="Times New Roman"/>
              </a:r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6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D38F82F-266D-4EE8-A2BE-D429B47F85B8}" type="slidenum">
              <a:rPr lang="ru-RU" sz="1400" spc="-1" smtClean="0">
                <a:latin typeface="Times New Roman"/>
              </a:r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0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D38F82F-266D-4EE8-A2BE-D429B47F85B8}" type="slidenum">
              <a:rPr lang="ru-RU" sz="1400" spc="-1" smtClean="0">
                <a:latin typeface="Times New Roman"/>
              </a:r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7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D38F82F-266D-4EE8-A2BE-D429B47F85B8}" type="slidenum">
              <a:rPr lang="ru-RU" sz="1400" spc="-1" smtClean="0">
                <a:latin typeface="Times New Roman"/>
              </a:r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8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477720"/>
            <a:ext cx="121917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47080" y="47772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47772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5523120" y="-360"/>
            <a:ext cx="1145520" cy="914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5523120" y="-360"/>
            <a:ext cx="1145520" cy="9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006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SzPct val="140000"/>
              <a:buFont typeface="+mj-lt"/>
              <a:buAutoNum type="arabicPeriod"/>
              <a:defRPr sz="1200" baseline="0"/>
            </a:lvl1pPr>
            <a:lvl2pPr>
              <a:defRPr sz="1350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18338" indent="-157734">
              <a:lnSpc>
                <a:spcPct val="120000"/>
              </a:lnSpc>
              <a:spcBef>
                <a:spcPts val="216"/>
              </a:spcBef>
              <a:buSzPct val="100000"/>
              <a:buFont typeface="Lucida Grande"/>
              <a:buChar char="–"/>
              <a:defRPr sz="1050" baseline="0"/>
            </a:lvl2pPr>
            <a:lvl3pPr marL="644652" indent="-130302">
              <a:lnSpc>
                <a:spcPct val="120000"/>
              </a:lnSpc>
              <a:spcBef>
                <a:spcPts val="198"/>
              </a:spcBef>
              <a:defRPr sz="105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9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2" y="1368546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064000" y="923639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128000" y="923639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18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8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70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8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166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8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214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8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75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8000" y="932693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1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1" y="932692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14280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262280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500" b="1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0358280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500" b="1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310280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500" b="1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8000" y="932693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6001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44001" y="932692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96012" marR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96012" marR="0" lvl="0" indent="-96012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None/>
              <a:tabLst/>
              <a:defRPr sz="1050" baseline="0">
                <a:latin typeface="Arial Black"/>
                <a:cs typeface="Arial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 defTabSz="342900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12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125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 defTabSz="342900"/>
            <a:r>
              <a:rPr lang="en-US" sz="112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2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1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2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1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2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1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1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2" y="1368546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9" y="1368546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3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350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62146"/>
            <a:ext cx="1568378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2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39C2D7"/>
              </a:buClr>
            </a:pPr>
            <a:r>
              <a:rPr lang="en-US" sz="1050" dirty="0">
                <a:solidFill>
                  <a:srgbClr val="444444"/>
                </a:solidFill>
                <a:ea typeface="ＭＳ Ｐゴシック" pitchFamily="34" charset="-128"/>
                <a:cs typeface="Trebuchet MS"/>
              </a:rPr>
              <a:t>Lorem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ipsum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dolor sit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amet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,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minum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consec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tetur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adipiscing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elit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. </a:t>
            </a:r>
          </a:p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39C2D7"/>
              </a:buClr>
            </a:pPr>
            <a:r>
              <a:rPr lang="en-US" sz="1050" dirty="0" err="1">
                <a:solidFill>
                  <a:srgbClr val="444444"/>
                </a:solidFill>
                <a:cs typeface="Trebuchet MS"/>
              </a:rPr>
              <a:t>Mauris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sit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amet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enim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eget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odio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lorem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venenatis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egestas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.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Donec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vitae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molestie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enim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. </a:t>
            </a:r>
          </a:p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39C2D7"/>
              </a:buClr>
            </a:pPr>
            <a:r>
              <a:rPr lang="en-US" sz="1050" dirty="0" err="1">
                <a:solidFill>
                  <a:srgbClr val="444444"/>
                </a:solidFill>
                <a:cs typeface="Trebuchet MS"/>
              </a:rPr>
              <a:t>Aenean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id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mauris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adipiscing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accumsan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,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iaculis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urna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sit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amet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,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facilisis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050" dirty="0" err="1">
                <a:solidFill>
                  <a:srgbClr val="444444"/>
                </a:solidFill>
                <a:cs typeface="Trebuchet MS"/>
              </a:rPr>
              <a:t>velit</a:t>
            </a:r>
            <a:r>
              <a:rPr lang="en-US" sz="1050" dirty="0">
                <a:solidFill>
                  <a:srgbClr val="444444"/>
                </a:solidFill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4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3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35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7" y="200560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9" y="5136641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9" y="4479647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7" y="3276172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4036041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9" y="5136641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9" y="4479647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7" y="3276172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4036041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lnSpc>
                <a:spcPct val="85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8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-1" y="935110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5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464547"/>
                </a:solidFill>
              </a:rPr>
              <a:t>Confidential</a:t>
            </a:r>
            <a:endParaRPr lang="en-US" dirty="0">
              <a:solidFill>
                <a:srgbClr val="46454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>
                <a:solidFill>
                  <a:srgbClr val="464547"/>
                </a:solidFill>
              </a:rPr>
              <a:pPr/>
              <a:t>‹#›</a:t>
            </a:fld>
            <a:endParaRPr lang="en-US" dirty="0">
              <a:solidFill>
                <a:srgbClr val="4645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090400" cy="6096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srgbClr val="464547"/>
                </a:solidFill>
              </a:rPr>
              <a:pPr/>
              <a:t>8/7/2018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54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464547"/>
                </a:solidFill>
              </a:rPr>
              <a:pPr/>
              <a:t>‹#›</a:t>
            </a:fld>
            <a:endParaRPr lang="en-US">
              <a:solidFill>
                <a:srgbClr val="4645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08800" y="6519864"/>
            <a:ext cx="40640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464547"/>
                </a:solidFill>
                <a:latin typeface="Arial" charset="0"/>
              </a:rPr>
              <a:t>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8A22E-2390-4D94-B1D8-F96A28E82B18}" type="slidenum">
              <a:rPr lang="en-US">
                <a:solidFill>
                  <a:srgbClr val="464547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464547"/>
              </a:solidFill>
              <a:latin typeface="Arial" charset="0"/>
            </a:endParaRP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1F661A2-B53B-4673-94A2-8764BEBB2B98}" type="datetimeFigureOut">
              <a:rPr lang="en-US">
                <a:solidFill>
                  <a:srgbClr val="464547"/>
                </a:solidFill>
              </a:rPr>
              <a:pPr/>
              <a:t>8/7/2018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5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07B2A-0696-435F-AFE2-B49AE7390D5F}" type="slidenum">
              <a:rPr lang="en-US">
                <a:solidFill>
                  <a:srgbClr val="464547"/>
                </a:solidFill>
              </a:rPr>
              <a:pPr/>
              <a:t>‹#›</a:t>
            </a:fld>
            <a:endParaRPr lang="en-US">
              <a:solidFill>
                <a:srgbClr val="4645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, 2 маленьких объекта и 1 большо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47772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9140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47080" y="47772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477720"/>
            <a:ext cx="12191760" cy="43596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6500880"/>
            <a:ext cx="12191760" cy="365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9708120" y="6560640"/>
            <a:ext cx="199116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FD55AB7-DEB7-405E-B995-B66823C9A02C}" type="slidenum">
              <a:rPr lang="ru-RU" sz="75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63120" y="6564240"/>
            <a:ext cx="308844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600" strike="noStrike" spc="12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/>
          </a:p>
        </p:txBody>
      </p:sp>
      <p:sp>
        <p:nvSpPr>
          <p:cNvPr id="3" name="Line 4"/>
          <p:cNvSpPr/>
          <p:nvPr/>
        </p:nvSpPr>
        <p:spPr>
          <a:xfrm>
            <a:off x="1473120" y="6600960"/>
            <a:ext cx="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7"/>
          <p:cNvPicPr/>
          <p:nvPr/>
        </p:nvPicPr>
        <p:blipFill>
          <a:blip r:embed="rId15"/>
          <a:stretch/>
        </p:blipFill>
        <p:spPr>
          <a:xfrm>
            <a:off x="622440" y="6615720"/>
            <a:ext cx="634680" cy="1692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932400"/>
          </a:xfrm>
          <a:prstGeom prst="rect">
            <a:avLst/>
          </a:prstGeom>
        </p:spPr>
        <p:txBody>
          <a:bodyPr lIns="365760" tIns="45000" rIns="90000" bIns="45000" anchor="ctr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Для правки структуры щёлкните мышью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Второй уровень структуры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Третий уровень структуры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Четвёртый уровень структуры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Пятый уровень структуры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95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Седьмой уровень структурыCLICK TO ADD TITLE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Trebuchet MS"/>
              </a:rPr>
              <a:t>Для правки текста заголовка щёлкните мышью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80"/>
            <a:ext cx="19913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/>
            <a:fld id="{C2C0EDAD-27A0-9447-9004-E733B36B95C3}" type="slidenum">
              <a:rPr lang="en-US" sz="750">
                <a:solidFill>
                  <a:srgbClr val="CCCCCC"/>
                </a:solidFill>
                <a:cs typeface="Trebuchet MS"/>
              </a:rPr>
              <a:pPr algn="r" defTabSz="342900"/>
              <a:t>‹#›</a:t>
            </a:fld>
            <a:endParaRPr lang="en-US" sz="75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947" y="6564320"/>
            <a:ext cx="30886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6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914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</p:sldLayoutIdLst>
  <p:txStyles>
    <p:titleStyle>
      <a:lvl1pPr algn="l" defTabSz="342900" rtl="0" eaLnBrk="1" latinLnBrk="0" hangingPunct="1">
        <a:spcBef>
          <a:spcPct val="0"/>
        </a:spcBef>
        <a:buNone/>
        <a:defRPr sz="195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35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75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25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sql-syntax.html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u.wikipedia.org/wiki/%D0%9A%D0%BE%D1%80%D1%82%D0%B5%D0%B6_(%D0%B8%D0%BD%D1%84%D0%BE%D1%80%D0%BC%D0%B0%D1%82%D0%B8%D0%BA%D0%B0)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tutorial.ru/" TargetMode="External"/><Relationship Id="rId7" Type="http://schemas.openxmlformats.org/officeDocument/2006/relationships/hyperlink" Target="http://mithrandir.ru/professional/soft-and-hardware/mysql-workbench-basics.html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info-comp.ru/sisadminst/448-installing-mysql-5-6-23-windows-7.html" TargetMode="External"/><Relationship Id="rId5" Type="http://schemas.openxmlformats.org/officeDocument/2006/relationships/hyperlink" Target="https://habrahabr.ru/post/254773/" TargetMode="External"/><Relationship Id="rId4" Type="http://schemas.openxmlformats.org/officeDocument/2006/relationships/hyperlink" Target="https://dev.mysql.com/doc/refman/5.7/en/sql-synta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баз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Атрибут(свойство) сущности </a:t>
            </a:r>
            <a:r>
              <a:rPr lang="ru-RU" dirty="0" smtClean="0"/>
              <a:t>– характеристика присущая всем экземплярам данной сущности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Модель сущность - </a:t>
            </a:r>
            <a:r>
              <a:rPr lang="ru-RU" dirty="0" smtClean="0"/>
              <a:t>связь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18" y="2243137"/>
            <a:ext cx="2960432" cy="323310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2834640" y="3180080"/>
            <a:ext cx="1838960" cy="12104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05760" y="3469084"/>
            <a:ext cx="1767840" cy="88987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4640" y="3710891"/>
            <a:ext cx="1838960" cy="6796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34640" y="4023360"/>
            <a:ext cx="1838960" cy="3671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834640" y="4327414"/>
            <a:ext cx="1838960" cy="630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834640" y="4390499"/>
            <a:ext cx="1838960" cy="2102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8280" y="4193169"/>
            <a:ext cx="1320800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F0000"/>
                </a:solidFill>
                <a:latin typeface="Trebuchet MS"/>
                <a:cs typeface="Trebuchet MS"/>
              </a:rPr>
              <a:t>Аттрибуты</a:t>
            </a:r>
          </a:p>
        </p:txBody>
      </p:sp>
    </p:spTree>
    <p:extLst>
      <p:ext uri="{BB962C8B-B14F-4D97-AF65-F5344CB8AC3E}">
        <p14:creationId xmlns:p14="http://schemas.microsoft.com/office/powerpoint/2010/main" val="39222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Один к одному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Один ко многим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Много ко многим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Типы связей между таблицами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Связь один к одному образуется, когда ключевой столбец (идентификатор) присутствует в другой таблице, в которой тоже является ключом либо свойствами столбца задана его уникальность (одно и тоже значение не может повторяться в разных строках).</a:t>
            </a:r>
          </a:p>
          <a:p>
            <a:r>
              <a:rPr lang="ru-RU" dirty="0"/>
              <a:t>На практике связь «один к одному» наблюдается не часто.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Разделения </a:t>
            </a:r>
            <a:r>
              <a:rPr lang="ru-RU" dirty="0"/>
              <a:t>таблицы со многими столбцами.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Изоляции части таблицы из соображений безопасности.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Хранения кратковременных данных, которые можно легко удалить вместе со всей таблицей.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Хранения данных, которые относятся только к части основной таблицы.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Один к одному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161" t="16150" r="10690" b="26774"/>
          <a:stretch/>
        </p:blipFill>
        <p:spPr>
          <a:xfrm>
            <a:off x="3739380" y="3779520"/>
            <a:ext cx="4703580" cy="1625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51600" y="4643120"/>
            <a:ext cx="149352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3326134" y="4185920"/>
            <a:ext cx="149352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Один к </a:t>
            </a:r>
            <a:r>
              <a:rPr lang="ru-RU" dirty="0" smtClean="0"/>
              <a:t>одному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82" b="7101"/>
          <a:stretch/>
        </p:blipFill>
        <p:spPr>
          <a:xfrm>
            <a:off x="1270324" y="3944112"/>
            <a:ext cx="3858753" cy="100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6" t="4112" r="-536" b="39066"/>
          <a:stretch/>
        </p:blipFill>
        <p:spPr>
          <a:xfrm>
            <a:off x="6421120" y="3944112"/>
            <a:ext cx="5021344" cy="767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8161" t="16150" r="10690" b="26774"/>
          <a:stretch/>
        </p:blipFill>
        <p:spPr>
          <a:xfrm>
            <a:off x="3526020" y="1625600"/>
            <a:ext cx="4703580" cy="1625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759200" y="4327652"/>
            <a:ext cx="2509520" cy="5085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59200" y="4327652"/>
            <a:ext cx="2590800" cy="2542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типе связей один ко многим одной записи первой таблицы соответствует несколько записей в другой таблице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Один ко многим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91" t="11867" r="7424" b="18982"/>
          <a:stretch/>
        </p:blipFill>
        <p:spPr>
          <a:xfrm>
            <a:off x="3525520" y="2509520"/>
            <a:ext cx="4429760" cy="23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Один ко </a:t>
            </a:r>
            <a:r>
              <a:rPr lang="ru-RU" dirty="0" smtClean="0"/>
              <a:t>многим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081270"/>
            <a:ext cx="92202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993197"/>
            <a:ext cx="8191500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91" t="11867" r="7424" b="18982"/>
          <a:stretch/>
        </p:blipFill>
        <p:spPr>
          <a:xfrm>
            <a:off x="3881120" y="1307279"/>
            <a:ext cx="4429760" cy="235967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000250" y="4206240"/>
            <a:ext cx="712470" cy="193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485900" y="5283200"/>
            <a:ext cx="9220200" cy="3962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2000250" y="4398645"/>
            <a:ext cx="712470" cy="19304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485900" y="5679440"/>
            <a:ext cx="9220200" cy="21209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нескольким записям из одной таблицы соответствует несколько записей из другой таблицы, то такая связь называется «многие ко многим» и организовывается посредством связывающей таблицы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Много ко многим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143125"/>
            <a:ext cx="6934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Много ко </a:t>
            </a:r>
            <a:r>
              <a:rPr lang="ru-RU" dirty="0" smtClean="0"/>
              <a:t>многим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20" y="1287939"/>
            <a:ext cx="69342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850" t="4229"/>
          <a:stretch/>
        </p:blipFill>
        <p:spPr>
          <a:xfrm>
            <a:off x="426720" y="4214940"/>
            <a:ext cx="1712912" cy="122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13415"/>
          <a:stretch/>
        </p:blipFill>
        <p:spPr>
          <a:xfrm>
            <a:off x="2867660" y="5276025"/>
            <a:ext cx="798322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660" y="4214940"/>
            <a:ext cx="8191500" cy="6191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3530" y="4968239"/>
            <a:ext cx="1708150" cy="4690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2995612" y="5437314"/>
            <a:ext cx="407988" cy="43516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Связь может быть обязательной или не обязательной</a:t>
            </a:r>
          </a:p>
          <a:p>
            <a:endParaRPr lang="ru-RU" dirty="0"/>
          </a:p>
          <a:p>
            <a:r>
              <a:rPr lang="ru-RU" b="1" dirty="0" smtClean="0"/>
              <a:t>Обязательная </a:t>
            </a:r>
            <a:r>
              <a:rPr lang="ru-RU" dirty="0" smtClean="0"/>
              <a:t>– каждый экземпляр сущности участвует в связи</a:t>
            </a:r>
          </a:p>
          <a:p>
            <a:endParaRPr lang="ru-RU" b="1" dirty="0"/>
          </a:p>
          <a:p>
            <a:r>
              <a:rPr lang="ru-RU" b="1" dirty="0" smtClean="0"/>
              <a:t>Необязательная </a:t>
            </a:r>
            <a:r>
              <a:rPr lang="en-US" dirty="0" smtClean="0"/>
              <a:t>– </a:t>
            </a:r>
            <a:r>
              <a:rPr lang="ru-RU" dirty="0" smtClean="0"/>
              <a:t>могут существовать экземпляры  сущности, не участвующие в связи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Модальность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7" y="3280502"/>
            <a:ext cx="5762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Хорошая практика давать название связям, помогает в проектировании и в понимании как сущности соотносятся с друг другом в предметной области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Пара полезностей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84" y="1900426"/>
            <a:ext cx="5144017" cy="40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b="1" dirty="0"/>
              <a:t>Реляционная база данных - </a:t>
            </a:r>
            <a:r>
              <a:rPr lang="ru-RU" dirty="0"/>
              <a:t>Базой данных называется контейнер, в котором хранятся таблицы и другие структуры SQL для работы с ними</a:t>
            </a:r>
            <a:r>
              <a:rPr lang="ru-RU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Строка </a:t>
            </a:r>
            <a:r>
              <a:rPr lang="ru-RU" b="1" dirty="0"/>
              <a:t>таблицы</a:t>
            </a:r>
            <a:r>
              <a:rPr lang="ru-RU" dirty="0"/>
              <a:t> содержит всю инфор­мацию об одном объекте таблицы.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Строка </a:t>
            </a:r>
            <a:r>
              <a:rPr lang="ru-RU" dirty="0"/>
              <a:t>содержит </a:t>
            </a:r>
            <a:r>
              <a:rPr lang="ru-RU" b="1" dirty="0"/>
              <a:t>поля</a:t>
            </a:r>
            <a:r>
              <a:rPr lang="ru-RU" dirty="0"/>
              <a:t> (атрибуты объектов) 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ru-RU" b="1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9" y="2417814"/>
            <a:ext cx="3751736" cy="2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Выделение сущностей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Выделение свойств сущностей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Выделение связей между сущностями и определение их модальности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Последовательность построения инфологической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Построение описания логической структуры реляционной базы данных(концептуальной схемы), в виде схемы реляционных таблиц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Для построения </a:t>
            </a:r>
            <a:r>
              <a:rPr lang="ru-RU" dirty="0" err="1" smtClean="0"/>
              <a:t>даталогической</a:t>
            </a:r>
            <a:r>
              <a:rPr lang="ru-RU" dirty="0" smtClean="0"/>
              <a:t> модели по существующей инфологической модели, можно использовать следующий алгоритм</a:t>
            </a:r>
            <a:br>
              <a:rPr lang="ru-RU" dirty="0" smtClean="0"/>
            </a:br>
            <a:r>
              <a:rPr lang="ru-RU" dirty="0" smtClean="0"/>
              <a:t>Каждая сущность, каждый атрибут и каждая связь инфологической модели преобразуется в элементы </a:t>
            </a:r>
            <a:r>
              <a:rPr lang="ru-RU" dirty="0" err="1" smtClean="0"/>
              <a:t>даталогической</a:t>
            </a:r>
            <a:r>
              <a:rPr lang="ru-RU" dirty="0" smtClean="0"/>
              <a:t> модели по следующим правилам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 smtClean="0"/>
              <a:t>Даталогическое</a:t>
            </a:r>
            <a:r>
              <a:rPr lang="ru-RU" dirty="0" smtClean="0"/>
              <a:t> проектирование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39" y="1207992"/>
            <a:ext cx="6296025" cy="1390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8" y="2791111"/>
            <a:ext cx="5886450" cy="120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8" y="4451388"/>
            <a:ext cx="57912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11" y="1633691"/>
            <a:ext cx="5451012" cy="37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1668462"/>
            <a:ext cx="6905625" cy="410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1692275"/>
            <a:ext cx="6638925" cy="4057650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735137"/>
            <a:ext cx="6858000" cy="3971925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6550"/>
            <a:ext cx="6858000" cy="4229100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87" y="2297112"/>
            <a:ext cx="6981825" cy="284797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1501775"/>
            <a:ext cx="7019925" cy="4438650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373312"/>
            <a:ext cx="6905625" cy="269557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Правила перехода от Инфологической модели к </a:t>
            </a:r>
            <a:r>
              <a:rPr lang="ru-RU" dirty="0" err="1" smtClean="0"/>
              <a:t>Даталогической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b="1" dirty="0"/>
              <a:t>Первичный ключ (</a:t>
            </a:r>
            <a:r>
              <a:rPr lang="en-US" b="1" dirty="0"/>
              <a:t>PRIMARY KEY)</a:t>
            </a:r>
            <a:r>
              <a:rPr lang="ru-RU" b="1" dirty="0"/>
              <a:t> </a:t>
            </a:r>
            <a:r>
              <a:rPr lang="ru-RU" dirty="0"/>
              <a:t> - поле (набор полей) реляционной таблицы, использующееся для однозначной идентификации записей.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ru-RU" b="1" dirty="0"/>
              <a:t>Основное свойство первичного ключа </a:t>
            </a:r>
            <a:r>
              <a:rPr lang="ru-RU" dirty="0"/>
              <a:t>– его уникальность в пределах таблицы</a:t>
            </a:r>
            <a:r>
              <a:rPr lang="ru-RU" dirty="0" smtClean="0"/>
              <a:t>. Накладывается ограничение </a:t>
            </a:r>
            <a:r>
              <a:rPr lang="en-US" b="1" dirty="0" smtClean="0"/>
              <a:t>NOT NULL </a:t>
            </a:r>
            <a:r>
              <a:rPr lang="ru-RU" dirty="0" smtClean="0"/>
              <a:t>и </a:t>
            </a:r>
            <a:r>
              <a:rPr lang="en-US" b="1" dirty="0" smtClean="0"/>
              <a:t>UNIQUE</a:t>
            </a:r>
            <a:r>
              <a:rPr lang="en-US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Для запросов к базе данных используется язык </a:t>
            </a:r>
            <a:r>
              <a:rPr lang="en-US" b="1" dirty="0" smtClean="0"/>
              <a:t>SQL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SELECT</a:t>
            </a:r>
            <a:r>
              <a:rPr lang="en-US" dirty="0" smtClean="0"/>
              <a:t> – </a:t>
            </a:r>
            <a:r>
              <a:rPr lang="ru-RU" dirty="0" smtClean="0"/>
              <a:t>выборка данных из таблицы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UPDATE </a:t>
            </a:r>
            <a:r>
              <a:rPr lang="en-US" dirty="0" smtClean="0"/>
              <a:t>– </a:t>
            </a:r>
            <a:r>
              <a:rPr lang="ru-RU" dirty="0" smtClean="0"/>
              <a:t>обновление уже существующих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INSERT INTO </a:t>
            </a:r>
            <a:r>
              <a:rPr lang="en-US" dirty="0" smtClean="0"/>
              <a:t>– </a:t>
            </a:r>
            <a:r>
              <a:rPr lang="ru-RU" dirty="0" smtClean="0"/>
              <a:t>вставка новый строк в таблицу</a:t>
            </a:r>
            <a:endParaRPr lang="ru-RU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DELETE </a:t>
            </a:r>
            <a:r>
              <a:rPr lang="en-US" dirty="0" smtClean="0"/>
              <a:t>– </a:t>
            </a:r>
            <a:r>
              <a:rPr lang="ru-RU" dirty="0" smtClean="0"/>
              <a:t>удаление строки из таблицы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CREATE </a:t>
            </a:r>
            <a:r>
              <a:rPr lang="en-US" b="1" dirty="0"/>
              <a:t>DATABASE</a:t>
            </a:r>
            <a:r>
              <a:rPr lang="en-US" b="1" dirty="0" smtClean="0"/>
              <a:t> IF NOT EXISTS</a:t>
            </a:r>
            <a:r>
              <a:rPr lang="ru-RU" b="1" dirty="0" smtClean="0"/>
              <a:t> </a:t>
            </a:r>
            <a:r>
              <a:rPr lang="en-US" dirty="0" err="1" smtClean="0"/>
              <a:t>db_name</a:t>
            </a:r>
            <a:r>
              <a:rPr lang="en-US" dirty="0" smtClean="0"/>
              <a:t> – </a:t>
            </a:r>
            <a:r>
              <a:rPr lang="ru-RU" dirty="0" smtClean="0"/>
              <a:t>создание базы данных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DROP DATABASE IF EXISTS </a:t>
            </a:r>
            <a:r>
              <a:rPr lang="en-US" dirty="0" err="1" smtClean="0"/>
              <a:t>db_name</a:t>
            </a:r>
            <a:r>
              <a:rPr lang="en-US" dirty="0" smtClean="0"/>
              <a:t> – </a:t>
            </a:r>
            <a:r>
              <a:rPr lang="ru-RU" dirty="0" smtClean="0"/>
              <a:t>удаление базы данных</a:t>
            </a:r>
            <a:endParaRPr lang="en-US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CREATE TABLE IF NOT EXISTS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ru-RU" b="1" dirty="0" smtClean="0"/>
              <a:t> </a:t>
            </a:r>
            <a:r>
              <a:rPr lang="ru-RU" dirty="0" smtClean="0"/>
              <a:t>- создание таблицы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DROP TABLE IF EXISTS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ru-RU" dirty="0" smtClean="0"/>
              <a:t>– удаление таблицы</a:t>
            </a:r>
            <a:endParaRPr lang="ru-RU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ALTER TABLE </a:t>
            </a:r>
            <a:r>
              <a:rPr lang="en-US" dirty="0" smtClean="0"/>
              <a:t>– </a:t>
            </a:r>
            <a:r>
              <a:rPr lang="ru-RU" dirty="0" smtClean="0"/>
              <a:t>изменение таблицы (добавление, удаление колонок, накладывание ограничение, изменение типов </a:t>
            </a:r>
            <a:r>
              <a:rPr lang="ru-RU" dirty="0" err="1" smtClean="0"/>
              <a:t>и.т.п</a:t>
            </a:r>
            <a:r>
              <a:rPr lang="ru-RU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ru-RU" dirty="0"/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 и другие операторы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://dev.mysql.com/doc/refman/5.7/en/sql-syntax.html</a:t>
            </a:r>
            <a:endParaRPr lang="ru-RU" dirty="0" smtClean="0"/>
          </a:p>
          <a:p>
            <a:pPr marL="228600" indent="-228600">
              <a:buFont typeface="+mj-lt"/>
              <a:buAutoNum type="arabicPeriod"/>
            </a:pPr>
            <a:endParaRPr lang="ru-RU" b="1" dirty="0" smtClean="0"/>
          </a:p>
          <a:p>
            <a:pPr marL="228600" indent="-228600">
              <a:buFont typeface="+mj-lt"/>
              <a:buAutoNum type="arabicPeriod"/>
            </a:pPr>
            <a:endParaRPr lang="en-US" b="1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335212"/>
            <a:ext cx="7172325" cy="27717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Пример различных связей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Нормальная форма </a:t>
            </a:r>
            <a:r>
              <a:rPr lang="ru-RU" dirty="0"/>
              <a:t>— свойство отношения в реляционной модели данных, характеризующее его с точки зрения избыточности, потенциально приводящей к логически ошибочным результатам выборки или изменения данных. Нормальная форма определяется как совокупность требований, которым должно удовлетворять отношение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Существуют следующие нормальные формы</a:t>
            </a:r>
          </a:p>
          <a:p>
            <a:pPr marL="228600" indent="-228600">
              <a:buFont typeface="+mj-lt"/>
              <a:buAutoNum type="arabicPeriod"/>
            </a:pPr>
            <a:endParaRPr lang="ru-RU" dirty="0" smtClean="0"/>
          </a:p>
          <a:p>
            <a:pPr marL="228600" indent="-228600">
              <a:buFont typeface="+mj-lt"/>
              <a:buAutoNum type="arabicPeriod"/>
            </a:pPr>
            <a:r>
              <a:rPr lang="ru-RU" b="1" dirty="0"/>
              <a:t>Первая нормальная форма (1NF</a:t>
            </a:r>
            <a:r>
              <a:rPr lang="ru-RU" b="1" dirty="0" smtClean="0"/>
              <a:t>)</a:t>
            </a:r>
            <a:endParaRPr lang="ru-RU" b="1" dirty="0"/>
          </a:p>
          <a:p>
            <a:pPr marL="228600" indent="-228600">
              <a:buFont typeface="+mj-lt"/>
              <a:buAutoNum type="arabicPeriod"/>
            </a:pPr>
            <a:r>
              <a:rPr lang="ru-RU" b="1" dirty="0"/>
              <a:t>Вторая нормальная форма (2NF</a:t>
            </a:r>
            <a:r>
              <a:rPr lang="ru-RU" b="1" dirty="0" smtClean="0"/>
              <a:t>)</a:t>
            </a:r>
            <a:endParaRPr lang="ru-RU" b="1" dirty="0"/>
          </a:p>
          <a:p>
            <a:pPr marL="228600" indent="-228600">
              <a:buFont typeface="+mj-lt"/>
              <a:buAutoNum type="arabicPeriod"/>
            </a:pPr>
            <a:r>
              <a:rPr lang="ru-RU" b="1" dirty="0"/>
              <a:t>Третья нормальная форма (3NF</a:t>
            </a:r>
            <a:r>
              <a:rPr lang="ru-RU" b="1" dirty="0" smtClean="0"/>
              <a:t>)</a:t>
            </a:r>
            <a:endParaRPr lang="ru-RU" b="1" dirty="0"/>
          </a:p>
          <a:p>
            <a:pPr marL="228600" indent="-228600">
              <a:buFont typeface="+mj-lt"/>
              <a:buAutoNum type="arabicPeriod"/>
            </a:pPr>
            <a:r>
              <a:rPr lang="ru-RU" b="1" dirty="0"/>
              <a:t>Нормальная форма </a:t>
            </a:r>
            <a:r>
              <a:rPr lang="ru-RU" b="1" dirty="0" err="1"/>
              <a:t>Бойса</a:t>
            </a:r>
            <a:r>
              <a:rPr lang="ru-RU" b="1" dirty="0"/>
              <a:t> — Кодда (BCNF</a:t>
            </a:r>
            <a:r>
              <a:rPr lang="ru-RU" b="1" dirty="0" smtClean="0"/>
              <a:t>)</a:t>
            </a:r>
            <a:endParaRPr lang="ru-RU" b="1" dirty="0"/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Четвёртая нормальная форма (4NF</a:t>
            </a:r>
            <a:r>
              <a:rPr lang="ru-RU" dirty="0" smtClean="0"/>
              <a:t>)</a:t>
            </a:r>
            <a:endParaRPr lang="ru-RU" dirty="0"/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Пятая нормальная форма (5NF</a:t>
            </a:r>
            <a:r>
              <a:rPr lang="ru-RU" dirty="0" smtClean="0"/>
              <a:t>)</a:t>
            </a:r>
            <a:endParaRPr lang="ru-RU" dirty="0"/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Доменно-ключевая нормальная форма (DKNF</a:t>
            </a:r>
            <a:r>
              <a:rPr lang="ru-RU" dirty="0" smtClean="0"/>
              <a:t>)</a:t>
            </a:r>
            <a:endParaRPr lang="ru-RU" dirty="0"/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Шестая нормальная форма (6NF)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Нормальные 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/>
              <a:t>Переменная отношения находится в первой нормальной форме тогда и только тогда, когда в любом допустимом значении этой переменной каждый </a:t>
            </a:r>
            <a:r>
              <a:rPr lang="ru-RU" dirty="0">
                <a:hlinkClick r:id="rId2" tooltip="Кортеж (информатика)"/>
              </a:rPr>
              <a:t>кортеж</a:t>
            </a:r>
            <a:r>
              <a:rPr lang="ru-RU" dirty="0"/>
              <a:t> отношения содержит только одно значение для каждого из </a:t>
            </a:r>
            <a:r>
              <a:rPr lang="ru-RU" dirty="0" smtClean="0"/>
              <a:t>атрибутов. Другими словами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Отношение находится в 1НФ, если все его атрибуты являются </a:t>
            </a:r>
            <a:r>
              <a:rPr lang="ru-RU" dirty="0" smtClean="0"/>
              <a:t>простыми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Не находится в первой нормальной форме				 Находится в первой нормальной форме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1" y="2584489"/>
            <a:ext cx="232410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676" y="2589310"/>
            <a:ext cx="2447925" cy="12573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3104691" y="3217960"/>
            <a:ext cx="1857985" cy="2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91" y="4296047"/>
            <a:ext cx="2310672" cy="728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676" y="4276413"/>
            <a:ext cx="2533650" cy="7239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3091263" y="4638363"/>
            <a:ext cx="1871413" cy="21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ru-RU" dirty="0"/>
              <a:t>находится во 2НФ, если оно находится в 1НФ и каждый не ключевой атрибут неприводимо зависит от Первичного Ключа(ПК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Другими словами</a:t>
            </a:r>
            <a:r>
              <a:rPr lang="en-US" dirty="0" smtClean="0"/>
              <a:t>: </a:t>
            </a:r>
            <a:r>
              <a:rPr lang="ru-RU" dirty="0"/>
              <a:t>Выполняется условие </a:t>
            </a:r>
            <a:r>
              <a:rPr lang="en-US" dirty="0" smtClean="0"/>
              <a:t>1</a:t>
            </a:r>
            <a:r>
              <a:rPr lang="ru-RU" dirty="0" smtClean="0"/>
              <a:t>НФ </a:t>
            </a:r>
            <a:r>
              <a:rPr lang="ru-RU" dirty="0"/>
              <a:t>и </a:t>
            </a:r>
            <a:r>
              <a:rPr lang="ru-RU" dirty="0" smtClean="0"/>
              <a:t>любой </a:t>
            </a:r>
            <a:r>
              <a:rPr lang="ru-RU" dirty="0" err="1"/>
              <a:t>неключевой</a:t>
            </a:r>
            <a:r>
              <a:rPr lang="ru-RU" dirty="0"/>
              <a:t> атрибут зависит только от ключа, и не зависит от подмножества его атрибутов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</a:t>
            </a:r>
            <a:r>
              <a:rPr lang="ru-RU" dirty="0"/>
              <a:t>е</a:t>
            </a:r>
            <a:r>
              <a:rPr lang="ru-RU" dirty="0" smtClean="0"/>
              <a:t>щё раз другими словами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Отношение находится во второй нормальной форме (2НФ) тогда и только тогда, когда отношение находится в 1НФ и нет </a:t>
            </a:r>
            <a:r>
              <a:rPr lang="ru-RU" dirty="0" err="1"/>
              <a:t>неключевых</a:t>
            </a:r>
            <a:r>
              <a:rPr lang="ru-RU" dirty="0"/>
              <a:t> атрибутов, зависящих от части сложного </a:t>
            </a:r>
            <a:r>
              <a:rPr lang="ru-RU" dirty="0" smtClean="0"/>
              <a:t>ключа.</a:t>
            </a:r>
            <a:endParaRPr lang="ru-RU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Вторая нормальная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35" y="3531107"/>
            <a:ext cx="4933950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37" y="3531107"/>
            <a:ext cx="3667125" cy="24765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5310285" y="4186410"/>
            <a:ext cx="2609752" cy="1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находится в 3НФ, когда находится во 2НФ и каждый не ключевой атрибут </a:t>
            </a:r>
            <a:r>
              <a:rPr lang="ru-RU" dirty="0" err="1"/>
              <a:t>нетранзитивно</a:t>
            </a:r>
            <a:r>
              <a:rPr lang="ru-RU" dirty="0"/>
              <a:t> зависит от первичного ключа. Проще говоря, второе правило требует выносить все не ключевые поля, содержимое которых может относиться к нескольким записям таблицы в отдельные таблицы.</a:t>
            </a:r>
            <a:br>
              <a:rPr lang="ru-RU" dirty="0"/>
            </a:br>
            <a:endParaRPr lang="ru-RU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349289"/>
            <a:ext cx="294322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66" y="2528830"/>
            <a:ext cx="3724275" cy="14478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3418713" y="3087476"/>
            <a:ext cx="28422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www.w3schools.com/sql/default.asp</a:t>
            </a:r>
            <a:r>
              <a:rPr lang="ru-RU" dirty="0" smtClean="0"/>
              <a:t> </a:t>
            </a:r>
            <a:r>
              <a:rPr lang="en-US" dirty="0" smtClean="0"/>
              <a:t>W3School </a:t>
            </a:r>
            <a:endParaRPr lang="ru-RU" dirty="0" smtClean="0"/>
          </a:p>
          <a:p>
            <a:r>
              <a:rPr lang="en-US" dirty="0">
                <a:hlinkClick r:id="rId3"/>
              </a:rPr>
              <a:t>http://www.sql-tutorial.ru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учебник </a:t>
            </a:r>
            <a:r>
              <a:rPr lang="en-US" dirty="0" smtClean="0"/>
              <a:t>SQL </a:t>
            </a:r>
            <a:r>
              <a:rPr lang="ru-RU" dirty="0" smtClean="0"/>
              <a:t>на русском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dev.mysql.com/doc/refman/5.7/en/sql-syntax.html</a:t>
            </a:r>
            <a:r>
              <a:rPr lang="ru-RU" dirty="0" smtClean="0"/>
              <a:t> документация </a:t>
            </a:r>
            <a:r>
              <a:rPr lang="en-US" dirty="0" smtClean="0"/>
              <a:t>MySQL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5"/>
              </a:rPr>
              <a:t>https://habrahabr.ru/post/254773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Нормальные формы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info-comp.ru/sisadminst/448-installing-mysql-5-6-23-windows-7.html</a:t>
            </a:r>
            <a:r>
              <a:rPr lang="en-US" dirty="0" smtClean="0"/>
              <a:t> </a:t>
            </a:r>
            <a:r>
              <a:rPr lang="ru-RU" dirty="0" err="1" smtClean="0"/>
              <a:t>Гайд</a:t>
            </a:r>
            <a:r>
              <a:rPr lang="ru-RU" dirty="0" smtClean="0"/>
              <a:t> по установке </a:t>
            </a:r>
            <a:r>
              <a:rPr lang="en-US" dirty="0" smtClean="0"/>
              <a:t>MySQL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mithrandir.ru/professional/soft-and-hardware/mysql-workbench-basics.html</a:t>
            </a:r>
            <a:r>
              <a:rPr lang="ru-RU" dirty="0" smtClean="0"/>
              <a:t> Коротко об основных функциях </a:t>
            </a:r>
            <a:r>
              <a:rPr lang="en-US" dirty="0" smtClean="0"/>
              <a:t>MySQL Workbench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Концептуальное(Инфологическое) проектирование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Логическое(</a:t>
            </a:r>
            <a:r>
              <a:rPr lang="ru-RU" dirty="0" err="1" smtClean="0"/>
              <a:t>Даталогическое</a:t>
            </a:r>
            <a:r>
              <a:rPr lang="ru-RU" dirty="0" smtClean="0"/>
              <a:t>) проектирование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Физическое проектирование</a:t>
            </a:r>
          </a:p>
          <a:p>
            <a:endParaRPr lang="ru-RU" dirty="0"/>
          </a:p>
          <a:p>
            <a:r>
              <a:rPr lang="ru-RU" dirty="0" smtClean="0"/>
              <a:t>Рассмотрим их подробнее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Этапы проектирования 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Составляется семантическая (концептуальная</a:t>
            </a:r>
            <a:r>
              <a:rPr lang="en-US" dirty="0" smtClean="0"/>
              <a:t>, </a:t>
            </a:r>
            <a:r>
              <a:rPr lang="ru-RU" dirty="0" smtClean="0"/>
              <a:t>инфологическая) модель предметной области, (базы данных)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Модель является </a:t>
            </a:r>
            <a:r>
              <a:rPr lang="ru-RU" dirty="0" err="1" smtClean="0"/>
              <a:t>верхнеуровневой</a:t>
            </a:r>
            <a:r>
              <a:rPr lang="ru-RU" dirty="0" smtClean="0"/>
              <a:t>, т.е. не зависит от конкретной СУБД.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На этом этапе определяются сущности и связи между ними.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Также определяются ограничения целостности, требования к допустимым значениям данных и связей между ними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Обычно используются </a:t>
            </a:r>
            <a:r>
              <a:rPr lang="en-US" dirty="0" smtClean="0"/>
              <a:t>ER </a:t>
            </a:r>
            <a:r>
              <a:rPr lang="ru-RU" dirty="0" smtClean="0"/>
              <a:t>диаграммы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Концептуальное(Инфологическое) </a:t>
            </a:r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4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Определяются Таблицы, первичные ключи, связи между таблицами, внешние ключи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Учитывается специфика предметной области, но может не учитываться специфика СУБД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 smtClean="0"/>
              <a:t>Даталогическое</a:t>
            </a:r>
            <a:r>
              <a:rPr lang="ru-RU" dirty="0" smtClean="0"/>
              <a:t> проектирование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Создание схемы данных конкретной СУБД, с учетом конкретных типов данных используемых СУБД, ограничений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Результатом физического проектирование как правило является подобный скрипт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Физическое проектирование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Внешний ключ </a:t>
            </a:r>
            <a:r>
              <a:rPr lang="ru-RU" dirty="0" smtClean="0"/>
              <a:t>– мигрирующий </a:t>
            </a:r>
            <a:r>
              <a:rPr lang="ru-RU" b="1" dirty="0" smtClean="0"/>
              <a:t>Первичный ключ </a:t>
            </a:r>
            <a:r>
              <a:rPr lang="ru-RU" dirty="0" smtClean="0"/>
              <a:t>из одной таблицы в другую. Нужен для установления связи между данными в двух таблицах.</a:t>
            </a:r>
          </a:p>
          <a:p>
            <a:r>
              <a:rPr lang="ru-RU" b="1" dirty="0" smtClean="0"/>
              <a:t>Миграция первичного ключа </a:t>
            </a:r>
            <a:r>
              <a:rPr lang="ru-RU" dirty="0" smtClean="0"/>
              <a:t>– включение в таблицу внешнего ключа который был первичным ключом в другой таблицы </a:t>
            </a:r>
            <a:endParaRPr lang="ru-RU" b="1" dirty="0" smtClean="0"/>
          </a:p>
          <a:p>
            <a:endParaRPr lang="ru-RU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Внешний ключ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219325"/>
            <a:ext cx="5553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b="1" dirty="0" smtClean="0"/>
              <a:t>Сущность </a:t>
            </a:r>
            <a:r>
              <a:rPr lang="ru-RU" dirty="0" smtClean="0"/>
              <a:t>– абстрактное представление о множестве однотипных объектов в предметной области. (Ближайшая аналогия Класс в </a:t>
            </a:r>
            <a:r>
              <a:rPr lang="en-US" dirty="0" smtClean="0"/>
              <a:t>Java, </a:t>
            </a:r>
            <a:r>
              <a:rPr lang="ru-RU" dirty="0" smtClean="0"/>
              <a:t>вид в биологии, множество целых чисел в математике) 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smtClean="0"/>
              <a:t>Экземпляр сущности</a:t>
            </a:r>
            <a:r>
              <a:rPr lang="ru-RU" dirty="0" smtClean="0"/>
              <a:t> – конкретный объект данной сущности.</a:t>
            </a:r>
          </a:p>
          <a:p>
            <a:pPr marL="228600" indent="-228600">
              <a:buFont typeface="+mj-lt"/>
              <a:buAutoNum type="arabicPeriod"/>
            </a:pPr>
            <a:endParaRPr lang="ru-RU" b="1" dirty="0" smtClean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Модель сущность - связь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24" y="2627924"/>
            <a:ext cx="7096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" id="{C960BFBE-7002-9843-B4E0-0BD1C9303C27}" vid="{E2FB5DE9-5BE2-B541-BABC-AEBF3905F1DD}"/>
    </a:ext>
  </a:extLst>
</a:theme>
</file>

<file path=ppt/theme/theme2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</Template>
  <TotalTime>45438</TotalTime>
  <Words>1026</Words>
  <Application>Microsoft Office PowerPoint</Application>
  <PresentationFormat>Widescreen</PresentationFormat>
  <Paragraphs>136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Arial Black</vt:lpstr>
      <vt:lpstr>DejaVu Sans</vt:lpstr>
      <vt:lpstr>Lucida Grande</vt:lpstr>
      <vt:lpstr>StarSymbol</vt:lpstr>
      <vt:lpstr>Times New Roman</vt:lpstr>
      <vt:lpstr>Trebuchet MS</vt:lpstr>
      <vt:lpstr>Epam</vt:lpstr>
      <vt:lpstr>Epam_PPT_Template</vt:lpstr>
      <vt:lpstr>Проектирование баз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Arman Baikenzhin</dc:creator>
  <cp:lastModifiedBy>Sergei Piianzin</cp:lastModifiedBy>
  <cp:revision>404</cp:revision>
  <dcterms:created xsi:type="dcterms:W3CDTF">2016-02-27T12:06:20Z</dcterms:created>
  <dcterms:modified xsi:type="dcterms:W3CDTF">2018-08-07T13:01:44Z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EPAM Systems</vt:lpwstr>
  </property>
  <property fmtid="{D5CDD505-2E9C-101B-9397-08002B2CF9AE}" pid="4" name="HiddenSlides">
    <vt:i4>1</vt:i4>
  </property>
  <property fmtid="{D5CDD505-2E9C-101B-9397-08002B2CF9AE}" pid="5" name="HyperlinksChanged">
    <vt:bool>true</vt:bool>
  </property>
  <property fmtid="{D5CDD505-2E9C-101B-9397-08002B2CF9AE}" pid="6" name="LinksUpToDate">
    <vt:bool>true</vt:bool>
  </property>
  <property fmtid="{D5CDD505-2E9C-101B-9397-08002B2CF9AE}" pid="7" name="MMClips">
    <vt:i4>0</vt:i4>
  </property>
  <property fmtid="{D5CDD505-2E9C-101B-9397-08002B2CF9AE}" pid="8" name="Notes">
    <vt:i4>24</vt:i4>
  </property>
  <property fmtid="{D5CDD505-2E9C-101B-9397-08002B2CF9AE}" pid="9" name="PresentationFormat">
    <vt:lpwstr>Widescreen</vt:lpwstr>
  </property>
  <property fmtid="{D5CDD505-2E9C-101B-9397-08002B2CF9AE}" pid="10" name="ScaleCrop">
    <vt:bool>true</vt:bool>
  </property>
  <property fmtid="{D5CDD505-2E9C-101B-9397-08002B2CF9AE}" pid="11" name="ShareDoc">
    <vt:bool>true</vt:bool>
  </property>
  <property fmtid="{D5CDD505-2E9C-101B-9397-08002B2CF9AE}" pid="12" name="Slides">
    <vt:i4>43</vt:i4>
  </property>
</Properties>
</file>