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 id="2147483890" r:id="rId2"/>
  </p:sldMasterIdLst>
  <p:notesMasterIdLst>
    <p:notesMasterId r:id="rId65"/>
  </p:notesMasterIdLst>
  <p:sldIdLst>
    <p:sldId id="257" r:id="rId3"/>
    <p:sldId id="258" r:id="rId4"/>
    <p:sldId id="267" r:id="rId5"/>
    <p:sldId id="318" r:id="rId6"/>
    <p:sldId id="259" r:id="rId7"/>
    <p:sldId id="260" r:id="rId8"/>
    <p:sldId id="261" r:id="rId9"/>
    <p:sldId id="262" r:id="rId10"/>
    <p:sldId id="263" r:id="rId11"/>
    <p:sldId id="264" r:id="rId12"/>
    <p:sldId id="268" r:id="rId13"/>
    <p:sldId id="319" r:id="rId14"/>
    <p:sldId id="266" r:id="rId15"/>
    <p:sldId id="265" r:id="rId16"/>
    <p:sldId id="320" r:id="rId17"/>
    <p:sldId id="270" r:id="rId18"/>
    <p:sldId id="269" r:id="rId19"/>
    <p:sldId id="271" r:id="rId20"/>
    <p:sldId id="272" r:id="rId21"/>
    <p:sldId id="273" r:id="rId22"/>
    <p:sldId id="274" r:id="rId23"/>
    <p:sldId id="276" r:id="rId24"/>
    <p:sldId id="275" r:id="rId25"/>
    <p:sldId id="277" r:id="rId26"/>
    <p:sldId id="278" r:id="rId27"/>
    <p:sldId id="279" r:id="rId28"/>
    <p:sldId id="280" r:id="rId29"/>
    <p:sldId id="281" r:id="rId30"/>
    <p:sldId id="282" r:id="rId31"/>
    <p:sldId id="283" r:id="rId32"/>
    <p:sldId id="284" r:id="rId33"/>
    <p:sldId id="285" r:id="rId34"/>
    <p:sldId id="309"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11" r:id="rId59"/>
    <p:sldId id="315" r:id="rId60"/>
    <p:sldId id="316" r:id="rId61"/>
    <p:sldId id="317" r:id="rId62"/>
    <p:sldId id="313" r:id="rId63"/>
    <p:sldId id="314"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1512" autoAdjust="0"/>
  </p:normalViewPr>
  <p:slideViewPr>
    <p:cSldViewPr snapToGrid="0">
      <p:cViewPr varScale="1">
        <p:scale>
          <a:sx n="94" d="100"/>
          <a:sy n="94" d="100"/>
        </p:scale>
        <p:origin x="12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1" name="PlaceHolder 1"/>
          <p:cNvSpPr>
            <a:spLocks noGrp="1"/>
          </p:cNvSpPr>
          <p:nvPr>
            <p:ph type="body"/>
          </p:nvPr>
        </p:nvSpPr>
        <p:spPr>
          <a:xfrm>
            <a:off x="756000" y="5078520"/>
            <a:ext cx="6047640" cy="4811040"/>
          </a:xfrm>
          <a:prstGeom prst="rect">
            <a:avLst/>
          </a:prstGeom>
        </p:spPr>
        <p:txBody>
          <a:bodyPr lIns="0" tIns="0" rIns="0" bIns="0"/>
          <a:lstStyle/>
          <a:p>
            <a:r>
              <a:rPr lang="ru-RU" sz="2000" spc="-1">
                <a:latin typeface="Arial"/>
              </a:rPr>
              <a:t>Для правки формата примечаний щёлкните мышью</a:t>
            </a:r>
            <a:endParaRPr/>
          </a:p>
        </p:txBody>
      </p:sp>
      <p:sp>
        <p:nvSpPr>
          <p:cNvPr id="432" name="PlaceHolder 2"/>
          <p:cNvSpPr>
            <a:spLocks noGrp="1"/>
          </p:cNvSpPr>
          <p:nvPr>
            <p:ph type="hdr"/>
          </p:nvPr>
        </p:nvSpPr>
        <p:spPr>
          <a:xfrm>
            <a:off x="0" y="0"/>
            <a:ext cx="3280680" cy="534240"/>
          </a:xfrm>
          <a:prstGeom prst="rect">
            <a:avLst/>
          </a:prstGeom>
        </p:spPr>
        <p:txBody>
          <a:bodyPr lIns="0" tIns="0" rIns="0" bIns="0"/>
          <a:lstStyle/>
          <a:p>
            <a:r>
              <a:rPr lang="ru-RU" sz="1400" spc="-1">
                <a:latin typeface="Times New Roman"/>
              </a:rPr>
              <a:t>&lt;заголовок&gt;</a:t>
            </a:r>
            <a:endParaRPr/>
          </a:p>
        </p:txBody>
      </p:sp>
      <p:sp>
        <p:nvSpPr>
          <p:cNvPr id="433" name="PlaceHolder 3"/>
          <p:cNvSpPr>
            <a:spLocks noGrp="1"/>
          </p:cNvSpPr>
          <p:nvPr>
            <p:ph type="dt"/>
          </p:nvPr>
        </p:nvSpPr>
        <p:spPr>
          <a:xfrm>
            <a:off x="4278960" y="0"/>
            <a:ext cx="3280680" cy="534240"/>
          </a:xfrm>
          <a:prstGeom prst="rect">
            <a:avLst/>
          </a:prstGeom>
        </p:spPr>
        <p:txBody>
          <a:bodyPr lIns="0" tIns="0" rIns="0" bIns="0"/>
          <a:lstStyle/>
          <a:p>
            <a:pPr algn="r"/>
            <a:r>
              <a:rPr lang="ru-RU" sz="1400" spc="-1">
                <a:latin typeface="Times New Roman"/>
              </a:rPr>
              <a:t>&lt;дата/время&gt;</a:t>
            </a:r>
            <a:endParaRPr/>
          </a:p>
        </p:txBody>
      </p:sp>
      <p:sp>
        <p:nvSpPr>
          <p:cNvPr id="434" name="PlaceHolder 4"/>
          <p:cNvSpPr>
            <a:spLocks noGrp="1"/>
          </p:cNvSpPr>
          <p:nvPr>
            <p:ph type="ftr"/>
          </p:nvPr>
        </p:nvSpPr>
        <p:spPr>
          <a:xfrm>
            <a:off x="0" y="10157400"/>
            <a:ext cx="3280680" cy="534240"/>
          </a:xfrm>
          <a:prstGeom prst="rect">
            <a:avLst/>
          </a:prstGeom>
        </p:spPr>
        <p:txBody>
          <a:bodyPr lIns="0" tIns="0" rIns="0" bIns="0" anchor="b"/>
          <a:lstStyle/>
          <a:p>
            <a:r>
              <a:rPr lang="ru-RU" sz="1400" spc="-1">
                <a:latin typeface="Times New Roman"/>
              </a:rPr>
              <a:t>&lt;нижний колонтитул&gt;</a:t>
            </a:r>
            <a:endParaRPr/>
          </a:p>
        </p:txBody>
      </p:sp>
      <p:sp>
        <p:nvSpPr>
          <p:cNvPr id="435" name="PlaceHolder 5"/>
          <p:cNvSpPr>
            <a:spLocks noGrp="1"/>
          </p:cNvSpPr>
          <p:nvPr>
            <p:ph type="sldNum"/>
          </p:nvPr>
        </p:nvSpPr>
        <p:spPr>
          <a:xfrm>
            <a:off x="4278960" y="10157400"/>
            <a:ext cx="3280680" cy="534240"/>
          </a:xfrm>
          <a:prstGeom prst="rect">
            <a:avLst/>
          </a:prstGeom>
        </p:spPr>
        <p:txBody>
          <a:bodyPr lIns="0" tIns="0" rIns="0" bIns="0" anchor="b"/>
          <a:lstStyle/>
          <a:p>
            <a:pPr algn="r"/>
            <a:fld id="{CD38F82F-266D-4EE8-A2BE-D429B47F85B8}" type="slidenum">
              <a:rPr lang="ru-RU" sz="1400" spc="-1">
                <a:latin typeface="Times New Roman"/>
              </a:rPr>
              <a:t>‹#›</a:t>
            </a:fld>
            <a:endParaRPr/>
          </a:p>
        </p:txBody>
      </p:sp>
    </p:spTree>
    <p:extLst>
      <p:ext uri="{BB962C8B-B14F-4D97-AF65-F5344CB8AC3E}">
        <p14:creationId xmlns:p14="http://schemas.microsoft.com/office/powerpoint/2010/main" val="113038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Всем привет меня зовут кирилл романов и</a:t>
            </a:r>
            <a:r>
              <a:rPr lang="ru-RU" baseline="0" dirty="0" smtClean="0"/>
              <a:t> это курс по базам данных</a:t>
            </a:r>
            <a:endParaRPr lang="en-US" baseline="0" dirty="0" smtClean="0"/>
          </a:p>
          <a:p>
            <a:r>
              <a:rPr lang="ru-RU" baseline="0" dirty="0" smtClean="0"/>
              <a:t>Всем привет, меня зовут сергей пиянзин и это курс по базам данных</a:t>
            </a:r>
            <a:endParaRPr lang="en-US" baseline="0" dirty="0" smtClean="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1</a:t>
            </a:fld>
            <a:endParaRPr lang="ru-RU"/>
          </a:p>
        </p:txBody>
      </p:sp>
    </p:spTree>
    <p:extLst>
      <p:ext uri="{BB962C8B-B14F-4D97-AF65-F5344CB8AC3E}">
        <p14:creationId xmlns:p14="http://schemas.microsoft.com/office/powerpoint/2010/main" val="2286082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18</a:t>
            </a:fld>
            <a:endParaRPr lang="ru-RU"/>
          </a:p>
        </p:txBody>
      </p:sp>
    </p:spTree>
    <p:extLst>
      <p:ext uri="{BB962C8B-B14F-4D97-AF65-F5344CB8AC3E}">
        <p14:creationId xmlns:p14="http://schemas.microsoft.com/office/powerpoint/2010/main" val="2987938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20</a:t>
            </a:fld>
            <a:endParaRPr lang="ru-RU"/>
          </a:p>
        </p:txBody>
      </p:sp>
    </p:spTree>
    <p:extLst>
      <p:ext uri="{BB962C8B-B14F-4D97-AF65-F5344CB8AC3E}">
        <p14:creationId xmlns:p14="http://schemas.microsoft.com/office/powerpoint/2010/main" val="2334983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21</a:t>
            </a:fld>
            <a:endParaRPr lang="ru-RU"/>
          </a:p>
        </p:txBody>
      </p:sp>
    </p:spTree>
    <p:extLst>
      <p:ext uri="{BB962C8B-B14F-4D97-AF65-F5344CB8AC3E}">
        <p14:creationId xmlns:p14="http://schemas.microsoft.com/office/powerpoint/2010/main" val="3650537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В</a:t>
            </a:r>
            <a:r>
              <a:rPr lang="ru-RU" baseline="0" dirty="0" smtClean="0"/>
              <a:t> данном примере видно, что Сидорова учится в 802 группе</a:t>
            </a:r>
            <a:r>
              <a:rPr lang="en-US" baseline="0" dirty="0" smtClean="0"/>
              <a:t> </a:t>
            </a:r>
            <a:r>
              <a:rPr lang="ru-RU" baseline="0" dirty="0" smtClean="0"/>
              <a:t>и изучала МатАн и Алгебру у Сметаниной и Бадаш, соответственно. </a:t>
            </a:r>
          </a:p>
          <a:p>
            <a:endParaRPr lang="ru-RU" baseline="0" dirty="0" smtClean="0"/>
          </a:p>
          <a:p>
            <a:r>
              <a:rPr lang="ru-RU" baseline="0" dirty="0" smtClean="0"/>
              <a:t>Может случиться так, что мы перевели сидорову в группу 801, но обновили только 1 запись. Теперь имеем неопределенную ситуацию. Что это? Теска сидоровой, которая учится в группе 802. Или же Сидорова училась в 801, но перешла в 802 группу</a:t>
            </a:r>
            <a:r>
              <a:rPr lang="en-US" baseline="0" dirty="0" smtClean="0"/>
              <a:t>? </a:t>
            </a:r>
            <a:r>
              <a:rPr lang="ru-RU" baseline="0" dirty="0" smtClean="0"/>
              <a:t>Или наоборот?</a:t>
            </a:r>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26</a:t>
            </a:fld>
            <a:endParaRPr lang="ru-RU"/>
          </a:p>
        </p:txBody>
      </p:sp>
    </p:spTree>
    <p:extLst>
      <p:ext uri="{BB962C8B-B14F-4D97-AF65-F5344CB8AC3E}">
        <p14:creationId xmlns:p14="http://schemas.microsoft.com/office/powerpoint/2010/main" val="1109927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Давайте заметим,</a:t>
            </a:r>
            <a:r>
              <a:rPr lang="ru-RU" baseline="0" dirty="0" smtClean="0"/>
              <a:t> что Зорин у нас проходил курс ОИТ у Анисимова – 72 часа. На слайде видим, что удаляя Студента из таблицы мы также удалили и преподавателя с его курсом в 72 часа. </a:t>
            </a:r>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27</a:t>
            </a:fld>
            <a:endParaRPr lang="ru-RU"/>
          </a:p>
        </p:txBody>
      </p:sp>
    </p:spTree>
    <p:extLst>
      <p:ext uri="{BB962C8B-B14F-4D97-AF65-F5344CB8AC3E}">
        <p14:creationId xmlns:p14="http://schemas.microsoft.com/office/powerpoint/2010/main" val="315570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28</a:t>
            </a:fld>
            <a:endParaRPr lang="ru-RU"/>
          </a:p>
        </p:txBody>
      </p:sp>
    </p:spTree>
    <p:extLst>
      <p:ext uri="{BB962C8B-B14F-4D97-AF65-F5344CB8AC3E}">
        <p14:creationId xmlns:p14="http://schemas.microsoft.com/office/powerpoint/2010/main" val="96672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При работе с реляционной моделью для создания отношений приемлемого качества достаточно выполнения требований первой нормальной формы.</a:t>
            </a:r>
          </a:p>
          <a:p>
            <a:r>
              <a:rPr lang="ru-RU" sz="1200" b="0" i="0" kern="1200" dirty="0" smtClean="0">
                <a:solidFill>
                  <a:schemeClr val="tx1"/>
                </a:solidFill>
                <a:effectLst/>
                <a:latin typeface="+mn-lt"/>
                <a:ea typeface="+mn-ea"/>
                <a:cs typeface="+mn-cs"/>
              </a:rPr>
              <a:t>Первая нормальная форма (1НФ) связана с понятиями простого и сложного атрибутов. Простой атрибут — это атрибут, значения которого атомарны (т. е. неделимы). Сложный атрибут может иметь значение, представляющее собой объединение нескольких значений одного или разных доменов. В первой нормальной форме устраняются повторяющиеся атрибуты или группы атрибутов, т. е. производится выявление неявных сущностей, «замаскированных» под атрибуты.</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Отношение приведено к 1НФ, если все его атрибуты — простые, т. е. значение атрибута не должно быть множеством или повторяющейся группой.</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Для приведения таблиц к 1НФ необходимо разбить сложные атрибуты на простые, а многозначные атрибуты вынести в отдельные отношения.</a:t>
            </a:r>
          </a:p>
          <a:p>
            <a:r>
              <a:rPr lang="ru-RU" sz="1200" b="0" i="0" kern="1200" dirty="0" smtClean="0">
                <a:solidFill>
                  <a:schemeClr val="tx1"/>
                </a:solidFill>
                <a:effectLst/>
                <a:latin typeface="+mn-lt"/>
                <a:ea typeface="+mn-ea"/>
                <a:cs typeface="+mn-cs"/>
              </a:rPr>
              <a:t>Вторая нормальная форма (2НФ) применяется к отношениям с составными ключами (состоящими из двух и более атрибутов) и связана с понятиями функциональной зависимости.</a:t>
            </a:r>
          </a:p>
          <a:p>
            <a:r>
              <a:rPr lang="ru-RU" sz="1200" b="0" i="0" kern="1200" dirty="0" smtClean="0">
                <a:solidFill>
                  <a:schemeClr val="tx1"/>
                </a:solidFill>
                <a:effectLst/>
                <a:latin typeface="+mn-lt"/>
                <a:ea typeface="+mn-ea"/>
                <a:cs typeface="+mn-cs"/>
              </a:rPr>
              <a:t>Если в любой момент времени каждому значению атрибута А соответствует единственное значение атрибута В, то В функционально зависит от А (AB). Атрибут (группа атрибутов) А называется детерминатором.</a:t>
            </a:r>
          </a:p>
          <a:p>
            <a:r>
              <a:rPr lang="ru-RU" sz="1200" b="0" i="0" kern="1200" dirty="0" smtClean="0">
                <a:solidFill>
                  <a:schemeClr val="tx1"/>
                </a:solidFill>
                <a:effectLst/>
                <a:latin typeface="+mn-lt"/>
                <a:ea typeface="+mn-ea"/>
                <a:cs typeface="+mn-cs"/>
              </a:rPr>
              <a:t>Во второй нормальной форме устраняются атрибуты, зависящие только от части уникального ключа. Эта часть уникального ключа определяет отдельную сущность.</a:t>
            </a:r>
          </a:p>
          <a:p>
            <a:r>
              <a:rPr lang="ru-RU" sz="1200" b="0" i="0" kern="1200" dirty="0" smtClean="0">
                <a:solidFill>
                  <a:schemeClr val="tx1"/>
                </a:solidFill>
                <a:effectLst/>
                <a:latin typeface="+mn-lt"/>
                <a:ea typeface="+mn-ea"/>
                <a:cs typeface="+mn-cs"/>
              </a:rPr>
              <a:t>Отношение находится во 2НФ, если оно приведено к 1НФ и каждый неключевой атрибут функционально полно зависит от составного первичного ключа.</a:t>
            </a:r>
          </a:p>
          <a:p>
            <a:r>
              <a:rPr lang="ru-RU" sz="1200" b="0" i="0" kern="1200" dirty="0" smtClean="0">
                <a:solidFill>
                  <a:schemeClr val="tx1"/>
                </a:solidFill>
                <a:effectLst/>
                <a:latin typeface="+mn-lt"/>
                <a:ea typeface="+mn-ea"/>
                <a:cs typeface="+mn-cs"/>
              </a:rPr>
              <a:t>Третья нормальная форма (3НФ) связана с понятием транзитивной зависимости. Пусть A, B, C — атрибуты некоторого отношения. При этом A B и B C, но обратное соответствие отсутствует, т. е. C не зависит от B или B не зависит от A. Тогда говорят, что C транзитивно зависит от A (A C).</a:t>
            </a:r>
          </a:p>
          <a:p>
            <a:r>
              <a:rPr lang="ru-RU" sz="1200" b="0" i="0" kern="1200" dirty="0" smtClean="0">
                <a:solidFill>
                  <a:schemeClr val="tx1"/>
                </a:solidFill>
                <a:effectLst/>
                <a:latin typeface="+mn-lt"/>
                <a:ea typeface="+mn-ea"/>
                <a:cs typeface="+mn-cs"/>
              </a:rPr>
              <a:t>В третьей нормальной форме устраняются атрибуты, которые зависят от атрибутов, не входящих в уникальный ключ. Эти атрибуты являются основой отдельной сущности.</a:t>
            </a:r>
          </a:p>
          <a:p>
            <a:r>
              <a:rPr lang="ru-RU" sz="1200" b="0" i="0" kern="1200" dirty="0" smtClean="0">
                <a:solidFill>
                  <a:schemeClr val="tx1"/>
                </a:solidFill>
                <a:effectLst/>
                <a:latin typeface="+mn-lt"/>
                <a:ea typeface="+mn-ea"/>
                <a:cs typeface="+mn-cs"/>
              </a:rPr>
              <a:t>Отношение находится в 3НФ, если оно находится во 2НФ и не имеет атрибутов, не входящих в первичный ключ и находящихся в транзитивной зависимости от первичного ключа.</a:t>
            </a:r>
          </a:p>
          <a:p>
            <a:r>
              <a:rPr lang="ru-RU" sz="1200" b="0" i="0" kern="1200" dirty="0" smtClean="0">
                <a:solidFill>
                  <a:schemeClr val="tx1"/>
                </a:solidFill>
                <a:effectLst/>
                <a:latin typeface="+mn-lt"/>
                <a:ea typeface="+mn-ea"/>
                <a:cs typeface="+mn-cs"/>
              </a:rPr>
              <a:t>Существуют также нормальная форма Бойса-Кодда (НФБК), 4НФ и 5НФ. Однако наибольшее значение имеет 1НФ, так как последующие НФ связаны с понятиями о составных ключах и сложных зависимостях от ключей, а на практике встречаются обычно более простые случаи.</a:t>
            </a:r>
          </a:p>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29</a:t>
            </a:fld>
            <a:endParaRPr lang="ru-RU"/>
          </a:p>
        </p:txBody>
      </p:sp>
    </p:spTree>
    <p:extLst>
      <p:ext uri="{BB962C8B-B14F-4D97-AF65-F5344CB8AC3E}">
        <p14:creationId xmlns:p14="http://schemas.microsoft.com/office/powerpoint/2010/main" val="265276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DDL</a:t>
            </a:r>
            <a:r>
              <a:rPr lang="en-US" dirty="0" smtClean="0"/>
              <a:t>- Data Definition Language </a:t>
            </a:r>
            <a:r>
              <a:rPr lang="ru-RU" dirty="0" smtClean="0"/>
              <a:t>язык описания данных – создать, удалить таблицу, индекс</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DML </a:t>
            </a:r>
            <a:r>
              <a:rPr lang="en-US" dirty="0" smtClean="0"/>
              <a:t>– Data Manipulation Language </a:t>
            </a:r>
            <a:r>
              <a:rPr lang="ru-RU" dirty="0" smtClean="0"/>
              <a:t>язык манипулирования данными – удаление, вставка,</a:t>
            </a:r>
            <a:r>
              <a:rPr lang="ru-RU" baseline="0" dirty="0" smtClean="0"/>
              <a:t> изменение данных</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DQL </a:t>
            </a:r>
            <a:r>
              <a:rPr lang="en-US" dirty="0" smtClean="0"/>
              <a:t>– Data Query Language </a:t>
            </a:r>
            <a:r>
              <a:rPr lang="ru-RU" dirty="0" smtClean="0"/>
              <a:t>язык запросов –</a:t>
            </a:r>
            <a:r>
              <a:rPr lang="ru-RU" baseline="0" dirty="0" smtClean="0"/>
              <a:t> выборка данных</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31</a:t>
            </a:fld>
            <a:endParaRPr lang="ru-RU"/>
          </a:p>
        </p:txBody>
      </p:sp>
    </p:spTree>
    <p:extLst>
      <p:ext uri="{BB962C8B-B14F-4D97-AF65-F5344CB8AC3E}">
        <p14:creationId xmlns:p14="http://schemas.microsoft.com/office/powerpoint/2010/main" val="3547220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https://www.w3schools.com/sql/sql_create_table.asp</a:t>
            </a:r>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32</a:t>
            </a:fld>
            <a:endParaRPr lang="ru-RU"/>
          </a:p>
        </p:txBody>
      </p:sp>
    </p:spTree>
    <p:extLst>
      <p:ext uri="{BB962C8B-B14F-4D97-AF65-F5344CB8AC3E}">
        <p14:creationId xmlns:p14="http://schemas.microsoft.com/office/powerpoint/2010/main" val="225635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https://www.w3schools.com/sql/sql_insert.asp</a:t>
            </a:r>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34</a:t>
            </a:fld>
            <a:endParaRPr lang="ru-RU"/>
          </a:p>
        </p:txBody>
      </p:sp>
    </p:spTree>
    <p:extLst>
      <p:ext uri="{BB962C8B-B14F-4D97-AF65-F5344CB8AC3E}">
        <p14:creationId xmlns:p14="http://schemas.microsoft.com/office/powerpoint/2010/main" val="396940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Реляционные базы данных – общие понятия,</a:t>
            </a:r>
            <a:r>
              <a:rPr lang="ru-RU" baseline="0" dirty="0" smtClean="0"/>
              <a:t> теории, предпосылки возникновения, виды, проектирование базы данных и ее схемы и т.д</a:t>
            </a:r>
            <a:endParaRPr lang="ru-RU" dirty="0" smtClean="0"/>
          </a:p>
          <a:p>
            <a:r>
              <a:rPr lang="en-US" dirty="0" smtClean="0"/>
              <a:t>SQL</a:t>
            </a:r>
            <a:r>
              <a:rPr lang="ru-RU" dirty="0" smtClean="0"/>
              <a:t> – рассмотрим</a:t>
            </a:r>
            <a:r>
              <a:rPr lang="ru-RU" baseline="0" dirty="0" smtClean="0"/>
              <a:t> как работать с данными посредством </a:t>
            </a:r>
            <a:r>
              <a:rPr lang="en-US" baseline="0" dirty="0" smtClean="0"/>
              <a:t>SQL – </a:t>
            </a:r>
            <a:r>
              <a:rPr lang="ru-RU" baseline="0" dirty="0" smtClean="0"/>
              <a:t>языка структурированных рабосов</a:t>
            </a:r>
            <a:endParaRPr lang="en-US" dirty="0" smtClean="0"/>
          </a:p>
          <a:p>
            <a:r>
              <a:rPr lang="en-US" dirty="0" smtClean="0"/>
              <a:t>JDBC</a:t>
            </a:r>
            <a:r>
              <a:rPr lang="ru-RU" dirty="0" smtClean="0"/>
              <a:t> – Рассмотрим</a:t>
            </a:r>
            <a:r>
              <a:rPr lang="ru-RU" baseline="0" dirty="0" smtClean="0"/>
              <a:t> этот</a:t>
            </a:r>
            <a:r>
              <a:rPr lang="en-US" baseline="0" dirty="0" smtClean="0"/>
              <a:t> </a:t>
            </a:r>
            <a:r>
              <a:rPr lang="ru-RU" baseline="0" dirty="0" smtClean="0"/>
              <a:t>стандартный </a:t>
            </a:r>
            <a:r>
              <a:rPr lang="en-US" baseline="0" dirty="0" smtClean="0"/>
              <a:t>API </a:t>
            </a:r>
            <a:r>
              <a:rPr lang="ru-RU" baseline="0" dirty="0" smtClean="0"/>
              <a:t>для работы с данными базы и </a:t>
            </a:r>
            <a:r>
              <a:rPr lang="en-US" baseline="0" dirty="0" smtClean="0"/>
              <a:t>java-</a:t>
            </a:r>
            <a:r>
              <a:rPr lang="ru-RU" baseline="0" dirty="0" smtClean="0"/>
              <a:t>приложения</a:t>
            </a:r>
            <a:endParaRPr lang="en-US" dirty="0" smtClean="0"/>
          </a:p>
          <a:p>
            <a:r>
              <a:rPr lang="en-US" dirty="0" smtClean="0"/>
              <a:t>Spring-</a:t>
            </a:r>
            <a:r>
              <a:rPr lang="en-US" dirty="0" err="1" smtClean="0"/>
              <a:t>jdbc</a:t>
            </a:r>
            <a:r>
              <a:rPr lang="ru-RU" dirty="0" smtClean="0"/>
              <a:t> – Дальше мы увидим,</a:t>
            </a:r>
            <a:r>
              <a:rPr lang="ru-RU" baseline="0" dirty="0" smtClean="0"/>
              <a:t> что работа с базой через </a:t>
            </a:r>
            <a:r>
              <a:rPr lang="en-US" baseline="0" dirty="0" err="1" smtClean="0"/>
              <a:t>jdbc</a:t>
            </a:r>
            <a:r>
              <a:rPr lang="en-US" baseline="0" dirty="0" smtClean="0"/>
              <a:t> </a:t>
            </a:r>
            <a:r>
              <a:rPr lang="ru-RU" baseline="0" dirty="0" smtClean="0"/>
              <a:t>включает в себя много </a:t>
            </a:r>
            <a:r>
              <a:rPr lang="en-US" baseline="0" dirty="0" smtClean="0"/>
              <a:t>boilerplate code </a:t>
            </a:r>
            <a:r>
              <a:rPr lang="ru-RU" baseline="0" dirty="0" smtClean="0"/>
              <a:t>(шаблонный код, который мало изменянется от программы к программе) и </a:t>
            </a:r>
            <a:r>
              <a:rPr lang="en-US" baseline="0" dirty="0" smtClean="0"/>
              <a:t>Spring-</a:t>
            </a:r>
            <a:r>
              <a:rPr lang="en-US" baseline="0" dirty="0" err="1" smtClean="0"/>
              <a:t>jdbc</a:t>
            </a:r>
            <a:r>
              <a:rPr lang="ru-RU" baseline="0" dirty="0" smtClean="0"/>
              <a:t> </a:t>
            </a:r>
            <a:r>
              <a:rPr lang="en-US" baseline="0" dirty="0" smtClean="0"/>
              <a:t>template</a:t>
            </a:r>
            <a:endParaRPr lang="ru-RU" baseline="0" dirty="0" smtClean="0"/>
          </a:p>
          <a:p>
            <a:r>
              <a:rPr lang="ru-RU" baseline="0" dirty="0" smtClean="0"/>
              <a:t>берет на себя всю скучную работу и предоставляет еще больше удобств по работе с базой</a:t>
            </a:r>
          </a:p>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2</a:t>
            </a:fld>
            <a:endParaRPr lang="ru-RU"/>
          </a:p>
        </p:txBody>
      </p:sp>
    </p:spTree>
    <p:extLst>
      <p:ext uri="{BB962C8B-B14F-4D97-AF65-F5344CB8AC3E}">
        <p14:creationId xmlns:p14="http://schemas.microsoft.com/office/powerpoint/2010/main" val="2546747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https://www.w3schools.com/sql/sql_select.asp</a:t>
            </a:r>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35</a:t>
            </a:fld>
            <a:endParaRPr lang="ru-RU"/>
          </a:p>
        </p:txBody>
      </p:sp>
    </p:spTree>
    <p:extLst>
      <p:ext uri="{BB962C8B-B14F-4D97-AF65-F5344CB8AC3E}">
        <p14:creationId xmlns:p14="http://schemas.microsoft.com/office/powerpoint/2010/main" val="306122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&lt;&gt;</a:t>
            </a:r>
            <a:r>
              <a:rPr lang="en-US" baseline="0" dirty="0" smtClean="0"/>
              <a:t> </a:t>
            </a:r>
            <a:r>
              <a:rPr lang="ru-RU" baseline="0" dirty="0" smtClean="0"/>
              <a:t>В некоторых БД заменяется на более привычный нам </a:t>
            </a:r>
            <a:r>
              <a:rPr lang="en-US" baseline="0" dirty="0" smtClean="0"/>
              <a:t>!=</a:t>
            </a:r>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38</a:t>
            </a:fld>
            <a:endParaRPr lang="ru-RU"/>
          </a:p>
        </p:txBody>
      </p:sp>
    </p:spTree>
    <p:extLst>
      <p:ext uri="{BB962C8B-B14F-4D97-AF65-F5344CB8AC3E}">
        <p14:creationId xmlns:p14="http://schemas.microsoft.com/office/powerpoint/2010/main" val="1995787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https://www.w3schools.com/sql/sql_join.asp</a:t>
            </a:r>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42</a:t>
            </a:fld>
            <a:endParaRPr lang="ru-RU"/>
          </a:p>
        </p:txBody>
      </p:sp>
    </p:spTree>
    <p:extLst>
      <p:ext uri="{BB962C8B-B14F-4D97-AF65-F5344CB8AC3E}">
        <p14:creationId xmlns:p14="http://schemas.microsoft.com/office/powerpoint/2010/main" val="1691983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43</a:t>
            </a:fld>
            <a:endParaRPr lang="ru-RU"/>
          </a:p>
        </p:txBody>
      </p:sp>
    </p:spTree>
    <p:extLst>
      <p:ext uri="{BB962C8B-B14F-4D97-AF65-F5344CB8AC3E}">
        <p14:creationId xmlns:p14="http://schemas.microsoft.com/office/powerpoint/2010/main" val="2546481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60</a:t>
            </a:fld>
            <a:endParaRPr lang="ru-RU"/>
          </a:p>
        </p:txBody>
      </p:sp>
    </p:spTree>
    <p:extLst>
      <p:ext uri="{BB962C8B-B14F-4D97-AF65-F5344CB8AC3E}">
        <p14:creationId xmlns:p14="http://schemas.microsoft.com/office/powerpoint/2010/main" val="205602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Понятия база данных БД (database – DB)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и СУБД (Database Management System – DBMS) появились в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компьютерном мире в середине 60-х годов, когда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ЭВМ начали активно использоваться в управлении и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программисты стали переходить от решения отдельных задач</a:t>
            </a:r>
            <a:r>
              <a:rPr lang="en-US"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к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комплексной автоматизации управления, увязывая все задачи в единое целое общей целью.</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Раньше приходилось вводить и выводить одни и те же данные по многу раз.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Например, при управлении предприятием персональные сведения используются в</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задачах кадрового учета, начисления зарплаты, оперативного планирования и т. д.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Естественно ввести эти данные один раз, создав базу данных, и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предоставив всем прикладным программам право черпать необходимые сведения из этой базы.</a:t>
            </a:r>
          </a:p>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4</a:t>
            </a:fld>
            <a:endParaRPr lang="ru-RU"/>
          </a:p>
        </p:txBody>
      </p:sp>
    </p:spTree>
    <p:extLst>
      <p:ext uri="{BB962C8B-B14F-4D97-AF65-F5344CB8AC3E}">
        <p14:creationId xmlns:p14="http://schemas.microsoft.com/office/powerpoint/2010/main" val="337994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Большие массивы обрабатываемых данных</a:t>
            </a:r>
            <a:r>
              <a:rPr lang="ru-RU" sz="1200" kern="1200" baseline="0" dirty="0" smtClean="0">
                <a:solidFill>
                  <a:schemeClr val="tx1"/>
                </a:solidFill>
                <a:latin typeface="+mn-lt"/>
                <a:ea typeface="+mn-ea"/>
                <a:cs typeface="+mn-cs"/>
              </a:rPr>
              <a:t> –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техники оптимизации позволяют сжимать,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эффективно располагать на жестком диске данные, нежели бы это было обычное хранение файлов.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Соответственно, мы можем поместить больше данных</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Единая система обработки – </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значит, что клиенты базы данных будут</a:t>
            </a:r>
            <a:r>
              <a:rPr lang="ru-RU" sz="1200" kern="1200" baseline="0" dirty="0" smtClean="0">
                <a:solidFill>
                  <a:schemeClr val="tx1"/>
                </a:solidFill>
                <a:latin typeface="+mn-lt"/>
                <a:ea typeface="+mn-ea"/>
                <a:cs typeface="+mn-cs"/>
              </a:rPr>
              <a:t> всегда иметь актуальные данные – они все содержатся в однои месте</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Распределенная обработка и хранение</a:t>
            </a:r>
            <a:r>
              <a:rPr lang="ru-RU" sz="1200" kern="1200" baseline="0" dirty="0" smtClean="0">
                <a:solidFill>
                  <a:schemeClr val="tx1"/>
                </a:solidFill>
                <a:latin typeface="+mn-lt"/>
                <a:ea typeface="+mn-ea"/>
                <a:cs typeface="+mn-cs"/>
              </a:rPr>
              <a:t> –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разделение данных от программ, которые их обрабатывают</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Распределенный доступ – </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обычно СУБД представляет из себя сервер, к которому может подключаться множество пользователей</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Безопасность и защита – </a:t>
            </a:r>
            <a:endParaRPr lang="en-US"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latin typeface="+mn-lt"/>
                <a:ea typeface="+mn-ea"/>
                <a:cs typeface="+mn-cs"/>
              </a:rPr>
              <a:t>СУБД</a:t>
            </a:r>
            <a:r>
              <a:rPr lang="ru-RU" sz="1200" kern="1200" baseline="0" dirty="0" smtClean="0">
                <a:solidFill>
                  <a:schemeClr val="tx1"/>
                </a:solidFill>
                <a:latin typeface="+mn-lt"/>
                <a:ea typeface="+mn-ea"/>
                <a:cs typeface="+mn-cs"/>
              </a:rPr>
              <a:t> позволяют гибко настроить правила доступа к данным.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Присутствует з</a:t>
            </a:r>
            <a:r>
              <a:rPr lang="ru-RU" sz="1200" b="0" i="0" kern="1200" dirty="0" smtClean="0">
                <a:solidFill>
                  <a:schemeClr val="tx1"/>
                </a:solidFill>
                <a:effectLst/>
                <a:latin typeface="+mn-lt"/>
                <a:ea typeface="+mn-ea"/>
                <a:cs typeface="+mn-cs"/>
              </a:rPr>
              <a:t>ащита данных от несанкционированного доступа. </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Могут защищаться отдельные поля, записи, блоки данных, для чего используются разнообразные ключи, пароли, шифры и т. п.</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baseline="0" dirty="0" smtClean="0">
                <a:solidFill>
                  <a:schemeClr val="tx1"/>
                </a:solidFill>
                <a:latin typeface="+mn-lt"/>
                <a:ea typeface="+mn-ea"/>
                <a:cs typeface="+mn-cs"/>
              </a:rPr>
              <a:t>К примеру, Васе доступны таблицы с платежами и отчетами, а Пете доступны таблицы с клиентами, справочниками и документами. </a:t>
            </a:r>
            <a:endParaRPr lang="en-US"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smtClean="0">
              <a:solidFill>
                <a:schemeClr val="tx1"/>
              </a:solidFill>
              <a:latin typeface="+mn-lt"/>
              <a:ea typeface="+mn-ea"/>
              <a:cs typeface="+mn-cs"/>
            </a:endParaRPr>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5</a:t>
            </a:fld>
            <a:endParaRPr lang="ru-RU"/>
          </a:p>
        </p:txBody>
      </p:sp>
    </p:spTree>
    <p:extLst>
      <p:ext uri="{BB962C8B-B14F-4D97-AF65-F5344CB8AC3E}">
        <p14:creationId xmlns:p14="http://schemas.microsoft.com/office/powerpoint/2010/main" val="4265361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smtClean="0"/>
              <a:t>Предметная область –</a:t>
            </a:r>
            <a:r>
              <a:rPr lang="en-US" b="1" dirty="0" smtClean="0"/>
              <a:t> </a:t>
            </a:r>
            <a:r>
              <a:rPr lang="ru-RU" dirty="0" smtClean="0"/>
              <a:t>часть реального мира отраженного в виде базы данных</a:t>
            </a:r>
            <a:r>
              <a:rPr lang="en-US" dirty="0" smtClean="0"/>
              <a:t>.</a:t>
            </a:r>
            <a:r>
              <a:rPr lang="en-US" baseline="0" dirty="0" smtClean="0"/>
              <a:t> </a:t>
            </a:r>
            <a:r>
              <a:rPr lang="ru-RU" baseline="0" dirty="0" smtClean="0"/>
              <a:t>Тут мы берем какую-то модель, необходимую для задачи. То есть мы берем не все  многочисленные атрибуты объекта, а только лишь небольшую часть.</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r>
              <a:rPr lang="en-US" dirty="0" smtClean="0"/>
              <a:t> </a:t>
            </a:r>
            <a:r>
              <a:rPr lang="ru-RU" dirty="0" smtClean="0"/>
              <a:t>Какой-то непонятный слайд</a:t>
            </a:r>
          </a:p>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6</a:t>
            </a:fld>
            <a:endParaRPr lang="ru-RU"/>
          </a:p>
        </p:txBody>
      </p:sp>
    </p:spTree>
    <p:extLst>
      <p:ext uri="{BB962C8B-B14F-4D97-AF65-F5344CB8AC3E}">
        <p14:creationId xmlns:p14="http://schemas.microsoft.com/office/powerpoint/2010/main" val="206414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Пример предметных областей в реальном мире</a:t>
            </a:r>
            <a:endParaRPr lang="en-US" dirty="0" smtClean="0"/>
          </a:p>
          <a:p>
            <a:endParaRPr lang="en-US" dirty="0" smtClean="0"/>
          </a:p>
          <a:p>
            <a:r>
              <a:rPr lang="ru-RU" dirty="0" smtClean="0"/>
              <a:t>Например,</a:t>
            </a:r>
            <a:r>
              <a:rPr lang="ru-RU" baseline="0" dirty="0" smtClean="0"/>
              <a:t> заказ номеров в гостинице: могут быть клиенты с именами, номерами телефонов. Могут быть заказы, содержащие клиентов, время и номер комнаты. Может быть комната с ее параметрами – этаж, номер, стоимость за ночь, персонал, расписание обедов</a:t>
            </a:r>
          </a:p>
          <a:p>
            <a:endParaRPr lang="ru-RU" baseline="0" dirty="0" smtClean="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7</a:t>
            </a:fld>
            <a:endParaRPr lang="ru-RU"/>
          </a:p>
        </p:txBody>
      </p:sp>
    </p:spTree>
    <p:extLst>
      <p:ext uri="{BB962C8B-B14F-4D97-AF65-F5344CB8AC3E}">
        <p14:creationId xmlns:p14="http://schemas.microsoft.com/office/powerpoint/2010/main" val="796642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8</a:t>
            </a:fld>
            <a:endParaRPr lang="ru-RU"/>
          </a:p>
        </p:txBody>
      </p:sp>
    </p:spTree>
    <p:extLst>
      <p:ext uri="{BB962C8B-B14F-4D97-AF65-F5344CB8AC3E}">
        <p14:creationId xmlns:p14="http://schemas.microsoft.com/office/powerpoint/2010/main" val="158688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Реляционная модель данных основывается на математических принципах, вытекающих непосредственно из теории множеств и логики предикатов. </a:t>
            </a:r>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Эти принципы впервые были применены в области моделирования данных в конце 1960-х гг. доктором Е. Ф. Коддом, в то время работавшим в IBM, а впервые опубликованы в 1970 г.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u="none"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Термин «реляционный» означает, что теория основана на математическом понятии отношение (relation).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В качестве неформального синонима термину «отношение» часто встречается слово таблица.</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 Необходимо помнить, что «таблица» есть понятие нестрогое и неформальное и часто означает не «отношение» как абстрактное понятие, а визуальное представление отношения на бумаге или экране.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Некорректное и нестрогое использование термина «таблица» вместо термина «отношение» нередко приводит к недопониманию. Наиболее частая ошибка состоит в рассуждениях о том, что РМД имеет дело с «плоскими» , или «двумерными» таблицами, тогда как таковыми могут быть только визуальные представления таблиц. Отношения же являются абстракциями, и не могут быть ни «плоскими» , ни «неплоскими» . </a:t>
            </a:r>
            <a:endParaRPr lang="ru-RU"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12</a:t>
            </a:fld>
            <a:endParaRPr lang="ru-RU"/>
          </a:p>
        </p:txBody>
      </p:sp>
    </p:spTree>
    <p:extLst>
      <p:ext uri="{BB962C8B-B14F-4D97-AF65-F5344CB8AC3E}">
        <p14:creationId xmlns:p14="http://schemas.microsoft.com/office/powerpoint/2010/main" val="1422428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ru-RU" dirty="0" smtClean="0"/>
              <a:t>База данных состоит из таблиц. </a:t>
            </a:r>
          </a:p>
          <a:p>
            <a:r>
              <a:rPr lang="ru-RU" dirty="0" smtClean="0"/>
              <a:t>Таблицей называется структура, в ко­ торой хранятся данные, упорядочен­ные по столбцам и строкам.</a:t>
            </a:r>
          </a:p>
          <a:p>
            <a:r>
              <a:rPr lang="ru-RU" dirty="0" smtClean="0"/>
              <a:t>Строка таблицы содержит всю инфор­мацию об одном объекте таблицы. </a:t>
            </a:r>
          </a:p>
          <a:p>
            <a:r>
              <a:rPr lang="ru-RU" dirty="0" smtClean="0"/>
              <a:t>Столбец — фрагмент данных, хранящихся в таблице. </a:t>
            </a:r>
          </a:p>
          <a:p>
            <a:r>
              <a:rPr lang="ru-RU" dirty="0" smtClean="0"/>
              <a:t>Стро­ка (или запись или</a:t>
            </a:r>
            <a:r>
              <a:rPr lang="ru-RU" baseline="0" dirty="0" smtClean="0"/>
              <a:t> кортеж</a:t>
            </a:r>
            <a:r>
              <a:rPr lang="ru-RU" dirty="0" smtClean="0"/>
              <a:t>) — набор столбцов, описывающих атрибуты одного объекта. Столбцы и строки образуют таблицу.</a:t>
            </a:r>
          </a:p>
          <a:p>
            <a:r>
              <a:rPr lang="ru-RU" dirty="0" smtClean="0"/>
              <a:t>Строка содержит поля (атрибуты объектов) </a:t>
            </a:r>
            <a:endParaRPr lang="en-US" dirty="0" smtClean="0"/>
          </a:p>
          <a:p>
            <a:endParaRPr lang="en-US" dirty="0"/>
          </a:p>
        </p:txBody>
      </p:sp>
      <p:sp>
        <p:nvSpPr>
          <p:cNvPr id="4" name="Slide Number Placeholder 3"/>
          <p:cNvSpPr>
            <a:spLocks noGrp="1"/>
          </p:cNvSpPr>
          <p:nvPr>
            <p:ph type="sldNum" idx="10"/>
          </p:nvPr>
        </p:nvSpPr>
        <p:spPr/>
        <p:txBody>
          <a:bodyPr/>
          <a:lstStyle/>
          <a:p>
            <a:pPr algn="r"/>
            <a:fld id="{CD38F82F-266D-4EE8-A2BE-D429B47F85B8}" type="slidenum">
              <a:rPr lang="ru-RU" sz="1400" spc="-1" smtClean="0">
                <a:latin typeface="Times New Roman"/>
              </a:rPr>
              <a:t>13</a:t>
            </a:fld>
            <a:endParaRPr lang="ru-RU"/>
          </a:p>
        </p:txBody>
      </p:sp>
    </p:spTree>
    <p:extLst>
      <p:ext uri="{BB962C8B-B14F-4D97-AF65-F5344CB8AC3E}">
        <p14:creationId xmlns:p14="http://schemas.microsoft.com/office/powerpoint/2010/main" val="243513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29" name="PlaceHolder 2"/>
          <p:cNvSpPr>
            <a:spLocks noGrp="1"/>
          </p:cNvSpPr>
          <p:nvPr>
            <p:ph type="body"/>
          </p:nvPr>
        </p:nvSpPr>
        <p:spPr>
          <a:xfrm>
            <a:off x="0" y="0"/>
            <a:ext cx="12191760" cy="435960"/>
          </a:xfrm>
          <a:prstGeom prst="rect">
            <a:avLst/>
          </a:prstGeom>
        </p:spPr>
        <p:txBody>
          <a:bodyPr lIns="0" tIns="0" rIns="0" bIns="0"/>
          <a:lstStyle/>
          <a:p>
            <a:pPr lvl="0"/>
            <a:r>
              <a:rPr lang="ru-RU"/>
              <a:t>Образец текста</a:t>
            </a:r>
          </a:p>
        </p:txBody>
      </p:sp>
      <p:sp>
        <p:nvSpPr>
          <p:cNvPr id="30" name="PlaceHolder 3"/>
          <p:cNvSpPr>
            <a:spLocks noGrp="1"/>
          </p:cNvSpPr>
          <p:nvPr>
            <p:ph type="body"/>
          </p:nvPr>
        </p:nvSpPr>
        <p:spPr>
          <a:xfrm>
            <a:off x="0" y="477720"/>
            <a:ext cx="12191760" cy="43596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32" name="PlaceHolder 2"/>
          <p:cNvSpPr>
            <a:spLocks noGrp="1"/>
          </p:cNvSpPr>
          <p:nvPr>
            <p:ph type="body"/>
          </p:nvPr>
        </p:nvSpPr>
        <p:spPr>
          <a:xfrm>
            <a:off x="0" y="0"/>
            <a:ext cx="5949360" cy="435960"/>
          </a:xfrm>
          <a:prstGeom prst="rect">
            <a:avLst/>
          </a:prstGeom>
        </p:spPr>
        <p:txBody>
          <a:bodyPr lIns="0" tIns="0" rIns="0" bIns="0"/>
          <a:lstStyle/>
          <a:p>
            <a:pPr lvl="0"/>
            <a:r>
              <a:rPr lang="ru-RU"/>
              <a:t>Образец текста</a:t>
            </a:r>
          </a:p>
        </p:txBody>
      </p:sp>
      <p:sp>
        <p:nvSpPr>
          <p:cNvPr id="33" name="PlaceHolder 3"/>
          <p:cNvSpPr>
            <a:spLocks noGrp="1"/>
          </p:cNvSpPr>
          <p:nvPr>
            <p:ph type="body"/>
          </p:nvPr>
        </p:nvSpPr>
        <p:spPr>
          <a:xfrm>
            <a:off x="6247080" y="0"/>
            <a:ext cx="5949360" cy="435960"/>
          </a:xfrm>
          <a:prstGeom prst="rect">
            <a:avLst/>
          </a:prstGeom>
        </p:spPr>
        <p:txBody>
          <a:bodyPr lIns="0" tIns="0" rIns="0" bIns="0"/>
          <a:lstStyle/>
          <a:p>
            <a:pPr lvl="0"/>
            <a:r>
              <a:rPr lang="ru-RU"/>
              <a:t>Образец текста</a:t>
            </a:r>
          </a:p>
        </p:txBody>
      </p:sp>
      <p:sp>
        <p:nvSpPr>
          <p:cNvPr id="34" name="PlaceHolder 4"/>
          <p:cNvSpPr>
            <a:spLocks noGrp="1"/>
          </p:cNvSpPr>
          <p:nvPr>
            <p:ph type="body"/>
          </p:nvPr>
        </p:nvSpPr>
        <p:spPr>
          <a:xfrm>
            <a:off x="6247080" y="477720"/>
            <a:ext cx="5949360" cy="435960"/>
          </a:xfrm>
          <a:prstGeom prst="rect">
            <a:avLst/>
          </a:prstGeom>
        </p:spPr>
        <p:txBody>
          <a:bodyPr lIns="0" tIns="0" rIns="0" bIns="0"/>
          <a:lstStyle/>
          <a:p>
            <a:pPr lvl="0"/>
            <a:r>
              <a:rPr lang="ru-RU"/>
              <a:t>Образец текста</a:t>
            </a:r>
          </a:p>
        </p:txBody>
      </p:sp>
      <p:sp>
        <p:nvSpPr>
          <p:cNvPr id="35" name="PlaceHolder 5"/>
          <p:cNvSpPr>
            <a:spLocks noGrp="1"/>
          </p:cNvSpPr>
          <p:nvPr>
            <p:ph type="body"/>
          </p:nvPr>
        </p:nvSpPr>
        <p:spPr>
          <a:xfrm>
            <a:off x="0" y="477720"/>
            <a:ext cx="5949360" cy="43596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37" name="PlaceHolder 2"/>
          <p:cNvSpPr>
            <a:spLocks noGrp="1"/>
          </p:cNvSpPr>
          <p:nvPr>
            <p:ph type="body"/>
          </p:nvPr>
        </p:nvSpPr>
        <p:spPr>
          <a:xfrm>
            <a:off x="0" y="0"/>
            <a:ext cx="12191760" cy="914040"/>
          </a:xfrm>
          <a:prstGeom prst="rect">
            <a:avLst/>
          </a:prstGeom>
        </p:spPr>
        <p:txBody>
          <a:bodyPr lIns="0" tIns="0" rIns="0" bIns="0"/>
          <a:lstStyle/>
          <a:p>
            <a:pPr lvl="0"/>
            <a:r>
              <a:rPr lang="ru-RU"/>
              <a:t>Образец текста</a:t>
            </a:r>
          </a:p>
        </p:txBody>
      </p:sp>
      <p:sp>
        <p:nvSpPr>
          <p:cNvPr id="38" name="PlaceHolder 3"/>
          <p:cNvSpPr>
            <a:spLocks noGrp="1"/>
          </p:cNvSpPr>
          <p:nvPr>
            <p:ph type="body"/>
          </p:nvPr>
        </p:nvSpPr>
        <p:spPr>
          <a:xfrm>
            <a:off x="0" y="0"/>
            <a:ext cx="12191760" cy="914040"/>
          </a:xfrm>
          <a:prstGeom prst="rect">
            <a:avLst/>
          </a:prstGeom>
        </p:spPr>
        <p:txBody>
          <a:bodyPr lIns="0" tIns="0" rIns="0" bIns="0"/>
          <a:lstStyle/>
          <a:p>
            <a:pPr lvl="0"/>
            <a:r>
              <a:rPr lang="ru-RU"/>
              <a:t>Образец текста</a:t>
            </a:r>
          </a:p>
        </p:txBody>
      </p:sp>
      <p:pic>
        <p:nvPicPr>
          <p:cNvPr id="39" name="Picture 38"/>
          <p:cNvPicPr/>
          <p:nvPr/>
        </p:nvPicPr>
        <p:blipFill>
          <a:blip r:embed="rId2"/>
          <a:stretch/>
        </p:blipFill>
        <p:spPr>
          <a:xfrm>
            <a:off x="5523120" y="-360"/>
            <a:ext cx="1145520" cy="914040"/>
          </a:xfrm>
          <a:prstGeom prst="rect">
            <a:avLst/>
          </a:prstGeom>
          <a:ln>
            <a:noFill/>
          </a:ln>
        </p:spPr>
      </p:pic>
      <p:pic>
        <p:nvPicPr>
          <p:cNvPr id="40" name="Picture 39"/>
          <p:cNvPicPr/>
          <p:nvPr/>
        </p:nvPicPr>
        <p:blipFill>
          <a:blip r:embed="rId2"/>
          <a:stretch/>
        </p:blipFill>
        <p:spPr>
          <a:xfrm>
            <a:off x="5523120" y="-360"/>
            <a:ext cx="1145520" cy="914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9006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200"/>
            </a:lvl1pPr>
            <a:lvl2pPr>
              <a:defRPr sz="1200"/>
            </a:lvl2pPr>
            <a:lvl3pPr>
              <a:defRPr sz="105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9964" y="1439863"/>
            <a:ext cx="11241024" cy="4572000"/>
          </a:xfrm>
          <a:prstGeom prst="rect">
            <a:avLst/>
          </a:prstGeom>
        </p:spPr>
        <p:txBody>
          <a:bodyPr>
            <a:noAutofit/>
          </a:bodyPr>
          <a:lstStyle>
            <a:lvl1pPr marL="342900" indent="-342900">
              <a:lnSpc>
                <a:spcPct val="120000"/>
              </a:lnSpc>
              <a:spcBef>
                <a:spcPts val="0"/>
              </a:spcBef>
              <a:spcAft>
                <a:spcPts val="1350"/>
              </a:spcAft>
              <a:buSzPct val="140000"/>
              <a:buFont typeface="+mj-lt"/>
              <a:buAutoNum type="arabicPeriod"/>
              <a:defRPr sz="1200" baseline="0"/>
            </a:lvl1pPr>
            <a:lvl2pPr>
              <a:defRPr sz="1350"/>
            </a:lvl2pPr>
            <a:lvl3pPr>
              <a:defRPr sz="1200"/>
            </a:lvl3pPr>
            <a:lvl4pPr>
              <a:defRPr sz="975"/>
            </a:lvl4pPr>
            <a:lvl5pPr>
              <a:defRPr sz="825"/>
            </a:lvl5pPr>
            <a:lvl6pPr>
              <a:defRPr sz="1500"/>
            </a:lvl6pPr>
            <a:lvl7pPr>
              <a:defRPr sz="1500"/>
            </a:lvl7pPr>
            <a:lvl8pPr>
              <a:defRPr sz="1500"/>
            </a:lvl8pPr>
            <a:lvl9pPr>
              <a:defRPr sz="15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819353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2"/>
            <a:ext cx="11241024" cy="4572000"/>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marL="418338" indent="-157734">
              <a:lnSpc>
                <a:spcPct val="120000"/>
              </a:lnSpc>
              <a:spcBef>
                <a:spcPts val="216"/>
              </a:spcBef>
              <a:buSzPct val="100000"/>
              <a:buFont typeface="Lucida Grande"/>
              <a:buChar char="–"/>
              <a:defRPr sz="1050" baseline="0"/>
            </a:lvl2pPr>
            <a:lvl3pPr marL="644652" indent="-130302">
              <a:lnSpc>
                <a:spcPct val="120000"/>
              </a:lnSpc>
              <a:spcBef>
                <a:spcPts val="198"/>
              </a:spcBef>
              <a:defRPr sz="1050" baseline="0"/>
            </a:lvl3pPr>
            <a:lvl4pPr>
              <a:defRPr sz="1200"/>
            </a:lvl4pPr>
            <a:lvl5pPr>
              <a:defRPr sz="12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6705600" y="910939"/>
            <a:ext cx="54864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480484" y="1439862"/>
            <a:ext cx="5791200" cy="4572000"/>
          </a:xfrm>
          <a:prstGeom prst="rect">
            <a:avLst/>
          </a:prstGeom>
        </p:spPr>
        <p:txBody>
          <a:bodyPr vert="horz" lIns="91440" tIns="45720" rIns="91440" bIns="45720" rtlCol="0">
            <a:normAutofit/>
          </a:bodyPr>
          <a:lstStyle>
            <a:lvl1pPr marL="130302" marR="0" indent="-130302" algn="l" defTabSz="342900"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Титульный слайд">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8" name="PlaceHolder 2"/>
          <p:cNvSpPr>
            <a:spLocks noGrp="1"/>
          </p:cNvSpPr>
          <p:nvPr>
            <p:ph type="subTitle"/>
          </p:nvPr>
        </p:nvSpPr>
        <p:spPr>
          <a:xfrm>
            <a:off x="0" y="0"/>
            <a:ext cx="12191760" cy="914040"/>
          </a:xfrm>
          <a:prstGeom prst="rect">
            <a:avLst/>
          </a:prstGeom>
        </p:spPr>
        <p:txBody>
          <a:bodyPr lIns="0" tIns="0" rIns="0" bIns="0" anchor="ctr"/>
          <a:lstStyle/>
          <a:p>
            <a:pPr algn="ctr"/>
            <a:r>
              <a:rPr lang="ru-RU"/>
              <a:t>Образец подзаголовка</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480484" y="1776415"/>
            <a:ext cx="11106149" cy="4196433"/>
          </a:xfrm>
          <a:prstGeom prst="rect">
            <a:avLst/>
          </a:prstGeom>
        </p:spPr>
        <p:txBody>
          <a:bodyPr vert="horz" lIns="68580" tIns="34290" rIns="68580" bIns="34290" rtlCol="0">
            <a:normAutofit/>
          </a:bodyPr>
          <a:lstStyle>
            <a:lvl1pPr marL="130302" marR="0" indent="-130302" algn="l" defTabSz="257175" rtl="0" eaLnBrk="1" fontAlgn="auto" latinLnBrk="0" hangingPunct="1">
              <a:lnSpc>
                <a:spcPct val="120000"/>
              </a:lnSpc>
              <a:spcBef>
                <a:spcPts val="0"/>
              </a:spcBef>
              <a:spcAft>
                <a:spcPts val="750"/>
              </a:spcAft>
              <a:buClr>
                <a:schemeClr val="accent2"/>
              </a:buClr>
              <a:buSzTx/>
              <a:buFont typeface="Arial"/>
              <a:buChar char="•"/>
              <a:tabLst/>
              <a:defRPr sz="1200" baseline="0"/>
            </a:lvl1pPr>
            <a:lvl2pPr>
              <a:defRPr sz="900"/>
            </a:lvl2pPr>
            <a:lvl3pPr>
              <a:defRPr sz="900"/>
            </a:lvl3pPr>
            <a:lvl4pPr>
              <a:defRPr sz="900"/>
            </a:lvl4pPr>
            <a:lvl5pPr>
              <a:defRPr sz="9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557532"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a:t>TITLE TO GO HERE</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spTree>
      <p:nvGrpSpPr>
        <p:cNvPr id="1" name=""/>
        <p:cNvGrpSpPr/>
        <p:nvPr/>
      </p:nvGrpSpPr>
      <p:grpSpPr>
        <a:xfrm>
          <a:off x="0" y="0"/>
          <a:ext cx="0" cy="0"/>
          <a:chOff x="0" y="0"/>
          <a:chExt cx="0" cy="0"/>
        </a:xfrm>
      </p:grpSpPr>
      <p:cxnSp>
        <p:nvCxnSpPr>
          <p:cNvPr id="4" name="Straight Connector 3"/>
          <p:cNvCxnSpPr/>
          <p:nvPr/>
        </p:nvCxnSpPr>
        <p:spPr>
          <a:xfrm flipV="1">
            <a:off x="4064000" y="923639"/>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8128000" y="923639"/>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cxnSp>
        <p:nvCxnSpPr>
          <p:cNvPr id="6" name="Straight Connector 5"/>
          <p:cNvCxnSpPr/>
          <p:nvPr/>
        </p:nvCxnSpPr>
        <p:spPr>
          <a:xfrm flipH="1">
            <a:off x="0" y="3712442"/>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4118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3256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a:t>Title Here</a:t>
            </a:r>
          </a:p>
        </p:txBody>
      </p:sp>
      <p:sp>
        <p:nvSpPr>
          <p:cNvPr id="28" name="Picture Placeholder 3"/>
          <p:cNvSpPr>
            <a:spLocks noGrp="1"/>
          </p:cNvSpPr>
          <p:nvPr>
            <p:ph type="pic" sz="quarter" idx="18" hasCustomPrompt="1"/>
          </p:nvPr>
        </p:nvSpPr>
        <p:spPr>
          <a:xfrm>
            <a:off x="762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a:t>Headshot</a:t>
            </a:r>
          </a:p>
        </p:txBody>
      </p:sp>
      <p:sp>
        <p:nvSpPr>
          <p:cNvPr id="33" name="Text Placeholder 2"/>
          <p:cNvSpPr>
            <a:spLocks noGrp="1"/>
          </p:cNvSpPr>
          <p:nvPr>
            <p:ph type="body" sz="quarter" idx="19" hasCustomPrompt="1"/>
          </p:nvPr>
        </p:nvSpPr>
        <p:spPr>
          <a:xfrm>
            <a:off x="1070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208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a:t>Title Here</a:t>
            </a:r>
          </a:p>
        </p:txBody>
      </p:sp>
      <p:sp>
        <p:nvSpPr>
          <p:cNvPr id="37" name="Text Placeholder 2"/>
          <p:cNvSpPr>
            <a:spLocks noGrp="1"/>
          </p:cNvSpPr>
          <p:nvPr>
            <p:ph type="body" sz="quarter" idx="23" hasCustomPrompt="1"/>
          </p:nvPr>
        </p:nvSpPr>
        <p:spPr>
          <a:xfrm>
            <a:off x="7166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6304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a:t>Title Here</a:t>
            </a:r>
          </a:p>
        </p:txBody>
      </p:sp>
      <p:sp>
        <p:nvSpPr>
          <p:cNvPr id="41" name="Text Placeholder 2"/>
          <p:cNvSpPr>
            <a:spLocks noGrp="1"/>
          </p:cNvSpPr>
          <p:nvPr>
            <p:ph type="body" sz="quarter" idx="27" hasCustomPrompt="1"/>
          </p:nvPr>
        </p:nvSpPr>
        <p:spPr>
          <a:xfrm>
            <a:off x="10214032" y="2635444"/>
            <a:ext cx="907941" cy="249299"/>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9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9352492" y="2954878"/>
            <a:ext cx="2631016" cy="339429"/>
          </a:xfrm>
          <a:prstGeom prst="rect">
            <a:avLst/>
          </a:prstGeom>
        </p:spPr>
        <p:txBody>
          <a:bodyPr vert="horz"/>
          <a:lstStyle>
            <a:lvl1pPr marL="0" indent="0" algn="ctr">
              <a:buNone/>
              <a:defRPr sz="750"/>
            </a:lvl1pPr>
            <a:lvl2pPr marL="257175" indent="0">
              <a:buNone/>
              <a:defRPr sz="600"/>
            </a:lvl2pPr>
            <a:lvl3pPr marL="514350" indent="0">
              <a:buNone/>
              <a:defRPr sz="600"/>
            </a:lvl3pPr>
            <a:lvl4pPr marL="771525" indent="0">
              <a:buNone/>
              <a:defRPr sz="600"/>
            </a:lvl4pPr>
            <a:lvl5pPr marL="1028700" indent="0">
              <a:buNone/>
              <a:defRPr sz="600"/>
            </a:lvl5pPr>
          </a:lstStyle>
          <a:p>
            <a:pPr lvl="0"/>
            <a:r>
              <a:rPr lang="en-US" dirty="0"/>
              <a:t>Title Here</a:t>
            </a:r>
          </a:p>
        </p:txBody>
      </p:sp>
      <p:sp>
        <p:nvSpPr>
          <p:cNvPr id="44" name="Picture Placeholder 3"/>
          <p:cNvSpPr>
            <a:spLocks noGrp="1"/>
          </p:cNvSpPr>
          <p:nvPr>
            <p:ph type="pic" sz="quarter" idx="30" hasCustomPrompt="1"/>
          </p:nvPr>
        </p:nvSpPr>
        <p:spPr>
          <a:xfrm>
            <a:off x="3810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a:t>Headshot</a:t>
            </a:r>
          </a:p>
        </p:txBody>
      </p:sp>
      <p:sp>
        <p:nvSpPr>
          <p:cNvPr id="45" name="Picture Placeholder 3"/>
          <p:cNvSpPr>
            <a:spLocks noGrp="1"/>
          </p:cNvSpPr>
          <p:nvPr>
            <p:ph type="pic" sz="quarter" idx="31" hasCustomPrompt="1"/>
          </p:nvPr>
        </p:nvSpPr>
        <p:spPr>
          <a:xfrm>
            <a:off x="6858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a:t>Headshot</a:t>
            </a:r>
          </a:p>
        </p:txBody>
      </p:sp>
      <p:sp>
        <p:nvSpPr>
          <p:cNvPr id="46" name="Picture Placeholder 3"/>
          <p:cNvSpPr>
            <a:spLocks noGrp="1"/>
          </p:cNvSpPr>
          <p:nvPr>
            <p:ph type="pic" sz="quarter" idx="32" hasCustomPrompt="1"/>
          </p:nvPr>
        </p:nvSpPr>
        <p:spPr>
          <a:xfrm>
            <a:off x="9906000" y="1200727"/>
            <a:ext cx="1524000" cy="1143000"/>
          </a:xfrm>
          <a:prstGeom prst="rect">
            <a:avLst/>
          </a:prstGeom>
        </p:spPr>
        <p:txBody>
          <a:bodyPr vert="horz" anchor="ctr"/>
          <a:lstStyle>
            <a:lvl1pPr marL="0" marR="0" indent="0" algn="ctr" defTabSz="257175" rtl="0" eaLnBrk="1" fontAlgn="auto" latinLnBrk="0" hangingPunct="1">
              <a:lnSpc>
                <a:spcPct val="100000"/>
              </a:lnSpc>
              <a:spcBef>
                <a:spcPct val="20000"/>
              </a:spcBef>
              <a:spcAft>
                <a:spcPts val="0"/>
              </a:spcAft>
              <a:buClr>
                <a:srgbClr val="39C2D7"/>
              </a:buClr>
              <a:buSzTx/>
              <a:buFont typeface="Arial"/>
              <a:buNone/>
              <a:tabLst/>
              <a:defRPr sz="900"/>
            </a:lvl1pPr>
          </a:lstStyle>
          <a:p>
            <a:r>
              <a:rPr lang="en-US" dirty="0"/>
              <a:t>Headshot</a:t>
            </a:r>
          </a:p>
        </p:txBody>
      </p:sp>
      <p:cxnSp>
        <p:nvCxnSpPr>
          <p:cNvPr id="22" name="Straight Connector 21"/>
          <p:cNvCxnSpPr/>
          <p:nvPr/>
        </p:nvCxnSpPr>
        <p:spPr>
          <a:xfrm flipV="1">
            <a:off x="3048000" y="932693"/>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6096001"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9144001" y="932692"/>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304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3352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6400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9448800" y="3505200"/>
            <a:ext cx="2438400" cy="2743200"/>
          </a:xfrm>
          <a:prstGeom prst="rect">
            <a:avLst/>
          </a:prstGeom>
        </p:spPr>
        <p:txBody>
          <a:bodyPr vert="horz"/>
          <a:lstStyle>
            <a:lvl1pPr marL="0" indent="0">
              <a:lnSpc>
                <a:spcPct val="100000"/>
              </a:lnSpc>
              <a:spcBef>
                <a:spcPts val="0"/>
              </a:spcBef>
              <a:buNone/>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17" name="Rectangle 16"/>
          <p:cNvSpPr/>
          <p:nvPr/>
        </p:nvSpPr>
        <p:spPr>
          <a:xfrm>
            <a:off x="0" y="939800"/>
            <a:ext cx="12192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9" name="Oval 18"/>
          <p:cNvSpPr/>
          <p:nvPr/>
        </p:nvSpPr>
        <p:spPr>
          <a:xfrm>
            <a:off x="1214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dirty="0">
                <a:solidFill>
                  <a:prstClr val="white"/>
                </a:solidFill>
                <a:latin typeface="Arial Black"/>
                <a:cs typeface="Arial Black"/>
              </a:rPr>
              <a:t>1</a:t>
            </a:r>
          </a:p>
        </p:txBody>
      </p:sp>
      <p:sp>
        <p:nvSpPr>
          <p:cNvPr id="21" name="Oval 20"/>
          <p:cNvSpPr/>
          <p:nvPr/>
        </p:nvSpPr>
        <p:spPr>
          <a:xfrm>
            <a:off x="4262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2</a:t>
            </a:r>
          </a:p>
        </p:txBody>
      </p:sp>
      <p:sp>
        <p:nvSpPr>
          <p:cNvPr id="22" name="Oval 21"/>
          <p:cNvSpPr/>
          <p:nvPr/>
        </p:nvSpPr>
        <p:spPr>
          <a:xfrm>
            <a:off x="10358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4</a:t>
            </a:r>
          </a:p>
        </p:txBody>
      </p:sp>
      <p:sp>
        <p:nvSpPr>
          <p:cNvPr id="24" name="Oval 23"/>
          <p:cNvSpPr/>
          <p:nvPr/>
        </p:nvSpPr>
        <p:spPr>
          <a:xfrm>
            <a:off x="7310280" y="1214873"/>
            <a:ext cx="619443"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500" b="1" dirty="0">
                <a:solidFill>
                  <a:prstClr val="white"/>
                </a:solidFill>
                <a:latin typeface="Arial Black"/>
                <a:cs typeface="Arial Black"/>
              </a:rPr>
              <a:t>3</a:t>
            </a:r>
          </a:p>
        </p:txBody>
      </p:sp>
      <p:cxnSp>
        <p:nvCxnSpPr>
          <p:cNvPr id="9" name="Straight Connector 8"/>
          <p:cNvCxnSpPr/>
          <p:nvPr/>
        </p:nvCxnSpPr>
        <p:spPr>
          <a:xfrm flipV="1">
            <a:off x="3048000" y="932693"/>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6096001" y="944426"/>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9144001" y="932692"/>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304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3352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6400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9448800" y="2601468"/>
            <a:ext cx="2438400" cy="3200400"/>
          </a:xfrm>
          <a:prstGeom prst="rect">
            <a:avLst/>
          </a:prstGeom>
        </p:spPr>
        <p:txBody>
          <a:bodyPr vert="horz"/>
          <a:lstStyle>
            <a:lvl1pPr marL="96012" marR="0" indent="-96012" algn="l" defTabSz="342900" rtl="0" eaLnBrk="1" fontAlgn="auto" latinLnBrk="0" hangingPunct="1">
              <a:lnSpc>
                <a:spcPct val="100000"/>
              </a:lnSpc>
              <a:spcBef>
                <a:spcPts val="0"/>
              </a:spcBef>
              <a:spcAft>
                <a:spcPts val="563"/>
              </a:spcAft>
              <a:buClr>
                <a:schemeClr val="accent2"/>
              </a:buClr>
              <a:buSzTx/>
              <a:buFont typeface="Arial"/>
              <a:buChar char="•"/>
              <a:tabLst/>
              <a:defRPr sz="900" baseline="0"/>
            </a:lvl1pPr>
            <a:lvl2pPr marL="342900" indent="0">
              <a:buNone/>
              <a:defRPr/>
            </a:lvl2pPr>
            <a:lvl3pPr marL="685800" indent="0">
              <a:buNone/>
              <a:defRPr/>
            </a:lvl3pPr>
            <a:lvl4pPr marL="1028700" indent="0">
              <a:buNone/>
              <a:defRPr/>
            </a:lvl4pPr>
            <a:lvl5pPr marL="13716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96012" marR="0" lvl="0" indent="-96012" algn="l" defTabSz="342900" rtl="0" eaLnBrk="1" fontAlgn="auto" latinLnBrk="0" hangingPunct="1">
              <a:lnSpc>
                <a:spcPct val="100000"/>
              </a:lnSpc>
              <a:spcBef>
                <a:spcPts val="0"/>
              </a:spcBef>
              <a:spcAft>
                <a:spcPts val="563"/>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304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3352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6400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9448800" y="1801368"/>
            <a:ext cx="2438400" cy="713232"/>
          </a:xfrm>
          <a:prstGeom prst="rect">
            <a:avLst/>
          </a:prstGeom>
        </p:spPr>
        <p:txBody>
          <a:bodyPr vert="horz"/>
          <a:lstStyle>
            <a:lvl1pPr marL="0" marR="0" indent="0" algn="ctr" defTabSz="342900" rtl="0" eaLnBrk="1" fontAlgn="auto" latinLnBrk="0" hangingPunct="1">
              <a:lnSpc>
                <a:spcPct val="100000"/>
              </a:lnSpc>
              <a:spcBef>
                <a:spcPts val="0"/>
              </a:spcBef>
              <a:spcAft>
                <a:spcPts val="563"/>
              </a:spcAft>
              <a:buClr>
                <a:schemeClr val="accent2"/>
              </a:buClr>
              <a:buSzTx/>
              <a:buFont typeface="Arial"/>
              <a:buNone/>
              <a:tabLst/>
              <a:defRPr sz="1050" baseline="0">
                <a:latin typeface="Arial Black"/>
                <a:cs typeface="Arial Black"/>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LOREM</a:t>
            </a:r>
            <a:br>
              <a:rPr lang="en-US" dirty="0"/>
            </a:br>
            <a:r>
              <a:rPr lang="en-US" dirty="0"/>
              <a:t>IPSUM DOLOR</a:t>
            </a:r>
            <a:br>
              <a:rPr lang="en-US" dirty="0"/>
            </a:br>
            <a:r>
              <a:rPr lang="en-US" dirty="0"/>
              <a:t>SIT AMET</a:t>
            </a:r>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Steps">
    <p:spTree>
      <p:nvGrpSpPr>
        <p:cNvPr id="1" name=""/>
        <p:cNvGrpSpPr/>
        <p:nvPr/>
      </p:nvGrpSpPr>
      <p:grpSpPr>
        <a:xfrm>
          <a:off x="0" y="0"/>
          <a:ext cx="0" cy="0"/>
          <a:chOff x="0" y="0"/>
          <a:chExt cx="0" cy="0"/>
        </a:xfrm>
      </p:grpSpPr>
      <p:sp>
        <p:nvSpPr>
          <p:cNvPr id="3" name="Rectangle 2"/>
          <p:cNvSpPr/>
          <p:nvPr/>
        </p:nvSpPr>
        <p:spPr>
          <a:xfrm>
            <a:off x="4" y="926332"/>
            <a:ext cx="1038225"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51435" tIns="25718" rIns="51435" bIns="25718" rtlCol="0" anchor="ctr"/>
          <a:lstStyle/>
          <a:p>
            <a:pPr algn="ctr" defTabSz="342900"/>
            <a:endParaRPr lang="en-US" dirty="0">
              <a:solidFill>
                <a:srgbClr val="2FC2D9"/>
              </a:solidFill>
            </a:endParaRPr>
          </a:p>
        </p:txBody>
      </p:sp>
      <p:sp>
        <p:nvSpPr>
          <p:cNvPr id="4" name="Oval 3"/>
          <p:cNvSpPr/>
          <p:nvPr/>
        </p:nvSpPr>
        <p:spPr>
          <a:xfrm>
            <a:off x="767821" y="3477648"/>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srgbClr val="FFFFFF"/>
                </a:solidFill>
                <a:latin typeface="Arial Black"/>
                <a:cs typeface="Arial Black"/>
              </a:rPr>
              <a:t>2</a:t>
            </a:r>
          </a:p>
        </p:txBody>
      </p:sp>
      <p:cxnSp>
        <p:nvCxnSpPr>
          <p:cNvPr id="6" name="Straight Connector 5"/>
          <p:cNvCxnSpPr/>
          <p:nvPr/>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67821" y="1630376"/>
            <a:ext cx="54864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prstClr val="white"/>
                </a:solidFill>
                <a:latin typeface="Arial Black"/>
                <a:cs typeface="Arial Black"/>
              </a:rPr>
              <a:t>1</a:t>
            </a:r>
          </a:p>
        </p:txBody>
      </p:sp>
      <p:cxnSp>
        <p:nvCxnSpPr>
          <p:cNvPr id="8" name="Straight Connector 7"/>
          <p:cNvCxnSpPr/>
          <p:nvPr/>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767821" y="5324921"/>
            <a:ext cx="54864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0574" rIns="0" rtlCol="0" anchor="ctr" anchorCtr="0"/>
          <a:lstStyle/>
          <a:p>
            <a:pPr algn="ctr" defTabSz="342900"/>
            <a:r>
              <a:rPr lang="en-US" sz="1125"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490133" y="14224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4114801" y="12065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490133" y="32385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4114801" y="30226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490133" y="5080000"/>
            <a:ext cx="2387600" cy="889000"/>
          </a:xfrm>
          <a:prstGeom prst="rect">
            <a:avLst/>
          </a:prstGeom>
        </p:spPr>
        <p:txBody>
          <a:bodyPr vert="horz" anchor="ctr" anchorCtr="0"/>
          <a:lstStyle>
            <a:lvl1pPr marL="0" indent="0">
              <a:buNone/>
              <a:defRPr sz="12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4114801" y="4864100"/>
            <a:ext cx="7552267" cy="1333500"/>
          </a:xfrm>
          <a:prstGeom prst="rect">
            <a:avLst/>
          </a:prstGeom>
        </p:spPr>
        <p:txBody>
          <a:bodyPr vert="horz" anchor="ctr" anchorCtr="0"/>
          <a:lstStyle>
            <a:lvl1pPr marL="130302" marR="0" indent="-130302" algn="l" defTabSz="342900" rtl="0" eaLnBrk="1" fontAlgn="auto" latinLnBrk="0" hangingPunct="1">
              <a:lnSpc>
                <a:spcPct val="120000"/>
              </a:lnSpc>
              <a:spcBef>
                <a:spcPts val="0"/>
              </a:spcBef>
              <a:spcAft>
                <a:spcPts val="600"/>
              </a:spcAft>
              <a:buClr>
                <a:schemeClr val="accent2"/>
              </a:buClr>
              <a:buSzTx/>
              <a:buFont typeface="Arial"/>
              <a:buChar char="•"/>
              <a:tabLst/>
              <a:defRPr sz="105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30302" marR="0" lvl="0" indent="-130302" algn="l" defTabSz="342900" rtl="0" eaLnBrk="1" fontAlgn="auto" latinLnBrk="0" hangingPunct="1">
              <a:lnSpc>
                <a:spcPct val="120000"/>
              </a:lnSpc>
              <a:spcBef>
                <a:spcPts val="0"/>
              </a:spcBef>
              <a:spcAft>
                <a:spcPts val="6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se Study - without image">
    <p:spTree>
      <p:nvGrpSpPr>
        <p:cNvPr id="1" name=""/>
        <p:cNvGrpSpPr/>
        <p:nvPr/>
      </p:nvGrpSpPr>
      <p:grpSpPr>
        <a:xfrm>
          <a:off x="0" y="0"/>
          <a:ext cx="0" cy="0"/>
          <a:chOff x="0" y="0"/>
          <a:chExt cx="0" cy="0"/>
        </a:xfrm>
      </p:grpSpPr>
      <p:sp>
        <p:nvSpPr>
          <p:cNvPr id="12" name="Rectangle 11"/>
          <p:cNvSpPr/>
          <p:nvPr/>
        </p:nvSpPr>
        <p:spPr>
          <a:xfrm>
            <a:off x="0" y="-4"/>
            <a:ext cx="12192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3" name="Title Placeholder 1"/>
          <p:cNvSpPr>
            <a:spLocks noGrp="1"/>
          </p:cNvSpPr>
          <p:nvPr>
            <p:ph type="title" hasCustomPrompt="1"/>
          </p:nvPr>
        </p:nvSpPr>
        <p:spPr>
          <a:xfrm>
            <a:off x="2411651" y="119512"/>
            <a:ext cx="8610608"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p:nvCxnSpPr>
        <p:spPr>
          <a:xfrm>
            <a:off x="2223912"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12192000" y="943720"/>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6370488" y="1761513"/>
            <a:ext cx="5242560" cy="3657600"/>
          </a:xfrm>
          <a:prstGeom prst="rect">
            <a:avLst/>
          </a:prstGeom>
        </p:spPr>
        <p:txBody>
          <a:bodyPr vert="horz" lIns="91440" tIns="45720" rIns="91440" bIns="45720" rtlCol="0">
            <a:noAutofit/>
          </a:bodyPr>
          <a:lstStyle>
            <a:lvl1pPr marL="173038" indent="-173038">
              <a:lnSpc>
                <a:spcPts val="1200"/>
              </a:lnSpc>
              <a:spcBef>
                <a:spcPts val="0"/>
              </a:spcBef>
              <a:spcAft>
                <a:spcPts val="975"/>
              </a:spcAft>
              <a:buClr>
                <a:srgbClr val="2FC2D9"/>
              </a:buClr>
              <a:buFont typeface="Arial"/>
              <a:buChar char="•"/>
              <a:defRPr sz="1200" baseline="0">
                <a:solidFill>
                  <a:schemeClr val="tx1"/>
                </a:solidFill>
              </a:defRPr>
            </a:lvl1pPr>
            <a:lvl2pPr>
              <a:defRPr sz="1200"/>
            </a:lvl2pPr>
            <a:lvl3pPr>
              <a:defRPr sz="105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484715" y="1761513"/>
            <a:ext cx="5242560" cy="3657600"/>
          </a:xfrm>
          <a:prstGeom prst="rect">
            <a:avLst/>
          </a:prstGeom>
        </p:spPr>
        <p:txBody>
          <a:bodyPr tIns="45720">
            <a:noAutofit/>
          </a:bodyPr>
          <a:lstStyle>
            <a:lvl1pPr marL="0" indent="0">
              <a:lnSpc>
                <a:spcPct val="110000"/>
              </a:lnSpc>
              <a:spcBef>
                <a:spcPts val="0"/>
              </a:spcBef>
              <a:spcAft>
                <a:spcPts val="975"/>
              </a:spcAft>
              <a:buNone/>
              <a:defRPr sz="1200"/>
            </a:lvl1pPr>
            <a:lvl2pPr>
              <a:defRPr sz="975"/>
            </a:lvl2pPr>
            <a:lvl3pPr>
              <a:defRPr sz="975"/>
            </a:lvl3pPr>
            <a:lvl4pPr>
              <a:defRPr sz="975"/>
            </a:lvl4pPr>
            <a:lvl5pPr>
              <a:defRPr sz="975"/>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533341" y="256310"/>
            <a:ext cx="1514057" cy="482600"/>
          </a:xfrm>
          <a:prstGeom prst="rect">
            <a:avLst/>
          </a:prstGeom>
        </p:spPr>
        <p:txBody>
          <a:bodyPr>
            <a:normAutofit/>
          </a:bodyPr>
          <a:lstStyle>
            <a:lvl1pPr marL="0" indent="0">
              <a:buNone/>
              <a:defRPr sz="900" baseline="0"/>
            </a:lvl1pPr>
          </a:lstStyle>
          <a:p>
            <a:r>
              <a:rPr lang="en-US" dirty="0"/>
              <a:t>Insert logo</a:t>
            </a:r>
          </a:p>
        </p:txBody>
      </p:sp>
      <p:sp>
        <p:nvSpPr>
          <p:cNvPr id="16" name="Text Placeholder 2"/>
          <p:cNvSpPr>
            <a:spLocks noGrp="1"/>
          </p:cNvSpPr>
          <p:nvPr>
            <p:ph type="body" sz="quarter" idx="14" hasCustomPrompt="1"/>
          </p:nvPr>
        </p:nvSpPr>
        <p:spPr>
          <a:xfrm>
            <a:off x="557532"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6433399" y="1368546"/>
            <a:ext cx="1350370"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a:solidFill>
                  <a:schemeClr val="bg1"/>
                </a:solidFill>
                <a:latin typeface="Arial Black"/>
                <a:cs typeface="Arial Black"/>
              </a:defRPr>
            </a:lvl1pPr>
          </a:lstStyle>
          <a:p>
            <a:pPr lvl="0"/>
            <a:r>
              <a:rPr lang="en-US" dirty="0"/>
              <a:t>TITLE TO GO HERE</a:t>
            </a:r>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12192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a:solidFill>
                <a:prstClr val="white"/>
              </a:solidFill>
            </a:endParaRPr>
          </a:p>
        </p:txBody>
      </p:sp>
      <p:sp>
        <p:nvSpPr>
          <p:cNvPr id="8" name="Title 1"/>
          <p:cNvSpPr>
            <a:spLocks noGrp="1"/>
          </p:cNvSpPr>
          <p:nvPr>
            <p:ph type="title" idx="4294967295" hasCustomPrompt="1"/>
          </p:nvPr>
        </p:nvSpPr>
        <p:spPr>
          <a:xfrm>
            <a:off x="363033" y="269597"/>
            <a:ext cx="7612569" cy="724866"/>
          </a:xfrm>
          <a:prstGeom prst="rect">
            <a:avLst/>
          </a:prstGeom>
        </p:spPr>
        <p:txBody>
          <a:bodyPr/>
          <a:lstStyle>
            <a:lvl1pPr>
              <a:defRPr baseline="0"/>
            </a:lvl1pPr>
          </a:lstStyle>
          <a:p>
            <a:r>
              <a:rPr lang="en-US" dirty="0"/>
              <a:t>CASE STUDY CLIENT NAME</a:t>
            </a:r>
            <a:endParaRPr lang="en-US" sz="1350" dirty="0"/>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12192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8651792" y="0"/>
            <a:ext cx="3540208"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21" name="Text Placeholder 2"/>
          <p:cNvSpPr>
            <a:spLocks noGrp="1"/>
          </p:cNvSpPr>
          <p:nvPr>
            <p:ph type="body" sz="quarter" idx="16" hasCustomPrompt="1"/>
          </p:nvPr>
        </p:nvSpPr>
        <p:spPr>
          <a:xfrm>
            <a:off x="9041131" y="962146"/>
            <a:ext cx="1568378" cy="249299"/>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9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8910695" y="1422402"/>
            <a:ext cx="3048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30302" indent="-130302">
              <a:lnSpc>
                <a:spcPct val="120000"/>
              </a:lnSpc>
              <a:spcBef>
                <a:spcPts val="0"/>
              </a:spcBef>
              <a:spcAft>
                <a:spcPts val="750"/>
              </a:spcAft>
              <a:buClr>
                <a:srgbClr val="39C2D7"/>
              </a:buClr>
            </a:pPr>
            <a:r>
              <a:rPr lang="en-US" sz="1050" dirty="0">
                <a:solidFill>
                  <a:srgbClr val="444444"/>
                </a:solidFill>
                <a:ea typeface="ＭＳ Ｐゴシック" pitchFamily="34" charset="-128"/>
                <a:cs typeface="Trebuchet MS"/>
              </a:rPr>
              <a:t>Lorem </a:t>
            </a:r>
            <a:r>
              <a:rPr lang="en-US" sz="1050" dirty="0" err="1">
                <a:solidFill>
                  <a:srgbClr val="444444"/>
                </a:solidFill>
                <a:cs typeface="Trebuchet MS"/>
              </a:rPr>
              <a:t>ipsum</a:t>
            </a:r>
            <a:r>
              <a:rPr lang="en-US" sz="1050" dirty="0">
                <a:solidFill>
                  <a:srgbClr val="444444"/>
                </a:solidFill>
                <a:cs typeface="Trebuchet MS"/>
              </a:rPr>
              <a:t> dolor sit </a:t>
            </a:r>
            <a:r>
              <a:rPr lang="en-US" sz="1050" dirty="0" err="1">
                <a:solidFill>
                  <a:srgbClr val="444444"/>
                </a:solidFill>
                <a:cs typeface="Trebuchet MS"/>
              </a:rPr>
              <a:t>amet</a:t>
            </a:r>
            <a:r>
              <a:rPr lang="en-US" sz="1050" dirty="0">
                <a:solidFill>
                  <a:srgbClr val="444444"/>
                </a:solidFill>
                <a:cs typeface="Trebuchet MS"/>
              </a:rPr>
              <a:t>, </a:t>
            </a:r>
            <a:r>
              <a:rPr lang="en-US" sz="1050" dirty="0" err="1">
                <a:solidFill>
                  <a:srgbClr val="444444"/>
                </a:solidFill>
                <a:cs typeface="Trebuchet MS"/>
              </a:rPr>
              <a:t>minum</a:t>
            </a:r>
            <a:r>
              <a:rPr lang="en-US" sz="1050" dirty="0">
                <a:solidFill>
                  <a:srgbClr val="444444"/>
                </a:solidFill>
                <a:cs typeface="Trebuchet MS"/>
              </a:rPr>
              <a:t> </a:t>
            </a:r>
            <a:r>
              <a:rPr lang="en-US" sz="1050" dirty="0" err="1">
                <a:solidFill>
                  <a:srgbClr val="444444"/>
                </a:solidFill>
                <a:cs typeface="Trebuchet MS"/>
              </a:rPr>
              <a:t>consec</a:t>
            </a:r>
            <a:r>
              <a:rPr lang="en-US" sz="1050" dirty="0">
                <a:solidFill>
                  <a:srgbClr val="444444"/>
                </a:solidFill>
                <a:cs typeface="Trebuchet MS"/>
              </a:rPr>
              <a:t> </a:t>
            </a:r>
            <a:r>
              <a:rPr lang="en-US" sz="1050" dirty="0" err="1">
                <a:solidFill>
                  <a:srgbClr val="444444"/>
                </a:solidFill>
                <a:cs typeface="Trebuchet MS"/>
              </a:rPr>
              <a:t>tetur</a:t>
            </a:r>
            <a:r>
              <a:rPr lang="en-US" sz="1050" dirty="0">
                <a:solidFill>
                  <a:srgbClr val="444444"/>
                </a:solidFill>
                <a:cs typeface="Trebuchet MS"/>
              </a:rPr>
              <a:t> adipiscing </a:t>
            </a:r>
            <a:r>
              <a:rPr lang="en-US" sz="1050" dirty="0" err="1">
                <a:solidFill>
                  <a:srgbClr val="444444"/>
                </a:solidFill>
                <a:cs typeface="Trebuchet MS"/>
              </a:rPr>
              <a:t>elit</a:t>
            </a:r>
            <a:r>
              <a:rPr lang="en-US" sz="1050" dirty="0">
                <a:solidFill>
                  <a:srgbClr val="444444"/>
                </a:solidFill>
                <a:cs typeface="Trebuchet MS"/>
              </a:rPr>
              <a:t>. </a:t>
            </a:r>
          </a:p>
          <a:p>
            <a:pPr marL="130302" indent="-130302">
              <a:lnSpc>
                <a:spcPct val="120000"/>
              </a:lnSpc>
              <a:spcBef>
                <a:spcPts val="0"/>
              </a:spcBef>
              <a:spcAft>
                <a:spcPts val="750"/>
              </a:spcAft>
              <a:buClr>
                <a:srgbClr val="39C2D7"/>
              </a:buClr>
            </a:pPr>
            <a:r>
              <a:rPr lang="en-US" sz="1050" dirty="0" err="1">
                <a:solidFill>
                  <a:srgbClr val="444444"/>
                </a:solidFill>
                <a:cs typeface="Trebuchet MS"/>
              </a:rPr>
              <a:t>Mauris</a:t>
            </a:r>
            <a:r>
              <a:rPr lang="en-US" sz="1050" dirty="0">
                <a:solidFill>
                  <a:srgbClr val="444444"/>
                </a:solidFill>
                <a:cs typeface="Trebuchet MS"/>
              </a:rPr>
              <a:t> sit </a:t>
            </a:r>
            <a:r>
              <a:rPr lang="en-US" sz="1050" dirty="0" err="1">
                <a:solidFill>
                  <a:srgbClr val="444444"/>
                </a:solidFill>
                <a:cs typeface="Trebuchet MS"/>
              </a:rPr>
              <a:t>amet</a:t>
            </a:r>
            <a:r>
              <a:rPr lang="en-US" sz="1050" dirty="0">
                <a:solidFill>
                  <a:srgbClr val="444444"/>
                </a:solidFill>
                <a:cs typeface="Trebuchet MS"/>
              </a:rPr>
              <a:t> </a:t>
            </a:r>
            <a:r>
              <a:rPr lang="en-US" sz="1050" dirty="0" err="1">
                <a:solidFill>
                  <a:srgbClr val="444444"/>
                </a:solidFill>
                <a:cs typeface="Trebuchet MS"/>
              </a:rPr>
              <a:t>enim</a:t>
            </a:r>
            <a:r>
              <a:rPr lang="en-US" sz="1050" dirty="0">
                <a:solidFill>
                  <a:srgbClr val="444444"/>
                </a:solidFill>
                <a:cs typeface="Trebuchet MS"/>
              </a:rPr>
              <a:t> </a:t>
            </a:r>
            <a:r>
              <a:rPr lang="en-US" sz="1050" dirty="0" err="1">
                <a:solidFill>
                  <a:srgbClr val="444444"/>
                </a:solidFill>
                <a:cs typeface="Trebuchet MS"/>
              </a:rPr>
              <a:t>eget</a:t>
            </a:r>
            <a:r>
              <a:rPr lang="en-US" sz="1050" dirty="0">
                <a:solidFill>
                  <a:srgbClr val="444444"/>
                </a:solidFill>
                <a:cs typeface="Trebuchet MS"/>
              </a:rPr>
              <a:t> </a:t>
            </a:r>
            <a:r>
              <a:rPr lang="en-US" sz="1050" dirty="0" err="1">
                <a:solidFill>
                  <a:srgbClr val="444444"/>
                </a:solidFill>
                <a:cs typeface="Trebuchet MS"/>
              </a:rPr>
              <a:t>odio</a:t>
            </a:r>
            <a:r>
              <a:rPr lang="en-US" sz="1050" dirty="0">
                <a:solidFill>
                  <a:srgbClr val="444444"/>
                </a:solidFill>
                <a:cs typeface="Trebuchet MS"/>
              </a:rPr>
              <a:t> </a:t>
            </a:r>
            <a:r>
              <a:rPr lang="en-US" sz="1050" dirty="0" err="1">
                <a:solidFill>
                  <a:srgbClr val="444444"/>
                </a:solidFill>
                <a:cs typeface="Trebuchet MS"/>
              </a:rPr>
              <a:t>lorem</a:t>
            </a:r>
            <a:r>
              <a:rPr lang="en-US" sz="1050" dirty="0">
                <a:solidFill>
                  <a:srgbClr val="444444"/>
                </a:solidFill>
                <a:cs typeface="Trebuchet MS"/>
              </a:rPr>
              <a:t> </a:t>
            </a:r>
            <a:r>
              <a:rPr lang="en-US" sz="1050" dirty="0" err="1">
                <a:solidFill>
                  <a:srgbClr val="444444"/>
                </a:solidFill>
                <a:cs typeface="Trebuchet MS"/>
              </a:rPr>
              <a:t>venenatis</a:t>
            </a:r>
            <a:r>
              <a:rPr lang="en-US" sz="1050" dirty="0">
                <a:solidFill>
                  <a:srgbClr val="444444"/>
                </a:solidFill>
                <a:cs typeface="Trebuchet MS"/>
              </a:rPr>
              <a:t> </a:t>
            </a:r>
            <a:r>
              <a:rPr lang="en-US" sz="1050" dirty="0" err="1">
                <a:solidFill>
                  <a:srgbClr val="444444"/>
                </a:solidFill>
                <a:cs typeface="Trebuchet MS"/>
              </a:rPr>
              <a:t>egestas</a:t>
            </a:r>
            <a:r>
              <a:rPr lang="en-US" sz="1050" dirty="0">
                <a:solidFill>
                  <a:srgbClr val="444444"/>
                </a:solidFill>
                <a:cs typeface="Trebuchet MS"/>
              </a:rPr>
              <a:t>. </a:t>
            </a:r>
            <a:r>
              <a:rPr lang="en-US" sz="1050" dirty="0" err="1">
                <a:solidFill>
                  <a:srgbClr val="444444"/>
                </a:solidFill>
                <a:cs typeface="Trebuchet MS"/>
              </a:rPr>
              <a:t>Donec</a:t>
            </a:r>
            <a:r>
              <a:rPr lang="en-US" sz="1050" dirty="0">
                <a:solidFill>
                  <a:srgbClr val="444444"/>
                </a:solidFill>
                <a:cs typeface="Trebuchet MS"/>
              </a:rPr>
              <a:t> vitae </a:t>
            </a:r>
            <a:r>
              <a:rPr lang="en-US" sz="1050" dirty="0" err="1">
                <a:solidFill>
                  <a:srgbClr val="444444"/>
                </a:solidFill>
                <a:cs typeface="Trebuchet MS"/>
              </a:rPr>
              <a:t>molestie</a:t>
            </a:r>
            <a:r>
              <a:rPr lang="en-US" sz="1050" dirty="0">
                <a:solidFill>
                  <a:srgbClr val="444444"/>
                </a:solidFill>
                <a:cs typeface="Trebuchet MS"/>
              </a:rPr>
              <a:t> </a:t>
            </a:r>
            <a:r>
              <a:rPr lang="en-US" sz="1050" dirty="0" err="1">
                <a:solidFill>
                  <a:srgbClr val="444444"/>
                </a:solidFill>
                <a:cs typeface="Trebuchet MS"/>
              </a:rPr>
              <a:t>enim</a:t>
            </a:r>
            <a:r>
              <a:rPr lang="en-US" sz="1050" dirty="0">
                <a:solidFill>
                  <a:srgbClr val="444444"/>
                </a:solidFill>
                <a:cs typeface="Trebuchet MS"/>
              </a:rPr>
              <a:t>. </a:t>
            </a:r>
          </a:p>
          <a:p>
            <a:pPr marL="130302" indent="-130302">
              <a:lnSpc>
                <a:spcPct val="120000"/>
              </a:lnSpc>
              <a:spcBef>
                <a:spcPts val="0"/>
              </a:spcBef>
              <a:spcAft>
                <a:spcPts val="750"/>
              </a:spcAft>
              <a:buClr>
                <a:srgbClr val="39C2D7"/>
              </a:buClr>
            </a:pPr>
            <a:r>
              <a:rPr lang="en-US" sz="1050" dirty="0" err="1">
                <a:solidFill>
                  <a:srgbClr val="444444"/>
                </a:solidFill>
                <a:cs typeface="Trebuchet MS"/>
              </a:rPr>
              <a:t>Aenean</a:t>
            </a:r>
            <a:r>
              <a:rPr lang="en-US" sz="1050" dirty="0">
                <a:solidFill>
                  <a:srgbClr val="444444"/>
                </a:solidFill>
                <a:cs typeface="Trebuchet MS"/>
              </a:rPr>
              <a:t> id </a:t>
            </a:r>
            <a:r>
              <a:rPr lang="en-US" sz="1050" dirty="0" err="1">
                <a:solidFill>
                  <a:srgbClr val="444444"/>
                </a:solidFill>
                <a:cs typeface="Trebuchet MS"/>
              </a:rPr>
              <a:t>mauris</a:t>
            </a:r>
            <a:r>
              <a:rPr lang="en-US" sz="1050" dirty="0">
                <a:solidFill>
                  <a:srgbClr val="444444"/>
                </a:solidFill>
                <a:cs typeface="Trebuchet MS"/>
              </a:rPr>
              <a:t> adipiscing </a:t>
            </a:r>
            <a:r>
              <a:rPr lang="en-US" sz="1050" dirty="0" err="1">
                <a:solidFill>
                  <a:srgbClr val="444444"/>
                </a:solidFill>
                <a:cs typeface="Trebuchet MS"/>
              </a:rPr>
              <a:t>accumsan</a:t>
            </a:r>
            <a:r>
              <a:rPr lang="en-US" sz="1050" dirty="0">
                <a:solidFill>
                  <a:srgbClr val="444444"/>
                </a:solidFill>
                <a:cs typeface="Trebuchet MS"/>
              </a:rPr>
              <a:t>, </a:t>
            </a:r>
            <a:r>
              <a:rPr lang="en-US" sz="1050" dirty="0" err="1">
                <a:solidFill>
                  <a:srgbClr val="444444"/>
                </a:solidFill>
                <a:cs typeface="Trebuchet MS"/>
              </a:rPr>
              <a:t>iaculis</a:t>
            </a:r>
            <a:r>
              <a:rPr lang="en-US" sz="1050" dirty="0">
                <a:solidFill>
                  <a:srgbClr val="444444"/>
                </a:solidFill>
                <a:cs typeface="Trebuchet MS"/>
              </a:rPr>
              <a:t> </a:t>
            </a:r>
            <a:r>
              <a:rPr lang="en-US" sz="1050" dirty="0" err="1">
                <a:solidFill>
                  <a:srgbClr val="444444"/>
                </a:solidFill>
                <a:cs typeface="Trebuchet MS"/>
              </a:rPr>
              <a:t>urna</a:t>
            </a:r>
            <a:r>
              <a:rPr lang="en-US" sz="1050" dirty="0">
                <a:solidFill>
                  <a:srgbClr val="444444"/>
                </a:solidFill>
                <a:cs typeface="Trebuchet MS"/>
              </a:rPr>
              <a:t> sit </a:t>
            </a:r>
            <a:r>
              <a:rPr lang="en-US" sz="1050" dirty="0" err="1">
                <a:solidFill>
                  <a:srgbClr val="444444"/>
                </a:solidFill>
                <a:cs typeface="Trebuchet MS"/>
              </a:rPr>
              <a:t>amet</a:t>
            </a:r>
            <a:r>
              <a:rPr lang="en-US" sz="1050" dirty="0">
                <a:solidFill>
                  <a:srgbClr val="444444"/>
                </a:solidFill>
                <a:cs typeface="Trebuchet MS"/>
              </a:rPr>
              <a:t>, </a:t>
            </a:r>
            <a:r>
              <a:rPr lang="en-US" sz="1050" dirty="0" err="1">
                <a:solidFill>
                  <a:srgbClr val="444444"/>
                </a:solidFill>
                <a:cs typeface="Trebuchet MS"/>
              </a:rPr>
              <a:t>facilisis</a:t>
            </a:r>
            <a:r>
              <a:rPr lang="en-US" sz="1050" dirty="0">
                <a:solidFill>
                  <a:srgbClr val="444444"/>
                </a:solidFill>
                <a:cs typeface="Trebuchet MS"/>
              </a:rPr>
              <a:t> </a:t>
            </a:r>
            <a:r>
              <a:rPr lang="en-US" sz="1050" dirty="0" err="1">
                <a:solidFill>
                  <a:srgbClr val="444444"/>
                </a:solidFill>
                <a:cs typeface="Trebuchet MS"/>
              </a:rPr>
              <a:t>velit</a:t>
            </a:r>
            <a:r>
              <a:rPr lang="en-US" sz="1050" dirty="0">
                <a:solidFill>
                  <a:srgbClr val="444444"/>
                </a:solidFill>
                <a:cs typeface="Trebuchet MS"/>
              </a:rPr>
              <a:t>.</a:t>
            </a:r>
          </a:p>
        </p:txBody>
      </p:sp>
      <p:cxnSp>
        <p:nvCxnSpPr>
          <p:cNvPr id="14" name="Straight Connector 13"/>
          <p:cNvCxnSpPr/>
          <p:nvPr/>
        </p:nvCxnSpPr>
        <p:spPr>
          <a:xfrm flipH="1">
            <a:off x="8895634" y="757317"/>
            <a:ext cx="304499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p:ph type="title" idx="4294967295" hasCustomPrompt="1"/>
          </p:nvPr>
        </p:nvSpPr>
        <p:spPr>
          <a:xfrm>
            <a:off x="363033" y="269597"/>
            <a:ext cx="7612569" cy="724866"/>
          </a:xfrm>
          <a:prstGeom prst="rect">
            <a:avLst/>
          </a:prstGeom>
        </p:spPr>
        <p:txBody>
          <a:bodyPr/>
          <a:lstStyle>
            <a:lvl1pPr>
              <a:defRPr baseline="0"/>
            </a:lvl1pPr>
          </a:lstStyle>
          <a:p>
            <a:r>
              <a:rPr lang="en-US" dirty="0"/>
              <a:t>CASE STUDY CLIENT NAME</a:t>
            </a:r>
            <a:endParaRPr lang="en-US" sz="1350" dirty="0"/>
          </a:p>
        </p:txBody>
      </p:sp>
      <p:sp>
        <p:nvSpPr>
          <p:cNvPr id="9" name="Picture Placeholder 3"/>
          <p:cNvSpPr>
            <a:spLocks noGrp="1"/>
          </p:cNvSpPr>
          <p:nvPr>
            <p:ph type="pic" sz="quarter" idx="13" hasCustomPrompt="1"/>
          </p:nvPr>
        </p:nvSpPr>
        <p:spPr>
          <a:xfrm>
            <a:off x="8910697" y="200560"/>
            <a:ext cx="1514057" cy="455167"/>
          </a:xfrm>
          <a:prstGeom prst="rect">
            <a:avLst/>
          </a:prstGeom>
        </p:spPr>
        <p:txBody>
          <a:bodyPr>
            <a:normAutofit/>
          </a:bodyPr>
          <a:lstStyle>
            <a:lvl1pPr marL="0" indent="0">
              <a:buNone/>
              <a:defRPr sz="900" baseline="0"/>
            </a:lvl1pPr>
          </a:lstStyle>
          <a:p>
            <a:r>
              <a:rPr lang="en-US" dirty="0"/>
              <a:t>Insert logo</a:t>
            </a:r>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p:spTree>
      <p:nvGrpSpPr>
        <p:cNvPr id="1" name=""/>
        <p:cNvGrpSpPr/>
        <p:nvPr/>
      </p:nvGrpSpPr>
      <p:grpSpPr>
        <a:xfrm>
          <a:off x="0" y="0"/>
          <a:ext cx="0" cy="0"/>
          <a:chOff x="0" y="0"/>
          <a:chExt cx="0" cy="0"/>
        </a:xfrm>
      </p:grpSpPr>
      <p:sp>
        <p:nvSpPr>
          <p:cNvPr id="14" name="Rectangle 13"/>
          <p:cNvSpPr/>
          <p:nvPr/>
        </p:nvSpPr>
        <p:spPr>
          <a:xfrm>
            <a:off x="0" y="6349742"/>
            <a:ext cx="12192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a:solidFill>
                <a:prstClr val="white"/>
              </a:solidFill>
            </a:endParaRPr>
          </a:p>
        </p:txBody>
      </p:sp>
      <p:sp>
        <p:nvSpPr>
          <p:cNvPr id="12" name="Picture Placeholder 5"/>
          <p:cNvSpPr>
            <a:spLocks noGrp="1"/>
          </p:cNvSpPr>
          <p:nvPr>
            <p:ph type="pic" sz="quarter" idx="10" hasCustomPrompt="1"/>
          </p:nvPr>
        </p:nvSpPr>
        <p:spPr>
          <a:xfrm>
            <a:off x="0" y="0"/>
            <a:ext cx="12192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p:nvSpPr>
        <p:spPr>
          <a:xfrm>
            <a:off x="1041806"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7" name="Text Placeholder 12"/>
          <p:cNvSpPr>
            <a:spLocks noGrp="1"/>
          </p:cNvSpPr>
          <p:nvPr>
            <p:ph type="body" sz="quarter" idx="15" hasCustomPrompt="1"/>
          </p:nvPr>
        </p:nvSpPr>
        <p:spPr>
          <a:xfrm>
            <a:off x="1163209" y="5136641"/>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1163209" y="4479647"/>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1155507" y="3276172"/>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1163207" y="3831947"/>
            <a:ext cx="4036041"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Type Line 1 Here</a:t>
            </a:r>
          </a:p>
        </p:txBody>
      </p:sp>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8" name="Text Placeholder 13"/>
          <p:cNvSpPr txBox="1">
            <a:spLocks/>
          </p:cNvSpPr>
          <p:nvPr/>
        </p:nvSpPr>
        <p:spPr>
          <a:xfrm>
            <a:off x="1041806" y="3328611"/>
            <a:ext cx="8650817"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39C2D7"/>
              </a:buClr>
              <a:buFont typeface="Arial"/>
              <a:buNone/>
            </a:pPr>
            <a:endParaRPr lang="en-US" sz="1500" dirty="0">
              <a:solidFill>
                <a:srgbClr val="464547"/>
              </a:solidFill>
            </a:endParaRPr>
          </a:p>
        </p:txBody>
      </p:sp>
      <p:sp>
        <p:nvSpPr>
          <p:cNvPr id="10" name="Text Placeholder 12"/>
          <p:cNvSpPr>
            <a:spLocks noGrp="1"/>
          </p:cNvSpPr>
          <p:nvPr>
            <p:ph type="body" sz="quarter" idx="15" hasCustomPrompt="1"/>
          </p:nvPr>
        </p:nvSpPr>
        <p:spPr>
          <a:xfrm>
            <a:off x="1163209" y="5136641"/>
            <a:ext cx="3830857"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1163209" y="4479647"/>
            <a:ext cx="2836995"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1155507" y="3276172"/>
            <a:ext cx="2839560" cy="230832"/>
          </a:xfrm>
          <a:prstGeom prst="rect">
            <a:avLst/>
          </a:prstGeom>
          <a:solidFill>
            <a:schemeClr val="accent2"/>
          </a:solidFill>
        </p:spPr>
        <p:txBody>
          <a:bodyPr vert="horz" wrap="none" lIns="68580" tIns="34290" rIns="68580" bIns="34290">
            <a:spAutoFit/>
          </a:bodyPr>
          <a:lstStyle>
            <a:lvl1pPr marL="0" indent="0">
              <a:buNone/>
              <a:defRPr sz="105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1163207" y="3831947"/>
            <a:ext cx="4036041" cy="500906"/>
          </a:xfrm>
          <a:prstGeom prst="rect">
            <a:avLst/>
          </a:prstGeom>
          <a:solidFill>
            <a:srgbClr val="2FC2D9"/>
          </a:solidFill>
        </p:spPr>
        <p:txBody>
          <a:bodyPr wrap="none" lIns="137160" tIns="27432" rIns="137160" bIns="34290">
            <a:spAutoFit/>
          </a:bodyPr>
          <a:lstStyle>
            <a:lvl1pPr marL="0" indent="0">
              <a:buNone/>
              <a:defRPr sz="2850" b="0" i="0" cap="all">
                <a:solidFill>
                  <a:schemeClr val="bg1"/>
                </a:solidFill>
                <a:latin typeface="Arial Black"/>
                <a:cs typeface="Arial Black"/>
              </a:defRPr>
            </a:lvl1pPr>
            <a:lvl2pPr marL="257175" indent="0">
              <a:buNone/>
              <a:defRPr sz="2850" b="0" i="0" cap="all">
                <a:latin typeface="Arial Black"/>
                <a:cs typeface="Arial Black"/>
              </a:defRPr>
            </a:lvl2pPr>
            <a:lvl3pPr marL="514350" indent="0">
              <a:buNone/>
              <a:defRPr sz="2850" b="0" i="0" cap="all">
                <a:latin typeface="Arial Black"/>
                <a:cs typeface="Arial Black"/>
              </a:defRPr>
            </a:lvl3pPr>
            <a:lvl4pPr marL="771525" indent="0">
              <a:buNone/>
              <a:defRPr sz="2850" b="0" i="0" cap="all">
                <a:latin typeface="Arial Black"/>
                <a:cs typeface="Arial Black"/>
              </a:defRPr>
            </a:lvl4pPr>
            <a:lvl5pPr marL="1028700" indent="0">
              <a:buNone/>
              <a:defRPr sz="2850" b="0" i="0" cap="all">
                <a:latin typeface="Arial Black"/>
                <a:cs typeface="Arial Black"/>
              </a:defRPr>
            </a:lvl5pPr>
          </a:lstStyle>
          <a:p>
            <a:pPr lvl="0"/>
            <a:r>
              <a:rPr lang="en-US" dirty="0"/>
              <a:t>Type Line 1 Here</a:t>
            </a: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10" name="PlaceHolder 2"/>
          <p:cNvSpPr>
            <a:spLocks noGrp="1"/>
          </p:cNvSpPr>
          <p:nvPr>
            <p:ph type="body"/>
          </p:nvPr>
        </p:nvSpPr>
        <p:spPr>
          <a:xfrm>
            <a:off x="0" y="0"/>
            <a:ext cx="12191760" cy="91404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or Background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lnSpc>
                <a:spcPct val="85000"/>
              </a:lnSpc>
            </a:pPr>
            <a:endParaRPr lang="en-US" dirty="0">
              <a:solidFill>
                <a:prstClr val="white"/>
              </a:solidFill>
            </a:endParaRPr>
          </a:p>
        </p:txBody>
      </p:sp>
      <p:sp>
        <p:nvSpPr>
          <p:cNvPr id="6" name="Text Placeholder 2"/>
          <p:cNvSpPr>
            <a:spLocks noGrp="1"/>
          </p:cNvSpPr>
          <p:nvPr>
            <p:ph idx="1" hasCustomPrompt="1"/>
          </p:nvPr>
        </p:nvSpPr>
        <p:spPr>
          <a:xfrm>
            <a:off x="835376" y="3197413"/>
            <a:ext cx="10099325" cy="2921872"/>
          </a:xfrm>
          <a:prstGeom prst="rect">
            <a:avLst/>
          </a:prstGeom>
        </p:spPr>
        <p:txBody>
          <a:bodyPr vert="horz" lIns="91440" tIns="45720" rIns="91440" bIns="45720" rtlCol="0">
            <a:noAutofit/>
          </a:bodyPr>
          <a:lstStyle>
            <a:lvl1pPr marL="0" indent="0">
              <a:lnSpc>
                <a:spcPct val="85000"/>
              </a:lnSpc>
              <a:spcBef>
                <a:spcPts val="0"/>
              </a:spcBef>
              <a:buFontTx/>
              <a:buNone/>
              <a:defRPr sz="2850">
                <a:solidFill>
                  <a:schemeClr val="bg1"/>
                </a:solidFill>
                <a:latin typeface="Arial Black"/>
                <a:cs typeface="Arial Black"/>
              </a:defRPr>
            </a:lvl1pPr>
            <a:lvl2pPr>
              <a:defRPr sz="1200"/>
            </a:lvl2pPr>
            <a:lvl3pPr>
              <a:defRPr sz="1200"/>
            </a:lvl3pPr>
            <a:lvl4pPr>
              <a:defRPr sz="1200"/>
            </a:lvl4pPr>
            <a:lvl5pPr>
              <a:defRPr sz="1200"/>
            </a:lvl5pPr>
          </a:lstStyle>
          <a:p>
            <a:pPr lvl="0"/>
            <a:r>
              <a:rPr lang="en-US" dirty="0"/>
              <a:t>CLICK TO ADD HEADLINE</a:t>
            </a:r>
          </a:p>
        </p:txBody>
      </p:sp>
      <p:pic>
        <p:nvPicPr>
          <p:cNvPr id="10" name="Picture 9"/>
          <p:cNvPicPr>
            <a:picLocks noChangeAspect="1"/>
          </p:cNvPicPr>
          <p:nvPr/>
        </p:nvPicPr>
        <p:blipFill>
          <a:blip r:embed="rId2">
            <a:alphaModFix amt="25000"/>
          </a:blip>
          <a:stretch>
            <a:fillRect/>
          </a:stretch>
        </p:blipFill>
        <p:spPr>
          <a:xfrm>
            <a:off x="-2189686" y="0"/>
            <a:ext cx="16571371" cy="7213600"/>
          </a:xfrm>
          <a:prstGeom prst="rect">
            <a:avLst/>
          </a:prstGeom>
        </p:spPr>
      </p:pic>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 y="935110"/>
          <a:ext cx="12192000" cy="5530349"/>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gridCol w="1016000">
                  <a:extLst>
                    <a:ext uri="{9D8B030D-6E8A-4147-A177-3AD203B41FA5}">
                      <a16:colId xmlns:a16="http://schemas.microsoft.com/office/drawing/2014/main" val="20008"/>
                    </a:ext>
                  </a:extLst>
                </a:gridCol>
                <a:gridCol w="1016000">
                  <a:extLst>
                    <a:ext uri="{9D8B030D-6E8A-4147-A177-3AD203B41FA5}">
                      <a16:colId xmlns:a16="http://schemas.microsoft.com/office/drawing/2014/main" val="20009"/>
                    </a:ext>
                  </a:extLst>
                </a:gridCol>
                <a:gridCol w="1016000">
                  <a:extLst>
                    <a:ext uri="{9D8B030D-6E8A-4147-A177-3AD203B41FA5}">
                      <a16:colId xmlns:a16="http://schemas.microsoft.com/office/drawing/2014/main" val="20010"/>
                    </a:ext>
                  </a:extLst>
                </a:gridCol>
                <a:gridCol w="1016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1950" baseline="0">
                <a:latin typeface="Arial Black"/>
                <a:cs typeface="Arial Black"/>
              </a:defRPr>
            </a:lvl1pPr>
          </a:lstStyle>
          <a:p>
            <a:pPr lvl="0"/>
            <a:r>
              <a:rPr lang="en-US" dirty="0"/>
              <a:t>CLICK TO ADD TITLE</a:t>
            </a:r>
          </a:p>
        </p:txBody>
      </p:sp>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2 Line (Light)">
    <p:spTree>
      <p:nvGrpSpPr>
        <p:cNvPr id="1" name=""/>
        <p:cNvGrpSpPr/>
        <p:nvPr/>
      </p:nvGrpSpPr>
      <p:grpSpPr>
        <a:xfrm>
          <a:off x="0" y="0"/>
          <a:ext cx="0" cy="0"/>
          <a:chOff x="0" y="0"/>
          <a:chExt cx="0" cy="0"/>
        </a:xfrm>
      </p:grpSpPr>
      <p:sp>
        <p:nvSpPr>
          <p:cNvPr id="16" name="Text Placeholder 11"/>
          <p:cNvSpPr>
            <a:spLocks noGrp="1"/>
          </p:cNvSpPr>
          <p:nvPr>
            <p:ph type="body" sz="quarter" idx="13"/>
          </p:nvPr>
        </p:nvSpPr>
        <p:spPr>
          <a:xfrm>
            <a:off x="487680" y="0"/>
            <a:ext cx="11683853" cy="274320"/>
          </a:xfrm>
          <a:prstGeom prst="rect">
            <a:avLst/>
          </a:prstGeom>
          <a:noFill/>
        </p:spPr>
        <p:txBody>
          <a:bodyPr lIns="91440" tIns="45720" rIns="91440" bIns="45720" anchor="ctr" anchorCtr="0">
            <a:noAutofit/>
          </a:bodyPr>
          <a:lstStyle>
            <a:lvl1pPr marL="0" indent="0">
              <a:buFontTx/>
              <a:buNone/>
              <a:defRPr sz="750" b="0" cap="all" normalizeH="0" baseline="0">
                <a:solidFill>
                  <a:schemeClr val="tx1">
                    <a:lumMod val="50000"/>
                    <a:lumOff val="50000"/>
                  </a:schemeClr>
                </a:solidFill>
              </a:defRPr>
            </a:lvl1pPr>
          </a:lstStyle>
          <a:p>
            <a:pPr lvl="0"/>
            <a:r>
              <a:rPr lang="ru-RU"/>
              <a:t>Образец текста</a:t>
            </a:r>
          </a:p>
        </p:txBody>
      </p:sp>
      <p:sp>
        <p:nvSpPr>
          <p:cNvPr id="22" name="Content Placeholder 10"/>
          <p:cNvSpPr>
            <a:spLocks noGrp="1"/>
          </p:cNvSpPr>
          <p:nvPr>
            <p:ph sz="quarter" idx="14"/>
          </p:nvPr>
        </p:nvSpPr>
        <p:spPr>
          <a:xfrm>
            <a:off x="487680" y="1219200"/>
            <a:ext cx="11216640" cy="4876800"/>
          </a:xfrm>
          <a:prstGeom prst="rect">
            <a:avLst/>
          </a:prstGeom>
        </p:spPr>
        <p:txBody>
          <a:bodyPr/>
          <a:lstStyle>
            <a:lvl1pPr>
              <a:lnSpc>
                <a:spcPct val="100000"/>
              </a:lnSpc>
              <a:defRPr sz="2100"/>
            </a:lvl1pPr>
            <a:lvl2pPr>
              <a:lnSpc>
                <a:spcPct val="100000"/>
              </a:lnSpc>
              <a:defRPr sz="1800"/>
            </a:lvl2pPr>
            <a:lvl3pPr>
              <a:lnSpc>
                <a:spcPct val="100000"/>
              </a:lnSpc>
              <a:defRPr sz="1500"/>
            </a:lvl3pPr>
            <a:lvl4pPr>
              <a:lnSpc>
                <a:spcPct val="100000"/>
              </a:lnSpc>
              <a:defRPr sz="1500"/>
            </a:lvl4pPr>
            <a:lvl5pPr>
              <a:lnSpc>
                <a:spcPct val="100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Title 7"/>
          <p:cNvSpPr>
            <a:spLocks noGrp="1"/>
          </p:cNvSpPr>
          <p:nvPr>
            <p:ph type="title" hasCustomPrompt="1"/>
          </p:nvPr>
        </p:nvSpPr>
        <p:spPr>
          <a:xfrm>
            <a:off x="609600" y="274638"/>
            <a:ext cx="11582400" cy="925040"/>
          </a:xfrm>
          <a:prstGeom prst="rect">
            <a:avLst/>
          </a:prstGeom>
        </p:spPr>
        <p:txBody>
          <a:bodyPr/>
          <a:lstStyle>
            <a:lvl1pPr>
              <a:defRPr baseline="0"/>
            </a:lvl1pPr>
          </a:lstStyle>
          <a:p>
            <a:r>
              <a:rPr lang="en-US" dirty="0"/>
              <a:t>Click to edit Master title style</a:t>
            </a:r>
            <a:br>
              <a:rPr lang="en-US" dirty="0"/>
            </a:br>
            <a:r>
              <a:rPr lang="en-US" dirty="0"/>
              <a:t>line 2</a:t>
            </a:r>
          </a:p>
        </p:txBody>
      </p:sp>
      <p:sp>
        <p:nvSpPr>
          <p:cNvPr id="3" name="Footer Placeholder 2"/>
          <p:cNvSpPr>
            <a:spLocks noGrp="1"/>
          </p:cNvSpPr>
          <p:nvPr>
            <p:ph type="ftr" sz="quarter" idx="16"/>
          </p:nvPr>
        </p:nvSpPr>
        <p:spPr>
          <a:xfrm>
            <a:off x="6908800" y="6519116"/>
            <a:ext cx="4064000" cy="338884"/>
          </a:xfrm>
          <a:prstGeom prst="rect">
            <a:avLst/>
          </a:prstGeom>
        </p:spPr>
        <p:txBody>
          <a:bodyPr/>
          <a:lstStyle/>
          <a:p>
            <a:r>
              <a:rPr lang="en-US">
                <a:solidFill>
                  <a:srgbClr val="464547"/>
                </a:solidFill>
              </a:rPr>
              <a:t>Confidential</a:t>
            </a:r>
            <a:endParaRPr lang="en-US" dirty="0">
              <a:solidFill>
                <a:srgbClr val="464547"/>
              </a:solidFill>
            </a:endParaRPr>
          </a:p>
        </p:txBody>
      </p:sp>
      <p:sp>
        <p:nvSpPr>
          <p:cNvPr id="4" name="Slide Number Placeholder 3"/>
          <p:cNvSpPr>
            <a:spLocks noGrp="1"/>
          </p:cNvSpPr>
          <p:nvPr>
            <p:ph type="sldNum" sz="quarter" idx="17"/>
          </p:nvPr>
        </p:nvSpPr>
        <p:spPr>
          <a:xfrm>
            <a:off x="10960636" y="6492240"/>
            <a:ext cx="642913" cy="365760"/>
          </a:xfrm>
          <a:prstGeom prst="rect">
            <a:avLst/>
          </a:prstGeom>
        </p:spPr>
        <p:txBody>
          <a:bodyPr/>
          <a:lstStyle/>
          <a:p>
            <a:fld id="{F39628E0-47A7-46CE-98F3-6986F46F7576}" type="slidenum">
              <a:rPr lang="en-US">
                <a:solidFill>
                  <a:srgbClr val="464547"/>
                </a:solidFill>
              </a:rPr>
              <a:pPr/>
              <a:t>‹#›</a:t>
            </a:fld>
            <a:endParaRPr lang="en-US" dirty="0">
              <a:solidFill>
                <a:srgbClr val="464547"/>
              </a:solidFill>
            </a:endParaRP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090400" cy="609600"/>
          </a:xfrm>
          <a:prstGeom prst="rect">
            <a:avLst/>
          </a:prstGeom>
        </p:spPr>
        <p:txBody>
          <a:bodyPr/>
          <a:lstStyle/>
          <a:p>
            <a:r>
              <a:rPr lang="ru-RU"/>
              <a:t>Образец заголовка</a:t>
            </a:r>
            <a:endParaRPr lang="en-US"/>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93369" y="1535113"/>
            <a:ext cx="5389033"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6193369" y="2174875"/>
            <a:ext cx="5389033"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a:xfrm>
            <a:off x="609600" y="6356353"/>
            <a:ext cx="2844800" cy="365125"/>
          </a:xfrm>
          <a:prstGeom prst="rect">
            <a:avLst/>
          </a:prstGeom>
        </p:spPr>
        <p:txBody>
          <a:bodyPr/>
          <a:lstStyle/>
          <a:p>
            <a:fld id="{1D8BD707-D9CF-40AE-B4C6-C98DA3205C09}" type="datetimeFigureOut">
              <a:rPr lang="en-US">
                <a:solidFill>
                  <a:srgbClr val="464547"/>
                </a:solidFill>
              </a:rPr>
              <a:pPr/>
              <a:t>8/3/2018</a:t>
            </a:fld>
            <a:endParaRPr lang="en-US">
              <a:solidFill>
                <a:srgbClr val="464547"/>
              </a:solidFill>
            </a:endParaRPr>
          </a:p>
        </p:txBody>
      </p:sp>
      <p:sp>
        <p:nvSpPr>
          <p:cNvPr id="8" name="Footer Placeholder 7"/>
          <p:cNvSpPr>
            <a:spLocks noGrp="1"/>
          </p:cNvSpPr>
          <p:nvPr>
            <p:ph type="ftr" sz="quarter" idx="11"/>
          </p:nvPr>
        </p:nvSpPr>
        <p:spPr>
          <a:xfrm>
            <a:off x="4165600" y="6356353"/>
            <a:ext cx="3860800" cy="365125"/>
          </a:xfrm>
          <a:prstGeom prst="rect">
            <a:avLst/>
          </a:prstGeom>
        </p:spPr>
        <p:txBody>
          <a:bodyPr/>
          <a:lstStyle/>
          <a:p>
            <a:endParaRPr lang="en-US">
              <a:solidFill>
                <a:srgbClr val="464547"/>
              </a:solidFill>
            </a:endParaRPr>
          </a:p>
        </p:txBody>
      </p:sp>
      <p:sp>
        <p:nvSpPr>
          <p:cNvPr id="9" name="Slide Number Placeholder 8"/>
          <p:cNvSpPr>
            <a:spLocks noGrp="1"/>
          </p:cNvSpPr>
          <p:nvPr>
            <p:ph type="sldNum" sz="quarter" idx="12"/>
          </p:nvPr>
        </p:nvSpPr>
        <p:spPr>
          <a:xfrm>
            <a:off x="8737600" y="6356353"/>
            <a:ext cx="2844800" cy="365125"/>
          </a:xfrm>
          <a:prstGeom prst="rect">
            <a:avLst/>
          </a:prstGeom>
        </p:spPr>
        <p:txBody>
          <a:bodyPr/>
          <a:lstStyle/>
          <a:p>
            <a:fld id="{B6F15528-21DE-4FAA-801E-634DDDAF4B2B}" type="slidenum">
              <a:rPr lang="en-US">
                <a:solidFill>
                  <a:srgbClr val="464547"/>
                </a:solidFill>
              </a:rPr>
              <a:pPr/>
              <a:t>‹#›</a:t>
            </a:fld>
            <a:endParaRPr lang="en-US">
              <a:solidFill>
                <a:srgbClr val="464547"/>
              </a:solidFill>
            </a:endParaRPr>
          </a:p>
        </p:txBody>
      </p:sp>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Пустой слайд">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6908800" y="6519864"/>
            <a:ext cx="4064000" cy="338137"/>
          </a:xfrm>
          <a:prstGeom prst="rect">
            <a:avLst/>
          </a:prstGeom>
        </p:spPr>
        <p:txBody>
          <a:bodyPr/>
          <a:lstStyle>
            <a:lvl1pPr>
              <a:defRPr/>
            </a:lvl1pPr>
          </a:lstStyle>
          <a:p>
            <a:pPr fontAlgn="base">
              <a:spcBef>
                <a:spcPct val="0"/>
              </a:spcBef>
              <a:spcAft>
                <a:spcPct val="0"/>
              </a:spcAft>
              <a:defRPr/>
            </a:pPr>
            <a:r>
              <a:rPr lang="en-US" dirty="0">
                <a:solidFill>
                  <a:srgbClr val="464547"/>
                </a:solidFill>
                <a:latin typeface="Arial" charset="0"/>
              </a:rPr>
              <a:t>Confidential</a:t>
            </a:r>
          </a:p>
        </p:txBody>
      </p:sp>
      <p:sp>
        <p:nvSpPr>
          <p:cNvPr id="3" name="Slide Number Placeholder 5"/>
          <p:cNvSpPr>
            <a:spLocks noGrp="1"/>
          </p:cNvSpPr>
          <p:nvPr>
            <p:ph type="sldNum" sz="quarter" idx="11"/>
          </p:nvPr>
        </p:nvSpPr>
        <p:spPr>
          <a:xfrm>
            <a:off x="10960100" y="6492876"/>
            <a:ext cx="643467" cy="365125"/>
          </a:xfrm>
          <a:prstGeom prst="rect">
            <a:avLst/>
          </a:prstGeom>
        </p:spPr>
        <p:txBody>
          <a:bodyPr/>
          <a:lstStyle>
            <a:lvl1pPr>
              <a:defRPr/>
            </a:lvl1pPr>
          </a:lstStyle>
          <a:p>
            <a:pPr fontAlgn="base">
              <a:spcBef>
                <a:spcPct val="0"/>
              </a:spcBef>
              <a:spcAft>
                <a:spcPct val="0"/>
              </a:spcAft>
              <a:defRPr/>
            </a:pPr>
            <a:fld id="{8B68A22E-2390-4D94-B1D8-F96A28E82B18}" type="slidenum">
              <a:rPr lang="en-US">
                <a:solidFill>
                  <a:srgbClr val="464547"/>
                </a:solidFill>
                <a:latin typeface="Arial" charset="0"/>
              </a:rPr>
              <a:pPr fontAlgn="base">
                <a:spcBef>
                  <a:spcPct val="0"/>
                </a:spcBef>
                <a:spcAft>
                  <a:spcPct val="0"/>
                </a:spcAft>
                <a:defRPr/>
              </a:pPr>
              <a:t>‹#›</a:t>
            </a:fld>
            <a:endParaRPr lang="en-US" dirty="0">
              <a:solidFill>
                <a:srgbClr val="464547"/>
              </a:solidFill>
              <a:latin typeface="Arial" charset="0"/>
            </a:endParaRP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ru-RU"/>
              <a:t>Образец заголовка</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91F661A2-B53B-4673-94A2-8764BEBB2B98}" type="datetimeFigureOut">
              <a:rPr lang="en-US">
                <a:solidFill>
                  <a:srgbClr val="464547"/>
                </a:solidFill>
              </a:rPr>
              <a:pPr/>
              <a:t>8/3/2018</a:t>
            </a:fld>
            <a:endParaRPr lang="en-US">
              <a:solidFill>
                <a:srgbClr val="464547"/>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srgbClr val="464547"/>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1D807B2A-0696-435F-AFE2-B49AE7390D5F}" type="slidenum">
              <a:rPr lang="en-US">
                <a:solidFill>
                  <a:srgbClr val="464547"/>
                </a:solidFill>
              </a:rPr>
              <a:pPr/>
              <a:t>‹#›</a:t>
            </a:fld>
            <a:endParaRPr lang="en-US">
              <a:solidFill>
                <a:srgbClr val="464547"/>
              </a:solidFill>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12" name="PlaceHolder 2"/>
          <p:cNvSpPr>
            <a:spLocks noGrp="1"/>
          </p:cNvSpPr>
          <p:nvPr>
            <p:ph type="body"/>
          </p:nvPr>
        </p:nvSpPr>
        <p:spPr>
          <a:xfrm>
            <a:off x="0" y="0"/>
            <a:ext cx="5949360" cy="914040"/>
          </a:xfrm>
          <a:prstGeom prst="rect">
            <a:avLst/>
          </a:prstGeom>
        </p:spPr>
        <p:txBody>
          <a:bodyPr lIns="0" tIns="0" rIns="0" bIns="0"/>
          <a:lstStyle/>
          <a:p>
            <a:pPr lvl="0"/>
            <a:r>
              <a:rPr lang="ru-RU"/>
              <a:t>Образец текста</a:t>
            </a:r>
          </a:p>
        </p:txBody>
      </p:sp>
      <p:sp>
        <p:nvSpPr>
          <p:cNvPr id="13" name="PlaceHolder 3"/>
          <p:cNvSpPr>
            <a:spLocks noGrp="1"/>
          </p:cNvSpPr>
          <p:nvPr>
            <p:ph type="body"/>
          </p:nvPr>
        </p:nvSpPr>
        <p:spPr>
          <a:xfrm>
            <a:off x="6247080" y="0"/>
            <a:ext cx="5949360" cy="91404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r>
              <a:rPr lang="ru-RU"/>
              <a:t>Образец подзаголовка</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Заголовок, 2 маленьких объекта и 1 большой объект">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17" name="PlaceHolder 2"/>
          <p:cNvSpPr>
            <a:spLocks noGrp="1"/>
          </p:cNvSpPr>
          <p:nvPr>
            <p:ph type="body"/>
          </p:nvPr>
        </p:nvSpPr>
        <p:spPr>
          <a:xfrm>
            <a:off x="0" y="0"/>
            <a:ext cx="5949360" cy="435960"/>
          </a:xfrm>
          <a:prstGeom prst="rect">
            <a:avLst/>
          </a:prstGeom>
        </p:spPr>
        <p:txBody>
          <a:bodyPr lIns="0" tIns="0" rIns="0" bIns="0"/>
          <a:lstStyle/>
          <a:p>
            <a:pPr lvl="0"/>
            <a:r>
              <a:rPr lang="ru-RU"/>
              <a:t>Образец текста</a:t>
            </a:r>
          </a:p>
        </p:txBody>
      </p:sp>
      <p:sp>
        <p:nvSpPr>
          <p:cNvPr id="18" name="PlaceHolder 3"/>
          <p:cNvSpPr>
            <a:spLocks noGrp="1"/>
          </p:cNvSpPr>
          <p:nvPr>
            <p:ph type="body"/>
          </p:nvPr>
        </p:nvSpPr>
        <p:spPr>
          <a:xfrm>
            <a:off x="0" y="477720"/>
            <a:ext cx="5949360" cy="435960"/>
          </a:xfrm>
          <a:prstGeom prst="rect">
            <a:avLst/>
          </a:prstGeom>
        </p:spPr>
        <p:txBody>
          <a:bodyPr lIns="0" tIns="0" rIns="0" bIns="0"/>
          <a:lstStyle/>
          <a:p>
            <a:pPr lvl="0"/>
            <a:r>
              <a:rPr lang="ru-RU"/>
              <a:t>Образец текста</a:t>
            </a:r>
          </a:p>
        </p:txBody>
      </p:sp>
      <p:sp>
        <p:nvSpPr>
          <p:cNvPr id="19" name="PlaceHolder 4"/>
          <p:cNvSpPr>
            <a:spLocks noGrp="1"/>
          </p:cNvSpPr>
          <p:nvPr>
            <p:ph type="body"/>
          </p:nvPr>
        </p:nvSpPr>
        <p:spPr>
          <a:xfrm>
            <a:off x="6247080" y="0"/>
            <a:ext cx="5949360" cy="91404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21" name="PlaceHolder 2"/>
          <p:cNvSpPr>
            <a:spLocks noGrp="1"/>
          </p:cNvSpPr>
          <p:nvPr>
            <p:ph type="body"/>
          </p:nvPr>
        </p:nvSpPr>
        <p:spPr>
          <a:xfrm>
            <a:off x="0" y="0"/>
            <a:ext cx="5949360" cy="914040"/>
          </a:xfrm>
          <a:prstGeom prst="rect">
            <a:avLst/>
          </a:prstGeom>
        </p:spPr>
        <p:txBody>
          <a:bodyPr lIns="0" tIns="0" rIns="0" bIns="0"/>
          <a:lstStyle/>
          <a:p>
            <a:pPr lvl="0"/>
            <a:r>
              <a:rPr lang="ru-RU"/>
              <a:t>Образец текста</a:t>
            </a:r>
          </a:p>
        </p:txBody>
      </p:sp>
      <p:sp>
        <p:nvSpPr>
          <p:cNvPr id="22" name="PlaceHolder 3"/>
          <p:cNvSpPr>
            <a:spLocks noGrp="1"/>
          </p:cNvSpPr>
          <p:nvPr>
            <p:ph type="body"/>
          </p:nvPr>
        </p:nvSpPr>
        <p:spPr>
          <a:xfrm>
            <a:off x="6247080" y="0"/>
            <a:ext cx="5949360" cy="435960"/>
          </a:xfrm>
          <a:prstGeom prst="rect">
            <a:avLst/>
          </a:prstGeom>
        </p:spPr>
        <p:txBody>
          <a:bodyPr lIns="0" tIns="0" rIns="0" bIns="0"/>
          <a:lstStyle/>
          <a:p>
            <a:pPr lvl="0"/>
            <a:r>
              <a:rPr lang="ru-RU"/>
              <a:t>Образец текста</a:t>
            </a:r>
          </a:p>
        </p:txBody>
      </p:sp>
      <p:sp>
        <p:nvSpPr>
          <p:cNvPr id="23" name="PlaceHolder 4"/>
          <p:cNvSpPr>
            <a:spLocks noGrp="1"/>
          </p:cNvSpPr>
          <p:nvPr>
            <p:ph type="body"/>
          </p:nvPr>
        </p:nvSpPr>
        <p:spPr>
          <a:xfrm>
            <a:off x="6247080" y="477720"/>
            <a:ext cx="5949360" cy="435960"/>
          </a:xfrm>
          <a:prstGeom prst="rect">
            <a:avLst/>
          </a:prstGeom>
        </p:spPr>
        <p:txBody>
          <a:bodyPr lIns="0" tIns="0" rIns="0" bIns="0"/>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r>
              <a:rPr lang="ru-RU"/>
              <a:t>Образец заголовка</a:t>
            </a:r>
            <a:endParaRPr/>
          </a:p>
        </p:txBody>
      </p:sp>
      <p:sp>
        <p:nvSpPr>
          <p:cNvPr id="25" name="PlaceHolder 2"/>
          <p:cNvSpPr>
            <a:spLocks noGrp="1"/>
          </p:cNvSpPr>
          <p:nvPr>
            <p:ph type="body"/>
          </p:nvPr>
        </p:nvSpPr>
        <p:spPr>
          <a:xfrm>
            <a:off x="0" y="0"/>
            <a:ext cx="5949360" cy="435960"/>
          </a:xfrm>
          <a:prstGeom prst="rect">
            <a:avLst/>
          </a:prstGeom>
        </p:spPr>
        <p:txBody>
          <a:bodyPr lIns="0" tIns="0" rIns="0" bIns="0"/>
          <a:lstStyle/>
          <a:p>
            <a:pPr lvl="0"/>
            <a:r>
              <a:rPr lang="ru-RU"/>
              <a:t>Образец текста</a:t>
            </a:r>
          </a:p>
        </p:txBody>
      </p:sp>
      <p:sp>
        <p:nvSpPr>
          <p:cNvPr id="26" name="PlaceHolder 3"/>
          <p:cNvSpPr>
            <a:spLocks noGrp="1"/>
          </p:cNvSpPr>
          <p:nvPr>
            <p:ph type="body"/>
          </p:nvPr>
        </p:nvSpPr>
        <p:spPr>
          <a:xfrm>
            <a:off x="6247080" y="0"/>
            <a:ext cx="5949360" cy="435960"/>
          </a:xfrm>
          <a:prstGeom prst="rect">
            <a:avLst/>
          </a:prstGeom>
        </p:spPr>
        <p:txBody>
          <a:bodyPr lIns="0" tIns="0" rIns="0" bIns="0"/>
          <a:lstStyle/>
          <a:p>
            <a:pPr lvl="0"/>
            <a:r>
              <a:rPr lang="ru-RU"/>
              <a:t>Образец текста</a:t>
            </a:r>
          </a:p>
        </p:txBody>
      </p:sp>
      <p:sp>
        <p:nvSpPr>
          <p:cNvPr id="27" name="PlaceHolder 4"/>
          <p:cNvSpPr>
            <a:spLocks noGrp="1"/>
          </p:cNvSpPr>
          <p:nvPr>
            <p:ph type="body"/>
          </p:nvPr>
        </p:nvSpPr>
        <p:spPr>
          <a:xfrm>
            <a:off x="0" y="477720"/>
            <a:ext cx="12191760" cy="435960"/>
          </a:xfrm>
          <a:prstGeom prst="rect">
            <a:avLst/>
          </a:prstGeom>
        </p:spPr>
        <p:txBody>
          <a:bodyPr lIns="0" tIns="0" rIns="0" bIns="0"/>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image" Target="../media/image1.png"/><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6500880"/>
            <a:ext cx="12191760" cy="3654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2"/>
          <p:cNvSpPr/>
          <p:nvPr/>
        </p:nvSpPr>
        <p:spPr>
          <a:xfrm>
            <a:off x="9708120" y="6560640"/>
            <a:ext cx="1991160" cy="2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AFD55AB7-DEB7-405E-B995-B66823C9A02C}" type="slidenum">
              <a:rPr lang="ru-RU" sz="750" strike="noStrike" spc="-1">
                <a:solidFill>
                  <a:srgbClr val="CCCCCC"/>
                </a:solidFill>
                <a:uFill>
                  <a:solidFill>
                    <a:srgbClr val="FFFFFF"/>
                  </a:solidFill>
                </a:uFill>
                <a:latin typeface="Trebuchet MS"/>
              </a:rPr>
              <a:t>‹#›</a:t>
            </a:fld>
            <a:endParaRPr/>
          </a:p>
        </p:txBody>
      </p:sp>
      <p:sp>
        <p:nvSpPr>
          <p:cNvPr id="2" name="CustomShape 3"/>
          <p:cNvSpPr/>
          <p:nvPr/>
        </p:nvSpPr>
        <p:spPr>
          <a:xfrm>
            <a:off x="1563120" y="6564240"/>
            <a:ext cx="3088440" cy="18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ru-RU" sz="600" strike="noStrike" spc="12">
                <a:solidFill>
                  <a:srgbClr val="CCCCCC"/>
                </a:solidFill>
                <a:uFill>
                  <a:solidFill>
                    <a:srgbClr val="FFFFFF"/>
                  </a:solidFill>
                </a:uFill>
                <a:latin typeface="Trebuchet MS"/>
              </a:rPr>
              <a:t>CONFIDENTIAL</a:t>
            </a:r>
            <a:endParaRPr/>
          </a:p>
        </p:txBody>
      </p:sp>
      <p:sp>
        <p:nvSpPr>
          <p:cNvPr id="3" name="Line 4"/>
          <p:cNvSpPr/>
          <p:nvPr/>
        </p:nvSpPr>
        <p:spPr>
          <a:xfrm>
            <a:off x="1473120" y="6600960"/>
            <a:ext cx="0" cy="164880"/>
          </a:xfrm>
          <a:prstGeom prst="line">
            <a:avLst/>
          </a:prstGeom>
          <a:ln w="3240">
            <a:solidFill>
              <a:schemeClr val="accent1"/>
            </a:solidFill>
            <a:round/>
          </a:ln>
        </p:spPr>
        <p:style>
          <a:lnRef idx="2">
            <a:schemeClr val="accent1"/>
          </a:lnRef>
          <a:fillRef idx="0">
            <a:schemeClr val="accent1"/>
          </a:fillRef>
          <a:effectRef idx="1">
            <a:schemeClr val="accent1"/>
          </a:effectRef>
          <a:fontRef idx="minor"/>
        </p:style>
      </p:sp>
      <p:pic>
        <p:nvPicPr>
          <p:cNvPr id="4" name="Picture 7"/>
          <p:cNvPicPr/>
          <p:nvPr/>
        </p:nvPicPr>
        <p:blipFill>
          <a:blip r:embed="rId15"/>
          <a:stretch/>
        </p:blipFill>
        <p:spPr>
          <a:xfrm>
            <a:off x="622440" y="6615720"/>
            <a:ext cx="634680" cy="169200"/>
          </a:xfrm>
          <a:prstGeom prst="rect">
            <a:avLst/>
          </a:prstGeom>
          <a:ln>
            <a:noFill/>
          </a:ln>
        </p:spPr>
      </p:pic>
      <p:sp>
        <p:nvSpPr>
          <p:cNvPr id="5" name="PlaceHolder 5"/>
          <p:cNvSpPr>
            <a:spLocks noGrp="1"/>
          </p:cNvSpPr>
          <p:nvPr>
            <p:ph type="body"/>
          </p:nvPr>
        </p:nvSpPr>
        <p:spPr>
          <a:xfrm>
            <a:off x="0" y="0"/>
            <a:ext cx="12191760" cy="932400"/>
          </a:xfrm>
          <a:prstGeom prst="rect">
            <a:avLst/>
          </a:prstGeom>
        </p:spPr>
        <p:txBody>
          <a:bodyPr lIns="365760" tIns="45000" rIns="90000" bIns="45000" anchor="ctr"/>
          <a:lstStyle/>
          <a:p>
            <a:pPr marL="432000" indent="-324000">
              <a:buClr>
                <a:srgbClr val="FFFFFF"/>
              </a:buClr>
              <a:buSzPct val="45000"/>
              <a:buFont typeface="StarSymbol"/>
              <a:buChar char=""/>
            </a:pPr>
            <a:r>
              <a:rPr lang="en-US" sz="1950" strike="noStrike" spc="-1">
                <a:solidFill>
                  <a:srgbClr val="464547"/>
                </a:solidFill>
                <a:uFill>
                  <a:solidFill>
                    <a:srgbClr val="FFFFFF"/>
                  </a:solidFill>
                </a:uFill>
                <a:latin typeface="Arial Black"/>
              </a:rPr>
              <a:t>Для правки структуры щёлкните мышью</a:t>
            </a:r>
            <a:endParaRPr/>
          </a:p>
          <a:p>
            <a:pPr marL="864000" lvl="1" indent="-324000">
              <a:buClr>
                <a:srgbClr val="FFFFFF"/>
              </a:buClr>
              <a:buSzPct val="75000"/>
              <a:buFont typeface="StarSymbol"/>
              <a:buChar char=""/>
            </a:pPr>
            <a:r>
              <a:rPr lang="en-US" sz="1950" strike="noStrike" spc="-1">
                <a:solidFill>
                  <a:srgbClr val="464547"/>
                </a:solidFill>
                <a:uFill>
                  <a:solidFill>
                    <a:srgbClr val="FFFFFF"/>
                  </a:solidFill>
                </a:uFill>
                <a:latin typeface="Arial Black"/>
              </a:rPr>
              <a:t>Второй уровень структуры</a:t>
            </a:r>
            <a:endParaRPr/>
          </a:p>
          <a:p>
            <a:pPr marL="1296000" lvl="2" indent="-288000">
              <a:buClr>
                <a:srgbClr val="FFFFFF"/>
              </a:buClr>
              <a:buSzPct val="45000"/>
              <a:buFont typeface="StarSymbol"/>
              <a:buChar char=""/>
            </a:pPr>
            <a:r>
              <a:rPr lang="en-US" sz="1950" strike="noStrike" spc="-1">
                <a:solidFill>
                  <a:srgbClr val="464547"/>
                </a:solidFill>
                <a:uFill>
                  <a:solidFill>
                    <a:srgbClr val="FFFFFF"/>
                  </a:solidFill>
                </a:uFill>
                <a:latin typeface="Arial Black"/>
              </a:rPr>
              <a:t>Третий уровень структуры</a:t>
            </a:r>
            <a:endParaRPr/>
          </a:p>
          <a:p>
            <a:pPr marL="1728000" lvl="3" indent="-216000">
              <a:buClr>
                <a:srgbClr val="FFFFFF"/>
              </a:buClr>
              <a:buSzPct val="75000"/>
              <a:buFont typeface="StarSymbol"/>
              <a:buChar char=""/>
            </a:pPr>
            <a:r>
              <a:rPr lang="en-US" sz="1950" strike="noStrike" spc="-1">
                <a:solidFill>
                  <a:srgbClr val="464547"/>
                </a:solidFill>
                <a:uFill>
                  <a:solidFill>
                    <a:srgbClr val="FFFFFF"/>
                  </a:solidFill>
                </a:uFill>
                <a:latin typeface="Arial Black"/>
              </a:rPr>
              <a:t>Четвёртый уровень структуры</a:t>
            </a:r>
            <a:endParaRPr/>
          </a:p>
          <a:p>
            <a:pPr marL="2160000" lvl="4" indent="-216000">
              <a:buClr>
                <a:srgbClr val="FFFFFF"/>
              </a:buClr>
              <a:buSzPct val="45000"/>
              <a:buFont typeface="StarSymbol"/>
              <a:buChar char=""/>
            </a:pPr>
            <a:r>
              <a:rPr lang="en-US" sz="1950" strike="noStrike" spc="-1">
                <a:solidFill>
                  <a:srgbClr val="464547"/>
                </a:solidFill>
                <a:uFill>
                  <a:solidFill>
                    <a:srgbClr val="FFFFFF"/>
                  </a:solidFill>
                </a:uFill>
                <a:latin typeface="Arial Black"/>
              </a:rPr>
              <a:t>Пятый уровень структуры</a:t>
            </a:r>
            <a:endParaRPr/>
          </a:p>
          <a:p>
            <a:pPr marL="2592000" lvl="5" indent="-216000">
              <a:buClr>
                <a:srgbClr val="FFFFFF"/>
              </a:buClr>
              <a:buSzPct val="45000"/>
              <a:buFont typeface="StarSymbol"/>
              <a:buChar char=""/>
            </a:pPr>
            <a:r>
              <a:rPr lang="en-US" sz="1950" strike="noStrike" spc="-1">
                <a:solidFill>
                  <a:srgbClr val="464547"/>
                </a:solidFill>
                <a:uFill>
                  <a:solidFill>
                    <a:srgbClr val="FFFFFF"/>
                  </a:solidFill>
                </a:uFill>
                <a:latin typeface="Arial Black"/>
              </a:rPr>
              <a:t>Шестой уровень структуры</a:t>
            </a:r>
            <a:endParaRPr/>
          </a:p>
          <a:p>
            <a:pPr>
              <a:lnSpc>
                <a:spcPct val="100000"/>
              </a:lnSpc>
            </a:pPr>
            <a:r>
              <a:rPr lang="en-US" sz="1950" strike="noStrike" spc="-1">
                <a:solidFill>
                  <a:srgbClr val="464547"/>
                </a:solidFill>
                <a:uFill>
                  <a:solidFill>
                    <a:srgbClr val="FFFFFF"/>
                  </a:solidFill>
                </a:uFill>
                <a:latin typeface="Arial Black"/>
              </a:rPr>
              <a:t>Седьмой уровень структурыCLICK TO ADD TITLE</a:t>
            </a:r>
            <a:endParaRP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en-US" sz="1800" spc="-1">
                <a:latin typeface="Trebuchet MS"/>
              </a:rPr>
              <a:t>Для правки текста заголовка щёлкните мышью</a:t>
            </a:r>
            <a:endParaRPr/>
          </a:p>
        </p:txBody>
      </p:sp>
    </p:spTree>
    <p:extLst>
      <p:ext uri="{BB962C8B-B14F-4D97-AF65-F5344CB8AC3E}">
        <p14:creationId xmlns:p14="http://schemas.microsoft.com/office/powerpoint/2010/main" val="1623850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00707"/>
            <a:ext cx="12192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dirty="0">
              <a:solidFill>
                <a:prstClr val="white"/>
              </a:solidFill>
            </a:endParaRPr>
          </a:p>
        </p:txBody>
      </p:sp>
      <p:sp>
        <p:nvSpPr>
          <p:cNvPr id="13" name="TextBox 12"/>
          <p:cNvSpPr txBox="1"/>
          <p:nvPr/>
        </p:nvSpPr>
        <p:spPr>
          <a:xfrm>
            <a:off x="9708153" y="6560480"/>
            <a:ext cx="1991360" cy="207749"/>
          </a:xfrm>
          <a:prstGeom prst="rect">
            <a:avLst/>
          </a:prstGeom>
          <a:noFill/>
        </p:spPr>
        <p:txBody>
          <a:bodyPr wrap="square" rtlCol="0">
            <a:spAutoFit/>
          </a:bodyPr>
          <a:lstStyle/>
          <a:p>
            <a:pPr algn="r" defTabSz="342900"/>
            <a:fld id="{C2C0EDAD-27A0-9447-9004-E733B36B95C3}" type="slidenum">
              <a:rPr lang="en-US" sz="750">
                <a:solidFill>
                  <a:srgbClr val="CCCCCC"/>
                </a:solidFill>
                <a:cs typeface="Trebuchet MS"/>
              </a:rPr>
              <a:pPr algn="r" defTabSz="342900"/>
              <a:t>‹#›</a:t>
            </a:fld>
            <a:endParaRPr lang="en-US" sz="750" dirty="0">
              <a:solidFill>
                <a:srgbClr val="CCCCCC"/>
              </a:solidFill>
              <a:cs typeface="Trebuchet MS"/>
            </a:endParaRPr>
          </a:p>
        </p:txBody>
      </p:sp>
      <p:sp>
        <p:nvSpPr>
          <p:cNvPr id="38" name="TextBox 37"/>
          <p:cNvSpPr txBox="1"/>
          <p:nvPr/>
        </p:nvSpPr>
        <p:spPr>
          <a:xfrm>
            <a:off x="1562947" y="6564320"/>
            <a:ext cx="3088640" cy="184666"/>
          </a:xfrm>
          <a:prstGeom prst="rect">
            <a:avLst/>
          </a:prstGeom>
          <a:noFill/>
        </p:spPr>
        <p:txBody>
          <a:bodyPr wrap="square" rtlCol="0">
            <a:spAutoFit/>
          </a:bodyPr>
          <a:lstStyle/>
          <a:p>
            <a:pPr defTabSz="342900"/>
            <a:r>
              <a:rPr lang="en-US" sz="600" kern="0" spc="15" dirty="0">
                <a:solidFill>
                  <a:srgbClr val="CCCCCC"/>
                </a:solidFill>
                <a:cs typeface="Trebuchet MS"/>
              </a:rPr>
              <a:t>CONFIDENTIAL</a:t>
            </a:r>
          </a:p>
        </p:txBody>
      </p:sp>
      <p:cxnSp>
        <p:nvCxnSpPr>
          <p:cNvPr id="7" name="Straight Connector 6"/>
          <p:cNvCxnSpPr/>
          <p:nvPr/>
        </p:nvCxnSpPr>
        <p:spPr>
          <a:xfrm>
            <a:off x="14732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22440" y="6615686"/>
            <a:ext cx="635000" cy="169417"/>
          </a:xfrm>
          <a:prstGeom prst="rect">
            <a:avLst/>
          </a:prstGeom>
        </p:spPr>
      </p:pic>
    </p:spTree>
    <p:extLst>
      <p:ext uri="{BB962C8B-B14F-4D97-AF65-F5344CB8AC3E}">
        <p14:creationId xmlns:p14="http://schemas.microsoft.com/office/powerpoint/2010/main" val="59386790"/>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914"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Lst>
  <p:txStyles>
    <p:titleStyle>
      <a:lvl1pPr algn="l" defTabSz="342900" rtl="0" eaLnBrk="1" latinLnBrk="0" hangingPunct="1">
        <a:spcBef>
          <a:spcPct val="0"/>
        </a:spcBef>
        <a:buNone/>
        <a:defRPr sz="1950" kern="1200" cap="all" baseline="0">
          <a:solidFill>
            <a:schemeClr val="tx1"/>
          </a:solidFill>
          <a:latin typeface="Arial Black"/>
          <a:ea typeface="+mj-ea"/>
          <a:cs typeface="Arial Black"/>
        </a:defRPr>
      </a:lvl1pPr>
    </p:titleStyle>
    <p:bodyStyle>
      <a:lvl1pPr marL="257175" indent="-257175" algn="l" defTabSz="342900" rtl="0" eaLnBrk="1" latinLnBrk="0" hangingPunct="1">
        <a:spcBef>
          <a:spcPct val="20000"/>
        </a:spcBef>
        <a:buClr>
          <a:schemeClr val="accent2"/>
        </a:buClr>
        <a:buFont typeface="Arial"/>
        <a:buChar char="•"/>
        <a:defRPr sz="1500" kern="1200">
          <a:solidFill>
            <a:schemeClr val="tx1"/>
          </a:solidFill>
          <a:latin typeface="Trebuchet MS"/>
          <a:ea typeface="+mn-ea"/>
          <a:cs typeface="Trebuchet MS"/>
        </a:defRPr>
      </a:lvl1pPr>
      <a:lvl2pPr marL="557213" indent="-214313" algn="l" defTabSz="342900" rtl="0" eaLnBrk="1" latinLnBrk="0" hangingPunct="1">
        <a:spcBef>
          <a:spcPct val="20000"/>
        </a:spcBef>
        <a:buFont typeface="Arial"/>
        <a:buChar char="–"/>
        <a:defRPr sz="1350" kern="1200">
          <a:solidFill>
            <a:schemeClr val="tx1"/>
          </a:solidFill>
          <a:latin typeface="Trebuchet MS"/>
          <a:ea typeface="+mn-ea"/>
          <a:cs typeface="Trebuchet MS"/>
        </a:defRPr>
      </a:lvl2pPr>
      <a:lvl3pPr marL="857250" indent="-171450" algn="l" defTabSz="342900" rtl="0" eaLnBrk="1" latinLnBrk="0" hangingPunct="1">
        <a:spcBef>
          <a:spcPct val="20000"/>
        </a:spcBef>
        <a:buFont typeface="Arial"/>
        <a:buChar char="•"/>
        <a:defRPr sz="1200" kern="1200">
          <a:solidFill>
            <a:schemeClr val="tx1"/>
          </a:solidFill>
          <a:latin typeface="Trebuchet MS"/>
          <a:ea typeface="+mn-ea"/>
          <a:cs typeface="Trebuchet MS"/>
        </a:defRPr>
      </a:lvl3pPr>
      <a:lvl4pPr marL="1200150" indent="-171450" algn="l" defTabSz="342900" rtl="0" eaLnBrk="1" latinLnBrk="0" hangingPunct="1">
        <a:spcBef>
          <a:spcPct val="20000"/>
        </a:spcBef>
        <a:buFont typeface="Arial"/>
        <a:buChar char="–"/>
        <a:defRPr sz="975" kern="1200">
          <a:solidFill>
            <a:schemeClr val="tx1"/>
          </a:solidFill>
          <a:latin typeface="Trebuchet MS"/>
          <a:ea typeface="+mn-ea"/>
          <a:cs typeface="Trebuchet MS"/>
        </a:defRPr>
      </a:lvl4pPr>
      <a:lvl5pPr marL="1543050" indent="-171450" algn="l" defTabSz="342900" rtl="0" eaLnBrk="1" latinLnBrk="0" hangingPunct="1">
        <a:spcBef>
          <a:spcPct val="20000"/>
        </a:spcBef>
        <a:buFont typeface="Arial"/>
        <a:buChar char="»"/>
        <a:defRPr sz="825" kern="1200">
          <a:solidFill>
            <a:schemeClr val="tx1"/>
          </a:solidFill>
          <a:latin typeface="Trebuchet MS"/>
          <a:ea typeface="+mn-ea"/>
          <a:cs typeface="Trebuchet M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8" Type="http://schemas.openxmlformats.org/officeDocument/2006/relationships/hyperlink" Target="https://www.w3schools.com/sql/sql_create_index.asp" TargetMode="External"/><Relationship Id="rId3" Type="http://schemas.openxmlformats.org/officeDocument/2006/relationships/hyperlink" Target="https://www.w3schools.com/sql/sql_unique.asp" TargetMode="External"/><Relationship Id="rId7" Type="http://schemas.openxmlformats.org/officeDocument/2006/relationships/hyperlink" Target="https://www.w3schools.com/sql/sql_default.asp" TargetMode="External"/><Relationship Id="rId2" Type="http://schemas.openxmlformats.org/officeDocument/2006/relationships/hyperlink" Target="https://www.w3schools.com/sql/sql_notnull.asp" TargetMode="External"/><Relationship Id="rId1" Type="http://schemas.openxmlformats.org/officeDocument/2006/relationships/slideLayout" Target="../slideLayouts/slideLayout15.xml"/><Relationship Id="rId6" Type="http://schemas.openxmlformats.org/officeDocument/2006/relationships/hyperlink" Target="https://www.w3schools.com/sql/sql_check.asp" TargetMode="External"/><Relationship Id="rId5" Type="http://schemas.openxmlformats.org/officeDocument/2006/relationships/hyperlink" Target="https://www.w3schools.com/sql/sql_foreignkey.asp" TargetMode="External"/><Relationship Id="rId4" Type="http://schemas.openxmlformats.org/officeDocument/2006/relationships/hyperlink" Target="https://www.w3schools.com/sql/sql_primarykey.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hyperlink" Target="http://www.sql-tutorial.ru/" TargetMode="External"/><Relationship Id="rId7" Type="http://schemas.openxmlformats.org/officeDocument/2006/relationships/hyperlink" Target="https://aws.amazon.com/ru/relational-database/" TargetMode="External"/><Relationship Id="rId2" Type="http://schemas.openxmlformats.org/officeDocument/2006/relationships/hyperlink" Target="https://www.w3schools.com/sql/default.asp" TargetMode="External"/><Relationship Id="rId1" Type="http://schemas.openxmlformats.org/officeDocument/2006/relationships/slideLayout" Target="../slideLayouts/slideLayout15.xml"/><Relationship Id="rId6" Type="http://schemas.openxmlformats.org/officeDocument/2006/relationships/hyperlink" Target="https://dev.mysql.com/doc/refman/5.7/en/tutorial.html" TargetMode="External"/><Relationship Id="rId5" Type="http://schemas.openxmlformats.org/officeDocument/2006/relationships/hyperlink" Target="https://dev.mysql.com/doc/refman/5.7/en/data-types.html" TargetMode="External"/><Relationship Id="rId4" Type="http://schemas.openxmlformats.org/officeDocument/2006/relationships/hyperlink" Target="https://habrahabr.ru/post/4703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hyperlink" Target="https://ru.wikipedia.org/wiki/%D0%92%D0%BE%D1%81%D1%81%D1%82%D0%B0%D0%BD%D0%BE%D0%B2%D0%BB%D0%B5%D0%BD%D0%B8%D0%B5_%D0%B1%D0%B0%D0%B7%D1%8B_%D0%B4%D0%B0%D0%BD%D0%BD%D1%8B%D1%85" TargetMode="External"/><Relationship Id="rId3" Type="http://schemas.openxmlformats.org/officeDocument/2006/relationships/hyperlink" Target="https://ru.wikipedia.org/wiki/%D0%92%D0%BD%D0%B5%D1%88%D0%BD%D1%8F%D1%8F_%D0%BF%D0%B0%D0%BC%D1%8F%D1%82%D1%8C" TargetMode="External"/><Relationship Id="rId7" Type="http://schemas.openxmlformats.org/officeDocument/2006/relationships/hyperlink" Target="https://ru.wikipedia.org/wiki/%D0%A0%D0%B5%D0%B7%D0%B5%D1%80%D0%B2%D0%BD%D0%BE%D0%B5_%D0%BA%D0%BE%D0%BF%D0%B8%D1%80%D0%BE%D0%B2%D0%B0%D0%BD%D0%B8%D0%B5"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hyperlink" Target="https://ru.wikipedia.org/wiki/%D0%96%D1%83%D1%80%D0%BD%D0%B0%D0%BB%D0%B8%D0%B7%D0%B0%D1%86%D0%B8%D1%8F_%D0%B8%D0%B7%D0%BC%D0%B5%D0%BD%D0%B5%D0%BD%D0%B8%D0%B9" TargetMode="External"/><Relationship Id="rId5" Type="http://schemas.openxmlformats.org/officeDocument/2006/relationships/hyperlink" Target="https://ru.wikipedia.org/wiki/%D0%94%D0%B8%D1%81%D0%BA%D0%BE%D0%B2%D1%8B%D0%B9_%D0%BA%D1%8D%D1%88" TargetMode="External"/><Relationship Id="rId10" Type="http://schemas.openxmlformats.org/officeDocument/2006/relationships/hyperlink" Target="https://ru.wikipedia.org/wiki/DML" TargetMode="External"/><Relationship Id="rId4" Type="http://schemas.openxmlformats.org/officeDocument/2006/relationships/hyperlink" Target="https://ru.wikipedia.org/wiki/%D0%9E%D0%BF%D0%B5%D1%80%D0%B0%D1%82%D0%B8%D0%B2%D0%BD%D0%B0%D1%8F_%D0%BF%D0%B0%D0%BC%D1%8F%D1%82%D1%8C" TargetMode="External"/><Relationship Id="rId9" Type="http://schemas.openxmlformats.org/officeDocument/2006/relationships/hyperlink" Target="https://ru.wikipedia.org/wiki/DD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Базы данных</a:t>
            </a:r>
            <a:endParaRPr lang="en-US" dirty="0"/>
          </a:p>
        </p:txBody>
      </p:sp>
    </p:spTree>
    <p:extLst>
      <p:ext uri="{BB962C8B-B14F-4D97-AF65-F5344CB8AC3E}">
        <p14:creationId xmlns:p14="http://schemas.microsoft.com/office/powerpoint/2010/main" val="2260352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ru-RU" dirty="0"/>
              <a:t>Основные понятия баз </a:t>
            </a:r>
            <a:r>
              <a:rPr lang="ru-RU" dirty="0" smtClean="0"/>
              <a:t>данных</a:t>
            </a:r>
            <a:endParaRPr lang="en-US" dirty="0"/>
          </a:p>
        </p:txBody>
      </p:sp>
      <p:sp>
        <p:nvSpPr>
          <p:cNvPr id="5" name="Content Placeholder 1"/>
          <p:cNvSpPr>
            <a:spLocks noGrp="1"/>
          </p:cNvSpPr>
          <p:nvPr>
            <p:ph idx="1"/>
          </p:nvPr>
        </p:nvSpPr>
        <p:spPr/>
        <p:txBody>
          <a:bodyPr/>
          <a:lstStyle/>
          <a:p>
            <a:pPr marL="0" indent="0">
              <a:buNone/>
            </a:pPr>
            <a:r>
              <a:rPr lang="ru-RU" b="1" dirty="0" smtClean="0"/>
              <a:t>Примеры СУБД</a:t>
            </a:r>
          </a:p>
        </p:txBody>
      </p:sp>
      <p:pic>
        <p:nvPicPr>
          <p:cNvPr id="6" name="Picture 4" descr="Похожее изображение"/>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98" y="1964078"/>
            <a:ext cx="2163722" cy="11184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Картинки по запросу oracle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930" y="1842055"/>
            <a:ext cx="1452334" cy="20602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Картинки по запросу postgres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339" y="1672546"/>
            <a:ext cx="2577891" cy="25778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Картинки по запросу sqlite d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25589" y="2189154"/>
            <a:ext cx="2360039" cy="11190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артинки по запросу h2 db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4520" y="4084468"/>
            <a:ext cx="1681632" cy="1681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Картинки по запросу microsoft sql serv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7286" y="4233355"/>
            <a:ext cx="2554574" cy="153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862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Реляционные базы данных</a:t>
            </a:r>
            <a:endParaRPr lang="en-US" dirty="0"/>
          </a:p>
        </p:txBody>
      </p:sp>
    </p:spTree>
    <p:extLst>
      <p:ext uri="{BB962C8B-B14F-4D97-AF65-F5344CB8AC3E}">
        <p14:creationId xmlns:p14="http://schemas.microsoft.com/office/powerpoint/2010/main" val="660888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Почему они так называются. Что такое «отношение»</a:t>
            </a:r>
            <a:endParaRPr lang="ru-RU" dirty="0"/>
          </a:p>
        </p:txBody>
      </p:sp>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767213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b="82707"/>
          <a:stretch/>
        </p:blipFill>
        <p:spPr>
          <a:xfrm>
            <a:off x="2035449" y="1055080"/>
            <a:ext cx="7178889" cy="924446"/>
          </a:xfrm>
          <a:prstGeom prst="rect">
            <a:avLst/>
          </a:prstGeom>
        </p:spPr>
      </p:pic>
      <p:sp>
        <p:nvSpPr>
          <p:cNvPr id="3" name="Text Placeholder 2"/>
          <p:cNvSpPr>
            <a:spLocks noGrp="1"/>
          </p:cNvSpPr>
          <p:nvPr>
            <p:ph type="body" sz="quarter" idx="10"/>
          </p:nvPr>
        </p:nvSpPr>
        <p:spPr/>
        <p:txBody>
          <a:bodyPr/>
          <a:lstStyle/>
          <a:p>
            <a:r>
              <a:rPr lang="ru-RU" dirty="0" smtClean="0"/>
              <a:t>Реляционные базы данных</a:t>
            </a:r>
            <a:endParaRPr lang="en-US" dirty="0"/>
          </a:p>
        </p:txBody>
      </p:sp>
      <p:pic>
        <p:nvPicPr>
          <p:cNvPr id="5" name="Content Placeholder 3"/>
          <p:cNvPicPr>
            <a:picLocks noChangeAspect="1"/>
          </p:cNvPicPr>
          <p:nvPr/>
        </p:nvPicPr>
        <p:blipFill rotWithShape="1">
          <a:blip r:embed="rId3"/>
          <a:srcRect t="58233"/>
          <a:stretch/>
        </p:blipFill>
        <p:spPr>
          <a:xfrm>
            <a:off x="2035449" y="4069582"/>
            <a:ext cx="7178889" cy="2249940"/>
          </a:xfrm>
          <a:prstGeom prst="rect">
            <a:avLst/>
          </a:prstGeom>
        </p:spPr>
      </p:pic>
      <p:pic>
        <p:nvPicPr>
          <p:cNvPr id="6" name="Content Placeholder 3"/>
          <p:cNvPicPr>
            <a:picLocks noChangeAspect="1"/>
          </p:cNvPicPr>
          <p:nvPr/>
        </p:nvPicPr>
        <p:blipFill rotWithShape="1">
          <a:blip r:embed="rId3"/>
          <a:srcRect t="18281" b="41615"/>
          <a:stretch/>
        </p:blipFill>
        <p:spPr>
          <a:xfrm>
            <a:off x="2035449" y="2039815"/>
            <a:ext cx="7178889" cy="2160396"/>
          </a:xfrm>
          <a:prstGeom prst="rect">
            <a:avLst/>
          </a:prstGeom>
        </p:spPr>
      </p:pic>
    </p:spTree>
    <p:extLst>
      <p:ext uri="{BB962C8B-B14F-4D97-AF65-F5344CB8AC3E}">
        <p14:creationId xmlns:p14="http://schemas.microsoft.com/office/powerpoint/2010/main" val="285870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a:t>База данных состоит из таблиц. </a:t>
            </a:r>
            <a:endParaRPr lang="ru-RU" dirty="0" smtClean="0"/>
          </a:p>
          <a:p>
            <a:r>
              <a:rPr lang="ru-RU" dirty="0" smtClean="0"/>
              <a:t>Таблицей </a:t>
            </a:r>
            <a:r>
              <a:rPr lang="ru-RU" dirty="0"/>
              <a:t>называется структура, в ко­ торой хранятся данные</a:t>
            </a:r>
            <a:r>
              <a:rPr lang="ru-RU" dirty="0" smtClean="0"/>
              <a:t>, упорядочен­ные </a:t>
            </a:r>
            <a:r>
              <a:rPr lang="ru-RU" dirty="0"/>
              <a:t>по столбцам и строкам</a:t>
            </a:r>
            <a:r>
              <a:rPr lang="ru-RU" dirty="0" smtClean="0"/>
              <a:t>.</a:t>
            </a:r>
          </a:p>
          <a:p>
            <a:r>
              <a:rPr lang="ru-RU" dirty="0"/>
              <a:t>Строка таблицы содержит всю </a:t>
            </a:r>
            <a:r>
              <a:rPr lang="ru-RU" dirty="0" smtClean="0"/>
              <a:t>инфор­мацию </a:t>
            </a:r>
            <a:r>
              <a:rPr lang="ru-RU" dirty="0"/>
              <a:t>об одном объекте таблицы. </a:t>
            </a:r>
            <a:endParaRPr lang="ru-RU" dirty="0" smtClean="0"/>
          </a:p>
          <a:p>
            <a:r>
              <a:rPr lang="ru-RU" dirty="0"/>
              <a:t>Столбец — фрагмент данных, хранящихся в таблице. </a:t>
            </a:r>
            <a:endParaRPr lang="ru-RU" dirty="0" smtClean="0"/>
          </a:p>
          <a:p>
            <a:r>
              <a:rPr lang="ru-RU" dirty="0" smtClean="0"/>
              <a:t>Стро­ка </a:t>
            </a:r>
            <a:r>
              <a:rPr lang="ru-RU" dirty="0"/>
              <a:t>(или запись) — набор столбцов, описывающих атрибуты одного объекта. Столбцы и строки образуют таблицу</a:t>
            </a:r>
            <a:r>
              <a:rPr lang="ru-RU" dirty="0" smtClean="0"/>
              <a:t>.</a:t>
            </a:r>
          </a:p>
          <a:p>
            <a:r>
              <a:rPr lang="ru-RU" dirty="0" smtClean="0"/>
              <a:t>Строка содержит поля (</a:t>
            </a:r>
            <a:r>
              <a:rPr lang="ru-RU" dirty="0"/>
              <a:t>а</a:t>
            </a:r>
            <a:r>
              <a:rPr lang="ru-RU" dirty="0" smtClean="0"/>
              <a:t>трибуты объектов) </a:t>
            </a:r>
            <a:endParaRPr lang="en-US" dirty="0"/>
          </a:p>
        </p:txBody>
      </p:sp>
      <p:sp>
        <p:nvSpPr>
          <p:cNvPr id="3" name="Text Placeholder 2"/>
          <p:cNvSpPr>
            <a:spLocks noGrp="1"/>
          </p:cNvSpPr>
          <p:nvPr>
            <p:ph type="body" sz="quarter" idx="10"/>
          </p:nvPr>
        </p:nvSpPr>
        <p:spPr/>
        <p:txBody>
          <a:bodyPr/>
          <a:lstStyle/>
          <a:p>
            <a:r>
              <a:rPr lang="ru-RU" dirty="0" smtClean="0"/>
              <a:t>Реляционные базы данных</a:t>
            </a:r>
            <a:endParaRPr lang="en-US" dirty="0"/>
          </a:p>
        </p:txBody>
      </p:sp>
    </p:spTree>
    <p:extLst>
      <p:ext uri="{BB962C8B-B14F-4D97-AF65-F5344CB8AC3E}">
        <p14:creationId xmlns:p14="http://schemas.microsoft.com/office/powerpoint/2010/main" val="2716255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ru-RU" dirty="0" smtClean="0"/>
              <a:t>Пример базы данных</a:t>
            </a:r>
            <a:endParaRPr lang="ru-RU" dirty="0"/>
          </a:p>
        </p:txBody>
      </p:sp>
      <p:pic>
        <p:nvPicPr>
          <p:cNvPr id="4" name="Picture 3"/>
          <p:cNvPicPr>
            <a:picLocks noChangeAspect="1"/>
          </p:cNvPicPr>
          <p:nvPr/>
        </p:nvPicPr>
        <p:blipFill>
          <a:blip r:embed="rId2"/>
          <a:stretch>
            <a:fillRect/>
          </a:stretch>
        </p:blipFill>
        <p:spPr>
          <a:xfrm>
            <a:off x="330917" y="1251307"/>
            <a:ext cx="5641283" cy="3713983"/>
          </a:xfrm>
          <a:prstGeom prst="rect">
            <a:avLst/>
          </a:prstGeom>
        </p:spPr>
      </p:pic>
      <p:pic>
        <p:nvPicPr>
          <p:cNvPr id="1026" name="Picture 2" descr="https://www.site-do.ru/images/db14.gif"/>
          <p:cNvPicPr>
            <a:picLocks noChangeAspect="1" noChangeArrowheads="1"/>
          </p:cNvPicPr>
          <p:nvPr/>
        </p:nvPicPr>
        <p:blipFill rotWithShape="1">
          <a:blip r:embed="rId3">
            <a:extLst>
              <a:ext uri="{28A0092B-C50C-407E-A947-70E740481C1C}">
                <a14:useLocalDpi xmlns:a14="http://schemas.microsoft.com/office/drawing/2010/main" val="0"/>
              </a:ext>
            </a:extLst>
          </a:blip>
          <a:srcRect l="3523" r="5034"/>
          <a:stretch/>
        </p:blipFill>
        <p:spPr bwMode="auto">
          <a:xfrm>
            <a:off x="6567948" y="2363923"/>
            <a:ext cx="5358581" cy="1779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64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sz="1400" b="1" dirty="0" smtClean="0"/>
              <a:t>Ещё пара терминов </a:t>
            </a:r>
            <a:r>
              <a:rPr lang="en-US" sz="1400" b="1" dirty="0" smtClean="0"/>
              <a:t>(</a:t>
            </a:r>
            <a:r>
              <a:rPr lang="ru-RU" sz="1400" b="1" dirty="0" smtClean="0"/>
              <a:t>более формальных)</a:t>
            </a:r>
          </a:p>
          <a:p>
            <a:r>
              <a:rPr lang="ru-RU" b="1" dirty="0" smtClean="0"/>
              <a:t>Отношение </a:t>
            </a:r>
            <a:r>
              <a:rPr lang="ru-RU" dirty="0" smtClean="0"/>
              <a:t>– Пусть </a:t>
            </a:r>
            <a:r>
              <a:rPr lang="en-US" dirty="0" smtClean="0"/>
              <a:t>D1,D2,…,</a:t>
            </a:r>
            <a:r>
              <a:rPr lang="en-US" dirty="0" err="1" smtClean="0"/>
              <a:t>Dn</a:t>
            </a:r>
            <a:r>
              <a:rPr lang="en-US" dirty="0" smtClean="0"/>
              <a:t> </a:t>
            </a:r>
            <a:r>
              <a:rPr lang="ru-RU" dirty="0" smtClean="0"/>
              <a:t>некоторые множества (домены) Отношением </a:t>
            </a:r>
            <a:r>
              <a:rPr lang="en-US" dirty="0" smtClean="0"/>
              <a:t> </a:t>
            </a:r>
            <a:r>
              <a:rPr lang="ru-RU" dirty="0" smtClean="0"/>
              <a:t>над доменами </a:t>
            </a:r>
            <a:r>
              <a:rPr lang="en-US" dirty="0" smtClean="0"/>
              <a:t>Di</a:t>
            </a:r>
            <a:r>
              <a:rPr lang="ru-RU" dirty="0" smtClean="0"/>
              <a:t> называется множество </a:t>
            </a:r>
            <a:r>
              <a:rPr lang="en-US" dirty="0"/>
              <a:t/>
            </a:r>
            <a:br>
              <a:rPr lang="en-US" dirty="0"/>
            </a:br>
            <a:r>
              <a:rPr lang="en-US" dirty="0" smtClean="0"/>
              <a:t>R = {&lt;d1,d2…</a:t>
            </a:r>
            <a:r>
              <a:rPr lang="en-US" dirty="0" err="1" smtClean="0"/>
              <a:t>dn</a:t>
            </a:r>
            <a:r>
              <a:rPr lang="en-US" dirty="0" smtClean="0"/>
              <a:t>&gt;</a:t>
            </a:r>
            <a:r>
              <a:rPr lang="ru-RU" dirty="0" smtClean="0"/>
              <a:t>, где </a:t>
            </a:r>
            <a:r>
              <a:rPr lang="en-US" dirty="0" smtClean="0"/>
              <a:t>di ∈ Di </a:t>
            </a:r>
            <a:r>
              <a:rPr lang="ru-RU" dirty="0" smtClean="0"/>
              <a:t>для </a:t>
            </a:r>
            <a:r>
              <a:rPr lang="en-US" dirty="0" err="1" smtClean="0"/>
              <a:t>i</a:t>
            </a:r>
            <a:r>
              <a:rPr lang="en-US" dirty="0" smtClean="0"/>
              <a:t> ∈ 1,…N}</a:t>
            </a:r>
          </a:p>
          <a:p>
            <a:r>
              <a:rPr lang="ru-RU" b="1" dirty="0" smtClean="0"/>
              <a:t>Кортеж </a:t>
            </a:r>
            <a:r>
              <a:rPr lang="ru-RU" dirty="0" smtClean="0"/>
              <a:t>– элемент </a:t>
            </a:r>
            <a:r>
              <a:rPr lang="en-US" dirty="0" smtClean="0"/>
              <a:t>&lt;d1,d2,…</a:t>
            </a:r>
            <a:r>
              <a:rPr lang="en-US" dirty="0" err="1" smtClean="0"/>
              <a:t>dn</a:t>
            </a:r>
            <a:r>
              <a:rPr lang="en-US" dirty="0"/>
              <a:t>&gt;</a:t>
            </a:r>
            <a:r>
              <a:rPr lang="ru-RU" dirty="0" smtClean="0"/>
              <a:t> отношения</a:t>
            </a:r>
            <a:r>
              <a:rPr lang="en-US" dirty="0" smtClean="0"/>
              <a:t> R</a:t>
            </a:r>
            <a:r>
              <a:rPr lang="ru-RU" dirty="0" smtClean="0"/>
              <a:t> </a:t>
            </a:r>
            <a:endParaRPr lang="ru-RU" b="1" dirty="0" smtClean="0"/>
          </a:p>
          <a:p>
            <a:r>
              <a:rPr lang="ru-RU" b="1" dirty="0" smtClean="0"/>
              <a:t>Атрибут</a:t>
            </a:r>
            <a:r>
              <a:rPr lang="ru-RU" dirty="0" smtClean="0"/>
              <a:t> – вхождение значения домена </a:t>
            </a:r>
            <a:r>
              <a:rPr lang="en-US" dirty="0" smtClean="0"/>
              <a:t>Di </a:t>
            </a:r>
            <a:r>
              <a:rPr lang="ru-RU" dirty="0" smtClean="0"/>
              <a:t>в отношение </a:t>
            </a:r>
            <a:r>
              <a:rPr lang="en-US" dirty="0" smtClean="0"/>
              <a:t>R</a:t>
            </a:r>
            <a:endParaRPr lang="ru-RU" b="1" dirty="0" smtClean="0"/>
          </a:p>
          <a:p>
            <a:r>
              <a:rPr lang="ru-RU" b="1" dirty="0" smtClean="0"/>
              <a:t>Домен</a:t>
            </a:r>
            <a:r>
              <a:rPr lang="en-US" b="1" dirty="0" smtClean="0"/>
              <a:t> </a:t>
            </a:r>
            <a:r>
              <a:rPr lang="en-US" dirty="0" smtClean="0"/>
              <a:t>– </a:t>
            </a:r>
            <a:r>
              <a:rPr lang="ru-RU" dirty="0" smtClean="0"/>
              <a:t>множество допустимых значений атрибута</a:t>
            </a:r>
            <a:endParaRPr lang="ru-RU" b="1" dirty="0" smtClean="0"/>
          </a:p>
          <a:p>
            <a:endParaRPr lang="en-US" dirty="0"/>
          </a:p>
        </p:txBody>
      </p:sp>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3280383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327223" y="1439863"/>
            <a:ext cx="7526442" cy="4572000"/>
          </a:xfrm>
          <a:prstGeom prst="rect">
            <a:avLst/>
          </a:prstGeom>
        </p:spPr>
      </p:pic>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3332942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b="1" dirty="0" smtClean="0"/>
              <a:t>Первичный ключ (</a:t>
            </a:r>
            <a:r>
              <a:rPr lang="en-US" b="1" dirty="0" smtClean="0"/>
              <a:t>PRIMARY KEY)</a:t>
            </a:r>
            <a:r>
              <a:rPr lang="ru-RU" b="1" dirty="0" smtClean="0"/>
              <a:t> </a:t>
            </a:r>
            <a:r>
              <a:rPr lang="ru-RU" dirty="0" smtClean="0"/>
              <a:t> - поле (набор полей) реляционной таблицы, использующееся для однозначной идентификации записей.</a:t>
            </a:r>
            <a:endParaRPr lang="en-US" dirty="0" smtClean="0"/>
          </a:p>
          <a:p>
            <a:r>
              <a:rPr lang="ru-RU" b="1" dirty="0" smtClean="0"/>
              <a:t>Основное свойство первичного ключа </a:t>
            </a:r>
            <a:r>
              <a:rPr lang="ru-RU" dirty="0" smtClean="0"/>
              <a:t>– его уникальность в пределах таблицы.</a:t>
            </a:r>
          </a:p>
          <a:p>
            <a:pPr marL="0" indent="0">
              <a:buNone/>
            </a:pPr>
            <a:endParaRPr lang="en-US" b="1" dirty="0"/>
          </a:p>
        </p:txBody>
      </p:sp>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pic>
        <p:nvPicPr>
          <p:cNvPr id="4" name="Picture 3"/>
          <p:cNvPicPr>
            <a:picLocks noChangeAspect="1"/>
          </p:cNvPicPr>
          <p:nvPr/>
        </p:nvPicPr>
        <p:blipFill>
          <a:blip r:embed="rId3"/>
          <a:stretch>
            <a:fillRect/>
          </a:stretch>
        </p:blipFill>
        <p:spPr>
          <a:xfrm>
            <a:off x="469964" y="2181225"/>
            <a:ext cx="6934200" cy="666750"/>
          </a:xfrm>
          <a:prstGeom prst="rect">
            <a:avLst/>
          </a:prstGeom>
        </p:spPr>
      </p:pic>
    </p:spTree>
    <p:extLst>
      <p:ext uri="{BB962C8B-B14F-4D97-AF65-F5344CB8AC3E}">
        <p14:creationId xmlns:p14="http://schemas.microsoft.com/office/powerpoint/2010/main" val="20801306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В качестве первичного ключа может выступать</a:t>
            </a:r>
          </a:p>
          <a:p>
            <a:r>
              <a:rPr lang="ru-RU" dirty="0" smtClean="0"/>
              <a:t>Естественный идентификатор (номер паспорта </a:t>
            </a:r>
            <a:r>
              <a:rPr lang="ru-RU" dirty="0" err="1" smtClean="0"/>
              <a:t>и.т.п</a:t>
            </a:r>
            <a:r>
              <a:rPr lang="ru-RU" dirty="0" smtClean="0"/>
              <a:t>)</a:t>
            </a:r>
          </a:p>
          <a:p>
            <a:r>
              <a:rPr lang="ru-RU" dirty="0" smtClean="0"/>
              <a:t>Искусственный идентификатор – искусственно добавленное в таблицу поле (код, </a:t>
            </a:r>
            <a:r>
              <a:rPr lang="en-US" dirty="0" smtClean="0"/>
              <a:t>ID)</a:t>
            </a:r>
          </a:p>
          <a:p>
            <a:pPr marL="0" indent="0">
              <a:buNone/>
            </a:pPr>
            <a:r>
              <a:rPr lang="ru-RU" b="1" dirty="0" smtClean="0"/>
              <a:t>Преимущества искусственного ключа</a:t>
            </a:r>
          </a:p>
          <a:p>
            <a:r>
              <a:rPr lang="ru-RU" dirty="0" smtClean="0"/>
              <a:t>Исключение повторных значений </a:t>
            </a:r>
          </a:p>
          <a:p>
            <a:r>
              <a:rPr lang="ru-RU" dirty="0" smtClean="0"/>
              <a:t>Короткое значение (обычно)</a:t>
            </a:r>
          </a:p>
          <a:p>
            <a:r>
              <a:rPr lang="ru-RU" dirty="0" smtClean="0"/>
              <a:t>Статическое (неизменное) значение</a:t>
            </a:r>
            <a:endParaRPr lang="en-US" dirty="0"/>
          </a:p>
        </p:txBody>
      </p:sp>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178634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Реляционные базы данных</a:t>
            </a:r>
          </a:p>
          <a:p>
            <a:r>
              <a:rPr lang="en-US" dirty="0" smtClean="0"/>
              <a:t>SQL</a:t>
            </a:r>
          </a:p>
          <a:p>
            <a:r>
              <a:rPr lang="en-US" dirty="0" smtClean="0"/>
              <a:t>JDBC</a:t>
            </a:r>
          </a:p>
          <a:p>
            <a:r>
              <a:rPr lang="en-US" dirty="0" smtClean="0"/>
              <a:t>Spring-</a:t>
            </a:r>
            <a:r>
              <a:rPr lang="en-US" dirty="0" err="1" smtClean="0"/>
              <a:t>jdbc</a:t>
            </a:r>
            <a:endParaRPr lang="en-US" dirty="0"/>
          </a:p>
        </p:txBody>
      </p:sp>
      <p:sp>
        <p:nvSpPr>
          <p:cNvPr id="3" name="Text Placeholder 2"/>
          <p:cNvSpPr>
            <a:spLocks noGrp="1"/>
          </p:cNvSpPr>
          <p:nvPr>
            <p:ph type="body" sz="quarter" idx="10"/>
          </p:nvPr>
        </p:nvSpPr>
        <p:spPr/>
        <p:txBody>
          <a:bodyPr/>
          <a:lstStyle/>
          <a:p>
            <a:r>
              <a:rPr lang="ru-RU" dirty="0" smtClean="0"/>
              <a:t>Содержание</a:t>
            </a:r>
            <a:endParaRPr lang="en-US" dirty="0"/>
          </a:p>
        </p:txBody>
      </p:sp>
    </p:spTree>
    <p:extLst>
      <p:ext uri="{BB962C8B-B14F-4D97-AF65-F5344CB8AC3E}">
        <p14:creationId xmlns:p14="http://schemas.microsoft.com/office/powerpoint/2010/main" val="2260742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870994" y="2111375"/>
            <a:ext cx="6438900" cy="3228975"/>
          </a:xfrm>
          <a:prstGeom prst="rect">
            <a:avLst/>
          </a:prstGeom>
        </p:spPr>
      </p:pic>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18678678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794794" y="1506538"/>
            <a:ext cx="6591300" cy="4438650"/>
          </a:xfrm>
          <a:prstGeom prst="rect">
            <a:avLst/>
          </a:prstGeom>
        </p:spPr>
      </p:pic>
      <p:sp>
        <p:nvSpPr>
          <p:cNvPr id="3" name="Text Placeholder 2"/>
          <p:cNvSpPr>
            <a:spLocks noGrp="1"/>
          </p:cNvSpPr>
          <p:nvPr>
            <p:ph type="body" sz="quarter" idx="10"/>
          </p:nvPr>
        </p:nvSpPr>
        <p:spPr/>
        <p:txBody>
          <a:bodyPr/>
          <a:lstStyle/>
          <a:p>
            <a:r>
              <a:rPr lang="ru-RU" dirty="0"/>
              <a:t>Реляционные базы </a:t>
            </a:r>
            <a:r>
              <a:rPr lang="ru-RU" dirty="0" smtClean="0"/>
              <a:t>данных</a:t>
            </a:r>
            <a:endParaRPr lang="en-US" dirty="0"/>
          </a:p>
        </p:txBody>
      </p:sp>
    </p:spTree>
    <p:extLst>
      <p:ext uri="{BB962C8B-B14F-4D97-AF65-F5344CB8AC3E}">
        <p14:creationId xmlns:p14="http://schemas.microsoft.com/office/powerpoint/2010/main" val="1047785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Проблемы реляционных баз </a:t>
            </a:r>
            <a:r>
              <a:rPr lang="ru-RU" dirty="0" smtClean="0"/>
              <a:t>данных</a:t>
            </a:r>
            <a:endParaRPr lang="en-US" dirty="0"/>
          </a:p>
        </p:txBody>
      </p:sp>
    </p:spTree>
    <p:extLst>
      <p:ext uri="{BB962C8B-B14F-4D97-AF65-F5344CB8AC3E}">
        <p14:creationId xmlns:p14="http://schemas.microsoft.com/office/powerpoint/2010/main" val="378912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Универсальное отношение (УО) </a:t>
            </a:r>
            <a:r>
              <a:rPr lang="ru-RU" dirty="0" smtClean="0"/>
              <a:t>– представление реляционной базы данных (РБД) в виде единственной реляционной таблицы, содержащей все атрибуты</a:t>
            </a:r>
          </a:p>
          <a:p>
            <a:pPr marL="0" indent="0">
              <a:buNone/>
            </a:pPr>
            <a:r>
              <a:rPr lang="ru-RU" b="1" dirty="0" smtClean="0"/>
              <a:t>По ряду причин это неэффективный способ хранения</a:t>
            </a:r>
          </a:p>
          <a:p>
            <a:r>
              <a:rPr lang="ru-RU" dirty="0" smtClean="0"/>
              <a:t>Избыточность данных (дублирование)</a:t>
            </a:r>
          </a:p>
          <a:p>
            <a:r>
              <a:rPr lang="ru-RU" dirty="0" smtClean="0"/>
              <a:t>Высокая вероятность аномалий (противоречивость, потеря данных, неопределенные значения)</a:t>
            </a:r>
            <a:endParaRPr lang="en-US" dirty="0"/>
          </a:p>
        </p:txBody>
      </p:sp>
      <p:sp>
        <p:nvSpPr>
          <p:cNvPr id="3" name="Text Placeholder 2"/>
          <p:cNvSpPr>
            <a:spLocks noGrp="1"/>
          </p:cNvSpPr>
          <p:nvPr>
            <p:ph type="body" sz="quarter" idx="10"/>
          </p:nvPr>
        </p:nvSpPr>
        <p:spPr/>
        <p:txBody>
          <a:bodyPr/>
          <a:lstStyle/>
          <a:p>
            <a:r>
              <a:rPr lang="ru-RU" dirty="0" smtClean="0"/>
              <a:t>Проблемы реляционных баз данных</a:t>
            </a:r>
            <a:endParaRPr lang="en-US" dirty="0"/>
          </a:p>
        </p:txBody>
      </p:sp>
    </p:spTree>
    <p:extLst>
      <p:ext uri="{BB962C8B-B14F-4D97-AF65-F5344CB8AC3E}">
        <p14:creationId xmlns:p14="http://schemas.microsoft.com/office/powerpoint/2010/main" val="2672105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2775" y="1352145"/>
            <a:ext cx="10213215" cy="4765108"/>
          </a:xfrm>
          <a:prstGeom prst="rect">
            <a:avLst/>
          </a:prstGeom>
        </p:spPr>
      </p:pic>
      <p:sp>
        <p:nvSpPr>
          <p:cNvPr id="3" name="Text Placeholder 2"/>
          <p:cNvSpPr>
            <a:spLocks noGrp="1"/>
          </p:cNvSpPr>
          <p:nvPr>
            <p:ph type="body" sz="quarter" idx="10"/>
          </p:nvPr>
        </p:nvSpPr>
        <p:spPr/>
        <p:txBody>
          <a:bodyPr/>
          <a:lstStyle/>
          <a:p>
            <a:r>
              <a:rPr lang="ru-RU" dirty="0"/>
              <a:t>Проблемы реляционных баз </a:t>
            </a:r>
            <a:r>
              <a:rPr lang="ru-RU" dirty="0" smtClean="0"/>
              <a:t>данных</a:t>
            </a:r>
            <a:endParaRPr lang="en-US" dirty="0"/>
          </a:p>
        </p:txBody>
      </p:sp>
    </p:spTree>
    <p:extLst>
      <p:ext uri="{BB962C8B-B14F-4D97-AF65-F5344CB8AC3E}">
        <p14:creationId xmlns:p14="http://schemas.microsoft.com/office/powerpoint/2010/main" val="3280019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Виды аномалий данных</a:t>
            </a:r>
            <a:r>
              <a:rPr lang="en-US" b="1" dirty="0" smtClean="0"/>
              <a:t>:</a:t>
            </a:r>
          </a:p>
          <a:p>
            <a:r>
              <a:rPr lang="ru-RU" dirty="0" smtClean="0"/>
              <a:t>Аномалия обновления (</a:t>
            </a:r>
            <a:r>
              <a:rPr lang="en-US" dirty="0" smtClean="0"/>
              <a:t>Update)</a:t>
            </a:r>
          </a:p>
          <a:p>
            <a:r>
              <a:rPr lang="ru-RU" dirty="0" smtClean="0"/>
              <a:t>Аномалия удаления (</a:t>
            </a:r>
            <a:r>
              <a:rPr lang="en-US" dirty="0" smtClean="0"/>
              <a:t>Delete)</a:t>
            </a:r>
          </a:p>
          <a:p>
            <a:r>
              <a:rPr lang="ru-RU" dirty="0" smtClean="0"/>
              <a:t>Аномалия вставки (</a:t>
            </a:r>
            <a:r>
              <a:rPr lang="en-US" dirty="0" smtClean="0"/>
              <a:t>Insert)</a:t>
            </a:r>
          </a:p>
          <a:p>
            <a:pPr marL="0" indent="0">
              <a:buNone/>
            </a:pPr>
            <a:r>
              <a:rPr lang="ru-RU" dirty="0" smtClean="0"/>
              <a:t>Рассмотрим их подробнее</a:t>
            </a:r>
            <a:endParaRPr lang="en-US" dirty="0"/>
          </a:p>
        </p:txBody>
      </p:sp>
      <p:sp>
        <p:nvSpPr>
          <p:cNvPr id="3" name="Text Placeholder 2"/>
          <p:cNvSpPr>
            <a:spLocks noGrp="1"/>
          </p:cNvSpPr>
          <p:nvPr>
            <p:ph type="body" sz="quarter" idx="10"/>
          </p:nvPr>
        </p:nvSpPr>
        <p:spPr/>
        <p:txBody>
          <a:bodyPr/>
          <a:lstStyle/>
          <a:p>
            <a:r>
              <a:rPr lang="ru-RU" dirty="0"/>
              <a:t>Проблемы реляционных баз </a:t>
            </a:r>
            <a:r>
              <a:rPr lang="ru-RU" dirty="0" smtClean="0"/>
              <a:t>данных</a:t>
            </a:r>
            <a:endParaRPr lang="en-US" dirty="0"/>
          </a:p>
        </p:txBody>
      </p:sp>
    </p:spTree>
    <p:extLst>
      <p:ext uri="{BB962C8B-B14F-4D97-AF65-F5344CB8AC3E}">
        <p14:creationId xmlns:p14="http://schemas.microsoft.com/office/powerpoint/2010/main" val="1993416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body" sz="quarter" idx="10"/>
          </p:nvPr>
        </p:nvSpPr>
        <p:spPr/>
        <p:txBody>
          <a:bodyPr/>
          <a:lstStyle/>
          <a:p>
            <a:r>
              <a:rPr lang="ru-RU" dirty="0"/>
              <a:t>Проблемы реляционных баз </a:t>
            </a:r>
            <a:r>
              <a:rPr lang="ru-RU" dirty="0" smtClean="0"/>
              <a:t>данных</a:t>
            </a:r>
            <a:endParaRPr lang="en-US" dirty="0"/>
          </a:p>
        </p:txBody>
      </p:sp>
      <p:sp>
        <p:nvSpPr>
          <p:cNvPr id="7" name="Content Placeholder 6"/>
          <p:cNvSpPr>
            <a:spLocks noGrp="1"/>
          </p:cNvSpPr>
          <p:nvPr>
            <p:ph idx="1"/>
          </p:nvPr>
        </p:nvSpPr>
        <p:spPr/>
        <p:txBody>
          <a:bodyPr/>
          <a:lstStyle/>
          <a:p>
            <a:pPr marL="0" indent="0">
              <a:buNone/>
            </a:pPr>
            <a:r>
              <a:rPr lang="ru-RU" b="1" dirty="0" smtClean="0"/>
              <a:t>Аномалия обновления </a:t>
            </a:r>
            <a:r>
              <a:rPr lang="ru-RU" dirty="0" smtClean="0"/>
              <a:t>при наличии избыточности данных их изменение может привести к логической противоречивости</a:t>
            </a:r>
          </a:p>
          <a:p>
            <a:pPr marL="0" indent="0">
              <a:buNone/>
            </a:pPr>
            <a:endParaRPr lang="en-US" b="1" dirty="0"/>
          </a:p>
        </p:txBody>
      </p:sp>
      <p:pic>
        <p:nvPicPr>
          <p:cNvPr id="8" name="Content Placeholder 3"/>
          <p:cNvPicPr>
            <a:picLocks noChangeAspect="1"/>
          </p:cNvPicPr>
          <p:nvPr/>
        </p:nvPicPr>
        <p:blipFill rotWithShape="1">
          <a:blip r:embed="rId3"/>
          <a:srcRect l="6438" t="1978"/>
          <a:stretch/>
        </p:blipFill>
        <p:spPr>
          <a:xfrm>
            <a:off x="1566439" y="1828799"/>
            <a:ext cx="9048073" cy="4045411"/>
          </a:xfrm>
          <a:prstGeom prst="rect">
            <a:avLst/>
          </a:prstGeom>
        </p:spPr>
      </p:pic>
    </p:spTree>
    <p:extLst>
      <p:ext uri="{BB962C8B-B14F-4D97-AF65-F5344CB8AC3E}">
        <p14:creationId xmlns:p14="http://schemas.microsoft.com/office/powerpoint/2010/main" val="38479302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Аномалия удаления т.к. в записях хранится разнородная информация то удаление может привести к потере нужных данных</a:t>
            </a:r>
          </a:p>
          <a:p>
            <a:pPr marL="0" indent="0">
              <a:buNone/>
            </a:pPr>
            <a:endParaRPr lang="ru-RU" b="1" dirty="0" smtClean="0"/>
          </a:p>
          <a:p>
            <a:pPr marL="0" indent="0">
              <a:buNone/>
            </a:pPr>
            <a:endParaRPr lang="en-US" b="1" dirty="0"/>
          </a:p>
        </p:txBody>
      </p:sp>
      <p:sp>
        <p:nvSpPr>
          <p:cNvPr id="4" name="Text Placeholder 2"/>
          <p:cNvSpPr>
            <a:spLocks noGrp="1"/>
          </p:cNvSpPr>
          <p:nvPr>
            <p:ph type="body" sz="quarter" idx="10"/>
          </p:nvPr>
        </p:nvSpPr>
        <p:spPr/>
        <p:txBody>
          <a:bodyPr/>
          <a:lstStyle/>
          <a:p>
            <a:r>
              <a:rPr lang="ru-RU" dirty="0"/>
              <a:t>Проблемы реляционных баз </a:t>
            </a:r>
            <a:r>
              <a:rPr lang="ru-RU" dirty="0" smtClean="0"/>
              <a:t>данных</a:t>
            </a:r>
            <a:endParaRPr lang="en-US" dirty="0"/>
          </a:p>
        </p:txBody>
      </p:sp>
      <p:pic>
        <p:nvPicPr>
          <p:cNvPr id="6" name="Picture 5"/>
          <p:cNvPicPr>
            <a:picLocks noChangeAspect="1"/>
          </p:cNvPicPr>
          <p:nvPr/>
        </p:nvPicPr>
        <p:blipFill>
          <a:blip r:embed="rId3"/>
          <a:stretch>
            <a:fillRect/>
          </a:stretch>
        </p:blipFill>
        <p:spPr>
          <a:xfrm>
            <a:off x="1165750" y="2046030"/>
            <a:ext cx="9849452" cy="3808272"/>
          </a:xfrm>
          <a:prstGeom prst="rect">
            <a:avLst/>
          </a:prstGeom>
        </p:spPr>
      </p:pic>
    </p:spTree>
    <p:extLst>
      <p:ext uri="{BB962C8B-B14F-4D97-AF65-F5344CB8AC3E}">
        <p14:creationId xmlns:p14="http://schemas.microsoft.com/office/powerpoint/2010/main" val="3679258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Аномалия вставки </a:t>
            </a:r>
            <a:r>
              <a:rPr lang="ru-RU" dirty="0" err="1" smtClean="0"/>
              <a:t>т.к</a:t>
            </a:r>
            <a:r>
              <a:rPr lang="ru-RU" dirty="0" smtClean="0"/>
              <a:t> в записях хранится разнородная информация, то при вставке новых записей могут появится неопределенные значения полей</a:t>
            </a:r>
          </a:p>
          <a:p>
            <a:pPr marL="0" indent="0">
              <a:buNone/>
            </a:pPr>
            <a:endParaRPr lang="en-US" b="1" dirty="0"/>
          </a:p>
        </p:txBody>
      </p:sp>
      <p:sp>
        <p:nvSpPr>
          <p:cNvPr id="4" name="Text Placeholder 2"/>
          <p:cNvSpPr>
            <a:spLocks noGrp="1"/>
          </p:cNvSpPr>
          <p:nvPr>
            <p:ph type="body" sz="quarter" idx="10"/>
          </p:nvPr>
        </p:nvSpPr>
        <p:spPr/>
        <p:txBody>
          <a:bodyPr/>
          <a:lstStyle/>
          <a:p>
            <a:r>
              <a:rPr lang="ru-RU" dirty="0"/>
              <a:t>Проблемы реляционных баз </a:t>
            </a:r>
            <a:r>
              <a:rPr lang="ru-RU" dirty="0" smtClean="0"/>
              <a:t>данных</a:t>
            </a:r>
            <a:endParaRPr lang="en-US" dirty="0"/>
          </a:p>
        </p:txBody>
      </p:sp>
      <p:pic>
        <p:nvPicPr>
          <p:cNvPr id="5" name="Picture 4"/>
          <p:cNvPicPr>
            <a:picLocks noChangeAspect="1"/>
          </p:cNvPicPr>
          <p:nvPr/>
        </p:nvPicPr>
        <p:blipFill rotWithShape="1">
          <a:blip r:embed="rId3"/>
          <a:srcRect l="1552"/>
          <a:stretch/>
        </p:blipFill>
        <p:spPr>
          <a:xfrm>
            <a:off x="1360963" y="1956879"/>
            <a:ext cx="9459025" cy="3928252"/>
          </a:xfrm>
          <a:prstGeom prst="rect">
            <a:avLst/>
          </a:prstGeom>
        </p:spPr>
      </p:pic>
    </p:spTree>
    <p:extLst>
      <p:ext uri="{BB962C8B-B14F-4D97-AF65-F5344CB8AC3E}">
        <p14:creationId xmlns:p14="http://schemas.microsoft.com/office/powerpoint/2010/main" val="1993750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dirty="0" smtClean="0"/>
              <a:t>Таким образом, представление БД в виде одной таблицы (УО) неэффективно и неадекватно предметной области, может приводить к появлению аномалии данных.</a:t>
            </a:r>
          </a:p>
          <a:p>
            <a:r>
              <a:rPr lang="ru-RU" dirty="0" smtClean="0"/>
              <a:t>Для преодоления этих проблем структуру БД нормализуют (декомпозиция, разбиение таблиц)</a:t>
            </a:r>
          </a:p>
          <a:p>
            <a:r>
              <a:rPr lang="ru-RU" dirty="0" smtClean="0"/>
              <a:t>Часто используют метод проектирования БД </a:t>
            </a:r>
            <a:r>
              <a:rPr lang="en-US" dirty="0" smtClean="0"/>
              <a:t>“</a:t>
            </a:r>
            <a:r>
              <a:rPr lang="ru-RU" dirty="0" smtClean="0"/>
              <a:t>сущность – связь</a:t>
            </a:r>
            <a:r>
              <a:rPr lang="en-US" dirty="0" smtClean="0"/>
              <a:t>” </a:t>
            </a:r>
            <a:r>
              <a:rPr lang="ru-RU" dirty="0" smtClean="0"/>
              <a:t>для получения нормализованной БД.</a:t>
            </a:r>
            <a:endParaRPr lang="en-US" dirty="0"/>
          </a:p>
        </p:txBody>
      </p:sp>
      <p:sp>
        <p:nvSpPr>
          <p:cNvPr id="3" name="Text Placeholder 2"/>
          <p:cNvSpPr>
            <a:spLocks noGrp="1"/>
          </p:cNvSpPr>
          <p:nvPr>
            <p:ph type="body" sz="quarter" idx="10"/>
          </p:nvPr>
        </p:nvSpPr>
        <p:spPr/>
        <p:txBody>
          <a:bodyPr/>
          <a:lstStyle/>
          <a:p>
            <a:r>
              <a:rPr lang="ru-RU" dirty="0"/>
              <a:t>Проблемы реляционных баз данных</a:t>
            </a:r>
            <a:endParaRPr lang="en-US" dirty="0"/>
          </a:p>
          <a:p>
            <a:endParaRPr lang="en-US" dirty="0"/>
          </a:p>
        </p:txBody>
      </p:sp>
    </p:spTree>
    <p:extLst>
      <p:ext uri="{BB962C8B-B14F-4D97-AF65-F5344CB8AC3E}">
        <p14:creationId xmlns:p14="http://schemas.microsoft.com/office/powerpoint/2010/main" val="2640891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Основные понятия баз данных</a:t>
            </a:r>
            <a:r>
              <a:rPr lang="en-US" dirty="0"/>
              <a:t/>
            </a:r>
            <a:br>
              <a:rPr lang="en-US" dirty="0"/>
            </a:br>
            <a:endParaRPr lang="en-US" dirty="0"/>
          </a:p>
        </p:txBody>
      </p:sp>
    </p:spTree>
    <p:extLst>
      <p:ext uri="{BB962C8B-B14F-4D97-AF65-F5344CB8AC3E}">
        <p14:creationId xmlns:p14="http://schemas.microsoft.com/office/powerpoint/2010/main" val="8531953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6" name="TextBox 5"/>
          <p:cNvSpPr txBox="1"/>
          <p:nvPr/>
        </p:nvSpPr>
        <p:spPr>
          <a:xfrm>
            <a:off x="609479" y="1845733"/>
            <a:ext cx="8347233" cy="461665"/>
          </a:xfrm>
          <a:prstGeom prst="rect">
            <a:avLst/>
          </a:prstGeom>
          <a:noFill/>
        </p:spPr>
        <p:txBody>
          <a:bodyPr wrap="square" rtlCol="0">
            <a:spAutoFit/>
          </a:bodyPr>
          <a:lstStyle/>
          <a:p>
            <a:r>
              <a:rPr lang="en-US" sz="1200" b="1" dirty="0" smtClean="0"/>
              <a:t>SQL – </a:t>
            </a:r>
            <a:r>
              <a:rPr lang="ru-RU" sz="1200" dirty="0" smtClean="0"/>
              <a:t>язык структурированных запросов, универсальный компьютерный язык применяемый для создания, модификации данных в реляционной базе данных</a:t>
            </a:r>
            <a:endParaRPr lang="en-US" sz="1200" b="1" dirty="0"/>
          </a:p>
        </p:txBody>
      </p:sp>
    </p:spTree>
    <p:extLst>
      <p:ext uri="{BB962C8B-B14F-4D97-AF65-F5344CB8AC3E}">
        <p14:creationId xmlns:p14="http://schemas.microsoft.com/office/powerpoint/2010/main" val="3220535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5" name="Content Placeholder 4"/>
          <p:cNvPicPr>
            <a:picLocks noGrp="1" noChangeAspect="1"/>
          </p:cNvPicPr>
          <p:nvPr>
            <p:ph idx="1"/>
          </p:nvPr>
        </p:nvPicPr>
        <p:blipFill>
          <a:blip r:embed="rId3"/>
          <a:stretch>
            <a:fillRect/>
          </a:stretch>
        </p:blipFill>
        <p:spPr>
          <a:xfrm>
            <a:off x="2450757" y="1435100"/>
            <a:ext cx="7290486" cy="4572000"/>
          </a:xfrm>
          <a:prstGeom prst="rect">
            <a:avLst/>
          </a:prstGeom>
        </p:spPr>
      </p:pic>
      <p:sp>
        <p:nvSpPr>
          <p:cNvPr id="4" name="Text Placeholder 3"/>
          <p:cNvSpPr>
            <a:spLocks noGrp="1"/>
          </p:cNvSpPr>
          <p:nvPr>
            <p:ph type="body" sz="quarter" idx="11"/>
          </p:nvPr>
        </p:nvSpPr>
        <p:spPr/>
        <p:txBody>
          <a:bodyPr/>
          <a:lstStyle/>
          <a:p>
            <a:r>
              <a:rPr lang="en-US" dirty="0" smtClean="0"/>
              <a:t>SQL</a:t>
            </a:r>
            <a:endParaRPr lang="en-US" dirty="0"/>
          </a:p>
        </p:txBody>
      </p:sp>
    </p:spTree>
    <p:extLst>
      <p:ext uri="{BB962C8B-B14F-4D97-AF65-F5344CB8AC3E}">
        <p14:creationId xmlns:p14="http://schemas.microsoft.com/office/powerpoint/2010/main" val="1110345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b="1" dirty="0" smtClean="0"/>
              <a:t>DDL</a:t>
            </a:r>
            <a:r>
              <a:rPr lang="en-US" dirty="0" smtClean="0"/>
              <a:t>- Data Definition Language </a:t>
            </a:r>
            <a:r>
              <a:rPr lang="ru-RU" dirty="0" smtClean="0"/>
              <a:t>язык описания данных</a:t>
            </a:r>
          </a:p>
          <a:p>
            <a:endParaRPr lang="en-US" b="1" dirty="0"/>
          </a:p>
        </p:txBody>
      </p:sp>
      <p:sp>
        <p:nvSpPr>
          <p:cNvPr id="4" name="Text Placeholder 3"/>
          <p:cNvSpPr>
            <a:spLocks noGrp="1"/>
          </p:cNvSpPr>
          <p:nvPr>
            <p:ph type="body" sz="quarter" idx="11"/>
          </p:nvPr>
        </p:nvSpPr>
        <p:spPr/>
        <p:txBody>
          <a:bodyPr/>
          <a:lstStyle/>
          <a:p>
            <a:r>
              <a:rPr lang="en-US" dirty="0" smtClean="0"/>
              <a:t>SQL</a:t>
            </a:r>
            <a:endParaRPr lang="en-US" dirty="0"/>
          </a:p>
        </p:txBody>
      </p:sp>
      <p:pic>
        <p:nvPicPr>
          <p:cNvPr id="5" name="Picture 4"/>
          <p:cNvPicPr>
            <a:picLocks noChangeAspect="1"/>
          </p:cNvPicPr>
          <p:nvPr/>
        </p:nvPicPr>
        <p:blipFill>
          <a:blip r:embed="rId3"/>
          <a:stretch>
            <a:fillRect/>
          </a:stretch>
        </p:blipFill>
        <p:spPr>
          <a:xfrm>
            <a:off x="2563373" y="1840419"/>
            <a:ext cx="6800850" cy="3762375"/>
          </a:xfrm>
          <a:prstGeom prst="rect">
            <a:avLst/>
          </a:prstGeom>
        </p:spPr>
      </p:pic>
    </p:spTree>
    <p:extLst>
      <p:ext uri="{BB962C8B-B14F-4D97-AF65-F5344CB8AC3E}">
        <p14:creationId xmlns:p14="http://schemas.microsoft.com/office/powerpoint/2010/main" val="1966838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Новые сущности</a:t>
            </a:r>
          </a:p>
          <a:p>
            <a:pPr marL="228600" indent="-228600">
              <a:buFont typeface="+mj-lt"/>
              <a:buAutoNum type="arabicPeriod"/>
            </a:pPr>
            <a:endParaRPr lang="ru-RU" b="1" dirty="0"/>
          </a:p>
          <a:p>
            <a:pPr marL="228600" indent="-228600">
              <a:buFont typeface="+mj-lt"/>
              <a:buAutoNum type="arabicPeriod"/>
            </a:pPr>
            <a:r>
              <a:rPr lang="ru-RU" b="1" dirty="0" smtClean="0"/>
              <a:t>Представление (</a:t>
            </a:r>
            <a:r>
              <a:rPr lang="en-US" b="1" dirty="0" smtClean="0"/>
              <a:t>VIEW) </a:t>
            </a:r>
            <a:r>
              <a:rPr lang="ru-RU" b="1" dirty="0" smtClean="0"/>
              <a:t>– </a:t>
            </a:r>
            <a:r>
              <a:rPr lang="ru-RU" dirty="0" smtClean="0"/>
              <a:t>виртуальная таблица, представляющая собой результат запроса, содержимое которой вычисляется динамически на основании данных находящихся в таблице</a:t>
            </a:r>
            <a:br>
              <a:rPr lang="ru-RU" dirty="0" smtClean="0"/>
            </a:br>
            <a:endParaRPr lang="ru-RU" dirty="0" smtClean="0"/>
          </a:p>
          <a:p>
            <a:pPr marL="228600" indent="-228600">
              <a:buFont typeface="+mj-lt"/>
              <a:buAutoNum type="arabicPeriod"/>
            </a:pPr>
            <a:r>
              <a:rPr lang="ru-RU" b="1" dirty="0" smtClean="0"/>
              <a:t>Индекс </a:t>
            </a:r>
            <a:r>
              <a:rPr lang="ru-RU" dirty="0" smtClean="0"/>
              <a:t>объект базы данных создаваемый с целью повышения производительности базы данных.</a:t>
            </a:r>
            <a:endParaRPr lang="ru-RU" b="1" dirty="0" smtClean="0"/>
          </a:p>
          <a:p>
            <a:pPr marL="228600" indent="-228600">
              <a:buFont typeface="+mj-lt"/>
              <a:buAutoNum type="arabicPeriod"/>
            </a:pPr>
            <a:endParaRPr lang="en-US" b="1" dirty="0"/>
          </a:p>
        </p:txBody>
      </p:sp>
      <p:sp>
        <p:nvSpPr>
          <p:cNvPr id="4" name="Text Placeholder 3"/>
          <p:cNvSpPr>
            <a:spLocks noGrp="1"/>
          </p:cNvSpPr>
          <p:nvPr>
            <p:ph type="body" sz="quarter" idx="11"/>
          </p:nvPr>
        </p:nvSpPr>
        <p:spPr/>
        <p:txBody>
          <a:bodyPr/>
          <a:lstStyle/>
          <a:p>
            <a:r>
              <a:rPr lang="en-US" dirty="0" smtClean="0"/>
              <a:t>SQL</a:t>
            </a:r>
            <a:endParaRPr lang="en-US" dirty="0"/>
          </a:p>
        </p:txBody>
      </p:sp>
    </p:spTree>
    <p:extLst>
      <p:ext uri="{BB962C8B-B14F-4D97-AF65-F5344CB8AC3E}">
        <p14:creationId xmlns:p14="http://schemas.microsoft.com/office/powerpoint/2010/main" val="1625256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b="1" dirty="0" smtClean="0"/>
              <a:t>DML </a:t>
            </a:r>
            <a:r>
              <a:rPr lang="en-US" dirty="0" smtClean="0"/>
              <a:t>– Data Manipulation Language </a:t>
            </a:r>
            <a:r>
              <a:rPr lang="ru-RU" dirty="0" smtClean="0"/>
              <a:t>язык манипулирования данными</a:t>
            </a:r>
          </a:p>
          <a:p>
            <a:endParaRPr lang="en-US" b="1" dirty="0"/>
          </a:p>
        </p:txBody>
      </p:sp>
      <p:sp>
        <p:nvSpPr>
          <p:cNvPr id="4" name="Text Placeholder 3"/>
          <p:cNvSpPr>
            <a:spLocks noGrp="1"/>
          </p:cNvSpPr>
          <p:nvPr>
            <p:ph type="body" sz="quarter" idx="11"/>
          </p:nvPr>
        </p:nvSpPr>
        <p:spPr/>
        <p:txBody>
          <a:bodyPr/>
          <a:lstStyle/>
          <a:p>
            <a:r>
              <a:rPr lang="en-US" dirty="0" smtClean="0"/>
              <a:t>SQL</a:t>
            </a:r>
            <a:endParaRPr lang="en-US" dirty="0"/>
          </a:p>
        </p:txBody>
      </p:sp>
      <p:pic>
        <p:nvPicPr>
          <p:cNvPr id="5" name="Picture 4"/>
          <p:cNvPicPr>
            <a:picLocks noChangeAspect="1"/>
          </p:cNvPicPr>
          <p:nvPr/>
        </p:nvPicPr>
        <p:blipFill>
          <a:blip r:embed="rId3"/>
          <a:stretch>
            <a:fillRect/>
          </a:stretch>
        </p:blipFill>
        <p:spPr>
          <a:xfrm>
            <a:off x="2589882" y="1868994"/>
            <a:ext cx="6858000" cy="3705225"/>
          </a:xfrm>
          <a:prstGeom prst="rect">
            <a:avLst/>
          </a:prstGeom>
        </p:spPr>
      </p:pic>
    </p:spTree>
    <p:extLst>
      <p:ext uri="{BB962C8B-B14F-4D97-AF65-F5344CB8AC3E}">
        <p14:creationId xmlns:p14="http://schemas.microsoft.com/office/powerpoint/2010/main" val="2711652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b="1" dirty="0" smtClean="0"/>
              <a:t>DQL </a:t>
            </a:r>
            <a:r>
              <a:rPr lang="en-US" dirty="0" smtClean="0"/>
              <a:t>– Data Query Language </a:t>
            </a:r>
            <a:r>
              <a:rPr lang="ru-RU" dirty="0" smtClean="0"/>
              <a:t>язык запросов</a:t>
            </a:r>
          </a:p>
          <a:p>
            <a:endParaRPr lang="en-US" b="1" dirty="0"/>
          </a:p>
        </p:txBody>
      </p:sp>
      <p:sp>
        <p:nvSpPr>
          <p:cNvPr id="4" name="Text Placeholder 3"/>
          <p:cNvSpPr>
            <a:spLocks noGrp="1"/>
          </p:cNvSpPr>
          <p:nvPr>
            <p:ph type="body" sz="quarter" idx="11"/>
          </p:nvPr>
        </p:nvSpPr>
        <p:spPr/>
        <p:txBody>
          <a:bodyPr/>
          <a:lstStyle/>
          <a:p>
            <a:r>
              <a:rPr lang="en-US" dirty="0" smtClean="0"/>
              <a:t>SQL</a:t>
            </a:r>
            <a:endParaRPr lang="en-US" dirty="0"/>
          </a:p>
        </p:txBody>
      </p:sp>
      <p:pic>
        <p:nvPicPr>
          <p:cNvPr id="6" name="Picture 5"/>
          <p:cNvPicPr>
            <a:picLocks noChangeAspect="1"/>
          </p:cNvPicPr>
          <p:nvPr/>
        </p:nvPicPr>
        <p:blipFill>
          <a:blip r:embed="rId3"/>
          <a:stretch>
            <a:fillRect/>
          </a:stretch>
        </p:blipFill>
        <p:spPr>
          <a:xfrm>
            <a:off x="2605087" y="2286000"/>
            <a:ext cx="6981825" cy="2286000"/>
          </a:xfrm>
          <a:prstGeom prst="rect">
            <a:avLst/>
          </a:prstGeom>
        </p:spPr>
      </p:pic>
    </p:spTree>
    <p:extLst>
      <p:ext uri="{BB962C8B-B14F-4D97-AF65-F5344CB8AC3E}">
        <p14:creationId xmlns:p14="http://schemas.microsoft.com/office/powerpoint/2010/main" val="19264205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b="1" dirty="0" smtClean="0"/>
              <a:t>Select </a:t>
            </a:r>
            <a:r>
              <a:rPr lang="en-US" dirty="0" smtClean="0"/>
              <a:t>– </a:t>
            </a:r>
            <a:r>
              <a:rPr lang="ru-RU" dirty="0" smtClean="0"/>
              <a:t>этот оператор реализует все операции реляционной алгебры.</a:t>
            </a:r>
          </a:p>
          <a:p>
            <a:endParaRPr lang="en-US" b="1" dirty="0"/>
          </a:p>
        </p:txBody>
      </p:sp>
      <p:sp>
        <p:nvSpPr>
          <p:cNvPr id="4" name="Text Placeholder 3"/>
          <p:cNvSpPr>
            <a:spLocks noGrp="1"/>
          </p:cNvSpPr>
          <p:nvPr>
            <p:ph type="body" sz="quarter" idx="11"/>
          </p:nvPr>
        </p:nvSpPr>
        <p:spPr/>
        <p:txBody>
          <a:bodyPr/>
          <a:lstStyle/>
          <a:p>
            <a:r>
              <a:rPr lang="en-US" dirty="0" smtClean="0"/>
              <a:t>SELECT</a:t>
            </a:r>
            <a:endParaRPr lang="en-US" dirty="0"/>
          </a:p>
        </p:txBody>
      </p:sp>
      <p:pic>
        <p:nvPicPr>
          <p:cNvPr id="5" name="Picture 4"/>
          <p:cNvPicPr>
            <a:picLocks noChangeAspect="1"/>
          </p:cNvPicPr>
          <p:nvPr/>
        </p:nvPicPr>
        <p:blipFill>
          <a:blip r:embed="rId2"/>
          <a:stretch>
            <a:fillRect/>
          </a:stretch>
        </p:blipFill>
        <p:spPr>
          <a:xfrm>
            <a:off x="2466975" y="1909762"/>
            <a:ext cx="7258050" cy="3038475"/>
          </a:xfrm>
          <a:prstGeom prst="rect">
            <a:avLst/>
          </a:prstGeom>
        </p:spPr>
      </p:pic>
    </p:spTree>
    <p:extLst>
      <p:ext uri="{BB962C8B-B14F-4D97-AF65-F5344CB8AC3E}">
        <p14:creationId xmlns:p14="http://schemas.microsoft.com/office/powerpoint/2010/main" val="2541919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Пояснение</a:t>
            </a:r>
          </a:p>
          <a:p>
            <a:pPr marL="228600" indent="-228600">
              <a:buFont typeface="+mj-lt"/>
              <a:buAutoNum type="arabicPeriod"/>
            </a:pPr>
            <a:r>
              <a:rPr lang="en-US" b="1" dirty="0" smtClean="0"/>
              <a:t>ALL</a:t>
            </a:r>
            <a:r>
              <a:rPr lang="en-US" dirty="0" smtClean="0"/>
              <a:t> </a:t>
            </a:r>
            <a:r>
              <a:rPr lang="ru-RU" dirty="0" smtClean="0"/>
              <a:t>в результат включаются все строки подзапроса, </a:t>
            </a:r>
            <a:r>
              <a:rPr lang="en-US" b="1" dirty="0" smtClean="0"/>
              <a:t>DISTINCT</a:t>
            </a:r>
            <a:r>
              <a:rPr lang="en-US" dirty="0" smtClean="0"/>
              <a:t> </a:t>
            </a:r>
            <a:r>
              <a:rPr lang="ru-RU" dirty="0" smtClean="0"/>
              <a:t>только различные</a:t>
            </a:r>
          </a:p>
          <a:p>
            <a:pPr marL="228600" indent="-228600">
              <a:buFont typeface="+mj-lt"/>
              <a:buAutoNum type="arabicPeriod"/>
            </a:pPr>
            <a:r>
              <a:rPr lang="ru-RU" b="1" dirty="0" smtClean="0"/>
              <a:t>*</a:t>
            </a:r>
            <a:r>
              <a:rPr lang="ru-RU" dirty="0" smtClean="0"/>
              <a:t> указывает на выбор всех колонок таблицы</a:t>
            </a:r>
          </a:p>
          <a:p>
            <a:pPr marL="228600" indent="-228600">
              <a:buFont typeface="+mj-lt"/>
              <a:buAutoNum type="arabicPeriod"/>
            </a:pPr>
            <a:r>
              <a:rPr lang="ru-RU" dirty="0" smtClean="0"/>
              <a:t>В разделе </a:t>
            </a:r>
            <a:r>
              <a:rPr lang="en-US" b="1" dirty="0" smtClean="0"/>
              <a:t>FROM</a:t>
            </a:r>
            <a:r>
              <a:rPr lang="en-US" dirty="0" smtClean="0"/>
              <a:t> </a:t>
            </a:r>
            <a:r>
              <a:rPr lang="ru-RU" dirty="0" smtClean="0"/>
              <a:t>перечисляются все исходные таблицы над которыми задаётся декартово произведение</a:t>
            </a:r>
          </a:p>
          <a:p>
            <a:pPr marL="228600" indent="-228600">
              <a:buFont typeface="+mj-lt"/>
              <a:buAutoNum type="arabicPeriod"/>
            </a:pPr>
            <a:r>
              <a:rPr lang="ru-RU" dirty="0" smtClean="0"/>
              <a:t>В разделе </a:t>
            </a:r>
            <a:r>
              <a:rPr lang="en-US" b="1" dirty="0" smtClean="0"/>
              <a:t>WHERE</a:t>
            </a:r>
            <a:r>
              <a:rPr lang="en-US" dirty="0" smtClean="0"/>
              <a:t> </a:t>
            </a:r>
            <a:r>
              <a:rPr lang="ru-RU" dirty="0" smtClean="0"/>
              <a:t>задаются условия выборки либо соединения</a:t>
            </a:r>
          </a:p>
          <a:p>
            <a:pPr marL="228600" indent="-228600">
              <a:buFont typeface="+mj-lt"/>
              <a:buAutoNum type="arabicPeriod"/>
            </a:pPr>
            <a:r>
              <a:rPr lang="ru-RU" dirty="0" smtClean="0"/>
              <a:t>В разделе </a:t>
            </a:r>
            <a:r>
              <a:rPr lang="en-US" b="1" dirty="0" smtClean="0"/>
              <a:t>GROUP BY </a:t>
            </a:r>
            <a:r>
              <a:rPr lang="ru-RU" dirty="0" smtClean="0"/>
              <a:t>задается список полей, по значениям которых выполняется группировка</a:t>
            </a:r>
          </a:p>
          <a:p>
            <a:pPr marL="228600" indent="-228600">
              <a:buFont typeface="+mj-lt"/>
              <a:buAutoNum type="arabicPeriod"/>
            </a:pPr>
            <a:r>
              <a:rPr lang="ru-RU" dirty="0" smtClean="0"/>
              <a:t>В разделе </a:t>
            </a:r>
            <a:r>
              <a:rPr lang="en-US" b="1" dirty="0" smtClean="0"/>
              <a:t>HAVING </a:t>
            </a:r>
            <a:r>
              <a:rPr lang="ru-RU" dirty="0" smtClean="0"/>
              <a:t>задаются условия накладываемые на каждую группу записей</a:t>
            </a:r>
          </a:p>
          <a:p>
            <a:pPr marL="228600" indent="-228600">
              <a:buFont typeface="+mj-lt"/>
              <a:buAutoNum type="arabicPeriod"/>
            </a:pPr>
            <a:r>
              <a:rPr lang="ru-RU" dirty="0" smtClean="0"/>
              <a:t>В разделе </a:t>
            </a:r>
            <a:r>
              <a:rPr lang="en-US" b="1" dirty="0" smtClean="0"/>
              <a:t>ORDER BY </a:t>
            </a:r>
            <a:r>
              <a:rPr lang="ru-RU" dirty="0" smtClean="0"/>
              <a:t>задаются поля определяющие порядок сортировки записей  в выборке</a:t>
            </a:r>
          </a:p>
          <a:p>
            <a:pPr marL="228600" indent="-228600">
              <a:buFont typeface="+mj-lt"/>
              <a:buAutoNum type="arabicPeriod"/>
            </a:pPr>
            <a:r>
              <a:rPr lang="ru-RU" dirty="0" smtClean="0"/>
              <a:t>В разделе </a:t>
            </a:r>
            <a:r>
              <a:rPr lang="en-US" b="1" dirty="0" smtClean="0"/>
              <a:t>SELECT </a:t>
            </a:r>
            <a:r>
              <a:rPr lang="ru-RU" dirty="0" smtClean="0"/>
              <a:t>и </a:t>
            </a:r>
            <a:r>
              <a:rPr lang="en-US" b="1" dirty="0" smtClean="0"/>
              <a:t>FROM </a:t>
            </a:r>
            <a:r>
              <a:rPr lang="ru-RU" dirty="0" smtClean="0"/>
              <a:t>можно задавать псевдонимы (</a:t>
            </a:r>
            <a:r>
              <a:rPr lang="ru-RU" dirty="0" err="1" smtClean="0"/>
              <a:t>алиасы</a:t>
            </a:r>
            <a:r>
              <a:rPr lang="ru-RU" dirty="0" smtClean="0"/>
              <a:t>)</a:t>
            </a:r>
          </a:p>
          <a:p>
            <a:endParaRPr lang="ru-RU" dirty="0" smtClean="0"/>
          </a:p>
          <a:p>
            <a:pPr marL="228600" indent="-228600">
              <a:buFont typeface="+mj-lt"/>
              <a:buAutoNum type="arabicPeriod"/>
            </a:pPr>
            <a:endParaRPr lang="en-US" dirty="0"/>
          </a:p>
        </p:txBody>
      </p:sp>
      <p:sp>
        <p:nvSpPr>
          <p:cNvPr id="4" name="Text Placeholder 3"/>
          <p:cNvSpPr>
            <a:spLocks noGrp="1"/>
          </p:cNvSpPr>
          <p:nvPr>
            <p:ph type="body" sz="quarter" idx="11"/>
          </p:nvPr>
        </p:nvSpPr>
        <p:spPr/>
        <p:txBody>
          <a:bodyPr/>
          <a:lstStyle/>
          <a:p>
            <a:r>
              <a:rPr lang="en-US" dirty="0" smtClean="0"/>
              <a:t>SELECT</a:t>
            </a:r>
            <a:endParaRPr lang="en-US" dirty="0"/>
          </a:p>
        </p:txBody>
      </p:sp>
    </p:spTree>
    <p:extLst>
      <p:ext uri="{BB962C8B-B14F-4D97-AF65-F5344CB8AC3E}">
        <p14:creationId xmlns:p14="http://schemas.microsoft.com/office/powerpoint/2010/main" val="3843607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Условия (предикаты) в разделе </a:t>
            </a:r>
            <a:r>
              <a:rPr lang="en-US" b="1" dirty="0" smtClean="0"/>
              <a:t>WHERE</a:t>
            </a:r>
          </a:p>
          <a:p>
            <a:endParaRPr lang="en-US" b="1" dirty="0"/>
          </a:p>
        </p:txBody>
      </p:sp>
      <p:sp>
        <p:nvSpPr>
          <p:cNvPr id="4" name="Text Placeholder 3"/>
          <p:cNvSpPr>
            <a:spLocks noGrp="1"/>
          </p:cNvSpPr>
          <p:nvPr>
            <p:ph type="body" sz="quarter" idx="11"/>
          </p:nvPr>
        </p:nvSpPr>
        <p:spPr/>
        <p:txBody>
          <a:bodyPr/>
          <a:lstStyle/>
          <a:p>
            <a:r>
              <a:rPr lang="en-US" dirty="0" smtClean="0"/>
              <a:t>SELECT</a:t>
            </a:r>
            <a:endParaRPr lang="en-US" dirty="0"/>
          </a:p>
        </p:txBody>
      </p:sp>
      <p:pic>
        <p:nvPicPr>
          <p:cNvPr id="5" name="Picture 4"/>
          <p:cNvPicPr>
            <a:picLocks noChangeAspect="1"/>
          </p:cNvPicPr>
          <p:nvPr/>
        </p:nvPicPr>
        <p:blipFill>
          <a:blip r:embed="rId3"/>
          <a:stretch>
            <a:fillRect/>
          </a:stretch>
        </p:blipFill>
        <p:spPr>
          <a:xfrm>
            <a:off x="2677385" y="2021394"/>
            <a:ext cx="6638925" cy="3400425"/>
          </a:xfrm>
          <a:prstGeom prst="rect">
            <a:avLst/>
          </a:prstGeom>
        </p:spPr>
      </p:pic>
    </p:spTree>
    <p:extLst>
      <p:ext uri="{BB962C8B-B14F-4D97-AF65-F5344CB8AC3E}">
        <p14:creationId xmlns:p14="http://schemas.microsoft.com/office/powerpoint/2010/main" val="4007605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28600" indent="-228600">
              <a:buFont typeface="+mj-lt"/>
              <a:buAutoNum type="arabicPeriod"/>
            </a:pPr>
            <a:r>
              <a:rPr lang="ru-RU" dirty="0" smtClean="0"/>
              <a:t>Самый простой запрос</a:t>
            </a:r>
            <a:br>
              <a:rPr lang="ru-RU"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r>
              <a:rPr lang="en-US" dirty="0" smtClean="0"/>
              <a:t/>
            </a:r>
            <a:br>
              <a:rPr lang="en-US" dirty="0" smtClean="0"/>
            </a:br>
            <a:r>
              <a:rPr lang="en-US" dirty="0" smtClean="0"/>
              <a:t/>
            </a:r>
            <a:br>
              <a:rPr lang="en-US" dirty="0" smtClean="0"/>
            </a:br>
            <a:endParaRPr lang="ru-RU" dirty="0" smtClean="0"/>
          </a:p>
          <a:p>
            <a:pPr marL="228600" indent="-228600">
              <a:buFont typeface="+mj-lt"/>
              <a:buAutoNum type="arabicPeriod"/>
            </a:pPr>
            <a:r>
              <a:rPr lang="ru-RU" dirty="0" smtClean="0"/>
              <a:t>Синтаксис оператора </a:t>
            </a:r>
            <a:r>
              <a:rPr lang="en-US" b="1" dirty="0" smtClean="0"/>
              <a:t>SELECT</a:t>
            </a:r>
            <a:r>
              <a:rPr lang="ru-RU" dirty="0"/>
              <a:t/>
            </a:r>
            <a:br>
              <a:rPr lang="ru-RU"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ru-RU" dirty="0" smtClean="0"/>
              <a:t/>
            </a:r>
            <a:br>
              <a:rPr lang="ru-RU" dirty="0" smtClean="0"/>
            </a:br>
            <a:endParaRPr lang="en-US" dirty="0" smtClean="0"/>
          </a:p>
          <a:p>
            <a:pPr marL="228600" indent="-228600">
              <a:buFont typeface="+mj-lt"/>
              <a:buAutoNum type="arabicPeriod"/>
            </a:pPr>
            <a:r>
              <a:rPr lang="ru-RU" dirty="0" smtClean="0"/>
              <a:t>Если нужны уникальные строки</a:t>
            </a:r>
            <a:br>
              <a:rPr lang="ru-RU"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DISTINCT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a:t>
            </a:r>
            <a:endParaRPr lang="en-US" b="1" dirty="0" smtClean="0"/>
          </a:p>
        </p:txBody>
      </p:sp>
      <p:sp>
        <p:nvSpPr>
          <p:cNvPr id="4" name="Text Placeholder 3"/>
          <p:cNvSpPr>
            <a:spLocks noGrp="1"/>
          </p:cNvSpPr>
          <p:nvPr>
            <p:ph type="body" sz="quarter" idx="11"/>
          </p:nvPr>
        </p:nvSpPr>
        <p:spPr/>
        <p:txBody>
          <a:bodyPr/>
          <a:lstStyle/>
          <a:p>
            <a:r>
              <a:rPr lang="en-US" dirty="0" smtClean="0"/>
              <a:t>SELECT</a:t>
            </a:r>
            <a:endParaRPr lang="en-US" dirty="0"/>
          </a:p>
        </p:txBody>
      </p:sp>
    </p:spTree>
    <p:extLst>
      <p:ext uri="{BB962C8B-B14F-4D97-AF65-F5344CB8AC3E}">
        <p14:creationId xmlns:p14="http://schemas.microsoft.com/office/powerpoint/2010/main" val="53923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ru-RU" dirty="0" smtClean="0"/>
              <a:t>Сравнение подходов организации данных</a:t>
            </a:r>
          </a:p>
        </p:txBody>
      </p:sp>
      <p:pic>
        <p:nvPicPr>
          <p:cNvPr id="1026" name="Picture 2" descr="https://helpiks.org/helpiksorg/baza7/459981479516.files/image001.p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989" t="40609" r="18234" b="15904"/>
          <a:stretch/>
        </p:blipFill>
        <p:spPr bwMode="auto">
          <a:xfrm>
            <a:off x="2514574" y="1545771"/>
            <a:ext cx="7162851" cy="400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391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pPr marL="228600" indent="-228600">
              <a:buFont typeface="+mj-lt"/>
              <a:buAutoNum type="arabicPeriod"/>
            </a:pPr>
            <a:r>
              <a:rPr lang="ru-RU" dirty="0" smtClean="0"/>
              <a:t>блок </a:t>
            </a:r>
            <a:r>
              <a:rPr lang="en-US" b="1" dirty="0" smtClean="0"/>
              <a:t>WHERE</a:t>
            </a:r>
            <a:r>
              <a:rPr lang="ru-RU" dirty="0" smtClean="0"/>
              <a:t/>
            </a:r>
            <a:br>
              <a:rPr lang="ru-RU"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r>
              <a:rPr lang="ru-RU" dirty="0" smtClean="0"/>
              <a:t/>
            </a:r>
            <a:br>
              <a:rPr lang="ru-RU" dirty="0" smtClean="0"/>
            </a:br>
            <a:endParaRPr lang="ru-RU" dirty="0" smtClean="0"/>
          </a:p>
          <a:p>
            <a:pPr marL="228600" indent="-228600">
              <a:buFont typeface="+mj-lt"/>
              <a:buAutoNum type="arabicPeriod"/>
            </a:pPr>
            <a:r>
              <a:rPr lang="ru-RU" dirty="0"/>
              <a:t>операторы </a:t>
            </a:r>
            <a:r>
              <a:rPr lang="en-US" dirty="0" smtClean="0"/>
              <a:t> </a:t>
            </a:r>
            <a:r>
              <a:rPr lang="en-US" b="1" dirty="0" smtClean="0"/>
              <a:t>AND, OR, NOT</a:t>
            </a:r>
            <a:r>
              <a:rPr lang="ru-RU" dirty="0" smtClean="0"/>
              <a:t/>
            </a:r>
            <a:br>
              <a:rPr lang="ru-RU"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condition1</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condition2</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condition3 ...</a:t>
            </a:r>
            <a:r>
              <a:rPr lang="en-US" dirty="0">
                <a:solidFill>
                  <a:srgbClr val="000000"/>
                </a:solidFill>
                <a:latin typeface="Consolas" panose="020B0609020204030204" pitchFamily="49" charset="0"/>
              </a:rPr>
              <a:t>;</a:t>
            </a:r>
            <a:r>
              <a:rPr lang="ru-RU" dirty="0" smtClean="0"/>
              <a:t/>
            </a:r>
            <a:br>
              <a:rPr lang="ru-RU" dirty="0" smtClean="0"/>
            </a:br>
            <a:r>
              <a:rPr lang="ru-RU" dirty="0" smtClean="0"/>
              <a:t/>
            </a:r>
            <a:br>
              <a:rPr lang="ru-RU"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condition1</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condition2</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OR</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condition3 ...</a:t>
            </a:r>
            <a:r>
              <a:rPr lang="en-US" dirty="0">
                <a:solidFill>
                  <a:srgbClr val="000000"/>
                </a:solidFill>
                <a:latin typeface="Consolas" panose="020B0609020204030204" pitchFamily="49" charset="0"/>
              </a:rPr>
              <a:t>;</a:t>
            </a:r>
            <a:r>
              <a:rPr lang="ru-RU" dirty="0" smtClean="0"/>
              <a:t/>
            </a:r>
            <a:br>
              <a:rPr lang="ru-RU" dirty="0" smtClean="0"/>
            </a:br>
            <a:r>
              <a:rPr lang="en-US" b="1" dirty="0" smtClean="0"/>
              <a:t/>
            </a:r>
            <a:br>
              <a:rPr lang="en-US" b="1"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r>
              <a:rPr lang="en-US" b="1" dirty="0" smtClean="0"/>
              <a:t/>
            </a:r>
            <a:br>
              <a:rPr lang="en-US" b="1" dirty="0" smtClean="0"/>
            </a:br>
            <a:endParaRPr lang="en-US" b="1" dirty="0" smtClean="0"/>
          </a:p>
          <a:p>
            <a:pPr marL="228600" indent="-228600">
              <a:buFont typeface="+mj-lt"/>
              <a:buAutoNum type="arabicPeriod"/>
            </a:pPr>
            <a:endParaRPr lang="en-US" dirty="0" smtClean="0"/>
          </a:p>
        </p:txBody>
      </p:sp>
      <p:sp>
        <p:nvSpPr>
          <p:cNvPr id="4" name="Text Placeholder 3"/>
          <p:cNvSpPr>
            <a:spLocks noGrp="1"/>
          </p:cNvSpPr>
          <p:nvPr>
            <p:ph type="body" sz="quarter" idx="11"/>
          </p:nvPr>
        </p:nvSpPr>
        <p:spPr/>
        <p:txBody>
          <a:bodyPr/>
          <a:lstStyle/>
          <a:p>
            <a:r>
              <a:rPr lang="en-US" dirty="0" smtClean="0"/>
              <a:t>SELECT</a:t>
            </a:r>
            <a:r>
              <a:rPr lang="ru-RU" dirty="0" smtClean="0"/>
              <a:t> + </a:t>
            </a:r>
            <a:r>
              <a:rPr lang="en-US" dirty="0" smtClean="0"/>
              <a:t>WHERE</a:t>
            </a:r>
            <a:endParaRPr lang="en-US" dirty="0"/>
          </a:p>
        </p:txBody>
      </p:sp>
    </p:spTree>
    <p:extLst>
      <p:ext uri="{BB962C8B-B14F-4D97-AF65-F5344CB8AC3E}">
        <p14:creationId xmlns:p14="http://schemas.microsoft.com/office/powerpoint/2010/main" val="12461845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28600" indent="-228600">
              <a:buFont typeface="+mj-lt"/>
              <a:buAutoNum type="arabicPeriod"/>
            </a:pPr>
            <a:r>
              <a:rPr lang="ru-RU" dirty="0" smtClean="0"/>
              <a:t>Блок </a:t>
            </a:r>
            <a:r>
              <a:rPr lang="en-US" b="1" dirty="0" smtClean="0"/>
              <a:t>ORDER BY</a:t>
            </a:r>
            <a:br>
              <a:rPr lang="en-US" b="1"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column2, ... </a:t>
            </a:r>
            <a:r>
              <a:rPr lang="en-US" dirty="0">
                <a:solidFill>
                  <a:srgbClr val="0000CD"/>
                </a:solidFill>
                <a:latin typeface="Consolas" panose="020B0609020204030204" pitchFamily="49" charset="0"/>
              </a:rPr>
              <a:t>ASC</a:t>
            </a:r>
            <a:r>
              <a:rPr lang="en-US" dirty="0">
                <a:solidFill>
                  <a:srgbClr val="000000"/>
                </a:solidFill>
                <a:latin typeface="Consolas" panose="020B0609020204030204" pitchFamily="49" charset="0"/>
              </a:rPr>
              <a:t>|</a:t>
            </a:r>
            <a:r>
              <a:rPr lang="en-US" dirty="0">
                <a:solidFill>
                  <a:srgbClr val="0000CD"/>
                </a:solidFill>
                <a:latin typeface="Consolas" panose="020B0609020204030204" pitchFamily="49" charset="0"/>
              </a:rPr>
              <a:t>DESC</a:t>
            </a:r>
            <a:r>
              <a:rPr lang="en-US" dirty="0" smtClean="0">
                <a:solidFill>
                  <a:srgbClr val="000000"/>
                </a:solidFill>
                <a:latin typeface="Consolas" panose="020B0609020204030204" pitchFamily="49" charset="0"/>
              </a:rPr>
              <a:t>;</a:t>
            </a:r>
            <a:r>
              <a:rPr lang="en-US" dirty="0" smtClean="0"/>
              <a:t/>
            </a:r>
            <a:br>
              <a:rPr lang="en-US" dirty="0" smtClean="0"/>
            </a:br>
            <a:endParaRPr lang="en-US" dirty="0" smtClean="0"/>
          </a:p>
          <a:p>
            <a:pPr marL="228600" indent="-228600">
              <a:buFont typeface="+mj-lt"/>
              <a:buAutoNum type="arabicPeriod"/>
            </a:pPr>
            <a:r>
              <a:rPr lang="ru-RU" dirty="0" smtClean="0"/>
              <a:t>Оператор </a:t>
            </a:r>
            <a:r>
              <a:rPr lang="en-US" b="1" dirty="0" smtClean="0"/>
              <a:t>IS NULL</a:t>
            </a:r>
            <a:br>
              <a:rPr lang="en-US" b="1"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column_names</a:t>
            </a:r>
            <a:r>
              <a:rPr lang="en-US" i="1" dirty="0">
                <a:solidFill>
                  <a:srgbClr val="000000"/>
                </a:solidFill>
                <a:latin typeface="Consolas" panose="020B0609020204030204" pitchFamily="49" charset="0"/>
              </a:rPr>
              <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r>
              <a:rPr lang="ru-RU" dirty="0" smtClean="0"/>
              <a:t/>
            </a:r>
            <a:br>
              <a:rPr lang="ru-RU" dirty="0" smtClean="0"/>
            </a:br>
            <a:endParaRPr lang="ru-RU" dirty="0" smtClean="0"/>
          </a:p>
          <a:p>
            <a:pPr marL="228600" indent="-228600">
              <a:buFont typeface="+mj-lt"/>
              <a:buAutoNum type="arabicPeriod"/>
            </a:pPr>
            <a:r>
              <a:rPr lang="ru-RU" dirty="0" smtClean="0"/>
              <a:t>Оператор </a:t>
            </a:r>
            <a:r>
              <a:rPr lang="en-US" b="1" dirty="0" smtClean="0"/>
              <a:t>IS NOT NULL</a:t>
            </a:r>
            <a:r>
              <a:rPr lang="en-US" dirty="0" smtClean="0"/>
              <a:t/>
            </a:r>
            <a:br>
              <a:rPr lang="en-US" dirty="0" smtClean="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column_names</a:t>
            </a:r>
            <a:r>
              <a:rPr lang="en-US" i="1" dirty="0">
                <a:solidFill>
                  <a:srgbClr val="000000"/>
                </a:solidFill>
                <a:latin typeface="Consolas" panose="020B0609020204030204" pitchFamily="49" charset="0"/>
              </a:rPr>
              <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NULL</a:t>
            </a:r>
            <a:r>
              <a:rPr lang="en-US" dirty="0">
                <a:solidFill>
                  <a:srgbClr val="000000"/>
                </a:solidFill>
                <a:latin typeface="Consolas" panose="020B0609020204030204" pitchFamily="49" charset="0"/>
              </a:rPr>
              <a:t>;</a:t>
            </a:r>
            <a:endParaRPr lang="en-US" dirty="0"/>
          </a:p>
        </p:txBody>
      </p:sp>
      <p:sp>
        <p:nvSpPr>
          <p:cNvPr id="4" name="Text Placeholder 3"/>
          <p:cNvSpPr>
            <a:spLocks noGrp="1"/>
          </p:cNvSpPr>
          <p:nvPr>
            <p:ph type="body" sz="quarter" idx="11"/>
          </p:nvPr>
        </p:nvSpPr>
        <p:spPr/>
        <p:txBody>
          <a:bodyPr/>
          <a:lstStyle/>
          <a:p>
            <a:r>
              <a:rPr lang="en-US" dirty="0" smtClean="0"/>
              <a:t>SELECT</a:t>
            </a:r>
            <a:r>
              <a:rPr lang="en-US" dirty="0"/>
              <a:t> </a:t>
            </a:r>
            <a:r>
              <a:rPr lang="en-US" dirty="0" smtClean="0"/>
              <a:t>+ OREDER BY </a:t>
            </a:r>
            <a:endParaRPr lang="en-US" dirty="0"/>
          </a:p>
        </p:txBody>
      </p:sp>
    </p:spTree>
    <p:extLst>
      <p:ext uri="{BB962C8B-B14F-4D97-AF65-F5344CB8AC3E}">
        <p14:creationId xmlns:p14="http://schemas.microsoft.com/office/powerpoint/2010/main" val="2212587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Соединение таблиц</a:t>
            </a:r>
          </a:p>
          <a:p>
            <a:pPr marL="228600" indent="-228600">
              <a:buFont typeface="+mj-lt"/>
              <a:buAutoNum type="arabicPeriod"/>
            </a:pPr>
            <a:r>
              <a:rPr lang="ru-RU" dirty="0" smtClean="0"/>
              <a:t>С помощью оператора </a:t>
            </a:r>
            <a:r>
              <a:rPr lang="en-US" b="1" dirty="0" smtClean="0"/>
              <a:t>JOIN</a:t>
            </a:r>
          </a:p>
          <a:p>
            <a:pPr marL="228600" indent="-228600">
              <a:buFont typeface="+mj-lt"/>
              <a:buAutoNum type="arabicPeriod"/>
            </a:pPr>
            <a:r>
              <a:rPr lang="ru-RU" dirty="0" smtClean="0"/>
              <a:t>С помощью оператора </a:t>
            </a:r>
            <a:r>
              <a:rPr lang="en-US" b="1" dirty="0" smtClean="0"/>
              <a:t>WHERE</a:t>
            </a:r>
          </a:p>
          <a:p>
            <a:r>
              <a:rPr lang="en-US" b="1" dirty="0"/>
              <a:t/>
            </a:r>
            <a:br>
              <a:rPr lang="en-US" b="1" dirty="0"/>
            </a:br>
            <a:endParaRPr lang="en-US" dirty="0"/>
          </a:p>
        </p:txBody>
      </p:sp>
      <p:sp>
        <p:nvSpPr>
          <p:cNvPr id="4" name="Text Placeholder 3"/>
          <p:cNvSpPr>
            <a:spLocks noGrp="1"/>
          </p:cNvSpPr>
          <p:nvPr>
            <p:ph type="body" sz="quarter" idx="11"/>
          </p:nvPr>
        </p:nvSpPr>
        <p:spPr/>
        <p:txBody>
          <a:bodyPr/>
          <a:lstStyle/>
          <a:p>
            <a:r>
              <a:rPr lang="en-US" dirty="0" smtClean="0"/>
              <a:t>SELECT + JOIN</a:t>
            </a:r>
            <a:endParaRPr lang="en-US" dirty="0"/>
          </a:p>
        </p:txBody>
      </p:sp>
      <p:pic>
        <p:nvPicPr>
          <p:cNvPr id="5" name="Picture 4"/>
          <p:cNvPicPr>
            <a:picLocks noChangeAspect="1"/>
          </p:cNvPicPr>
          <p:nvPr/>
        </p:nvPicPr>
        <p:blipFill>
          <a:blip r:embed="rId3"/>
          <a:stretch>
            <a:fillRect/>
          </a:stretch>
        </p:blipFill>
        <p:spPr>
          <a:xfrm>
            <a:off x="1914525" y="2562225"/>
            <a:ext cx="8362950" cy="1733550"/>
          </a:xfrm>
          <a:prstGeom prst="rect">
            <a:avLst/>
          </a:prstGeom>
        </p:spPr>
      </p:pic>
    </p:spTree>
    <p:extLst>
      <p:ext uri="{BB962C8B-B14F-4D97-AF65-F5344CB8AC3E}">
        <p14:creationId xmlns:p14="http://schemas.microsoft.com/office/powerpoint/2010/main" val="35574403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28600" indent="-228600">
              <a:buFont typeface="+mj-lt"/>
              <a:buAutoNum type="arabicPeriod"/>
            </a:pPr>
            <a:r>
              <a:rPr lang="ru-RU" dirty="0" smtClean="0"/>
              <a:t>Синтаксис оператора </a:t>
            </a:r>
            <a:r>
              <a:rPr lang="en-US" b="1" dirty="0" smtClean="0"/>
              <a:t>JOIN</a:t>
            </a:r>
            <a:br>
              <a:rPr lang="en-US" b="1" dirty="0" smtClean="0"/>
            </a:br>
            <a:r>
              <a:rPr lang="en-US" dirty="0">
                <a:solidFill>
                  <a:srgbClr val="0000CD"/>
                </a:solidFill>
                <a:latin typeface="Consolas" panose="020B0609020204030204" pitchFamily="49" charset="0"/>
              </a:rPr>
              <a:t>SELECT</a:t>
            </a:r>
            <a:r>
              <a:rPr lang="en-US" dirty="0" smtClean="0"/>
              <a:t> </a:t>
            </a:r>
            <a:r>
              <a:rPr lang="en-US" dirty="0" err="1" smtClean="0"/>
              <a:t>column_names</a:t>
            </a:r>
            <a:r>
              <a:rPr lang="en-US" dirty="0" smtClean="0"/>
              <a:t> </a:t>
            </a:r>
            <a:r>
              <a:rPr lang="en-US" dirty="0"/>
              <a:t>[,... </a:t>
            </a:r>
            <a:r>
              <a:rPr lang="en-US" dirty="0" smtClean="0"/>
              <a:t>n]</a:t>
            </a:r>
            <a:br>
              <a:rPr lang="en-US" dirty="0" smtClean="0"/>
            </a:br>
            <a:r>
              <a:rPr lang="en-US" dirty="0" smtClean="0">
                <a:solidFill>
                  <a:srgbClr val="0000CD"/>
                </a:solidFill>
                <a:latin typeface="Consolas" panose="020B0609020204030204" pitchFamily="49" charset="0"/>
              </a:rPr>
              <a:t>FROM</a:t>
            </a:r>
            <a:r>
              <a:rPr lang="en-US" dirty="0" smtClean="0"/>
              <a:t> Table_1 </a:t>
            </a:r>
            <a:r>
              <a:rPr lang="en-US" dirty="0" smtClean="0">
                <a:solidFill>
                  <a:srgbClr val="0000CD"/>
                </a:solidFill>
                <a:latin typeface="Consolas" panose="020B0609020204030204" pitchFamily="49" charset="0"/>
              </a:rPr>
              <a:t>(</a:t>
            </a:r>
            <a:r>
              <a:rPr lang="en-US" b="1" dirty="0" smtClean="0">
                <a:solidFill>
                  <a:srgbClr val="0000CD"/>
                </a:solidFill>
                <a:latin typeface="Consolas" panose="020B0609020204030204" pitchFamily="49" charset="0"/>
              </a:rPr>
              <a:t>I</a:t>
            </a:r>
            <a:r>
              <a:rPr lang="en-US" dirty="0" smtClean="0">
                <a:solidFill>
                  <a:srgbClr val="0000CD"/>
                </a:solidFill>
                <a:latin typeface="Consolas" panose="020B0609020204030204" pitchFamily="49" charset="0"/>
              </a:rPr>
              <a:t>NNER|RIGHT|LEFT|OUTER</a:t>
            </a:r>
            <a:r>
              <a:rPr lang="en-US" b="1" dirty="0" smtClean="0">
                <a:solidFill>
                  <a:srgbClr val="0000CD"/>
                </a:solidFill>
                <a:latin typeface="Consolas" panose="020B0609020204030204" pitchFamily="49" charset="0"/>
              </a:rPr>
              <a:t>)</a:t>
            </a:r>
            <a:r>
              <a:rPr lang="en-US" dirty="0"/>
              <a:t> </a:t>
            </a:r>
            <a:r>
              <a:rPr lang="en-US" dirty="0" smtClean="0"/>
              <a:t> </a:t>
            </a:r>
            <a:r>
              <a:rPr lang="en-US" dirty="0">
                <a:solidFill>
                  <a:srgbClr val="0000CD"/>
                </a:solidFill>
                <a:latin typeface="Consolas" panose="020B0609020204030204" pitchFamily="49" charset="0"/>
              </a:rPr>
              <a:t>JOIN</a:t>
            </a:r>
            <a:r>
              <a:rPr lang="en-US" dirty="0"/>
              <a:t> </a:t>
            </a:r>
            <a:r>
              <a:rPr lang="en-US" dirty="0" smtClean="0"/>
              <a:t>Table_2 </a:t>
            </a:r>
            <a:r>
              <a:rPr lang="en-US" b="1" dirty="0" smtClean="0">
                <a:solidFill>
                  <a:srgbClr val="0000CD"/>
                </a:solidFill>
                <a:latin typeface="Consolas" panose="020B0609020204030204" pitchFamily="49" charset="0"/>
              </a:rPr>
              <a:t>ON</a:t>
            </a:r>
            <a:r>
              <a:rPr lang="en-US" dirty="0" smtClean="0"/>
              <a:t> condition</a:t>
            </a:r>
            <a:br>
              <a:rPr lang="en-US" dirty="0" smtClean="0"/>
            </a:br>
            <a:r>
              <a:rPr lang="en-US" dirty="0" smtClean="0"/>
              <a:t/>
            </a:r>
            <a:br>
              <a:rPr lang="en-US" dirty="0" smtClean="0"/>
            </a:br>
            <a:endParaRPr lang="en-US" dirty="0" smtClean="0"/>
          </a:p>
          <a:p>
            <a:pPr marL="228600" indent="-228600">
              <a:buFont typeface="+mj-lt"/>
              <a:buAutoNum type="arabicPeriod"/>
            </a:pPr>
            <a:r>
              <a:rPr lang="ru-RU" dirty="0" smtClean="0"/>
              <a:t>Тоже самое с помощью блока </a:t>
            </a:r>
            <a:r>
              <a:rPr lang="en-US" b="1" dirty="0" smtClean="0">
                <a:solidFill>
                  <a:schemeClr val="tx1">
                    <a:lumMod val="50000"/>
                  </a:schemeClr>
                </a:solidFill>
                <a:latin typeface="+mj-lt"/>
              </a:rPr>
              <a:t>WHERE</a:t>
            </a:r>
            <a:r>
              <a:rPr lang="en-US" dirty="0" smtClean="0"/>
              <a:t/>
            </a:r>
            <a:br>
              <a:rPr lang="en-US" dirty="0" smtClean="0"/>
            </a:br>
            <a:r>
              <a:rPr lang="en-US" dirty="0">
                <a:solidFill>
                  <a:srgbClr val="0000CD"/>
                </a:solidFill>
                <a:latin typeface="Consolas" panose="020B0609020204030204" pitchFamily="49" charset="0"/>
              </a:rPr>
              <a:t>SELECT</a:t>
            </a:r>
            <a:r>
              <a:rPr lang="en-US" dirty="0"/>
              <a:t> </a:t>
            </a:r>
            <a:r>
              <a:rPr lang="en-US" dirty="0" err="1"/>
              <a:t>column_names</a:t>
            </a:r>
            <a:r>
              <a:rPr lang="en-US" dirty="0"/>
              <a:t> [,... n]</a:t>
            </a:r>
            <a:br>
              <a:rPr lang="en-US" dirty="0"/>
            </a:br>
            <a:r>
              <a:rPr lang="en-US" dirty="0">
                <a:solidFill>
                  <a:srgbClr val="0000CD"/>
                </a:solidFill>
                <a:latin typeface="Consolas" panose="020B0609020204030204" pitchFamily="49" charset="0"/>
              </a:rPr>
              <a:t>FROM</a:t>
            </a:r>
            <a:r>
              <a:rPr lang="en-US" dirty="0"/>
              <a:t> </a:t>
            </a:r>
            <a:r>
              <a:rPr lang="en-US" dirty="0" smtClean="0"/>
              <a:t>Table_1, Table_2</a:t>
            </a:r>
            <a:br>
              <a:rPr lang="en-US" dirty="0" smtClean="0"/>
            </a:br>
            <a:r>
              <a:rPr lang="en-US" dirty="0" smtClean="0">
                <a:solidFill>
                  <a:srgbClr val="0000CD"/>
                </a:solidFill>
                <a:latin typeface="Consolas" panose="020B0609020204030204" pitchFamily="49" charset="0"/>
              </a:rPr>
              <a:t>WHERE</a:t>
            </a:r>
            <a:r>
              <a:rPr lang="en-US" b="1" dirty="0" smtClean="0"/>
              <a:t> </a:t>
            </a:r>
            <a:r>
              <a:rPr lang="en-US" dirty="0" smtClean="0"/>
              <a:t>Table_1.column_name = Table_2.column_name</a:t>
            </a:r>
            <a:br>
              <a:rPr lang="en-US" dirty="0" smtClean="0"/>
            </a:br>
            <a:endParaRPr lang="en-US" dirty="0" smtClean="0"/>
          </a:p>
        </p:txBody>
      </p:sp>
      <p:sp>
        <p:nvSpPr>
          <p:cNvPr id="4" name="Text Placeholder 3"/>
          <p:cNvSpPr>
            <a:spLocks noGrp="1"/>
          </p:cNvSpPr>
          <p:nvPr>
            <p:ph type="body" sz="quarter" idx="11"/>
          </p:nvPr>
        </p:nvSpPr>
        <p:spPr/>
        <p:txBody>
          <a:bodyPr/>
          <a:lstStyle/>
          <a:p>
            <a:r>
              <a:rPr lang="en-US" dirty="0" smtClean="0"/>
              <a:t>SELECT JOIN VS WHERE</a:t>
            </a:r>
            <a:endParaRPr lang="en-US" dirty="0"/>
          </a:p>
        </p:txBody>
      </p:sp>
    </p:spTree>
    <p:extLst>
      <p:ext uri="{BB962C8B-B14F-4D97-AF65-F5344CB8AC3E}">
        <p14:creationId xmlns:p14="http://schemas.microsoft.com/office/powerpoint/2010/main" val="2627650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normAutofit/>
          </a:bodyPr>
          <a:lstStyle/>
          <a:p>
            <a:r>
              <a:rPr lang="ru-RU" b="1" dirty="0" smtClean="0"/>
              <a:t>Пагинация </a:t>
            </a:r>
            <a:br>
              <a:rPr lang="ru-RU" b="1" dirty="0" smtClean="0"/>
            </a:br>
            <a:endParaRPr lang="ru-RU" b="1" dirty="0" smtClean="0"/>
          </a:p>
          <a:p>
            <a:pPr marL="228600" indent="-228600">
              <a:buFont typeface="+mj-lt"/>
              <a:buAutoNum type="arabicPeriod"/>
            </a:pPr>
            <a:r>
              <a:rPr lang="en-US" dirty="0"/>
              <a:t>SQL Server / MS Access Syntax</a:t>
            </a:r>
            <a:r>
              <a:rPr lang="en-US" b="1" dirty="0" smtClean="0"/>
              <a:t>:</a:t>
            </a:r>
            <a:r>
              <a:rPr lang="en-US" dirty="0"/>
              <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TOP</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number</a:t>
            </a:r>
            <a:r>
              <a:rPr lang="en-US" dirty="0" err="1">
                <a:solidFill>
                  <a:srgbClr val="000000"/>
                </a:solidFill>
                <a:latin typeface="Consolas" panose="020B0609020204030204" pitchFamily="49" charset="0"/>
              </a:rPr>
              <a:t>|</a:t>
            </a:r>
            <a:r>
              <a:rPr lang="en-US" i="1" dirty="0" err="1">
                <a:solidFill>
                  <a:srgbClr val="0000CD"/>
                </a:solidFill>
                <a:latin typeface="Consolas" panose="020B0609020204030204" pitchFamily="49" charset="0"/>
              </a:rPr>
              <a:t>percent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i="1" dirty="0">
                <a:solidFill>
                  <a:srgbClr val="000000"/>
                </a:solidFill>
                <a:latin typeface="Consolas" panose="020B0609020204030204" pitchFamily="49" charset="0"/>
              </a:rPr>
              <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smtClean="0">
                <a:solidFill>
                  <a:srgbClr val="000000"/>
                </a:solidFill>
                <a:latin typeface="Consolas" panose="020B0609020204030204" pitchFamily="49" charset="0"/>
              </a:rPr>
              <a:t>;</a:t>
            </a:r>
          </a:p>
          <a:p>
            <a:pPr marL="228600" indent="-228600">
              <a:buFont typeface="+mj-lt"/>
              <a:buAutoNum type="arabicPeriod"/>
            </a:pPr>
            <a:endParaRPr lang="en-US" dirty="0"/>
          </a:p>
          <a:p>
            <a:pPr marL="228600" indent="-228600">
              <a:buFont typeface="+mj-lt"/>
              <a:buAutoNum type="arabicPeriod"/>
            </a:pPr>
            <a:r>
              <a:rPr lang="en-US" dirty="0"/>
              <a:t>MySQL Syntax:</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i="1" dirty="0">
                <a:solidFill>
                  <a:srgbClr val="000000"/>
                </a:solidFill>
                <a:latin typeface="Consolas" panose="020B0609020204030204" pitchFamily="49" charset="0"/>
              </a:rPr>
              <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LIMIT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number</a:t>
            </a:r>
            <a:r>
              <a:rPr lang="en-US" dirty="0">
                <a:solidFill>
                  <a:srgbClr val="000000"/>
                </a:solidFill>
                <a:latin typeface="Consolas" panose="020B0609020204030204" pitchFamily="49" charset="0"/>
              </a:rPr>
              <a:t>;</a:t>
            </a:r>
            <a:r>
              <a:rPr lang="en-US" dirty="0"/>
              <a:t/>
            </a:r>
            <a:br>
              <a:rPr lang="en-US" dirty="0"/>
            </a:br>
            <a:endParaRPr lang="en-US" dirty="0"/>
          </a:p>
          <a:p>
            <a:pPr marL="228600" indent="-228600">
              <a:buFont typeface="+mj-lt"/>
              <a:buAutoNum type="arabicPeriod"/>
            </a:pPr>
            <a:r>
              <a:rPr lang="en-US" dirty="0"/>
              <a:t>Oracle </a:t>
            </a:r>
            <a:r>
              <a:rPr lang="en-US" dirty="0" smtClean="0"/>
              <a:t>Syntax:</a:t>
            </a:r>
            <a:r>
              <a:rPr lang="en-US" b="1" dirty="0" smtClean="0"/>
              <a:t/>
            </a:r>
            <a:br>
              <a:rPr lang="en-US" b="1" dirty="0" smtClean="0"/>
            </a:br>
            <a:r>
              <a:rPr lang="en-US" dirty="0" smtClean="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ROWNUM &lt;= </a:t>
            </a:r>
            <a:r>
              <a:rPr lang="en-US" i="1" dirty="0">
                <a:solidFill>
                  <a:srgbClr val="000000"/>
                </a:solidFill>
                <a:latin typeface="Consolas" panose="020B0609020204030204" pitchFamily="49" charset="0"/>
              </a:rPr>
              <a:t>number</a:t>
            </a:r>
            <a:r>
              <a:rPr lang="en-US" dirty="0">
                <a:solidFill>
                  <a:srgbClr val="000000"/>
                </a:solidFill>
                <a:latin typeface="Consolas" panose="020B0609020204030204" pitchFamily="49" charset="0"/>
              </a:rPr>
              <a:t>;</a:t>
            </a:r>
            <a:endParaRPr lang="en-US" dirty="0"/>
          </a:p>
          <a:p>
            <a:pPr marL="228600" indent="-228600">
              <a:buFont typeface="+mj-lt"/>
              <a:buAutoNum type="arabicPeriod"/>
            </a:pPr>
            <a:endParaRPr lang="en-US" dirty="0"/>
          </a:p>
          <a:p>
            <a:pPr marL="228600" indent="-228600">
              <a:buFont typeface="+mj-lt"/>
              <a:buAutoNum type="arabicPeriod"/>
            </a:pPr>
            <a:endParaRPr lang="en-US" dirty="0" smtClean="0"/>
          </a:p>
          <a:p>
            <a:pPr marL="228600" indent="-228600">
              <a:buFont typeface="+mj-lt"/>
              <a:buAutoNum type="arabicPeriod"/>
            </a:pPr>
            <a:endParaRPr lang="en-US" dirty="0" smtClean="0"/>
          </a:p>
          <a:p>
            <a:pPr marL="228600" indent="-228600">
              <a:buFont typeface="+mj-lt"/>
              <a:buAutoNum type="arabicPeriod"/>
            </a:pPr>
            <a:endParaRPr lang="en-US" dirty="0" smtClean="0"/>
          </a:p>
          <a:p>
            <a:pPr marL="228600" indent="-228600">
              <a:buFont typeface="+mj-lt"/>
              <a:buAutoNum type="arabicPeriod"/>
            </a:pPr>
            <a:endParaRPr lang="en-US" dirty="0" smtClean="0"/>
          </a:p>
        </p:txBody>
      </p:sp>
      <p:sp>
        <p:nvSpPr>
          <p:cNvPr id="5" name="Text Placeholder 3"/>
          <p:cNvSpPr>
            <a:spLocks noGrp="1"/>
          </p:cNvSpPr>
          <p:nvPr>
            <p:ph type="body" sz="quarter" idx="11"/>
          </p:nvPr>
        </p:nvSpPr>
        <p:spPr/>
        <p:txBody>
          <a:bodyPr/>
          <a:lstStyle/>
          <a:p>
            <a:r>
              <a:rPr lang="en-US" dirty="0" smtClean="0"/>
              <a:t>SELECT + LIMIT</a:t>
            </a:r>
            <a:endParaRPr lang="en-US" dirty="0"/>
          </a:p>
        </p:txBody>
      </p:sp>
    </p:spTree>
    <p:extLst>
      <p:ext uri="{BB962C8B-B14F-4D97-AF65-F5344CB8AC3E}">
        <p14:creationId xmlns:p14="http://schemas.microsoft.com/office/powerpoint/2010/main" val="1496817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Агрегатные функции</a:t>
            </a:r>
          </a:p>
          <a:p>
            <a:endParaRPr lang="ru-RU" b="1" dirty="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MIN(</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r>
              <a:rPr lang="ru-RU" dirty="0" smtClean="0"/>
              <a:t/>
            </a:r>
            <a:br>
              <a:rPr lang="ru-RU" dirty="0" smtClean="0"/>
            </a:br>
            <a:endParaRPr lang="ru-RU" dirty="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MAX(</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r>
              <a:rPr lang="ru-RU" dirty="0" smtClean="0"/>
              <a:t/>
            </a:r>
            <a:br>
              <a:rPr lang="ru-RU" dirty="0" smtClean="0"/>
            </a:br>
            <a:endParaRPr lang="ru-RU" dirty="0" smtClean="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COUNT</a:t>
            </a:r>
            <a:r>
              <a:rPr lang="en-US" dirty="0">
                <a:solidFill>
                  <a:srgbClr val="000000"/>
                </a:solidFill>
                <a:latin typeface="Consolas" panose="020B0609020204030204" pitchFamily="49" charset="0"/>
              </a:rPr>
              <a:t>(</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en-US" b="1" dirty="0"/>
          </a:p>
        </p:txBody>
      </p:sp>
      <p:sp>
        <p:nvSpPr>
          <p:cNvPr id="7" name="Text Placeholder 3"/>
          <p:cNvSpPr>
            <a:spLocks noGrp="1"/>
          </p:cNvSpPr>
          <p:nvPr>
            <p:ph type="body" sz="quarter" idx="11"/>
          </p:nvPr>
        </p:nvSpPr>
        <p:spPr/>
        <p:txBody>
          <a:bodyPr/>
          <a:lstStyle/>
          <a:p>
            <a:r>
              <a:rPr lang="en-US" dirty="0" smtClean="0"/>
              <a:t>SELECT </a:t>
            </a:r>
            <a:r>
              <a:rPr lang="ru-RU" dirty="0" smtClean="0"/>
              <a:t>+ АГРЕГАТНЫЕ ФУНКЦИИ</a:t>
            </a:r>
            <a:endParaRPr lang="en-US" dirty="0"/>
          </a:p>
        </p:txBody>
      </p:sp>
    </p:spTree>
    <p:extLst>
      <p:ext uri="{BB962C8B-B14F-4D97-AF65-F5344CB8AC3E}">
        <p14:creationId xmlns:p14="http://schemas.microsoft.com/office/powerpoint/2010/main" val="406515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Агрегатные функции (продолжение)</a:t>
            </a:r>
          </a:p>
          <a:p>
            <a:endParaRPr lang="ru-RU" b="1" dirty="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AVG(</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endParaRPr lang="en-US" dirty="0" smtClean="0">
              <a:solidFill>
                <a:srgbClr val="000000"/>
              </a:solidFill>
              <a:latin typeface="Consolas" panose="020B0609020204030204" pitchFamily="49" charset="0"/>
            </a:endParaRPr>
          </a:p>
          <a:p>
            <a:pPr marL="228600" indent="-228600">
              <a:buFont typeface="+mj-lt"/>
              <a:buAutoNum type="arabicPeriod"/>
            </a:pPr>
            <a:r>
              <a:rPr lang="en-US" dirty="0" smtClean="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SUM(</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ru-RU" dirty="0" smtClean="0"/>
          </a:p>
        </p:txBody>
      </p:sp>
      <p:sp>
        <p:nvSpPr>
          <p:cNvPr id="7" name="Text Placeholder 3"/>
          <p:cNvSpPr>
            <a:spLocks noGrp="1"/>
          </p:cNvSpPr>
          <p:nvPr>
            <p:ph type="body" sz="quarter" idx="11"/>
          </p:nvPr>
        </p:nvSpPr>
        <p:spPr/>
        <p:txBody>
          <a:bodyPr/>
          <a:lstStyle/>
          <a:p>
            <a:r>
              <a:rPr lang="en-US" dirty="0" smtClean="0"/>
              <a:t>SELECT </a:t>
            </a:r>
            <a:r>
              <a:rPr lang="ru-RU" dirty="0" smtClean="0"/>
              <a:t>+ АГРЕГАТНЫЕ ФУНКЦИИ</a:t>
            </a:r>
            <a:endParaRPr lang="en-US" dirty="0"/>
          </a:p>
        </p:txBody>
      </p:sp>
    </p:spTree>
    <p:extLst>
      <p:ext uri="{BB962C8B-B14F-4D97-AF65-F5344CB8AC3E}">
        <p14:creationId xmlns:p14="http://schemas.microsoft.com/office/powerpoint/2010/main" val="8859500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b="1" dirty="0" smtClean="0"/>
              <a:t>Like</a:t>
            </a:r>
          </a:p>
          <a:p>
            <a:endParaRPr lang="en-US" b="1" dirty="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LIKE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pattern</a:t>
            </a:r>
            <a:r>
              <a:rPr lang="en-US" dirty="0" smtClean="0">
                <a:solidFill>
                  <a:srgbClr val="000000"/>
                </a:solidFill>
                <a:latin typeface="Consolas" panose="020B0609020204030204" pitchFamily="49" charset="0"/>
              </a:rPr>
              <a:t>;</a:t>
            </a:r>
          </a:p>
          <a:p>
            <a:endParaRPr lang="ru-RU" b="1" dirty="0" smtClean="0"/>
          </a:p>
          <a:p>
            <a:r>
              <a:rPr lang="ru-RU" b="1" dirty="0" smtClean="0"/>
              <a:t>_ </a:t>
            </a:r>
            <a:r>
              <a:rPr lang="ru-RU" dirty="0" smtClean="0"/>
              <a:t>любой одиночный символ</a:t>
            </a:r>
          </a:p>
          <a:p>
            <a:r>
              <a:rPr lang="ru-RU" b="1" dirty="0" smtClean="0"/>
              <a:t>% </a:t>
            </a:r>
            <a:r>
              <a:rPr lang="ru-RU" dirty="0" smtClean="0"/>
              <a:t>любая  последовательность символов</a:t>
            </a:r>
          </a:p>
          <a:p>
            <a:r>
              <a:rPr lang="en-US" dirty="0"/>
              <a:t>[</a:t>
            </a:r>
            <a:r>
              <a:rPr lang="en-US" i="1" dirty="0" err="1"/>
              <a:t>charlist</a:t>
            </a:r>
            <a:r>
              <a:rPr lang="en-US" dirty="0"/>
              <a:t>] </a:t>
            </a:r>
            <a:r>
              <a:rPr lang="en-US" dirty="0" smtClean="0"/>
              <a:t>– </a:t>
            </a:r>
            <a:r>
              <a:rPr lang="ru-RU" dirty="0" err="1" smtClean="0"/>
              <a:t>Диапозон</a:t>
            </a:r>
            <a:r>
              <a:rPr lang="ru-RU" dirty="0" smtClean="0"/>
              <a:t> значений</a:t>
            </a:r>
            <a:endParaRPr lang="ru-RU" dirty="0"/>
          </a:p>
          <a:p>
            <a:r>
              <a:rPr lang="en-US" b="1" dirty="0"/>
              <a:t/>
            </a:r>
            <a:br>
              <a:rPr lang="en-US" b="1" dirty="0"/>
            </a:br>
            <a:r>
              <a:rPr lang="ru-RU" b="1" dirty="0" smtClean="0"/>
              <a:t>Примеры паттерна</a:t>
            </a:r>
          </a:p>
          <a:p>
            <a:endParaRPr lang="ru-RU" b="1" dirty="0"/>
          </a:p>
          <a:p>
            <a:pPr marL="228600" indent="-228600">
              <a:buFont typeface="+mj-lt"/>
              <a:buAutoNum type="arabicPeriod"/>
            </a:pPr>
            <a:r>
              <a:rPr lang="en-US" dirty="0" smtClean="0">
                <a:solidFill>
                  <a:srgbClr val="0000CD"/>
                </a:solidFill>
              </a:rPr>
              <a:t>WHERE</a:t>
            </a:r>
            <a:r>
              <a:rPr lang="en-US" dirty="0" smtClean="0"/>
              <a:t> </a:t>
            </a:r>
            <a:r>
              <a:rPr lang="en-US" dirty="0" err="1" smtClean="0"/>
              <a:t>column_name</a:t>
            </a:r>
            <a:r>
              <a:rPr lang="en-US" dirty="0" smtClean="0"/>
              <a:t> </a:t>
            </a:r>
            <a:r>
              <a:rPr lang="en-US" dirty="0">
                <a:solidFill>
                  <a:srgbClr val="0000CD"/>
                </a:solidFill>
              </a:rPr>
              <a:t>LIKE</a:t>
            </a:r>
            <a:r>
              <a:rPr lang="en-US" dirty="0"/>
              <a:t> 'a%'	</a:t>
            </a:r>
            <a:r>
              <a:rPr lang="ru-RU" dirty="0" smtClean="0"/>
              <a:t>находит все значения начинающиеся с </a:t>
            </a:r>
            <a:r>
              <a:rPr lang="en-US" dirty="0" smtClean="0"/>
              <a:t>"a</a:t>
            </a:r>
            <a:r>
              <a:rPr lang="en-US" dirty="0"/>
              <a:t>"</a:t>
            </a:r>
          </a:p>
          <a:p>
            <a:pPr marL="228600" indent="-228600">
              <a:buFont typeface="+mj-lt"/>
              <a:buAutoNum type="arabicPeriod"/>
            </a:pPr>
            <a:r>
              <a:rPr lang="en-US" dirty="0">
                <a:solidFill>
                  <a:srgbClr val="0000CD"/>
                </a:solidFill>
              </a:rPr>
              <a:t>WHERE</a:t>
            </a:r>
            <a:r>
              <a:rPr lang="en-US" dirty="0"/>
              <a:t> </a:t>
            </a:r>
            <a:r>
              <a:rPr lang="en-US" dirty="0" err="1"/>
              <a:t>column_name</a:t>
            </a:r>
            <a:r>
              <a:rPr lang="en-US" dirty="0" smtClean="0"/>
              <a:t> </a:t>
            </a:r>
            <a:r>
              <a:rPr lang="en-US" dirty="0">
                <a:solidFill>
                  <a:srgbClr val="0000CD"/>
                </a:solidFill>
              </a:rPr>
              <a:t>LIKE</a:t>
            </a:r>
            <a:r>
              <a:rPr lang="en-US" dirty="0"/>
              <a:t> '%a'	</a:t>
            </a:r>
            <a:r>
              <a:rPr lang="ru-RU" dirty="0" smtClean="0"/>
              <a:t>находит все значения заканчивающиеся на </a:t>
            </a:r>
            <a:r>
              <a:rPr lang="en-US" dirty="0" smtClean="0"/>
              <a:t>"a</a:t>
            </a:r>
            <a:r>
              <a:rPr lang="en-US" dirty="0"/>
              <a:t>"</a:t>
            </a:r>
          </a:p>
          <a:p>
            <a:pPr marL="228600" indent="-228600">
              <a:buFont typeface="+mj-lt"/>
              <a:buAutoNum type="arabicPeriod"/>
            </a:pPr>
            <a:r>
              <a:rPr lang="en-US" dirty="0">
                <a:solidFill>
                  <a:srgbClr val="0000CD"/>
                </a:solidFill>
              </a:rPr>
              <a:t>WHERE</a:t>
            </a:r>
            <a:r>
              <a:rPr lang="en-US" dirty="0"/>
              <a:t> </a:t>
            </a:r>
            <a:r>
              <a:rPr lang="en-US" dirty="0" err="1"/>
              <a:t>column_name</a:t>
            </a:r>
            <a:r>
              <a:rPr lang="en-US" dirty="0" smtClean="0"/>
              <a:t> </a:t>
            </a:r>
            <a:r>
              <a:rPr lang="en-US" dirty="0">
                <a:solidFill>
                  <a:srgbClr val="0000CD"/>
                </a:solidFill>
              </a:rPr>
              <a:t>LIKE</a:t>
            </a:r>
            <a:r>
              <a:rPr lang="en-US" dirty="0"/>
              <a:t> </a:t>
            </a:r>
            <a:r>
              <a:rPr lang="en-US" dirty="0" smtClean="0"/>
              <a:t>'%</a:t>
            </a:r>
            <a:r>
              <a:rPr lang="en-US" dirty="0"/>
              <a:t>a</a:t>
            </a:r>
            <a:r>
              <a:rPr lang="en-US" dirty="0" smtClean="0"/>
              <a:t>%'</a:t>
            </a:r>
            <a:r>
              <a:rPr lang="en-US" dirty="0"/>
              <a:t>	</a:t>
            </a:r>
            <a:r>
              <a:rPr lang="ru-RU" dirty="0" smtClean="0"/>
              <a:t>находит любые значения имеющие </a:t>
            </a:r>
            <a:r>
              <a:rPr lang="en-US" dirty="0" smtClean="0"/>
              <a:t>“a" </a:t>
            </a:r>
            <a:r>
              <a:rPr lang="ru-RU" dirty="0" smtClean="0"/>
              <a:t>в любой позиции</a:t>
            </a:r>
            <a:endParaRPr lang="en-US" dirty="0"/>
          </a:p>
          <a:p>
            <a:pPr marL="228600" indent="-228600">
              <a:buFont typeface="+mj-lt"/>
              <a:buAutoNum type="arabicPeriod"/>
            </a:pPr>
            <a:r>
              <a:rPr lang="en-US" dirty="0">
                <a:solidFill>
                  <a:srgbClr val="0000CD"/>
                </a:solidFill>
              </a:rPr>
              <a:t>WHERE</a:t>
            </a:r>
            <a:r>
              <a:rPr lang="en-US" dirty="0"/>
              <a:t> </a:t>
            </a:r>
            <a:r>
              <a:rPr lang="en-US" dirty="0" err="1"/>
              <a:t>column_name</a:t>
            </a:r>
            <a:r>
              <a:rPr lang="en-US" dirty="0" smtClean="0"/>
              <a:t> </a:t>
            </a:r>
            <a:r>
              <a:rPr lang="en-US" dirty="0">
                <a:solidFill>
                  <a:srgbClr val="0000CD"/>
                </a:solidFill>
              </a:rPr>
              <a:t>LIKE</a:t>
            </a:r>
            <a:r>
              <a:rPr lang="en-US" dirty="0"/>
              <a:t> '_r%'	</a:t>
            </a:r>
            <a:r>
              <a:rPr lang="ru-RU" dirty="0" smtClean="0"/>
              <a:t>находит любые значения где </a:t>
            </a:r>
            <a:r>
              <a:rPr lang="en-US" dirty="0" smtClean="0"/>
              <a:t>"r</a:t>
            </a:r>
            <a:r>
              <a:rPr lang="en-US" dirty="0"/>
              <a:t>" </a:t>
            </a:r>
            <a:r>
              <a:rPr lang="ru-RU" dirty="0" smtClean="0"/>
              <a:t>находится на втором месте</a:t>
            </a:r>
            <a:endParaRPr lang="en-US" dirty="0"/>
          </a:p>
          <a:p>
            <a:pPr marL="228600" indent="-228600">
              <a:buFont typeface="+mj-lt"/>
              <a:buAutoNum type="arabicPeriod"/>
            </a:pPr>
            <a:r>
              <a:rPr lang="en-US" dirty="0" smtClean="0">
                <a:solidFill>
                  <a:srgbClr val="0000CD"/>
                </a:solidFill>
              </a:rPr>
              <a:t>WHERE</a:t>
            </a:r>
            <a:r>
              <a:rPr lang="en-US" dirty="0" smtClean="0"/>
              <a:t> </a:t>
            </a:r>
            <a:r>
              <a:rPr lang="en-US" dirty="0" err="1"/>
              <a:t>column_name</a:t>
            </a:r>
            <a:r>
              <a:rPr lang="en-US" dirty="0" smtClean="0"/>
              <a:t> </a:t>
            </a:r>
            <a:r>
              <a:rPr lang="en-US" dirty="0">
                <a:solidFill>
                  <a:srgbClr val="0000CD"/>
                </a:solidFill>
              </a:rPr>
              <a:t>LIKE</a:t>
            </a:r>
            <a:r>
              <a:rPr lang="en-US" dirty="0"/>
              <a:t> '</a:t>
            </a:r>
            <a:r>
              <a:rPr lang="en-US" dirty="0" err="1"/>
              <a:t>a%o</a:t>
            </a:r>
            <a:r>
              <a:rPr lang="en-US" dirty="0"/>
              <a:t>'	</a:t>
            </a:r>
            <a:r>
              <a:rPr lang="ru-RU" dirty="0" smtClean="0"/>
              <a:t>находит любые значения начинающиеся на </a:t>
            </a:r>
            <a:r>
              <a:rPr lang="en-US" dirty="0" smtClean="0"/>
              <a:t>"a</a:t>
            </a:r>
            <a:r>
              <a:rPr lang="en-US" dirty="0"/>
              <a:t>" </a:t>
            </a:r>
            <a:r>
              <a:rPr lang="ru-RU" dirty="0" smtClean="0"/>
              <a:t>и заканчивающиеся на </a:t>
            </a:r>
            <a:r>
              <a:rPr lang="en-US" dirty="0" smtClean="0"/>
              <a:t>"o</a:t>
            </a:r>
            <a:r>
              <a:rPr lang="en-US" dirty="0"/>
              <a:t>"</a:t>
            </a:r>
          </a:p>
        </p:txBody>
      </p:sp>
      <p:sp>
        <p:nvSpPr>
          <p:cNvPr id="5" name="Text Placeholder 3"/>
          <p:cNvSpPr>
            <a:spLocks noGrp="1"/>
          </p:cNvSpPr>
          <p:nvPr>
            <p:ph type="body" sz="quarter" idx="11"/>
          </p:nvPr>
        </p:nvSpPr>
        <p:spPr/>
        <p:txBody>
          <a:bodyPr/>
          <a:lstStyle/>
          <a:p>
            <a:r>
              <a:rPr lang="en-US" dirty="0" smtClean="0"/>
              <a:t>SELECT + LIKE</a:t>
            </a:r>
            <a:endParaRPr lang="en-US" dirty="0"/>
          </a:p>
        </p:txBody>
      </p:sp>
    </p:spTree>
    <p:extLst>
      <p:ext uri="{BB962C8B-B14F-4D97-AF65-F5344CB8AC3E}">
        <p14:creationId xmlns:p14="http://schemas.microsoft.com/office/powerpoint/2010/main" val="9306680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solidFill>
                  <a:schemeClr val="tx1">
                    <a:lumMod val="50000"/>
                  </a:schemeClr>
                </a:solidFill>
                <a:latin typeface="+mj-lt"/>
              </a:rPr>
              <a:t>Оператор </a:t>
            </a:r>
            <a:r>
              <a:rPr lang="en-US" b="1" dirty="0" smtClean="0">
                <a:solidFill>
                  <a:schemeClr val="tx1">
                    <a:lumMod val="50000"/>
                  </a:schemeClr>
                </a:solidFill>
                <a:latin typeface="+mj-lt"/>
              </a:rPr>
              <a:t>IN</a:t>
            </a:r>
          </a:p>
          <a:p>
            <a:endParaRPr lang="ru-RU" b="1" dirty="0" smtClean="0">
              <a:solidFill>
                <a:schemeClr val="tx1">
                  <a:lumMod val="50000"/>
                </a:schemeClr>
              </a:solidFill>
              <a:latin typeface="+mj-lt"/>
            </a:endParaRPr>
          </a:p>
          <a:p>
            <a:pPr marL="228600" indent="-228600">
              <a:buFont typeface="+mj-lt"/>
              <a:buAutoNum type="arabicPeriod"/>
            </a:pPr>
            <a:r>
              <a:rPr lang="en-US" dirty="0" smtClean="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endParaRPr lang="en-US" dirty="0" smtClean="0">
              <a:solidFill>
                <a:srgbClr val="000000"/>
              </a:solidFill>
              <a:latin typeface="Consolas" panose="020B0609020204030204" pitchFamily="49" charset="0"/>
            </a:endParaRPr>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a:t>
            </a:r>
            <a:r>
              <a:rPr lang="en-US" dirty="0">
                <a:solidFill>
                  <a:srgbClr val="000000"/>
                </a:solidFill>
                <a:latin typeface="Consolas" panose="020B0609020204030204" pitchFamily="49" charset="0"/>
              </a:rPr>
              <a:t> (</a:t>
            </a:r>
            <a:r>
              <a:rPr lang="en-US" i="1" dirty="0">
                <a:solidFill>
                  <a:srgbClr val="0000CD"/>
                </a:solidFill>
                <a:latin typeface="Consolas" panose="020B0609020204030204" pitchFamily="49" charset="0"/>
              </a:rPr>
              <a:t>SELECT</a:t>
            </a:r>
            <a:r>
              <a:rPr lang="en-US" i="1" dirty="0">
                <a:solidFill>
                  <a:srgbClr val="000000"/>
                </a:solidFill>
                <a:latin typeface="Consolas" panose="020B0609020204030204" pitchFamily="49" charset="0"/>
              </a:rPr>
              <a:t> STATEMENT</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endParaRPr lang="en-US" dirty="0" smtClean="0">
              <a:solidFill>
                <a:srgbClr val="000000"/>
              </a:solidFill>
              <a:latin typeface="Consolas" panose="020B0609020204030204" pitchFamily="49" charset="0"/>
            </a:endParaRPr>
          </a:p>
          <a:p>
            <a:pPr marL="228600" indent="-228600">
              <a:buFont typeface="+mj-lt"/>
              <a:buAutoNum type="arabicPeriod"/>
            </a:pPr>
            <a:endParaRPr lang="ru-RU" dirty="0" smtClean="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en-US" dirty="0"/>
          </a:p>
        </p:txBody>
      </p:sp>
      <p:sp>
        <p:nvSpPr>
          <p:cNvPr id="5" name="Text Placeholder 3"/>
          <p:cNvSpPr>
            <a:spLocks noGrp="1"/>
          </p:cNvSpPr>
          <p:nvPr>
            <p:ph type="body" sz="quarter" idx="11"/>
          </p:nvPr>
        </p:nvSpPr>
        <p:spPr/>
        <p:txBody>
          <a:bodyPr/>
          <a:lstStyle/>
          <a:p>
            <a:r>
              <a:rPr lang="en-US" dirty="0" smtClean="0"/>
              <a:t>SELECT + IN</a:t>
            </a:r>
            <a:endParaRPr lang="en-US" dirty="0"/>
          </a:p>
        </p:txBody>
      </p:sp>
    </p:spTree>
    <p:extLst>
      <p:ext uri="{BB962C8B-B14F-4D97-AF65-F5344CB8AC3E}">
        <p14:creationId xmlns:p14="http://schemas.microsoft.com/office/powerpoint/2010/main" val="3981480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Оператор </a:t>
            </a:r>
            <a:r>
              <a:rPr lang="en-US" b="1" dirty="0" smtClean="0"/>
              <a:t>Between</a:t>
            </a:r>
          </a:p>
          <a:p>
            <a:endParaRPr lang="en-US" b="1" dirty="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BETWEEN</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AND</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value2</a:t>
            </a:r>
            <a:r>
              <a:rPr lang="en-US" i="1" dirty="0" smtClean="0">
                <a:solidFill>
                  <a:srgbClr val="000000"/>
                </a:solidFill>
                <a:latin typeface="Consolas" panose="020B0609020204030204" pitchFamily="49" charset="0"/>
              </a:rPr>
              <a:t>;</a:t>
            </a:r>
            <a:br>
              <a:rPr lang="en-US" i="1" dirty="0" smtClean="0">
                <a:solidFill>
                  <a:srgbClr val="000000"/>
                </a:solidFill>
                <a:latin typeface="Consolas" panose="020B0609020204030204" pitchFamily="49" charset="0"/>
              </a:rPr>
            </a:br>
            <a:r>
              <a:rPr lang="en-US" i="1" dirty="0" smtClean="0">
                <a:solidFill>
                  <a:srgbClr val="000000"/>
                </a:solidFill>
                <a:latin typeface="Consolas" panose="020B0609020204030204" pitchFamily="49" charset="0"/>
              </a:rPr>
              <a:t/>
            </a:r>
            <a:br>
              <a:rPr lang="en-US" i="1" dirty="0" smtClean="0">
                <a:solidFill>
                  <a:srgbClr val="000000"/>
                </a:solidFill>
                <a:latin typeface="Consolas" panose="020B0609020204030204" pitchFamily="49" charset="0"/>
              </a:rPr>
            </a:br>
            <a:r>
              <a:rPr lang="ru-RU" b="1" dirty="0" err="1" smtClean="0">
                <a:solidFill>
                  <a:srgbClr val="000000"/>
                </a:solidFill>
                <a:latin typeface="+mj-lt"/>
              </a:rPr>
              <a:t>Алиасы</a:t>
            </a:r>
            <a:endParaRPr lang="ru-RU" b="1" dirty="0" smtClean="0">
              <a:solidFill>
                <a:srgbClr val="000000"/>
              </a:solidFill>
              <a:latin typeface="+mj-lt"/>
            </a:endParaRPr>
          </a:p>
          <a:p>
            <a:endParaRPr lang="ru-RU" b="1" dirty="0" smtClean="0">
              <a:solidFill>
                <a:srgbClr val="000000"/>
              </a:solidFill>
              <a:latin typeface="+mj-lt"/>
            </a:endParaRPr>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AS</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alias_name</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i="1" dirty="0" smtClean="0">
                <a:solidFill>
                  <a:srgbClr val="000000"/>
                </a:solidFill>
                <a:latin typeface="Consolas" panose="020B0609020204030204" pitchFamily="49" charset="0"/>
              </a:rPr>
              <a:t>;</a:t>
            </a:r>
            <a:endParaRPr lang="ru-RU" i="1" dirty="0" smtClean="0">
              <a:solidFill>
                <a:srgbClr val="000000"/>
              </a:solidFill>
              <a:latin typeface="Consolas" panose="020B0609020204030204" pitchFamily="49" charset="0"/>
            </a:endParaRPr>
          </a:p>
          <a:p>
            <a:pPr marL="228600" indent="-228600">
              <a:buFont typeface="+mj-lt"/>
              <a:buAutoNum type="arabicPeriod"/>
            </a:pPr>
            <a:endParaRPr lang="en-US" dirty="0">
              <a:solidFill>
                <a:srgbClr val="000000"/>
              </a:solidFill>
              <a:latin typeface="Consolas" panose="020B0609020204030204" pitchFamily="49" charset="0"/>
            </a:endParaRPr>
          </a:p>
          <a:p>
            <a:pPr marL="228600" indent="-228600">
              <a:buFont typeface="+mj-lt"/>
              <a:buAutoNum type="arabicPeriod"/>
            </a:pPr>
            <a:r>
              <a:rPr lang="en-US" dirty="0" smtClean="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i="1"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AS</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alias_name</a:t>
            </a:r>
            <a:r>
              <a:rPr lang="en-US" i="1"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b="1" dirty="0"/>
          </a:p>
        </p:txBody>
      </p:sp>
      <p:sp>
        <p:nvSpPr>
          <p:cNvPr id="5" name="Text Placeholder 3"/>
          <p:cNvSpPr>
            <a:spLocks noGrp="1"/>
          </p:cNvSpPr>
          <p:nvPr>
            <p:ph type="body" sz="quarter" idx="11"/>
          </p:nvPr>
        </p:nvSpPr>
        <p:spPr/>
        <p:txBody>
          <a:bodyPr/>
          <a:lstStyle/>
          <a:p>
            <a:r>
              <a:rPr lang="en-US" dirty="0" smtClean="0"/>
              <a:t>SELECT + BETWEEN + AS</a:t>
            </a:r>
            <a:endParaRPr lang="en-US" dirty="0"/>
          </a:p>
        </p:txBody>
      </p:sp>
    </p:spTree>
    <p:extLst>
      <p:ext uri="{BB962C8B-B14F-4D97-AF65-F5344CB8AC3E}">
        <p14:creationId xmlns:p14="http://schemas.microsoft.com/office/powerpoint/2010/main" val="400947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sz="1400" dirty="0" smtClean="0">
                <a:latin typeface="+mj-lt"/>
              </a:rPr>
              <a:t>Большие массивы обрабатываемых данных</a:t>
            </a:r>
          </a:p>
          <a:p>
            <a:r>
              <a:rPr lang="ru-RU" sz="1400" dirty="0" smtClean="0">
                <a:latin typeface="+mj-lt"/>
              </a:rPr>
              <a:t>Единая система обработки</a:t>
            </a:r>
          </a:p>
          <a:p>
            <a:r>
              <a:rPr lang="ru-RU" sz="1400" dirty="0" smtClean="0">
                <a:latin typeface="+mj-lt"/>
              </a:rPr>
              <a:t>Распределенная обработка и хранение</a:t>
            </a:r>
          </a:p>
          <a:p>
            <a:r>
              <a:rPr lang="ru-RU" sz="1400" dirty="0" smtClean="0">
                <a:latin typeface="+mj-lt"/>
              </a:rPr>
              <a:t>Распределенный доступ</a:t>
            </a:r>
          </a:p>
          <a:p>
            <a:r>
              <a:rPr lang="ru-RU" sz="1400" dirty="0" smtClean="0">
                <a:latin typeface="+mj-lt"/>
              </a:rPr>
              <a:t>Безопасность и защита</a:t>
            </a:r>
          </a:p>
          <a:p>
            <a:pPr marL="0" indent="0">
              <a:buNone/>
            </a:pPr>
            <a:endParaRPr lang="en-US" sz="1400" dirty="0">
              <a:latin typeface="Arial Black" panose="020B0A04020102020204" pitchFamily="34" charset="0"/>
            </a:endParaRPr>
          </a:p>
        </p:txBody>
      </p:sp>
      <p:sp>
        <p:nvSpPr>
          <p:cNvPr id="3" name="Text Placeholder 2"/>
          <p:cNvSpPr>
            <a:spLocks noGrp="1"/>
          </p:cNvSpPr>
          <p:nvPr>
            <p:ph type="body" sz="quarter" idx="10"/>
          </p:nvPr>
        </p:nvSpPr>
        <p:spPr/>
        <p:txBody>
          <a:bodyPr/>
          <a:lstStyle/>
          <a:p>
            <a:r>
              <a:rPr lang="ru-RU" dirty="0">
                <a:latin typeface="Arial Black" panose="020B0A04020102020204" pitchFamily="34" charset="0"/>
              </a:rPr>
              <a:t>Преимущества баз данных</a:t>
            </a:r>
          </a:p>
        </p:txBody>
      </p:sp>
    </p:spTree>
    <p:extLst>
      <p:ext uri="{BB962C8B-B14F-4D97-AF65-F5344CB8AC3E}">
        <p14:creationId xmlns:p14="http://schemas.microsoft.com/office/powerpoint/2010/main" val="40630922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Объединения </a:t>
            </a:r>
            <a:br>
              <a:rPr lang="ru-RU" b="1" dirty="0" smtClean="0"/>
            </a:br>
            <a:endParaRPr lang="ru-RU" b="1" dirty="0" smtClean="0"/>
          </a:p>
          <a:p>
            <a:pPr marL="228600" indent="-228600">
              <a:buFont typeface="+mj-lt"/>
              <a:buAutoNum type="arabicPeriod"/>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smtClean="0">
                <a:solidFill>
                  <a:srgbClr val="0000CD"/>
                </a:solidFill>
                <a:latin typeface="Consolas" panose="020B0609020204030204" pitchFamily="49" charset="0"/>
              </a:rPr>
              <a:t>UNION</a:t>
            </a:r>
            <a:r>
              <a:rPr lang="ru-RU" dirty="0" smtClean="0">
                <a:solidFill>
                  <a:srgbClr val="0000CD"/>
                </a:solidFill>
                <a:latin typeface="Consolas" panose="020B0609020204030204" pitchFamily="49" charset="0"/>
              </a:rPr>
              <a:t> </a:t>
            </a:r>
            <a:r>
              <a:rPr lang="en-US" dirty="0" smtClean="0">
                <a:solidFill>
                  <a:srgbClr val="0000CD"/>
                </a:solidFill>
                <a:latin typeface="Consolas" panose="020B0609020204030204" pitchFamily="49" charset="0"/>
              </a:rPr>
              <a:t>--</a:t>
            </a:r>
            <a:r>
              <a:rPr lang="ru-RU" dirty="0" smtClean="0">
                <a:solidFill>
                  <a:srgbClr val="0000CD"/>
                </a:solidFill>
                <a:latin typeface="Consolas" panose="020B0609020204030204" pitchFamily="49" charset="0"/>
              </a:rPr>
              <a:t> без дубликатов!</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pPr marL="228600" indent="-228600">
              <a:buFont typeface="+mj-lt"/>
              <a:buAutoNum type="arabicPeriod"/>
            </a:pPr>
            <a:endParaRPr lang="en-US" dirty="0">
              <a:solidFill>
                <a:srgbClr val="000000"/>
              </a:solidFill>
              <a:latin typeface="Consolas" panose="020B0609020204030204" pitchFamily="49" charset="0"/>
            </a:endParaRPr>
          </a:p>
          <a:p>
            <a:pPr marL="228600" indent="-228600">
              <a:buFont typeface="+mj-lt"/>
              <a:buAutoNum type="arabicPeriod"/>
            </a:pPr>
            <a:r>
              <a:rPr lang="en-US" dirty="0" smtClean="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UNION</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ALL</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a:t>
            </a:r>
            <a:r>
              <a:rPr lang="en-US" dirty="0">
                <a:solidFill>
                  <a:srgbClr val="000000"/>
                </a:solidFill>
                <a:latin typeface="Consolas" panose="020B0609020204030204" pitchFamily="49" charset="0"/>
              </a:rPr>
              <a:t>;</a:t>
            </a:r>
          </a:p>
          <a:p>
            <a:endParaRPr lang="en-US" b="1" dirty="0"/>
          </a:p>
        </p:txBody>
      </p:sp>
      <p:sp>
        <p:nvSpPr>
          <p:cNvPr id="5" name="Text Placeholder 3"/>
          <p:cNvSpPr>
            <a:spLocks noGrp="1"/>
          </p:cNvSpPr>
          <p:nvPr>
            <p:ph type="body" sz="quarter" idx="11"/>
          </p:nvPr>
        </p:nvSpPr>
        <p:spPr/>
        <p:txBody>
          <a:bodyPr/>
          <a:lstStyle/>
          <a:p>
            <a:r>
              <a:rPr lang="en-US" dirty="0" smtClean="0"/>
              <a:t>SELECT + UNION</a:t>
            </a:r>
            <a:endParaRPr lang="en-US" dirty="0"/>
          </a:p>
        </p:txBody>
      </p:sp>
    </p:spTree>
    <p:extLst>
      <p:ext uri="{BB962C8B-B14F-4D97-AF65-F5344CB8AC3E}">
        <p14:creationId xmlns:p14="http://schemas.microsoft.com/office/powerpoint/2010/main" val="3632525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Группировка (</a:t>
            </a:r>
            <a:r>
              <a:rPr lang="en-US" b="1" dirty="0" smtClean="0"/>
              <a:t>GROUP BY)</a:t>
            </a:r>
            <a:br>
              <a:rPr lang="en-US" b="1" dirty="0" smtClean="0"/>
            </a:br>
            <a:r>
              <a:rPr lang="ru-RU" b="1" dirty="0" smtClean="0"/>
              <a:t>часто используется вместе с агрегатными функциями (</a:t>
            </a:r>
            <a:r>
              <a:rPr lang="en-US" b="1" dirty="0" smtClean="0"/>
              <a:t>MIN,MAX,COUNT, </a:t>
            </a:r>
            <a:r>
              <a:rPr lang="ru-RU" b="1" dirty="0" err="1" smtClean="0"/>
              <a:t>и.т.д</a:t>
            </a:r>
            <a:r>
              <a:rPr lang="ru-RU" b="1" dirty="0" smtClean="0"/>
              <a:t>)</a:t>
            </a:r>
            <a:r>
              <a:rPr lang="en-US" b="1" dirty="0" smtClean="0"/>
              <a:t/>
            </a:r>
            <a:br>
              <a:rPr lang="en-US" b="1" dirty="0" smtClean="0"/>
            </a:br>
            <a:endParaRPr lang="en-US" b="1" dirty="0" smtClean="0"/>
          </a:p>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i="1" dirty="0" smtClean="0">
                <a:solidFill>
                  <a:srgbClr val="000000"/>
                </a:solidFill>
                <a:latin typeface="Consolas" panose="020B0609020204030204" pitchFamily="49" charset="0"/>
              </a:rPr>
              <a:t>);</a:t>
            </a:r>
            <a:endParaRPr lang="ru-RU" i="1" dirty="0" smtClean="0">
              <a:solidFill>
                <a:srgbClr val="000000"/>
              </a:solidFill>
              <a:latin typeface="Consolas" panose="020B0609020204030204" pitchFamily="49" charset="0"/>
            </a:endParaRPr>
          </a:p>
          <a:p>
            <a:endParaRPr lang="ru-RU" b="1" i="1" dirty="0">
              <a:solidFill>
                <a:srgbClr val="000000"/>
              </a:solidFill>
              <a:latin typeface="Consolas" panose="020B0609020204030204" pitchFamily="49" charset="0"/>
            </a:endParaRPr>
          </a:p>
          <a:p>
            <a:r>
              <a:rPr lang="en-US" b="1" dirty="0" smtClean="0">
                <a:solidFill>
                  <a:srgbClr val="000000"/>
                </a:solidFill>
                <a:latin typeface="+mj-lt"/>
              </a:rPr>
              <a:t>HAVING </a:t>
            </a:r>
            <a:r>
              <a:rPr lang="ru-RU" b="1" dirty="0" smtClean="0">
                <a:solidFill>
                  <a:srgbClr val="000000"/>
                </a:solidFill>
                <a:latin typeface="+mj-lt"/>
              </a:rPr>
              <a:t>накладывает на группу условие (похоже на оператор </a:t>
            </a:r>
            <a:r>
              <a:rPr lang="en-US" b="1" dirty="0" smtClean="0">
                <a:solidFill>
                  <a:srgbClr val="000000"/>
                </a:solidFill>
                <a:latin typeface="+mj-lt"/>
              </a:rPr>
              <a:t>WHERE)</a:t>
            </a:r>
            <a:br>
              <a:rPr lang="en-US" b="1" dirty="0" smtClean="0">
                <a:solidFill>
                  <a:srgbClr val="000000"/>
                </a:solidFill>
                <a:latin typeface="+mj-lt"/>
              </a:rPr>
            </a:br>
            <a:endParaRPr lang="en-US" b="1" dirty="0" smtClean="0">
              <a:solidFill>
                <a:srgbClr val="000000"/>
              </a:solidFill>
              <a:latin typeface="+mj-lt"/>
            </a:endParaRPr>
          </a:p>
          <a:p>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t/>
            </a:r>
            <a:br>
              <a:rPr lang="en-US" dirty="0"/>
            </a:br>
            <a:r>
              <a:rPr lang="en-US" dirty="0">
                <a:solidFill>
                  <a:srgbClr val="0000CD"/>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HAVING</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br>
              <a:rPr lang="en-US" i="1" dirty="0">
                <a:solidFill>
                  <a:srgbClr val="000000"/>
                </a:solidFill>
                <a:latin typeface="Consolas" panose="020B0609020204030204" pitchFamily="49" charset="0"/>
              </a:rPr>
            </a:br>
            <a:r>
              <a:rPr lang="en-US" dirty="0">
                <a:solidFill>
                  <a:srgbClr val="0000C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BY</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(s);</a:t>
            </a:r>
            <a:endParaRPr lang="en-US" b="1" dirty="0">
              <a:latin typeface="+mj-lt"/>
            </a:endParaRPr>
          </a:p>
        </p:txBody>
      </p:sp>
      <p:sp>
        <p:nvSpPr>
          <p:cNvPr id="6" name="Text Placeholder 3"/>
          <p:cNvSpPr>
            <a:spLocks noGrp="1"/>
          </p:cNvSpPr>
          <p:nvPr>
            <p:ph type="body" sz="quarter" idx="11"/>
          </p:nvPr>
        </p:nvSpPr>
        <p:spPr/>
        <p:txBody>
          <a:bodyPr/>
          <a:lstStyle/>
          <a:p>
            <a:r>
              <a:rPr lang="en-US" dirty="0" smtClean="0"/>
              <a:t>SELECT + GROUP BY + HAVING</a:t>
            </a:r>
            <a:endParaRPr lang="en-US" dirty="0"/>
          </a:p>
        </p:txBody>
      </p:sp>
    </p:spTree>
    <p:extLst>
      <p:ext uri="{BB962C8B-B14F-4D97-AF65-F5344CB8AC3E}">
        <p14:creationId xmlns:p14="http://schemas.microsoft.com/office/powerpoint/2010/main" val="4358057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Вставка данных в таблицу</a:t>
            </a:r>
          </a:p>
          <a:p>
            <a:endParaRPr lang="ru-RU" b="1" dirty="0"/>
          </a:p>
          <a:p>
            <a:pPr marL="228600" indent="-228600">
              <a:buFont typeface="+mj-lt"/>
              <a:buAutoNum type="arabicPeriod"/>
            </a:pPr>
            <a:r>
              <a:rPr lang="en-US" dirty="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column3</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pPr marL="228600" indent="-228600">
              <a:buFont typeface="+mj-lt"/>
              <a:buAutoNum type="arabicPeriod"/>
            </a:pPr>
            <a:endParaRPr lang="en-US" dirty="0">
              <a:solidFill>
                <a:srgbClr val="000000"/>
              </a:solidFill>
              <a:latin typeface="Consolas" panose="020B0609020204030204" pitchFamily="49" charset="0"/>
            </a:endParaRPr>
          </a:p>
          <a:p>
            <a:pPr marL="228600" indent="-228600">
              <a:buFont typeface="+mj-lt"/>
              <a:buAutoNum type="arabicPeriod"/>
            </a:pPr>
            <a:r>
              <a:rPr lang="en-US" dirty="0" smtClean="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VALUES</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value3</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r>
              <a:rPr lang="ru-RU" dirty="0">
                <a:solidFill>
                  <a:srgbClr val="000000"/>
                </a:solidFill>
                <a:latin typeface="Consolas" panose="020B0609020204030204" pitchFamily="49" charset="0"/>
              </a:rPr>
              <a:t/>
            </a:r>
            <a:br>
              <a:rPr lang="ru-RU" dirty="0">
                <a:solidFill>
                  <a:srgbClr val="000000"/>
                </a:solidFill>
                <a:latin typeface="Consolas" panose="020B0609020204030204" pitchFamily="49" charset="0"/>
              </a:rPr>
            </a:br>
            <a:r>
              <a:rPr lang="ru-RU" dirty="0" smtClean="0">
                <a:solidFill>
                  <a:srgbClr val="000000"/>
                </a:solidFill>
                <a:latin typeface="+mj-lt"/>
              </a:rPr>
              <a:t>-- только если для каждой колонки в таблице есть значение</a:t>
            </a:r>
          </a:p>
          <a:p>
            <a:endParaRPr lang="en-US" dirty="0">
              <a:solidFill>
                <a:srgbClr val="000000"/>
              </a:solidFill>
              <a:latin typeface="+mj-lt"/>
            </a:endParaRPr>
          </a:p>
          <a:p>
            <a:endParaRPr lang="en-US" b="1" dirty="0"/>
          </a:p>
        </p:txBody>
      </p:sp>
      <p:sp>
        <p:nvSpPr>
          <p:cNvPr id="4" name="Text Placeholder 3"/>
          <p:cNvSpPr>
            <a:spLocks noGrp="1"/>
          </p:cNvSpPr>
          <p:nvPr>
            <p:ph type="body" sz="quarter" idx="11"/>
          </p:nvPr>
        </p:nvSpPr>
        <p:spPr/>
        <p:txBody>
          <a:bodyPr/>
          <a:lstStyle/>
          <a:p>
            <a:r>
              <a:rPr lang="en-US" dirty="0" smtClean="0"/>
              <a:t>INSERT INTO</a:t>
            </a:r>
            <a:endParaRPr lang="en-US" dirty="0"/>
          </a:p>
        </p:txBody>
      </p:sp>
    </p:spTree>
    <p:extLst>
      <p:ext uri="{BB962C8B-B14F-4D97-AF65-F5344CB8AC3E}">
        <p14:creationId xmlns:p14="http://schemas.microsoft.com/office/powerpoint/2010/main" val="32100583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Обновление данных в таблице</a:t>
            </a:r>
          </a:p>
          <a:p>
            <a:endParaRPr lang="ru-RU" b="1" dirty="0" smtClean="0"/>
          </a:p>
          <a:p>
            <a:pPr marL="228600" indent="-228600">
              <a:buFont typeface="+mj-lt"/>
              <a:buAutoNum type="arabicPeriod"/>
            </a:pPr>
            <a:r>
              <a:rPr lang="en-US" dirty="0">
                <a:solidFill>
                  <a:srgbClr val="0000CD"/>
                </a:solidFill>
                <a:latin typeface="Consolas" panose="020B0609020204030204" pitchFamily="49" charset="0"/>
              </a:rPr>
              <a:t>UPDATE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SET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 </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value1</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column2 </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 value2</a:t>
            </a:r>
            <a:r>
              <a:rPr lang="en-US" dirty="0">
                <a:solidFill>
                  <a:srgbClr val="000000"/>
                </a:solidFill>
                <a:latin typeface="Consolas" panose="020B0609020204030204" pitchFamily="49" charset="0"/>
              </a:rPr>
              <a:t>, ...</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ru-RU" b="1" dirty="0"/>
          </a:p>
          <a:p>
            <a:endParaRPr lang="en-US" b="1" dirty="0"/>
          </a:p>
        </p:txBody>
      </p:sp>
      <p:sp>
        <p:nvSpPr>
          <p:cNvPr id="4" name="Text Placeholder 3"/>
          <p:cNvSpPr>
            <a:spLocks noGrp="1"/>
          </p:cNvSpPr>
          <p:nvPr>
            <p:ph type="body" sz="quarter" idx="11"/>
          </p:nvPr>
        </p:nvSpPr>
        <p:spPr/>
        <p:txBody>
          <a:bodyPr/>
          <a:lstStyle/>
          <a:p>
            <a:r>
              <a:rPr lang="en-US" dirty="0" smtClean="0"/>
              <a:t>UPDATE</a:t>
            </a:r>
            <a:endParaRPr lang="en-US" dirty="0"/>
          </a:p>
        </p:txBody>
      </p:sp>
    </p:spTree>
    <p:extLst>
      <p:ext uri="{BB962C8B-B14F-4D97-AF65-F5344CB8AC3E}">
        <p14:creationId xmlns:p14="http://schemas.microsoft.com/office/powerpoint/2010/main" val="1980629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Удаление данных в таблице</a:t>
            </a:r>
          </a:p>
          <a:p>
            <a:endParaRPr lang="ru-RU" b="1" dirty="0" smtClean="0"/>
          </a:p>
          <a:p>
            <a:pPr marL="228600" indent="-228600">
              <a:buFont typeface="+mj-lt"/>
              <a:buAutoNum type="arabicPeriod"/>
            </a:pPr>
            <a:r>
              <a:rPr lang="en-US" dirty="0">
                <a:solidFill>
                  <a:srgbClr val="0000CD"/>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endParaRPr lang="ru-RU" b="1" dirty="0"/>
          </a:p>
        </p:txBody>
      </p:sp>
      <p:sp>
        <p:nvSpPr>
          <p:cNvPr id="4" name="Text Placeholder 3"/>
          <p:cNvSpPr>
            <a:spLocks noGrp="1"/>
          </p:cNvSpPr>
          <p:nvPr>
            <p:ph type="body" sz="quarter" idx="11"/>
          </p:nvPr>
        </p:nvSpPr>
        <p:spPr/>
        <p:txBody>
          <a:bodyPr/>
          <a:lstStyle/>
          <a:p>
            <a:r>
              <a:rPr lang="en-US" dirty="0" smtClean="0"/>
              <a:t>DELETE</a:t>
            </a:r>
            <a:endParaRPr lang="en-US" dirty="0"/>
          </a:p>
        </p:txBody>
      </p:sp>
    </p:spTree>
    <p:extLst>
      <p:ext uri="{BB962C8B-B14F-4D97-AF65-F5344CB8AC3E}">
        <p14:creationId xmlns:p14="http://schemas.microsoft.com/office/powerpoint/2010/main" val="13583960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pPr marL="228600" indent="-228600">
              <a:buFont typeface="+mj-lt"/>
              <a:buAutoNum type="arabicPeriod"/>
            </a:pPr>
            <a:r>
              <a:rPr lang="ru-RU" b="1" dirty="0" smtClean="0">
                <a:solidFill>
                  <a:srgbClr val="000000"/>
                </a:solidFill>
                <a:latin typeface="+mj-lt"/>
              </a:rPr>
              <a:t>Копирование всех колонок из одной таблицы в другую </a:t>
            </a:r>
            <a:r>
              <a:rPr lang="ru-RU" dirty="0">
                <a:solidFill>
                  <a:srgbClr val="000000"/>
                </a:solidFill>
                <a:latin typeface="+mj-lt"/>
              </a:rPr>
              <a:t/>
            </a:r>
            <a:br>
              <a:rPr lang="ru-RU" dirty="0">
                <a:solidFill>
                  <a:srgbClr val="000000"/>
                </a:solidFill>
                <a:latin typeface="+mj-lt"/>
              </a:rPr>
            </a:br>
            <a:r>
              <a:rPr lang="en-US" dirty="0" smtClean="0">
                <a:solidFill>
                  <a:srgbClr val="0000CD"/>
                </a:solidFill>
                <a:latin typeface="Consolas" panose="020B0609020204030204" pitchFamily="49" charset="0"/>
              </a:rPr>
              <a:t>INSERT</a:t>
            </a:r>
            <a:r>
              <a:rPr lang="en-US" dirty="0" smtClean="0">
                <a:solidFill>
                  <a:srgbClr val="000000"/>
                </a:solidFill>
                <a:latin typeface="Consolas" panose="020B0609020204030204" pitchFamily="49" charset="0"/>
              </a:rPr>
              <a:t> </a:t>
            </a:r>
            <a:r>
              <a:rPr lang="en-US" dirty="0" smtClean="0">
                <a:solidFill>
                  <a:srgbClr val="0000CD"/>
                </a:solidFill>
                <a:latin typeface="Consolas" panose="020B0609020204030204" pitchFamily="49" charset="0"/>
              </a:rPr>
              <a:t>INTO</a:t>
            </a:r>
            <a:r>
              <a:rPr lang="en-US" dirty="0" smtClean="0">
                <a:solidFill>
                  <a:srgbClr val="000000"/>
                </a:solidFill>
                <a:latin typeface="Consolas" panose="020B0609020204030204" pitchFamily="49" charset="0"/>
              </a:rPr>
              <a:t> </a:t>
            </a:r>
            <a:r>
              <a:rPr lang="en-US" i="1" dirty="0" smtClean="0">
                <a:solidFill>
                  <a:srgbClr val="000000"/>
                </a:solidFill>
                <a:latin typeface="Consolas" panose="020B0609020204030204" pitchFamily="49" charset="0"/>
              </a:rPr>
              <a:t>table2</a:t>
            </a:r>
            <a:r>
              <a:rPr lang="en-US" dirty="0" smtClean="0">
                <a:solidFill>
                  <a:srgbClr val="000000"/>
                </a:solidFill>
                <a:latin typeface="Consolas" panose="020B0609020204030204" pitchFamily="49" charset="0"/>
              </a:rPr>
              <a:t/>
            </a:r>
            <a:br>
              <a:rPr lang="en-US" dirty="0" smtClean="0">
                <a:solidFill>
                  <a:srgbClr val="000000"/>
                </a:solidFill>
                <a:latin typeface="Consolas" panose="020B0609020204030204" pitchFamily="49" charset="0"/>
              </a:rPr>
            </a:br>
            <a:r>
              <a:rPr lang="en-US" dirty="0" smtClean="0">
                <a:solidFill>
                  <a:srgbClr val="0000CD"/>
                </a:solidFill>
                <a:latin typeface="Consolas" panose="020B0609020204030204" pitchFamily="49" charset="0"/>
              </a:rPr>
              <a:t>SELECT</a:t>
            </a:r>
            <a:r>
              <a:rPr lang="en-US" dirty="0" smtClean="0">
                <a:solidFill>
                  <a:srgbClr val="000000"/>
                </a:solidFill>
                <a:latin typeface="Consolas" panose="020B0609020204030204" pitchFamily="49" charset="0"/>
              </a:rPr>
              <a:t> * </a:t>
            </a:r>
            <a:r>
              <a:rPr lang="en-US" dirty="0" smtClean="0">
                <a:solidFill>
                  <a:srgbClr val="0000CD"/>
                </a:solidFill>
                <a:latin typeface="Consolas" panose="020B0609020204030204" pitchFamily="49" charset="0"/>
              </a:rPr>
              <a:t>FROM</a:t>
            </a:r>
            <a:r>
              <a:rPr lang="en-US" dirty="0" smtClean="0">
                <a:solidFill>
                  <a:srgbClr val="000000"/>
                </a:solidFill>
                <a:latin typeface="Consolas" panose="020B0609020204030204" pitchFamily="49" charset="0"/>
              </a:rPr>
              <a:t> </a:t>
            </a:r>
            <a:r>
              <a:rPr lang="en-US" i="1" dirty="0" smtClean="0">
                <a:solidFill>
                  <a:srgbClr val="000000"/>
                </a:solidFill>
                <a:latin typeface="Consolas" panose="020B0609020204030204" pitchFamily="49" charset="0"/>
              </a:rPr>
              <a:t>table1</a:t>
            </a:r>
            <a:br>
              <a:rPr lang="en-US" i="1" dirty="0" smtClean="0">
                <a:solidFill>
                  <a:srgbClr val="000000"/>
                </a:solidFill>
                <a:latin typeface="Consolas" panose="020B0609020204030204" pitchFamily="49" charset="0"/>
              </a:rPr>
            </a:br>
            <a:r>
              <a:rPr lang="en-US" dirty="0" smtClean="0">
                <a:solidFill>
                  <a:srgbClr val="0000CD"/>
                </a:solidFill>
                <a:latin typeface="Consolas" panose="020B0609020204030204" pitchFamily="49" charset="0"/>
              </a:rPr>
              <a:t>WHERE</a:t>
            </a:r>
            <a:r>
              <a:rPr lang="en-US" dirty="0" smtClean="0">
                <a:solidFill>
                  <a:srgbClr val="000000"/>
                </a:solidFill>
                <a:latin typeface="Consolas" panose="020B0609020204030204" pitchFamily="49" charset="0"/>
              </a:rPr>
              <a:t> </a:t>
            </a:r>
            <a:r>
              <a:rPr lang="en-US" i="1" dirty="0" smtClean="0">
                <a:solidFill>
                  <a:srgbClr val="000000"/>
                </a:solidFill>
                <a:latin typeface="Consolas" panose="020B0609020204030204" pitchFamily="49" charset="0"/>
              </a:rPr>
              <a:t>condition</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pPr marL="228600" indent="-228600">
              <a:buFont typeface="+mj-lt"/>
              <a:buAutoNum type="arabicPeriod"/>
            </a:pPr>
            <a:endParaRPr lang="en-US" dirty="0" smtClean="0">
              <a:solidFill>
                <a:srgbClr val="000000"/>
              </a:solidFill>
              <a:latin typeface="Consolas" panose="020B0609020204030204" pitchFamily="49" charset="0"/>
            </a:endParaRPr>
          </a:p>
          <a:p>
            <a:pPr marL="228600" indent="-228600">
              <a:buFont typeface="+mj-lt"/>
              <a:buAutoNum type="arabicPeriod"/>
            </a:pPr>
            <a:r>
              <a:rPr lang="ru-RU" b="1" dirty="0">
                <a:solidFill>
                  <a:srgbClr val="000000"/>
                </a:solidFill>
              </a:rPr>
              <a:t>Копирование </a:t>
            </a:r>
            <a:r>
              <a:rPr lang="ru-RU" b="1" dirty="0" smtClean="0">
                <a:solidFill>
                  <a:srgbClr val="000000"/>
                </a:solidFill>
              </a:rPr>
              <a:t>конкретных </a:t>
            </a:r>
            <a:r>
              <a:rPr lang="ru-RU" b="1" dirty="0">
                <a:solidFill>
                  <a:srgbClr val="000000"/>
                </a:solidFill>
              </a:rPr>
              <a:t>колонок из одной таблицы в другую </a:t>
            </a:r>
            <a:r>
              <a:rPr lang="ru-RU" dirty="0">
                <a:solidFill>
                  <a:srgbClr val="000000"/>
                </a:solidFill>
              </a:rPr>
              <a:t/>
            </a:r>
            <a:br>
              <a:rPr lang="ru-RU" dirty="0">
                <a:solidFill>
                  <a:srgbClr val="000000"/>
                </a:solidFill>
              </a:rPr>
            </a:br>
            <a:r>
              <a:rPr lang="en-US" dirty="0" smtClean="0">
                <a:solidFill>
                  <a:srgbClr val="0000CD"/>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INTO</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table2 </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column1</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column2</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column3</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table1</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condition</a:t>
            </a:r>
            <a:r>
              <a:rPr lang="en-US" dirty="0">
                <a:solidFill>
                  <a:srgbClr val="000000"/>
                </a:solidFill>
                <a:latin typeface="Consolas" panose="020B0609020204030204" pitchFamily="49" charset="0"/>
              </a:rPr>
              <a:t>;</a:t>
            </a:r>
          </a:p>
          <a:p>
            <a:endParaRPr lang="en-US" dirty="0"/>
          </a:p>
        </p:txBody>
      </p:sp>
      <p:sp>
        <p:nvSpPr>
          <p:cNvPr id="4" name="Text Placeholder 3"/>
          <p:cNvSpPr>
            <a:spLocks noGrp="1"/>
          </p:cNvSpPr>
          <p:nvPr>
            <p:ph type="body" sz="quarter" idx="11"/>
          </p:nvPr>
        </p:nvSpPr>
        <p:spPr/>
        <p:txBody>
          <a:bodyPr/>
          <a:lstStyle/>
          <a:p>
            <a:r>
              <a:rPr lang="en-US" dirty="0" smtClean="0"/>
              <a:t>INSERT INTO SELECT</a:t>
            </a:r>
            <a:endParaRPr lang="en-US" dirty="0"/>
          </a:p>
        </p:txBody>
      </p:sp>
    </p:spTree>
    <p:extLst>
      <p:ext uri="{BB962C8B-B14F-4D97-AF65-F5344CB8AC3E}">
        <p14:creationId xmlns:p14="http://schemas.microsoft.com/office/powerpoint/2010/main" val="24577207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DATABASE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databasename</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smtClean="0">
                <a:solidFill>
                  <a:srgbClr val="0000CD"/>
                </a:solidFill>
                <a:latin typeface="Consolas" panose="020B0609020204030204" pitchFamily="49" charset="0"/>
              </a:rPr>
              <a:t>IF NOT EXISTS</a:t>
            </a:r>
            <a:r>
              <a:rPr lang="en-US" dirty="0" smtClean="0">
                <a:solidFill>
                  <a:srgbClr val="000000"/>
                </a:solidFill>
                <a:latin typeface="Consolas" panose="020B0609020204030204" pitchFamily="49" charset="0"/>
              </a:rPr>
              <a:t> </a:t>
            </a:r>
            <a:r>
              <a:rPr lang="en-US" i="1" dirty="0" err="1" smtClean="0">
                <a:solidFill>
                  <a:srgbClr val="000000"/>
                </a:solidFill>
                <a:latin typeface="Consolas" panose="020B0609020204030204" pitchFamily="49" charset="0"/>
              </a:rPr>
              <a:t>databasename</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DATABASE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databasename</a:t>
            </a: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 IF NOT EXISTS</a:t>
            </a:r>
            <a:r>
              <a:rPr lang="en-US" dirty="0">
                <a:solidFill>
                  <a:srgbClr val="000000"/>
                </a:solidFill>
                <a:latin typeface="Consolas" panose="020B0609020204030204" pitchFamily="49" charset="0"/>
              </a:rPr>
              <a:t> </a:t>
            </a:r>
            <a:r>
              <a:rPr lang="en-US" i="1" dirty="0" err="1" smtClean="0">
                <a:solidFill>
                  <a:srgbClr val="000000"/>
                </a:solidFill>
                <a:latin typeface="Consolas" panose="020B0609020204030204" pitchFamily="49" charset="0"/>
              </a:rPr>
              <a:t>table_name</a:t>
            </a:r>
            <a:r>
              <a:rPr lang="en-US" i="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column1 datatype</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column2 datatype</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column3 datatype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endParaRPr lang="ru-RU" dirty="0" smtClean="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ADD</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i="1" dirty="0">
                <a:solidFill>
                  <a:srgbClr val="000000"/>
                </a:solidFill>
                <a:latin typeface="Consolas" panose="020B0609020204030204" pitchFamily="49" charset="0"/>
              </a:rPr>
              <a:t> datatype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CD"/>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DROP</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COLUMN</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column_name</a:t>
            </a:r>
            <a:r>
              <a:rPr lang="en-US" dirty="0">
                <a:solidFill>
                  <a:srgbClr val="000000"/>
                </a:solidFill>
                <a:latin typeface="Consolas" panose="020B0609020204030204" pitchFamily="49" charset="0"/>
              </a:rPr>
              <a:t>;</a:t>
            </a:r>
            <a:endParaRPr lang="en-US" dirty="0"/>
          </a:p>
          <a:p>
            <a:endParaRPr lang="en-US" dirty="0"/>
          </a:p>
        </p:txBody>
      </p:sp>
      <p:sp>
        <p:nvSpPr>
          <p:cNvPr id="4" name="Text Placeholder 3"/>
          <p:cNvSpPr>
            <a:spLocks noGrp="1"/>
          </p:cNvSpPr>
          <p:nvPr>
            <p:ph type="body" sz="quarter" idx="11"/>
          </p:nvPr>
        </p:nvSpPr>
        <p:spPr/>
        <p:txBody>
          <a:bodyPr/>
          <a:lstStyle/>
          <a:p>
            <a:r>
              <a:rPr lang="ru-RU" dirty="0" smtClean="0"/>
              <a:t>Другие команды к БД</a:t>
            </a:r>
            <a:endParaRPr lang="en-US" dirty="0"/>
          </a:p>
        </p:txBody>
      </p:sp>
    </p:spTree>
    <p:extLst>
      <p:ext uri="{BB962C8B-B14F-4D97-AF65-F5344CB8AC3E}">
        <p14:creationId xmlns:p14="http://schemas.microsoft.com/office/powerpoint/2010/main" val="21265008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TABLE</a:t>
            </a:r>
            <a:r>
              <a:rPr lang="en-US" dirty="0">
                <a:solidFill>
                  <a:srgbClr val="000000"/>
                </a:solidFill>
                <a:latin typeface="Consolas" panose="020B0609020204030204" pitchFamily="49" charset="0"/>
              </a:rPr>
              <a:t> </a:t>
            </a:r>
            <a:r>
              <a:rPr lang="en-US" i="1" dirty="0" err="1">
                <a:solidFill>
                  <a:srgbClr val="000000"/>
                </a:solidFill>
                <a:latin typeface="Consolas" panose="020B0609020204030204" pitchFamily="49" charset="0"/>
              </a:rPr>
              <a:t>table_name</a:t>
            </a:r>
            <a:r>
              <a:rPr lang="en-US" i="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column1 datatype</a:t>
            </a:r>
            <a:r>
              <a:rPr lang="en-US" dirty="0">
                <a:solidFill>
                  <a:srgbClr val="000000"/>
                </a:solidFill>
                <a:latin typeface="Consolas" panose="020B0609020204030204" pitchFamily="49" charset="0"/>
              </a:rPr>
              <a:t> </a:t>
            </a:r>
            <a:r>
              <a:rPr lang="en-US" i="1" dirty="0">
                <a:solidFill>
                  <a:srgbClr val="0000CD"/>
                </a:solidFill>
                <a:latin typeface="Consolas" panose="020B0609020204030204" pitchFamily="49" charset="0"/>
              </a:rPr>
              <a:t>constraint</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column2 datatype</a:t>
            </a:r>
            <a:r>
              <a:rPr lang="en-US" dirty="0">
                <a:solidFill>
                  <a:srgbClr val="000000"/>
                </a:solidFill>
                <a:latin typeface="Consolas" panose="020B0609020204030204" pitchFamily="49" charset="0"/>
              </a:rPr>
              <a:t> </a:t>
            </a:r>
            <a:r>
              <a:rPr lang="en-US" i="1" dirty="0">
                <a:solidFill>
                  <a:srgbClr val="0000CD"/>
                </a:solidFill>
                <a:latin typeface="Consolas" panose="020B0609020204030204" pitchFamily="49" charset="0"/>
              </a:rPr>
              <a:t>constraint</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column3 datatype</a:t>
            </a:r>
            <a:r>
              <a:rPr lang="en-US" dirty="0">
                <a:solidFill>
                  <a:srgbClr val="000000"/>
                </a:solidFill>
                <a:latin typeface="Consolas" panose="020B0609020204030204" pitchFamily="49" charset="0"/>
              </a:rPr>
              <a:t> </a:t>
            </a:r>
            <a:r>
              <a:rPr lang="en-US" i="1" dirty="0">
                <a:solidFill>
                  <a:srgbClr val="0000CD"/>
                </a:solidFill>
                <a:latin typeface="Consolas" panose="020B0609020204030204" pitchFamily="49" charset="0"/>
              </a:rPr>
              <a:t>constraint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smtClean="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pPr>
              <a:buFont typeface="Arial" panose="020B0604020202020204" pitchFamily="34" charset="0"/>
              <a:buChar char="•"/>
            </a:pPr>
            <a:r>
              <a:rPr lang="en-US" b="1" dirty="0">
                <a:solidFill>
                  <a:srgbClr val="000000"/>
                </a:solidFill>
                <a:latin typeface="Verdana" panose="020B0604030504040204" pitchFamily="34" charset="0"/>
                <a:hlinkClick r:id="rId2"/>
              </a:rPr>
              <a:t>NOT NULL</a:t>
            </a:r>
            <a:r>
              <a:rPr lang="en-US" dirty="0">
                <a:solidFill>
                  <a:srgbClr val="000000"/>
                </a:solidFill>
                <a:latin typeface="Verdana" panose="020B0604030504040204" pitchFamily="34" charset="0"/>
              </a:rPr>
              <a:t> - Ensures that a column cannot have a NULL value</a:t>
            </a:r>
          </a:p>
          <a:p>
            <a:pPr>
              <a:buFont typeface="Arial" panose="020B0604020202020204" pitchFamily="34" charset="0"/>
              <a:buChar char="•"/>
            </a:pPr>
            <a:r>
              <a:rPr lang="en-US" b="1" dirty="0">
                <a:solidFill>
                  <a:srgbClr val="000000"/>
                </a:solidFill>
                <a:latin typeface="Verdana" panose="020B0604030504040204" pitchFamily="34" charset="0"/>
                <a:hlinkClick r:id="rId3"/>
              </a:rPr>
              <a:t>UNIQUE</a:t>
            </a:r>
            <a:r>
              <a:rPr lang="en-US" dirty="0">
                <a:solidFill>
                  <a:srgbClr val="000000"/>
                </a:solidFill>
                <a:latin typeface="Verdana" panose="020B0604030504040204" pitchFamily="34" charset="0"/>
              </a:rPr>
              <a:t> - Ensures that all values in a column are different</a:t>
            </a:r>
          </a:p>
          <a:p>
            <a:pPr>
              <a:buFont typeface="Arial" panose="020B0604020202020204" pitchFamily="34" charset="0"/>
              <a:buChar char="•"/>
            </a:pPr>
            <a:r>
              <a:rPr lang="en-US" b="1" dirty="0">
                <a:solidFill>
                  <a:srgbClr val="000000"/>
                </a:solidFill>
                <a:latin typeface="Verdana" panose="020B0604030504040204" pitchFamily="34" charset="0"/>
                <a:hlinkClick r:id="rId4"/>
              </a:rPr>
              <a:t>PRIMARY KEY</a:t>
            </a:r>
            <a:r>
              <a:rPr lang="en-US" dirty="0">
                <a:solidFill>
                  <a:srgbClr val="000000"/>
                </a:solidFill>
                <a:latin typeface="Verdana" panose="020B0604030504040204" pitchFamily="34" charset="0"/>
              </a:rPr>
              <a:t> - A combination of a NOT NULL and UNIQUE. Uniquely identifies each row in a table</a:t>
            </a:r>
          </a:p>
          <a:p>
            <a:pPr>
              <a:buFont typeface="Arial" panose="020B0604020202020204" pitchFamily="34" charset="0"/>
              <a:buChar char="•"/>
            </a:pPr>
            <a:r>
              <a:rPr lang="en-US" b="1" dirty="0">
                <a:solidFill>
                  <a:srgbClr val="000000"/>
                </a:solidFill>
                <a:latin typeface="Verdana" panose="020B0604030504040204" pitchFamily="34" charset="0"/>
                <a:hlinkClick r:id="rId5"/>
              </a:rPr>
              <a:t>FOREIGN KEY</a:t>
            </a:r>
            <a:r>
              <a:rPr lang="en-US" dirty="0">
                <a:solidFill>
                  <a:srgbClr val="000000"/>
                </a:solidFill>
                <a:latin typeface="Verdana" panose="020B0604030504040204" pitchFamily="34" charset="0"/>
              </a:rPr>
              <a:t> - Uniquely identifies a row/record in another table</a:t>
            </a:r>
          </a:p>
          <a:p>
            <a:pPr>
              <a:buFont typeface="Arial" panose="020B0604020202020204" pitchFamily="34" charset="0"/>
              <a:buChar char="•"/>
            </a:pPr>
            <a:r>
              <a:rPr lang="en-US" b="1" dirty="0">
                <a:solidFill>
                  <a:srgbClr val="000000"/>
                </a:solidFill>
                <a:latin typeface="Verdana" panose="020B0604030504040204" pitchFamily="34" charset="0"/>
                <a:hlinkClick r:id="rId6"/>
              </a:rPr>
              <a:t>CHECK</a:t>
            </a:r>
            <a:r>
              <a:rPr lang="en-US" dirty="0">
                <a:solidFill>
                  <a:srgbClr val="000000"/>
                </a:solidFill>
                <a:latin typeface="Verdana" panose="020B0604030504040204" pitchFamily="34" charset="0"/>
              </a:rPr>
              <a:t> - Ensures that all values in a column satisfies a specific condition</a:t>
            </a:r>
          </a:p>
          <a:p>
            <a:pPr>
              <a:buFont typeface="Arial" panose="020B0604020202020204" pitchFamily="34" charset="0"/>
              <a:buChar char="•"/>
            </a:pPr>
            <a:r>
              <a:rPr lang="en-US" b="1" dirty="0">
                <a:solidFill>
                  <a:srgbClr val="000000"/>
                </a:solidFill>
                <a:latin typeface="Verdana" panose="020B0604030504040204" pitchFamily="34" charset="0"/>
                <a:hlinkClick r:id="rId7"/>
              </a:rPr>
              <a:t>DEFAULT</a:t>
            </a:r>
            <a:r>
              <a:rPr lang="en-US" dirty="0">
                <a:solidFill>
                  <a:srgbClr val="000000"/>
                </a:solidFill>
                <a:latin typeface="Verdana" panose="020B0604030504040204" pitchFamily="34" charset="0"/>
              </a:rPr>
              <a:t> - Sets a default value for a column when no value is specified</a:t>
            </a:r>
          </a:p>
          <a:p>
            <a:pPr>
              <a:buFont typeface="Arial" panose="020B0604020202020204" pitchFamily="34" charset="0"/>
              <a:buChar char="•"/>
            </a:pPr>
            <a:r>
              <a:rPr lang="en-US" b="1" dirty="0">
                <a:solidFill>
                  <a:srgbClr val="000000"/>
                </a:solidFill>
                <a:latin typeface="Verdana" panose="020B0604030504040204" pitchFamily="34" charset="0"/>
                <a:hlinkClick r:id="rId8"/>
              </a:rPr>
              <a:t>INDEX</a:t>
            </a:r>
            <a:r>
              <a:rPr lang="en-US" dirty="0">
                <a:solidFill>
                  <a:srgbClr val="000000"/>
                </a:solidFill>
                <a:latin typeface="Verdana" panose="020B0604030504040204" pitchFamily="34" charset="0"/>
              </a:rPr>
              <a:t> - Used to create and retrieve data from the database very quickly</a:t>
            </a:r>
          </a:p>
          <a:p>
            <a:endParaRPr lang="en-US" dirty="0"/>
          </a:p>
        </p:txBody>
      </p:sp>
      <p:sp>
        <p:nvSpPr>
          <p:cNvPr id="4" name="Text Placeholder 3"/>
          <p:cNvSpPr>
            <a:spLocks noGrp="1"/>
          </p:cNvSpPr>
          <p:nvPr>
            <p:ph type="body" sz="quarter" idx="11"/>
          </p:nvPr>
        </p:nvSpPr>
        <p:spPr/>
        <p:txBody>
          <a:bodyPr/>
          <a:lstStyle/>
          <a:p>
            <a:r>
              <a:rPr lang="ru-RU" dirty="0" smtClean="0"/>
              <a:t>Ограничения(</a:t>
            </a:r>
            <a:r>
              <a:rPr lang="en-US" dirty="0" smtClean="0"/>
              <a:t>CONSTRAINT</a:t>
            </a:r>
            <a:r>
              <a:rPr lang="ru-RU" dirty="0" smtClean="0"/>
              <a:t>)</a:t>
            </a:r>
            <a:endParaRPr lang="en-US" dirty="0"/>
          </a:p>
        </p:txBody>
      </p:sp>
    </p:spTree>
    <p:extLst>
      <p:ext uri="{BB962C8B-B14F-4D97-AF65-F5344CB8AC3E}">
        <p14:creationId xmlns:p14="http://schemas.microsoft.com/office/powerpoint/2010/main" val="35628972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Текстовые типы </a:t>
            </a:r>
            <a:r>
              <a:rPr lang="en-US" b="1" dirty="0" smtClean="0"/>
              <a:t>MySQL</a:t>
            </a:r>
            <a:endParaRPr lang="ru-RU" b="1" dirty="0" smtClean="0"/>
          </a:p>
          <a:p>
            <a:endParaRPr lang="en-US" b="1" dirty="0"/>
          </a:p>
        </p:txBody>
      </p:sp>
      <p:sp>
        <p:nvSpPr>
          <p:cNvPr id="4" name="Text Placeholder 3"/>
          <p:cNvSpPr>
            <a:spLocks noGrp="1"/>
          </p:cNvSpPr>
          <p:nvPr>
            <p:ph type="body" sz="quarter" idx="11"/>
          </p:nvPr>
        </p:nvSpPr>
        <p:spPr/>
        <p:txBody>
          <a:bodyPr/>
          <a:lstStyle/>
          <a:p>
            <a:r>
              <a:rPr lang="ru-RU" dirty="0" smtClean="0"/>
              <a:t>Типы данных</a:t>
            </a:r>
            <a:endParaRPr lang="en-US" dirty="0"/>
          </a:p>
        </p:txBody>
      </p:sp>
      <p:graphicFrame>
        <p:nvGraphicFramePr>
          <p:cNvPr id="6" name="Table 5"/>
          <p:cNvGraphicFramePr>
            <a:graphicFrameLocks noGrp="1"/>
          </p:cNvGraphicFramePr>
          <p:nvPr/>
        </p:nvGraphicFramePr>
        <p:xfrm>
          <a:off x="847037" y="1825624"/>
          <a:ext cx="10497926" cy="4351341"/>
        </p:xfrm>
        <a:graphic>
          <a:graphicData uri="http://schemas.openxmlformats.org/drawingml/2006/table">
            <a:tbl>
              <a:tblPr/>
              <a:tblGrid>
                <a:gridCol w="2096348">
                  <a:extLst>
                    <a:ext uri="{9D8B030D-6E8A-4147-A177-3AD203B41FA5}">
                      <a16:colId xmlns:a16="http://schemas.microsoft.com/office/drawing/2014/main" val="77544147"/>
                    </a:ext>
                  </a:extLst>
                </a:gridCol>
                <a:gridCol w="8401578">
                  <a:extLst>
                    <a:ext uri="{9D8B030D-6E8A-4147-A177-3AD203B41FA5}">
                      <a16:colId xmlns:a16="http://schemas.microsoft.com/office/drawing/2014/main" val="3112146077"/>
                    </a:ext>
                  </a:extLst>
                </a:gridCol>
              </a:tblGrid>
              <a:tr h="304335">
                <a:tc>
                  <a:txBody>
                    <a:bodyPr/>
                    <a:lstStyle/>
                    <a:p>
                      <a:pPr algn="l" fontAlgn="t"/>
                      <a:r>
                        <a:rPr lang="en-US" sz="1100">
                          <a:effectLst/>
                        </a:rPr>
                        <a:t>Data type</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Description</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74288713"/>
                  </a:ext>
                </a:extLst>
              </a:tr>
              <a:tr h="479165">
                <a:tc>
                  <a:txBody>
                    <a:bodyPr/>
                    <a:lstStyle/>
                    <a:p>
                      <a:pPr algn="l" fontAlgn="t"/>
                      <a:r>
                        <a:rPr lang="en-US" sz="1100">
                          <a:effectLst/>
                        </a:rPr>
                        <a:t>CHAR(size)</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Holds a fixed length string (can contain letters, numbers, and special characters). The fixed size is specified in parenthesis. Can store up to 255 characters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24599021"/>
                  </a:ext>
                </a:extLst>
              </a:tr>
              <a:tr h="479165">
                <a:tc>
                  <a:txBody>
                    <a:bodyPr/>
                    <a:lstStyle/>
                    <a:p>
                      <a:pPr algn="l" fontAlgn="t"/>
                      <a:r>
                        <a:rPr lang="en-US" sz="1100">
                          <a:effectLst/>
                        </a:rPr>
                        <a:t>VARCHAR(size)</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Holds a variable length string (can contain letters, numbers, and special characters). The maximum size is specified in parenthesis. Can store up to 255 characters. </a:t>
                      </a:r>
                      <a:r>
                        <a:rPr lang="en-US" sz="1100" b="1">
                          <a:effectLst/>
                        </a:rPr>
                        <a:t>Note:</a:t>
                      </a:r>
                      <a:r>
                        <a:rPr lang="en-US" sz="1100">
                          <a:effectLst/>
                        </a:rPr>
                        <a:t> If you put a greater value than 255 it will be converted to a TEXT type</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2913965"/>
                  </a:ext>
                </a:extLst>
              </a:tr>
              <a:tr h="304335">
                <a:tc>
                  <a:txBody>
                    <a:bodyPr/>
                    <a:lstStyle/>
                    <a:p>
                      <a:pPr algn="l" fontAlgn="t"/>
                      <a:r>
                        <a:rPr lang="en-US" sz="1100">
                          <a:effectLst/>
                        </a:rPr>
                        <a:t>TINYTEXT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Holds a string with a maximum length of 255 characters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23447472"/>
                  </a:ext>
                </a:extLst>
              </a:tr>
              <a:tr h="304335">
                <a:tc>
                  <a:txBody>
                    <a:bodyPr/>
                    <a:lstStyle/>
                    <a:p>
                      <a:pPr algn="l" fontAlgn="t"/>
                      <a:r>
                        <a:rPr lang="en-US" sz="1100">
                          <a:effectLst/>
                        </a:rPr>
                        <a:t>TEXT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Holds a string with a maximum length of 65,535 characters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15212651"/>
                  </a:ext>
                </a:extLst>
              </a:tr>
              <a:tr h="304335">
                <a:tc>
                  <a:txBody>
                    <a:bodyPr/>
                    <a:lstStyle/>
                    <a:p>
                      <a:pPr algn="l" fontAlgn="t"/>
                      <a:r>
                        <a:rPr lang="en-US" sz="1100">
                          <a:effectLst/>
                        </a:rPr>
                        <a:t>BLOB</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For BLOBs (Binary Large OBjects). Holds up to 65,535 bytes of data</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55021907"/>
                  </a:ext>
                </a:extLst>
              </a:tr>
              <a:tr h="304335">
                <a:tc>
                  <a:txBody>
                    <a:bodyPr/>
                    <a:lstStyle/>
                    <a:p>
                      <a:pPr algn="l" fontAlgn="t"/>
                      <a:r>
                        <a:rPr lang="en-US" sz="1100">
                          <a:effectLst/>
                        </a:rPr>
                        <a:t>MEDIUMTEXT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Holds a string with a maximum length of 16,777,215 characters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80826418"/>
                  </a:ext>
                </a:extLst>
              </a:tr>
              <a:tr h="304335">
                <a:tc>
                  <a:txBody>
                    <a:bodyPr/>
                    <a:lstStyle/>
                    <a:p>
                      <a:pPr algn="l" fontAlgn="t"/>
                      <a:r>
                        <a:rPr lang="en-US" sz="1100">
                          <a:effectLst/>
                        </a:rPr>
                        <a:t>MEDIUMBLOB</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For BLOBs (Binary Large OBjects). Holds up to 16,777,215 bytes of data</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37376543"/>
                  </a:ext>
                </a:extLst>
              </a:tr>
              <a:tr h="304335">
                <a:tc>
                  <a:txBody>
                    <a:bodyPr/>
                    <a:lstStyle/>
                    <a:p>
                      <a:pPr algn="l" fontAlgn="t"/>
                      <a:r>
                        <a:rPr lang="en-US" sz="1100">
                          <a:effectLst/>
                        </a:rPr>
                        <a:t>LONGTEXT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Holds a string with a maximum length of 4,294,967,295 characters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58968793"/>
                  </a:ext>
                </a:extLst>
              </a:tr>
              <a:tr h="304335">
                <a:tc>
                  <a:txBody>
                    <a:bodyPr/>
                    <a:lstStyle/>
                    <a:p>
                      <a:pPr algn="l" fontAlgn="t"/>
                      <a:r>
                        <a:rPr lang="en-US" sz="1100">
                          <a:effectLst/>
                        </a:rPr>
                        <a:t>LONGBLOB</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For BLOBs (Binary Large OBjects). Holds up to 4,294,967,295 bytes of data</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265161748"/>
                  </a:ext>
                </a:extLst>
              </a:tr>
              <a:tr h="653996">
                <a:tc>
                  <a:txBody>
                    <a:bodyPr/>
                    <a:lstStyle/>
                    <a:p>
                      <a:pPr algn="l" fontAlgn="t"/>
                      <a:r>
                        <a:rPr lang="en-US" sz="1100">
                          <a:effectLst/>
                        </a:rPr>
                        <a:t>ENUM(x,y,z,etc.)</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Let you enter a list of possible values. You can list up to 65535 values in an ENUM list. If a value is inserted that is not in the list, a blank value will be inserted.</a:t>
                      </a:r>
                      <a:r>
                        <a:rPr lang="en-US" sz="1100" b="1">
                          <a:effectLst/>
                        </a:rPr>
                        <a:t>Note:</a:t>
                      </a:r>
                      <a:r>
                        <a:rPr lang="en-US" sz="1100">
                          <a:effectLst/>
                        </a:rPr>
                        <a:t> The values are sorted in the order you enter them.</a:t>
                      </a:r>
                    </a:p>
                    <a:p>
                      <a:pPr algn="l" fontAlgn="t"/>
                      <a:r>
                        <a:rPr lang="en-US" sz="1100">
                          <a:effectLst/>
                        </a:rPr>
                        <a:t>You enter the possible values in this format: ENUM('X','Y','Z')</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1104371"/>
                  </a:ext>
                </a:extLst>
              </a:tr>
              <a:tr h="304335">
                <a:tc>
                  <a:txBody>
                    <a:bodyPr/>
                    <a:lstStyle/>
                    <a:p>
                      <a:pPr algn="l" fontAlgn="t"/>
                      <a:r>
                        <a:rPr lang="en-US" sz="1100">
                          <a:effectLst/>
                        </a:rPr>
                        <a:t>SET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100" dirty="0">
                          <a:effectLst/>
                        </a:rPr>
                        <a:t>Similar to ENUM except that SET may contain up to 64 list items and can store more than one choice</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188634882"/>
                  </a:ext>
                </a:extLst>
              </a:tr>
            </a:tbl>
          </a:graphicData>
        </a:graphic>
      </p:graphicFrame>
    </p:spTree>
    <p:extLst>
      <p:ext uri="{BB962C8B-B14F-4D97-AF65-F5344CB8AC3E}">
        <p14:creationId xmlns:p14="http://schemas.microsoft.com/office/powerpoint/2010/main" val="30330287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Числовые типы</a:t>
            </a:r>
          </a:p>
          <a:p>
            <a:endParaRPr lang="en-US" b="1" dirty="0"/>
          </a:p>
        </p:txBody>
      </p:sp>
      <p:sp>
        <p:nvSpPr>
          <p:cNvPr id="4" name="Text Placeholder 3"/>
          <p:cNvSpPr>
            <a:spLocks noGrp="1"/>
          </p:cNvSpPr>
          <p:nvPr>
            <p:ph type="body" sz="quarter" idx="11"/>
          </p:nvPr>
        </p:nvSpPr>
        <p:spPr/>
        <p:txBody>
          <a:bodyPr/>
          <a:lstStyle/>
          <a:p>
            <a:r>
              <a:rPr lang="ru-RU" dirty="0" smtClean="0"/>
              <a:t>Типы Данных</a:t>
            </a:r>
            <a:endParaRPr lang="en-US" dirty="0"/>
          </a:p>
        </p:txBody>
      </p:sp>
      <p:graphicFrame>
        <p:nvGraphicFramePr>
          <p:cNvPr id="5" name="Table 4"/>
          <p:cNvGraphicFramePr>
            <a:graphicFrameLocks noGrp="1"/>
          </p:cNvGraphicFramePr>
          <p:nvPr/>
        </p:nvGraphicFramePr>
        <p:xfrm>
          <a:off x="838200" y="2191670"/>
          <a:ext cx="10515600" cy="3619248"/>
        </p:xfrm>
        <a:graphic>
          <a:graphicData uri="http://schemas.openxmlformats.org/drawingml/2006/table">
            <a:tbl>
              <a:tblPr/>
              <a:tblGrid>
                <a:gridCol w="2099877">
                  <a:extLst>
                    <a:ext uri="{9D8B030D-6E8A-4147-A177-3AD203B41FA5}">
                      <a16:colId xmlns:a16="http://schemas.microsoft.com/office/drawing/2014/main" val="504492858"/>
                    </a:ext>
                  </a:extLst>
                </a:gridCol>
                <a:gridCol w="8415723">
                  <a:extLst>
                    <a:ext uri="{9D8B030D-6E8A-4147-A177-3AD203B41FA5}">
                      <a16:colId xmlns:a16="http://schemas.microsoft.com/office/drawing/2014/main" val="4025908440"/>
                    </a:ext>
                  </a:extLst>
                </a:gridCol>
              </a:tblGrid>
              <a:tr h="304847">
                <a:tc>
                  <a:txBody>
                    <a:bodyPr/>
                    <a:lstStyle/>
                    <a:p>
                      <a:pPr algn="l" fontAlgn="t"/>
                      <a:r>
                        <a:rPr lang="en-US" sz="1100">
                          <a:effectLst/>
                        </a:rPr>
                        <a:t>Data type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Description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4048956"/>
                  </a:ext>
                </a:extLst>
              </a:tr>
              <a:tr h="304847">
                <a:tc>
                  <a:txBody>
                    <a:bodyPr/>
                    <a:lstStyle/>
                    <a:p>
                      <a:pPr algn="l" fontAlgn="t"/>
                      <a:r>
                        <a:rPr lang="en-US" sz="1100">
                          <a:effectLst/>
                        </a:rPr>
                        <a:t>TINYINT(size)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-128 to 127 normal. 0 to 255 UNSIGNED*. The maximum number of digits may be specified in parenthesis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05828015"/>
                  </a:ext>
                </a:extLst>
              </a:tr>
              <a:tr h="304847">
                <a:tc>
                  <a:txBody>
                    <a:bodyPr/>
                    <a:lstStyle/>
                    <a:p>
                      <a:pPr algn="l" fontAlgn="t"/>
                      <a:r>
                        <a:rPr lang="en-US" sz="1100" dirty="0">
                          <a:effectLst/>
                        </a:rPr>
                        <a:t>SMALLINT(size)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-32768 to 32767 normal. 0 to 65535 UNSIGNED*. The maximum number of digits may be specified in parenthesis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24920686"/>
                  </a:ext>
                </a:extLst>
              </a:tr>
              <a:tr h="304847">
                <a:tc>
                  <a:txBody>
                    <a:bodyPr/>
                    <a:lstStyle/>
                    <a:p>
                      <a:pPr algn="l" fontAlgn="t"/>
                      <a:r>
                        <a:rPr lang="en-US" sz="1100">
                          <a:effectLst/>
                        </a:rPr>
                        <a:t>MEDIUMINT(size)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-8388608 to 8388607 normal. 0 to 16777215 UNSIGNED*. The maximum number of digits may be specified in parenthesis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71832981"/>
                  </a:ext>
                </a:extLst>
              </a:tr>
              <a:tr h="479972">
                <a:tc>
                  <a:txBody>
                    <a:bodyPr/>
                    <a:lstStyle/>
                    <a:p>
                      <a:pPr algn="l" fontAlgn="t"/>
                      <a:r>
                        <a:rPr lang="en-US" sz="1100">
                          <a:effectLst/>
                        </a:rPr>
                        <a:t>INT(size)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-2147483648 to 2147483647 normal. 0 to 4294967295 UNSIGNED*. The maximum number of digits may be specified in parenthesis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0092150"/>
                  </a:ext>
                </a:extLst>
              </a:tr>
              <a:tr h="479972">
                <a:tc>
                  <a:txBody>
                    <a:bodyPr/>
                    <a:lstStyle/>
                    <a:p>
                      <a:pPr algn="l" fontAlgn="t"/>
                      <a:r>
                        <a:rPr lang="en-US" sz="1100">
                          <a:effectLst/>
                        </a:rPr>
                        <a:t>BIGINT(size)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-9223372036854775808 to 9223372036854775807 normal. 0 to 18446744073709551615 UNSIGNED*. The maximum number of digits may be specified in parenthesis</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253774735"/>
                  </a:ext>
                </a:extLst>
              </a:tr>
              <a:tr h="479972">
                <a:tc>
                  <a:txBody>
                    <a:bodyPr/>
                    <a:lstStyle/>
                    <a:p>
                      <a:pPr algn="l" fontAlgn="t"/>
                      <a:r>
                        <a:rPr lang="en-US" sz="1100">
                          <a:effectLst/>
                        </a:rPr>
                        <a:t>FLOAT(size,d)</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 small number with a floating decimal point. The maximum number of digits may be specified in the size parameter. The maximum number of digits to the right of the decimal point is specified in the d parameter</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2048006"/>
                  </a:ext>
                </a:extLst>
              </a:tr>
              <a:tr h="479972">
                <a:tc>
                  <a:txBody>
                    <a:bodyPr/>
                    <a:lstStyle/>
                    <a:p>
                      <a:pPr algn="l" fontAlgn="t"/>
                      <a:r>
                        <a:rPr lang="en-US" sz="1100">
                          <a:effectLst/>
                        </a:rPr>
                        <a:t>DOUBLE(size,d)</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 large number with a floating decimal point. The maximum number of digits may be specified in the size parameter. The maximum number of digits to the right of the decimal point is specified in the d parameter</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282598009"/>
                  </a:ext>
                </a:extLst>
              </a:tr>
              <a:tr h="479972">
                <a:tc>
                  <a:txBody>
                    <a:bodyPr/>
                    <a:lstStyle/>
                    <a:p>
                      <a:pPr algn="l" fontAlgn="t"/>
                      <a:r>
                        <a:rPr lang="en-US" sz="1100">
                          <a:effectLst/>
                        </a:rPr>
                        <a:t>DECIMAL(size,d)</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rPr>
                        <a:t>A DOUBLE stored as a string , allowing for a fixed decimal point. The maximum number of digits may be specified in the size parameter. The maximum number of digits to the right of the decimal point is specified in the d parameter</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1825790"/>
                  </a:ext>
                </a:extLst>
              </a:tr>
            </a:tbl>
          </a:graphicData>
        </a:graphic>
      </p:graphicFrame>
    </p:spTree>
    <p:extLst>
      <p:ext uri="{BB962C8B-B14F-4D97-AF65-F5344CB8AC3E}">
        <p14:creationId xmlns:p14="http://schemas.microsoft.com/office/powerpoint/2010/main" val="2888972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sz="1400" b="1" dirty="0" smtClean="0"/>
              <a:t>Предметная область –</a:t>
            </a:r>
            <a:r>
              <a:rPr lang="en-US" sz="1400" b="1" dirty="0" smtClean="0"/>
              <a:t> </a:t>
            </a:r>
            <a:r>
              <a:rPr lang="ru-RU" sz="1400" dirty="0" smtClean="0"/>
              <a:t>часть реального мира отраженного в виде базы данных</a:t>
            </a:r>
          </a:p>
          <a:p>
            <a:r>
              <a:rPr lang="ru-RU" sz="1400" b="1" dirty="0" smtClean="0"/>
              <a:t>Реляционная база данных - </a:t>
            </a:r>
            <a:r>
              <a:rPr lang="ru-RU" sz="1400" dirty="0" smtClean="0"/>
              <a:t>Базой данных называется контейнер, в котором хранятся таблицы и другие структуры SQL для работы с ними.</a:t>
            </a:r>
            <a:endParaRPr lang="ru-RU" sz="1400" b="1" dirty="0" smtClean="0"/>
          </a:p>
          <a:p>
            <a:r>
              <a:rPr lang="ru-RU" sz="1400" b="1" dirty="0" smtClean="0"/>
              <a:t>Банк данных </a:t>
            </a:r>
            <a:r>
              <a:rPr lang="ru-RU" sz="1400" dirty="0" smtClean="0"/>
              <a:t>– система специальным образом организованных данных (баз данных), программных, технических средств, предназначенных для централизованного накопления и коллективного многоцелевого использования данных</a:t>
            </a:r>
            <a:endParaRPr lang="en-US" sz="1400" b="1" dirty="0"/>
          </a:p>
        </p:txBody>
      </p:sp>
      <p:sp>
        <p:nvSpPr>
          <p:cNvPr id="4" name="Text Placeholder 2"/>
          <p:cNvSpPr>
            <a:spLocks noGrp="1"/>
          </p:cNvSpPr>
          <p:nvPr>
            <p:ph type="body" sz="quarter" idx="10"/>
          </p:nvPr>
        </p:nvSpPr>
        <p:spPr/>
        <p:txBody>
          <a:bodyPr/>
          <a:lstStyle/>
          <a:p>
            <a:r>
              <a:rPr lang="ru-RU" dirty="0" smtClean="0"/>
              <a:t>Основные понятия баз данных</a:t>
            </a:r>
            <a:endParaRPr lang="en-US" dirty="0"/>
          </a:p>
        </p:txBody>
      </p:sp>
    </p:spTree>
    <p:extLst>
      <p:ext uri="{BB962C8B-B14F-4D97-AF65-F5344CB8AC3E}">
        <p14:creationId xmlns:p14="http://schemas.microsoft.com/office/powerpoint/2010/main" val="8772573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ru-RU" b="1" dirty="0" smtClean="0"/>
              <a:t>Дата, время</a:t>
            </a:r>
          </a:p>
          <a:p>
            <a:endParaRPr lang="en-US" b="1" dirty="0"/>
          </a:p>
        </p:txBody>
      </p:sp>
      <p:sp>
        <p:nvSpPr>
          <p:cNvPr id="4" name="Text Placeholder 3"/>
          <p:cNvSpPr>
            <a:spLocks noGrp="1"/>
          </p:cNvSpPr>
          <p:nvPr>
            <p:ph type="body" sz="quarter" idx="11"/>
          </p:nvPr>
        </p:nvSpPr>
        <p:spPr/>
        <p:txBody>
          <a:bodyPr/>
          <a:lstStyle/>
          <a:p>
            <a:r>
              <a:rPr lang="ru-RU" dirty="0" smtClean="0"/>
              <a:t>Типы Данных</a:t>
            </a:r>
            <a:endParaRPr lang="en-US" dirty="0"/>
          </a:p>
        </p:txBody>
      </p:sp>
      <p:graphicFrame>
        <p:nvGraphicFramePr>
          <p:cNvPr id="7" name="Table 6"/>
          <p:cNvGraphicFramePr>
            <a:graphicFrameLocks noGrp="1"/>
          </p:cNvGraphicFramePr>
          <p:nvPr/>
        </p:nvGraphicFramePr>
        <p:xfrm>
          <a:off x="838200" y="2824065"/>
          <a:ext cx="10515600" cy="2354457"/>
        </p:xfrm>
        <a:graphic>
          <a:graphicData uri="http://schemas.openxmlformats.org/drawingml/2006/table">
            <a:tbl>
              <a:tblPr/>
              <a:tblGrid>
                <a:gridCol w="2099877">
                  <a:extLst>
                    <a:ext uri="{9D8B030D-6E8A-4147-A177-3AD203B41FA5}">
                      <a16:colId xmlns:a16="http://schemas.microsoft.com/office/drawing/2014/main" val="2967492748"/>
                    </a:ext>
                  </a:extLst>
                </a:gridCol>
                <a:gridCol w="8415723">
                  <a:extLst>
                    <a:ext uri="{9D8B030D-6E8A-4147-A177-3AD203B41FA5}">
                      <a16:colId xmlns:a16="http://schemas.microsoft.com/office/drawing/2014/main" val="1244926687"/>
                    </a:ext>
                  </a:extLst>
                </a:gridCol>
              </a:tblGrid>
              <a:tr h="304847">
                <a:tc>
                  <a:txBody>
                    <a:bodyPr/>
                    <a:lstStyle/>
                    <a:p>
                      <a:pPr algn="l" fontAlgn="t"/>
                      <a:r>
                        <a:rPr lang="en-US" sz="1100">
                          <a:effectLst/>
                        </a:rPr>
                        <a:t>Data type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Description</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99894387"/>
                  </a:ext>
                </a:extLst>
              </a:tr>
              <a:tr h="304847">
                <a:tc>
                  <a:txBody>
                    <a:bodyPr/>
                    <a:lstStyle/>
                    <a:p>
                      <a:pPr algn="l" fontAlgn="t"/>
                      <a:r>
                        <a:rPr lang="en-US" sz="1100">
                          <a:effectLst/>
                        </a:rPr>
                        <a:t>DATE()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 date. Format: YYYY-MM-DD</a:t>
                      </a:r>
                      <a:r>
                        <a:rPr lang="en-US" sz="1100" b="1">
                          <a:effectLst/>
                        </a:rPr>
                        <a:t>Note:</a:t>
                      </a:r>
                      <a:r>
                        <a:rPr lang="en-US" sz="1100">
                          <a:effectLst/>
                        </a:rPr>
                        <a:t> The supported range is from '1000-01-01' to '9999-12-31'</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03325462"/>
                  </a:ext>
                </a:extLst>
              </a:tr>
              <a:tr h="479972">
                <a:tc>
                  <a:txBody>
                    <a:bodyPr/>
                    <a:lstStyle/>
                    <a:p>
                      <a:pPr algn="l" fontAlgn="t"/>
                      <a:r>
                        <a:rPr lang="en-US" sz="1100">
                          <a:effectLst/>
                        </a:rPr>
                        <a:t>DATETIME()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 date and time combination. Format: YYYY-MM-DD HH:MI:SS</a:t>
                      </a:r>
                      <a:r>
                        <a:rPr lang="en-US" sz="1100" b="1">
                          <a:effectLst/>
                        </a:rPr>
                        <a:t>Note:</a:t>
                      </a:r>
                      <a:r>
                        <a:rPr lang="en-US" sz="1100">
                          <a:effectLst/>
                        </a:rPr>
                        <a:t> The supported range is from '1000-01-01 00:00:00' to '9999-12-31 23:59:59'</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21846421"/>
                  </a:ext>
                </a:extLst>
              </a:tr>
              <a:tr h="479972">
                <a:tc>
                  <a:txBody>
                    <a:bodyPr/>
                    <a:lstStyle/>
                    <a:p>
                      <a:pPr algn="l" fontAlgn="t"/>
                      <a:r>
                        <a:rPr lang="en-US" sz="1100">
                          <a:effectLst/>
                        </a:rPr>
                        <a:t>TIMESTAMP()</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 timestamp. TIMESTAMP values are stored as the number of seconds since the Unix epoch ('1970-01-01 00:00:00' UTC). Format: YYYY-MM-DD HH:MI:SS</a:t>
                      </a:r>
                      <a:r>
                        <a:rPr lang="en-US" sz="1100" b="1">
                          <a:effectLst/>
                        </a:rPr>
                        <a:t>Note:</a:t>
                      </a:r>
                      <a:r>
                        <a:rPr lang="en-US" sz="1100">
                          <a:effectLst/>
                        </a:rPr>
                        <a:t> The supported range is from '1970-01-01 00:00:01' UTC to '2038-01-09 03:14:07' UTC</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47283735"/>
                  </a:ext>
                </a:extLst>
              </a:tr>
              <a:tr h="304847">
                <a:tc>
                  <a:txBody>
                    <a:bodyPr/>
                    <a:lstStyle/>
                    <a:p>
                      <a:pPr algn="l" fontAlgn="t"/>
                      <a:r>
                        <a:rPr lang="en-US" sz="1100">
                          <a:effectLst/>
                        </a:rPr>
                        <a:t>TIME()</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 time. Format: HH:MI:SS</a:t>
                      </a:r>
                      <a:r>
                        <a:rPr lang="en-US" sz="1100" b="1">
                          <a:effectLst/>
                        </a:rPr>
                        <a:t>Note:</a:t>
                      </a:r>
                      <a:r>
                        <a:rPr lang="en-US" sz="1100">
                          <a:effectLst/>
                        </a:rPr>
                        <a:t> The supported range is from '-838:59:59' to '838:59:59'</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66149662"/>
                  </a:ext>
                </a:extLst>
              </a:tr>
              <a:tr h="479972">
                <a:tc>
                  <a:txBody>
                    <a:bodyPr/>
                    <a:lstStyle/>
                    <a:p>
                      <a:pPr algn="l" fontAlgn="t"/>
                      <a:r>
                        <a:rPr lang="en-US" sz="1100">
                          <a:effectLst/>
                        </a:rPr>
                        <a:t>YEAR()</a:t>
                      </a:r>
                    </a:p>
                  </a:txBody>
                  <a:tcPr marL="129722"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100" dirty="0">
                          <a:effectLst/>
                        </a:rPr>
                        <a:t>A year in two-digit or four-digit </a:t>
                      </a:r>
                      <a:r>
                        <a:rPr lang="en-US" sz="1100" dirty="0" err="1">
                          <a:effectLst/>
                        </a:rPr>
                        <a:t>format.</a:t>
                      </a:r>
                      <a:r>
                        <a:rPr lang="en-US" sz="1100" b="1" dirty="0" err="1">
                          <a:effectLst/>
                        </a:rPr>
                        <a:t>Note</a:t>
                      </a:r>
                      <a:r>
                        <a:rPr lang="en-US" sz="1100" b="1" dirty="0">
                          <a:effectLst/>
                        </a:rPr>
                        <a:t>:</a:t>
                      </a:r>
                      <a:r>
                        <a:rPr lang="en-US" sz="1100" dirty="0">
                          <a:effectLst/>
                        </a:rPr>
                        <a:t> Values allowed in four-digit format: 1901 to 2155. Values allowed in two-digit format: 70 to 69, representing years from 1970 </a:t>
                      </a:r>
                    </a:p>
                  </a:txBody>
                  <a:tcPr marL="64861" marR="64861" marT="64861" marB="6486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166996096"/>
                  </a:ext>
                </a:extLst>
              </a:tr>
            </a:tbl>
          </a:graphicData>
        </a:graphic>
      </p:graphicFrame>
    </p:spTree>
    <p:extLst>
      <p:ext uri="{BB962C8B-B14F-4D97-AF65-F5344CB8AC3E}">
        <p14:creationId xmlns:p14="http://schemas.microsoft.com/office/powerpoint/2010/main" val="321893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00CD"/>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VIEW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view_name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AS</a:t>
            </a:r>
            <a:r>
              <a:rPr lang="en-US" dirty="0"/>
              <a:t/>
            </a:r>
            <a:br>
              <a:rPr lang="en-US" dirty="0"/>
            </a:b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column1, column2, ...</a:t>
            </a:r>
            <a:r>
              <a:rPr lang="en-US" dirty="0"/>
              <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table_name</a:t>
            </a:r>
            <a:r>
              <a:rPr lang="en-US" dirty="0"/>
              <a:t/>
            </a:r>
            <a:br>
              <a:rPr lang="en-US" dirty="0"/>
            </a:br>
            <a:r>
              <a:rPr lang="en-US" dirty="0">
                <a:solidFill>
                  <a:srgbClr val="0000CD"/>
                </a:solidFill>
                <a:latin typeface="Consolas" panose="020B0609020204030204" pitchFamily="49" charset="0"/>
              </a:rPr>
              <a:t>WHERE</a:t>
            </a:r>
            <a:r>
              <a:rPr lang="en-US" dirty="0">
                <a:solidFill>
                  <a:srgbClr val="000000"/>
                </a:solidFill>
                <a:latin typeface="Consolas" panose="020B0609020204030204" pitchFamily="49" charset="0"/>
              </a:rPr>
              <a:t> condition;</a:t>
            </a:r>
            <a:endParaRPr lang="en-US" dirty="0"/>
          </a:p>
        </p:txBody>
      </p:sp>
      <p:sp>
        <p:nvSpPr>
          <p:cNvPr id="4" name="Text Placeholder 3"/>
          <p:cNvSpPr>
            <a:spLocks noGrp="1"/>
          </p:cNvSpPr>
          <p:nvPr>
            <p:ph type="body" sz="quarter" idx="11"/>
          </p:nvPr>
        </p:nvSpPr>
        <p:spPr/>
        <p:txBody>
          <a:bodyPr/>
          <a:lstStyle/>
          <a:p>
            <a:r>
              <a:rPr lang="ru-RU" dirty="0" smtClean="0"/>
              <a:t>Представление(</a:t>
            </a:r>
            <a:r>
              <a:rPr lang="en-US" dirty="0" smtClean="0"/>
              <a:t>VIEW)</a:t>
            </a:r>
            <a:endParaRPr lang="en-US" dirty="0"/>
          </a:p>
        </p:txBody>
      </p:sp>
    </p:spTree>
    <p:extLst>
      <p:ext uri="{BB962C8B-B14F-4D97-AF65-F5344CB8AC3E}">
        <p14:creationId xmlns:p14="http://schemas.microsoft.com/office/powerpoint/2010/main" val="3833755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www.w3schools.com/sql/default.asp</a:t>
            </a:r>
            <a:r>
              <a:rPr lang="ru-RU" dirty="0" smtClean="0"/>
              <a:t> </a:t>
            </a:r>
            <a:r>
              <a:rPr lang="en-US" dirty="0" smtClean="0"/>
              <a:t>W3School </a:t>
            </a:r>
            <a:endParaRPr lang="ru-RU" dirty="0" smtClean="0"/>
          </a:p>
          <a:p>
            <a:r>
              <a:rPr lang="en-US" dirty="0">
                <a:hlinkClick r:id="rId3"/>
              </a:rPr>
              <a:t>http://www.sql-tutorial.ru</a:t>
            </a:r>
            <a:r>
              <a:rPr lang="en-US" dirty="0" smtClean="0">
                <a:hlinkClick r:id="rId3"/>
              </a:rPr>
              <a:t>/</a:t>
            </a:r>
            <a:r>
              <a:rPr lang="ru-RU" dirty="0" smtClean="0"/>
              <a:t> учебник </a:t>
            </a:r>
            <a:r>
              <a:rPr lang="en-US" dirty="0" smtClean="0"/>
              <a:t>SQL </a:t>
            </a:r>
            <a:r>
              <a:rPr lang="ru-RU" dirty="0" smtClean="0"/>
              <a:t>на русском</a:t>
            </a:r>
            <a:endParaRPr lang="en-US" dirty="0" smtClean="0"/>
          </a:p>
          <a:p>
            <a:r>
              <a:rPr lang="en-US" dirty="0">
                <a:hlinkClick r:id="rId4"/>
              </a:rPr>
              <a:t>https://habrahabr.ru/post/47031</a:t>
            </a:r>
            <a:r>
              <a:rPr lang="en-US" dirty="0" smtClean="0">
                <a:hlinkClick r:id="rId4"/>
              </a:rPr>
              <a:t>/</a:t>
            </a:r>
            <a:r>
              <a:rPr lang="en-US" dirty="0" smtClean="0"/>
              <a:t> </a:t>
            </a:r>
            <a:r>
              <a:rPr lang="ru-RU" dirty="0" smtClean="0"/>
              <a:t>Что такое </a:t>
            </a:r>
            <a:r>
              <a:rPr lang="en-US" dirty="0" smtClean="0"/>
              <a:t>view (</a:t>
            </a:r>
            <a:r>
              <a:rPr lang="en-US" dirty="0" err="1" smtClean="0"/>
              <a:t>habr</a:t>
            </a:r>
            <a:r>
              <a:rPr lang="en-US" dirty="0" smtClean="0"/>
              <a:t>)</a:t>
            </a:r>
          </a:p>
          <a:p>
            <a:endParaRPr lang="en-US" dirty="0"/>
          </a:p>
          <a:p>
            <a:r>
              <a:rPr lang="en-US" dirty="0">
                <a:hlinkClick r:id="rId5"/>
              </a:rPr>
              <a:t>https://</a:t>
            </a:r>
            <a:r>
              <a:rPr lang="en-US" dirty="0" smtClean="0">
                <a:hlinkClick r:id="rId5"/>
              </a:rPr>
              <a:t>dev.mysql.com/doc/refman/5.7/en/data-types.html</a:t>
            </a:r>
            <a:r>
              <a:rPr lang="en-US" dirty="0" smtClean="0"/>
              <a:t> MySQL </a:t>
            </a:r>
            <a:r>
              <a:rPr lang="ru-RU" dirty="0" smtClean="0"/>
              <a:t>Типы данных</a:t>
            </a:r>
          </a:p>
          <a:p>
            <a:endParaRPr lang="ru-RU" dirty="0"/>
          </a:p>
          <a:p>
            <a:r>
              <a:rPr lang="en-US" dirty="0">
                <a:hlinkClick r:id="rId6"/>
              </a:rPr>
              <a:t>https://</a:t>
            </a:r>
            <a:r>
              <a:rPr lang="en-US" dirty="0" smtClean="0">
                <a:hlinkClick r:id="rId6"/>
              </a:rPr>
              <a:t>dev.mysql.com/doc/refman/5.7/en/tutorial.html</a:t>
            </a:r>
            <a:r>
              <a:rPr lang="ru-RU" dirty="0" smtClean="0"/>
              <a:t> </a:t>
            </a:r>
            <a:r>
              <a:rPr lang="en-US" dirty="0" smtClean="0"/>
              <a:t>MySQL </a:t>
            </a:r>
            <a:r>
              <a:rPr lang="ru-RU" dirty="0" smtClean="0"/>
              <a:t>туториал</a:t>
            </a:r>
          </a:p>
          <a:p>
            <a:endParaRPr lang="ru-RU" dirty="0"/>
          </a:p>
          <a:p>
            <a:r>
              <a:rPr lang="en-US" dirty="0">
                <a:hlinkClick r:id="rId7"/>
              </a:rPr>
              <a:t>https://aws.amazon.com/ru/relational-database</a:t>
            </a:r>
            <a:r>
              <a:rPr lang="en-US" dirty="0" smtClean="0">
                <a:hlinkClick r:id="rId7"/>
              </a:rPr>
              <a:t>/</a:t>
            </a:r>
            <a:r>
              <a:rPr lang="ru-RU" dirty="0" smtClean="0"/>
              <a:t> Краткое описание реляционной базы данных от </a:t>
            </a:r>
            <a:r>
              <a:rPr lang="en-US" dirty="0" smtClean="0"/>
              <a:t>AWS.</a:t>
            </a:r>
            <a:r>
              <a:rPr lang="ru-RU" dirty="0" smtClean="0"/>
              <a:t> + разница между раными СУБД (</a:t>
            </a:r>
            <a:r>
              <a:rPr lang="en-US" b="1" u="sng" dirty="0" smtClean="0"/>
              <a:t>PostgreSQL, </a:t>
            </a:r>
            <a:r>
              <a:rPr lang="en-US" b="1" dirty="0" smtClean="0"/>
              <a:t>MySQL, Oracle …) + </a:t>
            </a:r>
            <a:r>
              <a:rPr lang="ru-RU" dirty="0"/>
              <a:t>Важные аспекты реляционных БД</a:t>
            </a:r>
          </a:p>
          <a:p>
            <a:endParaRPr lang="ru-RU" dirty="0" smtClean="0"/>
          </a:p>
        </p:txBody>
      </p:sp>
      <p:sp>
        <p:nvSpPr>
          <p:cNvPr id="4" name="Text Placeholder 3"/>
          <p:cNvSpPr>
            <a:spLocks noGrp="1"/>
          </p:cNvSpPr>
          <p:nvPr>
            <p:ph type="body" sz="quarter" idx="11"/>
          </p:nvPr>
        </p:nvSpPr>
        <p:spPr/>
        <p:txBody>
          <a:bodyPr/>
          <a:lstStyle/>
          <a:p>
            <a:r>
              <a:rPr lang="ru-RU" dirty="0" smtClean="0"/>
              <a:t>Полезные ссылки</a:t>
            </a:r>
            <a:endParaRPr lang="en-US" dirty="0"/>
          </a:p>
        </p:txBody>
      </p:sp>
    </p:spTree>
    <p:extLst>
      <p:ext uri="{BB962C8B-B14F-4D97-AF65-F5344CB8AC3E}">
        <p14:creationId xmlns:p14="http://schemas.microsoft.com/office/powerpoint/2010/main" val="1215826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2666998" y="932688"/>
            <a:ext cx="6150429" cy="5285761"/>
          </a:xfrm>
          <a:prstGeom prst="rect">
            <a:avLst/>
          </a:prstGeom>
        </p:spPr>
      </p:pic>
      <p:sp>
        <p:nvSpPr>
          <p:cNvPr id="7" name="Text Placeholder 2"/>
          <p:cNvSpPr>
            <a:spLocks noGrp="1"/>
          </p:cNvSpPr>
          <p:nvPr>
            <p:ph type="body" sz="quarter" idx="10"/>
          </p:nvPr>
        </p:nvSpPr>
        <p:spPr/>
        <p:txBody>
          <a:bodyPr/>
          <a:lstStyle/>
          <a:p>
            <a:r>
              <a:rPr lang="ru-RU" dirty="0" smtClean="0"/>
              <a:t>Основные понятия баз данных</a:t>
            </a:r>
            <a:endParaRPr lang="en-US" dirty="0"/>
          </a:p>
        </p:txBody>
      </p:sp>
    </p:spTree>
    <p:extLst>
      <p:ext uri="{BB962C8B-B14F-4D97-AF65-F5344CB8AC3E}">
        <p14:creationId xmlns:p14="http://schemas.microsoft.com/office/powerpoint/2010/main" val="2307029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ru-RU" b="1" dirty="0" smtClean="0"/>
              <a:t>Система управления базой данных (СУБД) </a:t>
            </a:r>
            <a:r>
              <a:rPr lang="ru-RU" dirty="0" smtClean="0"/>
              <a:t>– совокупность программных, языковых и технических средств предназначенных для создания и использования базы данных.</a:t>
            </a:r>
          </a:p>
          <a:p>
            <a:pPr marL="0" indent="0">
              <a:buNone/>
            </a:pPr>
            <a:r>
              <a:rPr lang="ru-RU" b="1" dirty="0" smtClean="0"/>
              <a:t>Основные функции СУБД</a:t>
            </a:r>
          </a:p>
          <a:p>
            <a:r>
              <a:rPr lang="ru-RU" dirty="0" smtClean="0"/>
              <a:t>управление данными во </a:t>
            </a:r>
            <a:r>
              <a:rPr lang="ru-RU" dirty="0" smtClean="0">
                <a:hlinkClick r:id="rId3" tooltip="Внешняя память"/>
              </a:rPr>
              <a:t>внешней памяти</a:t>
            </a:r>
            <a:r>
              <a:rPr lang="ru-RU" dirty="0" smtClean="0"/>
              <a:t> (на дисках);</a:t>
            </a:r>
          </a:p>
          <a:p>
            <a:r>
              <a:rPr lang="ru-RU" dirty="0" smtClean="0"/>
              <a:t>управление </a:t>
            </a:r>
            <a:r>
              <a:rPr lang="ru-RU" dirty="0"/>
              <a:t>данными в </a:t>
            </a:r>
            <a:r>
              <a:rPr lang="ru-RU" dirty="0">
                <a:hlinkClick r:id="rId4" tooltip="Оперативная память"/>
              </a:rPr>
              <a:t>оперативной памяти</a:t>
            </a:r>
            <a:r>
              <a:rPr lang="ru-RU" dirty="0"/>
              <a:t> с использованием </a:t>
            </a:r>
            <a:r>
              <a:rPr lang="ru-RU" dirty="0">
                <a:hlinkClick r:id="rId5" tooltip="Дисковый кэш"/>
              </a:rPr>
              <a:t>дискового кэша</a:t>
            </a:r>
            <a:r>
              <a:rPr lang="ru-RU" dirty="0"/>
              <a:t>;</a:t>
            </a:r>
          </a:p>
          <a:p>
            <a:r>
              <a:rPr lang="ru-RU" dirty="0">
                <a:hlinkClick r:id="rId6" tooltip="Журнализация изменений"/>
              </a:rPr>
              <a:t>журнализация изменений</a:t>
            </a:r>
            <a:r>
              <a:rPr lang="ru-RU" dirty="0"/>
              <a:t>, </a:t>
            </a:r>
            <a:r>
              <a:rPr lang="ru-RU" dirty="0">
                <a:hlinkClick r:id="rId7" tooltip="Резервное копирование"/>
              </a:rPr>
              <a:t>резервное копирование</a:t>
            </a:r>
            <a:r>
              <a:rPr lang="ru-RU" dirty="0"/>
              <a:t> и </a:t>
            </a:r>
            <a:r>
              <a:rPr lang="ru-RU" dirty="0">
                <a:hlinkClick r:id="rId8" tooltip="Восстановление базы данных"/>
              </a:rPr>
              <a:t>восстановление базы данных</a:t>
            </a:r>
            <a:r>
              <a:rPr lang="ru-RU" dirty="0"/>
              <a:t> </a:t>
            </a:r>
            <a:r>
              <a:rPr lang="ru-RU" dirty="0" smtClean="0"/>
              <a:t>после сбоев;</a:t>
            </a:r>
            <a:endParaRPr lang="ru-RU" dirty="0"/>
          </a:p>
          <a:p>
            <a:r>
              <a:rPr lang="ru-RU" dirty="0"/>
              <a:t>поддержка языков БД (</a:t>
            </a:r>
            <a:r>
              <a:rPr lang="ru-RU" dirty="0">
                <a:hlinkClick r:id="rId9" tooltip="DDL"/>
              </a:rPr>
              <a:t>язык определения данных</a:t>
            </a:r>
            <a:r>
              <a:rPr lang="ru-RU" dirty="0"/>
              <a:t>, </a:t>
            </a:r>
            <a:r>
              <a:rPr lang="ru-RU" dirty="0">
                <a:hlinkClick r:id="rId10" tooltip="DML"/>
              </a:rPr>
              <a:t>язык манипулирования данными</a:t>
            </a:r>
            <a:r>
              <a:rPr lang="ru-RU" dirty="0" smtClean="0"/>
              <a:t>).</a:t>
            </a:r>
            <a:endParaRPr lang="ru-RU" dirty="0"/>
          </a:p>
          <a:p>
            <a:pPr marL="0" indent="0">
              <a:buNone/>
            </a:pPr>
            <a:endParaRPr lang="ru-RU" b="1" dirty="0" smtClean="0"/>
          </a:p>
          <a:p>
            <a:pPr marL="0" indent="0">
              <a:buNone/>
            </a:pPr>
            <a:endParaRPr lang="en-US" b="1" dirty="0"/>
          </a:p>
        </p:txBody>
      </p:sp>
      <p:sp>
        <p:nvSpPr>
          <p:cNvPr id="3" name="Text Placeholder 2"/>
          <p:cNvSpPr>
            <a:spLocks noGrp="1"/>
          </p:cNvSpPr>
          <p:nvPr>
            <p:ph type="body" sz="quarter" idx="10"/>
          </p:nvPr>
        </p:nvSpPr>
        <p:spPr/>
        <p:txBody>
          <a:bodyPr/>
          <a:lstStyle/>
          <a:p>
            <a:r>
              <a:rPr lang="ru-RU" dirty="0"/>
              <a:t>Основные понятия баз </a:t>
            </a:r>
            <a:r>
              <a:rPr lang="ru-RU" dirty="0" smtClean="0"/>
              <a:t>данных</a:t>
            </a:r>
            <a:endParaRPr lang="en-US" dirty="0"/>
          </a:p>
        </p:txBody>
      </p:sp>
    </p:spTree>
    <p:extLst>
      <p:ext uri="{BB962C8B-B14F-4D97-AF65-F5344CB8AC3E}">
        <p14:creationId xmlns:p14="http://schemas.microsoft.com/office/powerpoint/2010/main" val="772449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ru-RU" b="1" dirty="0" smtClean="0"/>
              <a:t>Запрос </a:t>
            </a:r>
            <a:r>
              <a:rPr lang="en-US" dirty="0" smtClean="0"/>
              <a:t>– </a:t>
            </a:r>
            <a:r>
              <a:rPr lang="ru-RU" dirty="0" smtClean="0"/>
              <a:t>Информационная посылка к СУБД, с указанием проведения определенных операции. (Выборка, вставка, удаление, изменение , создание </a:t>
            </a:r>
            <a:r>
              <a:rPr lang="ru-RU" dirty="0" err="1" smtClean="0"/>
              <a:t>и.т.д</a:t>
            </a:r>
            <a:r>
              <a:rPr lang="ru-RU" dirty="0" smtClean="0"/>
              <a:t>)</a:t>
            </a:r>
          </a:p>
          <a:p>
            <a:pPr marL="0" indent="0">
              <a:buNone/>
            </a:pPr>
            <a:endParaRPr lang="en-US" b="1" dirty="0"/>
          </a:p>
        </p:txBody>
      </p:sp>
      <p:sp>
        <p:nvSpPr>
          <p:cNvPr id="3" name="Text Placeholder 2"/>
          <p:cNvSpPr>
            <a:spLocks noGrp="1"/>
          </p:cNvSpPr>
          <p:nvPr>
            <p:ph type="body" sz="quarter" idx="10"/>
          </p:nvPr>
        </p:nvSpPr>
        <p:spPr/>
        <p:txBody>
          <a:bodyPr/>
          <a:lstStyle/>
          <a:p>
            <a:r>
              <a:rPr lang="ru-RU" dirty="0"/>
              <a:t>Основные понятия баз </a:t>
            </a:r>
            <a:r>
              <a:rPr lang="ru-RU" dirty="0" smtClean="0"/>
              <a:t>данных</a:t>
            </a:r>
            <a:endParaRPr lang="en-US" dirty="0"/>
          </a:p>
        </p:txBody>
      </p:sp>
      <p:pic>
        <p:nvPicPr>
          <p:cNvPr id="5" name="Picture 4"/>
          <p:cNvPicPr>
            <a:picLocks noChangeAspect="1"/>
          </p:cNvPicPr>
          <p:nvPr/>
        </p:nvPicPr>
        <p:blipFill>
          <a:blip r:embed="rId2"/>
          <a:stretch>
            <a:fillRect/>
          </a:stretch>
        </p:blipFill>
        <p:spPr>
          <a:xfrm>
            <a:off x="2309812" y="2481262"/>
            <a:ext cx="7572375" cy="1895475"/>
          </a:xfrm>
          <a:prstGeom prst="rect">
            <a:avLst/>
          </a:prstGeom>
        </p:spPr>
      </p:pic>
    </p:spTree>
    <p:extLst>
      <p:ext uri="{BB962C8B-B14F-4D97-AF65-F5344CB8AC3E}">
        <p14:creationId xmlns:p14="http://schemas.microsoft.com/office/powerpoint/2010/main" val="3695111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am" id="{C960BFBE-7002-9843-B4E0-0BD1C9303C27}" vid="{E2FB5DE9-5BE2-B541-BABC-AEBF3905F1DD}"/>
    </a:ext>
  </a:extLst>
</a:theme>
</file>

<file path=ppt/theme/theme2.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Epam</Template>
  <TotalTime>45708</TotalTime>
  <Words>2224</Words>
  <Application>Microsoft Office PowerPoint</Application>
  <PresentationFormat>Widescreen</PresentationFormat>
  <Paragraphs>425</Paragraphs>
  <Slides>62</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ＭＳ Ｐゴシック</vt:lpstr>
      <vt:lpstr>Arial</vt:lpstr>
      <vt:lpstr>Arial Black</vt:lpstr>
      <vt:lpstr>Consolas</vt:lpstr>
      <vt:lpstr>DejaVu Sans</vt:lpstr>
      <vt:lpstr>Lucida Grande</vt:lpstr>
      <vt:lpstr>StarSymbol</vt:lpstr>
      <vt:lpstr>Times New Roman</vt:lpstr>
      <vt:lpstr>Trebuchet MS</vt:lpstr>
      <vt:lpstr>Verdana</vt:lpstr>
      <vt:lpstr>Epam</vt:lpstr>
      <vt:lpstr>Epam_PPT_Template</vt:lpstr>
      <vt:lpstr>Базы данных</vt:lpstr>
      <vt:lpstr>PowerPoint Presentation</vt:lpstr>
      <vt:lpstr>Основные понятия баз данных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Реляционные базы данных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Проблемы реляционных баз данных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Arman Baikenzhin</dc:creator>
  <cp:lastModifiedBy>Sergei Piianzin</cp:lastModifiedBy>
  <cp:revision>454</cp:revision>
  <dcterms:created xsi:type="dcterms:W3CDTF">2016-02-27T12:06:20Z</dcterms:created>
  <dcterms:modified xsi:type="dcterms:W3CDTF">2018-08-03T07:34:40Z</dcterms:modified>
  <dc:language>ru-RU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EPAM Systems</vt:lpwstr>
  </property>
  <property fmtid="{D5CDD505-2E9C-101B-9397-08002B2CF9AE}" pid="4" name="HiddenSlides">
    <vt:i4>1</vt:i4>
  </property>
  <property fmtid="{D5CDD505-2E9C-101B-9397-08002B2CF9AE}" pid="5" name="HyperlinksChanged">
    <vt:bool>true</vt:bool>
  </property>
  <property fmtid="{D5CDD505-2E9C-101B-9397-08002B2CF9AE}" pid="6" name="LinksUpToDate">
    <vt:bool>true</vt:bool>
  </property>
  <property fmtid="{D5CDD505-2E9C-101B-9397-08002B2CF9AE}" pid="7" name="MMClips">
    <vt:i4>0</vt:i4>
  </property>
  <property fmtid="{D5CDD505-2E9C-101B-9397-08002B2CF9AE}" pid="8" name="Notes">
    <vt:i4>24</vt:i4>
  </property>
  <property fmtid="{D5CDD505-2E9C-101B-9397-08002B2CF9AE}" pid="9" name="PresentationFormat">
    <vt:lpwstr>Widescreen</vt:lpwstr>
  </property>
  <property fmtid="{D5CDD505-2E9C-101B-9397-08002B2CF9AE}" pid="10" name="ScaleCrop">
    <vt:bool>true</vt:bool>
  </property>
  <property fmtid="{D5CDD505-2E9C-101B-9397-08002B2CF9AE}" pid="11" name="ShareDoc">
    <vt:bool>true</vt:bool>
  </property>
  <property fmtid="{D5CDD505-2E9C-101B-9397-08002B2CF9AE}" pid="12" name="Slides">
    <vt:i4>43</vt:i4>
  </property>
</Properties>
</file>