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189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377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565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754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5943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131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319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508" algn="l" defTabSz="4571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6F6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DF"/>
          </a:solidFill>
        </a:fill>
      </a:tcStyle>
    </a:wholeTbl>
    <a:band2H>
      <a:tcTxStyle/>
      <a:tcStyle>
        <a:tcBdr/>
        <a:fill>
          <a:solidFill>
            <a:srgbClr val="E7ED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/>
      <a:tcStyle>
        <a:tcBdr/>
        <a:fill>
          <a:solidFill>
            <a:srgbClr val="F2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firstCol>
    <a:la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1pPr>
    <a:lvl2pPr indent="2286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2pPr>
    <a:lvl3pPr indent="4572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3pPr>
    <a:lvl4pPr indent="6858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4pPr>
    <a:lvl5pPr indent="9144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5pPr>
    <a:lvl6pPr indent="11430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6pPr>
    <a:lvl7pPr indent="13716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7pPr>
    <a:lvl8pPr indent="16002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8pPr>
    <a:lvl9pPr indent="1828800" defTabSz="457189" latinLnBrk="0">
      <a:defRPr sz="1200">
        <a:solidFill>
          <a:srgbClr val="464547"/>
        </a:solidFill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20" y="673101"/>
            <a:ext cx="1658256" cy="61575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843842" y="1889829"/>
            <a:ext cx="9934225" cy="993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5000"/>
              </a:lnSpc>
              <a:spcBef>
                <a:spcPts val="0"/>
              </a:spcBef>
              <a:buClrTx/>
              <a:buSzTx/>
              <a:buFontTx/>
              <a:buNone/>
              <a:defRPr sz="5400" cap="all" spc="-100">
                <a:latin typeface="Arial Black"/>
                <a:ea typeface="Arial Black"/>
                <a:cs typeface="Arial Black"/>
                <a:sym typeface="Arial Black"/>
              </a:defRPr>
            </a:lvl1pPr>
            <a:lvl2pPr marL="1008265" indent="-551077">
              <a:lnSpc>
                <a:spcPct val="85000"/>
              </a:lnSpc>
              <a:spcBef>
                <a:spcPts val="0"/>
              </a:spcBef>
              <a:buClrTx/>
              <a:buFontTx/>
              <a:defRPr sz="5400" cap="all" spc="-100">
                <a:latin typeface="Arial Black"/>
                <a:ea typeface="Arial Black"/>
                <a:cs typeface="Arial Black"/>
                <a:sym typeface="Arial Black"/>
              </a:defRPr>
            </a:lvl2pPr>
            <a:lvl3pPr marL="1428713" indent="-514336">
              <a:lnSpc>
                <a:spcPct val="85000"/>
              </a:lnSpc>
              <a:spcBef>
                <a:spcPts val="0"/>
              </a:spcBef>
              <a:buClrTx/>
              <a:buFontTx/>
              <a:defRPr sz="5400" cap="all" spc="-100">
                <a:latin typeface="Arial Black"/>
                <a:ea typeface="Arial Black"/>
                <a:cs typeface="Arial Black"/>
                <a:sym typeface="Arial Black"/>
              </a:defRPr>
            </a:lvl3pPr>
            <a:lvl4pPr marL="1988769" indent="-617203">
              <a:lnSpc>
                <a:spcPct val="85000"/>
              </a:lnSpc>
              <a:spcBef>
                <a:spcPts val="0"/>
              </a:spcBef>
              <a:buClrTx/>
              <a:buFontTx/>
              <a:defRPr sz="5400" cap="all" spc="-100">
                <a:latin typeface="Arial Black"/>
                <a:ea typeface="Arial Black"/>
                <a:cs typeface="Arial Black"/>
                <a:sym typeface="Arial Black"/>
              </a:defRPr>
            </a:lvl4pPr>
            <a:lvl5pPr marL="2445958" indent="-617203">
              <a:lnSpc>
                <a:spcPct val="85000"/>
              </a:lnSpc>
              <a:spcBef>
                <a:spcPts val="0"/>
              </a:spcBef>
              <a:buClrTx/>
              <a:buFontTx/>
              <a:defRPr sz="5400" cap="all" spc="-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3"/>
          </p:nvPr>
        </p:nvSpPr>
        <p:spPr>
          <a:xfrm>
            <a:off x="877422" y="3839366"/>
            <a:ext cx="3454922" cy="349649"/>
          </a:xfrm>
          <a:prstGeom prst="rect">
            <a:avLst/>
          </a:prstGeom>
          <a:solidFill>
            <a:schemeClr val="accent2"/>
          </a:solidFill>
        </p:spPr>
        <p:txBody>
          <a:bodyPr lIns="27432" tIns="27432" rIns="27432" bIns="27432"/>
          <a:lstStyle/>
          <a:p>
            <a:pPr marL="0" indent="0" defTabSz="42518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74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192000" cy="932689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722521" indent="-265333">
              <a:lnSpc>
                <a:spcPct val="100000"/>
              </a:lnSpc>
              <a:spcBef>
                <a:spcPts val="600"/>
              </a:spcBef>
              <a:buClrTx/>
              <a:buFontTx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1162020" indent="-247643">
              <a:lnSpc>
                <a:spcPct val="100000"/>
              </a:lnSpc>
              <a:spcBef>
                <a:spcPts val="600"/>
              </a:spcBef>
              <a:buClrTx/>
              <a:buFontTx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1668738" indent="-297172">
              <a:lnSpc>
                <a:spcPct val="100000"/>
              </a:lnSpc>
              <a:spcBef>
                <a:spcPts val="600"/>
              </a:spcBef>
              <a:buClrTx/>
              <a:buFontTx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2125927" indent="-297172">
              <a:lnSpc>
                <a:spcPct val="100000"/>
              </a:lnSpc>
              <a:spcBef>
                <a:spcPts val="600"/>
              </a:spcBef>
              <a:buClrTx/>
              <a:buFontTx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2192000" cy="93269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587941" y="2497976"/>
            <a:ext cx="4889989" cy="21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5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475307"/>
            <a:ext cx="12206941" cy="397636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1648835" y="6533384"/>
            <a:ext cx="23734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1174079" y="6562318"/>
            <a:ext cx="308864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 spc="20">
                <a:solidFill>
                  <a:schemeClr val="accent1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5" name="Shape 5"/>
          <p:cNvSpPr/>
          <p:nvPr/>
        </p:nvSpPr>
        <p:spPr>
          <a:xfrm>
            <a:off x="1084331" y="6587743"/>
            <a:ext cx="1" cy="164593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image1.png" descr="logo_foote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9631" y="6575245"/>
            <a:ext cx="635001" cy="22589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80483" y="1439863"/>
            <a:ext cx="11119106" cy="4511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09600" y="252411"/>
            <a:ext cx="10972800" cy="118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ct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173731" marR="0" indent="-173731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1pPr>
      <a:lvl2pPr marL="778649" marR="0" indent="-321461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–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2pPr>
      <a:lvl3pPr marL="1208283" marR="0" indent="-293906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3pPr>
      <a:lvl4pPr marL="1628734" marR="0" indent="-257168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–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4pPr>
      <a:lvl5pPr marL="2085923" marR="0" indent="-257168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»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5pPr>
      <a:lvl6pPr marL="2491677" marR="0" indent="-205734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6pPr>
      <a:lvl7pPr marL="2948866" marR="0" indent="-205734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7pPr>
      <a:lvl8pPr marL="3406054" marR="0" indent="-205734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8pPr>
      <a:lvl9pPr marL="3863243" marR="0" indent="-205734" algn="l" defTabSz="457189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64547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189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377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565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754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5943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131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319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508" algn="r" defTabSz="4571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855272" y="2289879"/>
            <a:ext cx="9934225" cy="993074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xfrm>
            <a:off x="957433" y="4650895"/>
            <a:ext cx="2506136" cy="3496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42518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74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core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типы данных</a:t>
            </a:r>
          </a:p>
        </p:txBody>
      </p:sp>
      <p:sp>
        <p:nvSpPr>
          <p:cNvPr id="118" name="Shape 118"/>
          <p:cNvSpPr/>
          <p:nvPr/>
        </p:nvSpPr>
        <p:spPr>
          <a:xfrm>
            <a:off x="5088111" y="1151049"/>
            <a:ext cx="2030719" cy="576282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 b="1"/>
            </a:lvl1pPr>
          </a:lstStyle>
          <a:p>
            <a:r>
              <a:t>Типы данных</a:t>
            </a:r>
          </a:p>
        </p:txBody>
      </p:sp>
      <p:sp>
        <p:nvSpPr>
          <p:cNvPr id="119" name="Shape 119"/>
          <p:cNvSpPr/>
          <p:nvPr/>
        </p:nvSpPr>
        <p:spPr>
          <a:xfrm>
            <a:off x="1053459" y="2313126"/>
            <a:ext cx="2355529" cy="576282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 b="1"/>
            </a:lvl1pPr>
          </a:lstStyle>
          <a:p>
            <a:r>
              <a:t>Примитивные</a:t>
            </a:r>
          </a:p>
        </p:txBody>
      </p:sp>
      <p:sp>
        <p:nvSpPr>
          <p:cNvPr id="120" name="Shape 120"/>
          <p:cNvSpPr/>
          <p:nvPr/>
        </p:nvSpPr>
        <p:spPr>
          <a:xfrm>
            <a:off x="6752591" y="2335093"/>
            <a:ext cx="2355529" cy="576282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 b="1"/>
            </a:lvl1pPr>
          </a:lstStyle>
          <a:p>
            <a:r>
              <a:t>Объекты</a:t>
            </a:r>
          </a:p>
        </p:txBody>
      </p:sp>
      <p:sp>
        <p:nvSpPr>
          <p:cNvPr id="121" name="Shape 121"/>
          <p:cNvSpPr/>
          <p:nvPr/>
        </p:nvSpPr>
        <p:spPr>
          <a:xfrm>
            <a:off x="5297992" y="3417537"/>
            <a:ext cx="2355529" cy="576282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 b="1"/>
            </a:lvl1pPr>
          </a:lstStyle>
          <a:p>
            <a:r>
              <a:t>Object</a:t>
            </a:r>
          </a:p>
        </p:txBody>
      </p:sp>
      <p:sp>
        <p:nvSpPr>
          <p:cNvPr id="122" name="Shape 122"/>
          <p:cNvSpPr/>
          <p:nvPr/>
        </p:nvSpPr>
        <p:spPr>
          <a:xfrm>
            <a:off x="8206463" y="3417537"/>
            <a:ext cx="3618325" cy="576282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 b="1"/>
            </a:lvl1pPr>
          </a:lstStyle>
          <a:p>
            <a:r>
              <a:t>Специальные объекты</a:t>
            </a:r>
          </a:p>
        </p:txBody>
      </p:sp>
      <p:sp>
        <p:nvSpPr>
          <p:cNvPr id="123" name="Shape 123"/>
          <p:cNvSpPr/>
          <p:nvPr/>
        </p:nvSpPr>
        <p:spPr>
          <a:xfrm>
            <a:off x="1057840" y="3224529"/>
            <a:ext cx="1625817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number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string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null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undefined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boolean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6681" y="4212179"/>
            <a:ext cx="3401807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массив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функция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дата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регулярное выражение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  <a:defRPr sz="2200"/>
            </a:pPr>
            <a:r>
              <a:t>ошибки</a:t>
            </a:r>
          </a:p>
        </p:txBody>
      </p:sp>
      <p:sp>
        <p:nvSpPr>
          <p:cNvPr id="11" name="Shape 90"/>
          <p:cNvSpPr/>
          <p:nvPr/>
        </p:nvSpPr>
        <p:spPr>
          <a:xfrm flipH="1">
            <a:off x="2115046" y="1732756"/>
            <a:ext cx="3996286" cy="55840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Shape 92"/>
          <p:cNvSpPr/>
          <p:nvPr/>
        </p:nvSpPr>
        <p:spPr>
          <a:xfrm>
            <a:off x="6092752" y="1732756"/>
            <a:ext cx="1786992" cy="58037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hape 90"/>
          <p:cNvSpPr/>
          <p:nvPr/>
        </p:nvSpPr>
        <p:spPr>
          <a:xfrm flipH="1">
            <a:off x="6432604" y="2924687"/>
            <a:ext cx="1579092" cy="49285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92"/>
          <p:cNvSpPr/>
          <p:nvPr/>
        </p:nvSpPr>
        <p:spPr>
          <a:xfrm>
            <a:off x="8011695" y="2911373"/>
            <a:ext cx="2014899" cy="50616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100"/>
            </a:pPr>
            <a:r>
              <a:t>Number - Вещественное число двойной точности формате IEEE-754</a:t>
            </a:r>
          </a:p>
          <a:p>
            <a:pPr>
              <a:defRPr sz="2100"/>
            </a:pPr>
            <a:r>
              <a:t>NaN - Not-A-Number, не число</a:t>
            </a:r>
          </a:p>
          <a:p>
            <a:pPr>
              <a:defRPr sz="2100"/>
            </a:pPr>
            <a:r>
              <a:t>Глобальные функции</a:t>
            </a:r>
          </a:p>
          <a:p>
            <a:pPr marL="630919" lvl="1" indent="-173731">
              <a:buChar char="•"/>
              <a:defRPr sz="2100"/>
            </a:pPr>
            <a:r>
              <a:t>isFinite(n) – проверяет значение на неравенство Infinity и NaN</a:t>
            </a:r>
          </a:p>
          <a:p>
            <a:pPr marL="630919" lvl="1" indent="-173731">
              <a:buChar char="•"/>
              <a:defRPr sz="2100"/>
            </a:pPr>
            <a:r>
              <a:t>isNaN(n) – проверяет значение на равенство NaN</a:t>
            </a:r>
          </a:p>
          <a:p>
            <a:pPr>
              <a:defRPr sz="2100"/>
            </a:pPr>
            <a:r>
              <a:t>Методы</a:t>
            </a:r>
          </a:p>
          <a:p>
            <a:pPr marL="630919" lvl="1" indent="-173731">
              <a:buChar char="•"/>
              <a:defRPr sz="2100"/>
            </a:pPr>
            <a:r>
              <a:t>toFixed(n) - округляет число до точности n и возвращает результат в виде строки</a:t>
            </a:r>
          </a:p>
          <a:p>
            <a:pPr marL="630919" lvl="1" indent="-173731">
              <a:buChar char="•"/>
              <a:defRPr sz="2100"/>
            </a:pPr>
            <a:r>
              <a:t>toPrecision(n) - округляет до общего количества цифр вне зависимости: после запятой или нет.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типы данных. number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2" indent="-173732">
              <a:defRPr sz="2200"/>
            </a:pPr>
            <a:r>
              <a:t>Математические методы – Округление</a:t>
            </a:r>
          </a:p>
          <a:p>
            <a:pPr marL="630920" lvl="1" indent="-173732">
              <a:buChar char="•"/>
              <a:defRPr sz="2200"/>
            </a:pPr>
            <a:r>
              <a:t>Math.floor(x) - возвращает наибольшее целое, меньшее или равное аргументу</a:t>
            </a:r>
          </a:p>
          <a:p>
            <a:pPr marL="630920" lvl="1" indent="-173732">
              <a:buChar char="•"/>
              <a:defRPr sz="2200"/>
            </a:pPr>
            <a:r>
              <a:t>Math.ceil(x) - возвращает наименьшее целое, большее или равное аргументу</a:t>
            </a:r>
          </a:p>
          <a:p>
            <a:pPr marL="630920" lvl="1" indent="-173732">
              <a:buChar char="•"/>
              <a:defRPr sz="2200"/>
            </a:pPr>
            <a:r>
              <a:t>Math.round(x) – округляет до ближайшего целого – </a:t>
            </a:r>
          </a:p>
          <a:p>
            <a:pPr marL="173732" indent="-173732">
              <a:defRPr sz="2200"/>
            </a:pPr>
            <a:endParaRPr/>
          </a:p>
          <a:p>
            <a:pPr marL="173732" indent="-173732">
              <a:defRPr sz="2200"/>
            </a:pPr>
            <a:r>
              <a:t>Тригонометрическиефункции</a:t>
            </a:r>
          </a:p>
          <a:p>
            <a:pPr marL="630920" lvl="1" indent="-173732">
              <a:buChar char="•"/>
              <a:defRPr sz="2200"/>
            </a:pPr>
            <a:r>
              <a:t>Math.sin(x), Math.cos(x), Math.acos(x), Math.asin(x) и т. д. – Общиефункции</a:t>
            </a:r>
          </a:p>
          <a:p>
            <a:pPr marL="630920" lvl="1" indent="-173732">
              <a:buChar char="•"/>
              <a:defRPr sz="2200"/>
            </a:pPr>
            <a:r>
              <a:t>Math.sqrt(x), Math.log(x), Math.exp(x) и т.д.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типы данных . number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2" indent="-173732">
              <a:defRPr sz="2200"/>
            </a:pPr>
            <a:r>
              <a:t>charAt(n) - возвращает строку, содержащую символ, находящийся на позиции n в строке</a:t>
            </a:r>
          </a:p>
          <a:p>
            <a:pPr marL="173732" indent="-173732">
              <a:defRPr sz="2200"/>
            </a:pPr>
            <a:r>
              <a:t>substring(start [, end]) - возвращает подстроку с позиции start до, но не включая end.</a:t>
            </a:r>
          </a:p>
          <a:p>
            <a:pPr marL="173732" indent="-173732">
              <a:defRPr sz="2200"/>
            </a:pPr>
            <a:r>
              <a:t>substr(start [, length]) - возвращает подстроку с позиции start, длинои length</a:t>
            </a:r>
          </a:p>
          <a:p>
            <a:pPr marL="173732" indent="-173732">
              <a:defRPr sz="2200"/>
            </a:pPr>
            <a:r>
              <a:t>slice(start [, end]) - возвращает подстроку с позиции start до, но не включая end</a:t>
            </a:r>
          </a:p>
          <a:p>
            <a:pPr marL="173732" indent="-173732">
              <a:defRPr sz="2200"/>
            </a:pPr>
            <a:r>
              <a:t>toLowerCase() – меняет у всех символов строки регистр на нижний</a:t>
            </a:r>
          </a:p>
          <a:p>
            <a:pPr marL="173732" indent="-173732">
              <a:defRPr sz="2200"/>
            </a:pPr>
            <a:r>
              <a:t>toUpperCase() – меняет у всех символов строки регистр на верхний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типы данных. STRING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2" indent="-173732">
              <a:defRPr sz="2200"/>
            </a:pPr>
            <a:r>
              <a:rPr dirty="0"/>
              <a:t>undefined - ("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определено</a:t>
            </a:r>
            <a:r>
              <a:rPr dirty="0"/>
              <a:t>")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единственное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- undefined. </a:t>
            </a:r>
            <a:r>
              <a:rPr dirty="0" err="1"/>
              <a:t>Значением</a:t>
            </a:r>
            <a:r>
              <a:rPr dirty="0"/>
              <a:t> </a:t>
            </a:r>
            <a:r>
              <a:rPr dirty="0" err="1"/>
              <a:t>любои</a:t>
            </a:r>
            <a:r>
              <a:rPr dirty="0"/>
              <a:t>̆ </a:t>
            </a:r>
            <a:r>
              <a:rPr dirty="0" err="1"/>
              <a:t>переменнои</a:t>
            </a:r>
            <a:r>
              <a:rPr dirty="0"/>
              <a:t>̆, </a:t>
            </a:r>
            <a:r>
              <a:rPr dirty="0" err="1"/>
              <a:t>которои</a:t>
            </a:r>
            <a:r>
              <a:rPr dirty="0"/>
              <a:t>̆ </a:t>
            </a:r>
            <a:r>
              <a:rPr dirty="0" err="1" smtClean="0"/>
              <a:t>ещ</a:t>
            </a:r>
            <a:r>
              <a:rPr lang="ru-RU" dirty="0" smtClean="0"/>
              <a:t>ё</a:t>
            </a:r>
            <a:r>
              <a:rPr dirty="0" smtClean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было</a:t>
            </a:r>
            <a:r>
              <a:rPr dirty="0"/>
              <a:t> </a:t>
            </a:r>
            <a:r>
              <a:rPr dirty="0" err="1"/>
              <a:t>присвоено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, </a:t>
            </a:r>
            <a:r>
              <a:rPr dirty="0" err="1"/>
              <a:t>является</a:t>
            </a:r>
            <a:r>
              <a:rPr dirty="0"/>
              <a:t> undefined.</a:t>
            </a:r>
          </a:p>
          <a:p>
            <a:pPr marL="173732" indent="-173732">
              <a:defRPr sz="2200"/>
            </a:pPr>
            <a:r>
              <a:rPr dirty="0"/>
              <a:t>null - ("</a:t>
            </a:r>
            <a:r>
              <a:rPr dirty="0" err="1"/>
              <a:t>пусто</a:t>
            </a:r>
            <a:r>
              <a:rPr dirty="0"/>
              <a:t>", "</a:t>
            </a:r>
            <a:r>
              <a:rPr dirty="0" err="1"/>
              <a:t>ничто</a:t>
            </a:r>
            <a:r>
              <a:rPr dirty="0"/>
              <a:t>")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единственное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- null.</a:t>
            </a:r>
          </a:p>
          <a:p>
            <a:pPr marL="173732" indent="-173732">
              <a:defRPr sz="2200"/>
            </a:pPr>
            <a:endParaRPr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console.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b="1" dirty="0"/>
              <a:t>undefined </a:t>
            </a:r>
            <a:r>
              <a:rPr dirty="0">
                <a:solidFill>
                  <a:srgbClr val="000000"/>
                </a:solidFill>
              </a:rPr>
              <a:t>== </a:t>
            </a:r>
            <a:r>
              <a:rPr b="1" dirty="0">
                <a:solidFill>
                  <a:srgbClr val="011993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) </a:t>
            </a:r>
            <a:r>
              <a:rPr i="1" dirty="0">
                <a:solidFill>
                  <a:srgbClr val="929292"/>
                </a:solidFill>
              </a:rPr>
              <a:t>// true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 dirty="0">
                <a:solidFill>
                  <a:srgbClr val="929292"/>
                </a:solidFill>
              </a:rPr>
              <a:t/>
            </a:r>
            <a:br>
              <a:rPr i="1" dirty="0">
                <a:solidFill>
                  <a:srgbClr val="929292"/>
                </a:solidFill>
              </a:rPr>
            </a:br>
            <a:r>
              <a:rPr dirty="0">
                <a:solidFill>
                  <a:srgbClr val="000000"/>
                </a:solidFill>
              </a:rPr>
              <a:t>console.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b="1" dirty="0"/>
              <a:t>undefined </a:t>
            </a:r>
            <a:r>
              <a:rPr dirty="0">
                <a:solidFill>
                  <a:srgbClr val="000000"/>
                </a:solidFill>
              </a:rPr>
              <a:t>=== </a:t>
            </a:r>
            <a:r>
              <a:rPr b="1" dirty="0">
                <a:solidFill>
                  <a:srgbClr val="011993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) </a:t>
            </a:r>
            <a:r>
              <a:rPr i="1" dirty="0">
                <a:solidFill>
                  <a:srgbClr val="929292"/>
                </a:solidFill>
              </a:rPr>
              <a:t>// false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типы данных. Null и Undefined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lnSpcReduction="10000"/>
          </a:bodyPr>
          <a:lstStyle/>
          <a:p>
            <a:pPr marL="0" indent="0" defTabSz="44348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64" b="1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168520" indent="-168520" defTabSz="443473">
              <a:lnSpc>
                <a:spcPct val="100000"/>
              </a:lnSpc>
              <a:spcBef>
                <a:spcPts val="0"/>
              </a:spcBef>
              <a:buFontTx/>
              <a:defRPr sz="1746"/>
            </a:pPr>
            <a:r>
              <a:rPr dirty="0"/>
              <a:t>Object - ("</a:t>
            </a:r>
            <a:r>
              <a:rPr dirty="0" err="1"/>
              <a:t>объект</a:t>
            </a:r>
            <a:r>
              <a:rPr dirty="0"/>
              <a:t>") </a:t>
            </a:r>
            <a:r>
              <a:rPr dirty="0" err="1"/>
              <a:t>представляет</a:t>
            </a:r>
            <a:r>
              <a:rPr dirty="0"/>
              <a:t> </a:t>
            </a:r>
            <a:r>
              <a:rPr dirty="0" err="1"/>
              <a:t>собои</a:t>
            </a:r>
            <a:r>
              <a:rPr dirty="0"/>
              <a:t>̆ </a:t>
            </a:r>
            <a:r>
              <a:rPr dirty="0" err="1"/>
              <a:t>неупорядоченныи</a:t>
            </a:r>
            <a:r>
              <a:rPr dirty="0"/>
              <a:t>̆ </a:t>
            </a:r>
            <a:r>
              <a:rPr dirty="0" err="1"/>
              <a:t>набор</a:t>
            </a:r>
            <a:r>
              <a:rPr dirty="0"/>
              <a:t> </a:t>
            </a:r>
            <a:r>
              <a:rPr dirty="0" err="1"/>
              <a:t>свойств</a:t>
            </a:r>
            <a:r>
              <a:rPr dirty="0"/>
              <a:t>. </a:t>
            </a:r>
            <a:r>
              <a:rPr dirty="0" err="1"/>
              <a:t>Каждое</a:t>
            </a:r>
            <a:r>
              <a:rPr dirty="0"/>
              <a:t> </a:t>
            </a:r>
            <a:r>
              <a:rPr dirty="0" err="1"/>
              <a:t>свойство</a:t>
            </a:r>
            <a:r>
              <a:rPr dirty="0"/>
              <a:t> </a:t>
            </a:r>
            <a:r>
              <a:rPr dirty="0" err="1"/>
              <a:t>состоит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, </a:t>
            </a:r>
            <a:r>
              <a:rPr dirty="0" err="1"/>
              <a:t>значения</a:t>
            </a:r>
            <a:r>
              <a:rPr dirty="0"/>
              <a:t> и </a:t>
            </a:r>
            <a:r>
              <a:rPr dirty="0" err="1"/>
              <a:t>набора</a:t>
            </a:r>
            <a:r>
              <a:rPr dirty="0"/>
              <a:t> </a:t>
            </a:r>
            <a:r>
              <a:rPr dirty="0" err="1"/>
              <a:t>атрибутов</a:t>
            </a:r>
            <a:r>
              <a:rPr dirty="0"/>
              <a:t>. </a:t>
            </a:r>
          </a:p>
          <a:p>
            <a:pPr marL="168520" indent="-168520" defTabSz="443473">
              <a:lnSpc>
                <a:spcPct val="100000"/>
              </a:lnSpc>
              <a:spcBef>
                <a:spcPts val="0"/>
              </a:spcBef>
              <a:buFontTx/>
              <a:defRPr sz="1746"/>
            </a:pPr>
            <a:endParaRPr dirty="0"/>
          </a:p>
          <a:p>
            <a:pPr marL="168520" indent="-168520" defTabSz="443473">
              <a:lnSpc>
                <a:spcPct val="100000"/>
              </a:lnSpc>
              <a:spcBef>
                <a:spcPts val="0"/>
              </a:spcBef>
              <a:buFontTx/>
              <a:defRPr sz="1746"/>
            </a:pPr>
            <a:r>
              <a:rPr dirty="0" err="1"/>
              <a:t>Варианты</a:t>
            </a:r>
            <a:r>
              <a:rPr dirty="0"/>
              <a:t> </a:t>
            </a:r>
            <a:r>
              <a:rPr dirty="0" err="1"/>
              <a:t>объявления</a:t>
            </a:r>
            <a:endParaRPr dirty="0"/>
          </a:p>
          <a:p>
            <a:pPr marL="0" lvl="1" indent="221742" defTabSz="44348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6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ru-RU" dirty="0" smtClean="0">
              <a:solidFill>
                <a:srgbClr val="000000"/>
              </a:solidFill>
            </a:endParaRPr>
          </a:p>
          <a:p>
            <a:pPr marL="0" lvl="1" indent="221742" defTabSz="44348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6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 err="1" smtClean="0">
                <a:solidFill>
                  <a:srgbClr val="011993"/>
                </a:solidFill>
              </a:rPr>
              <a:t>var</a:t>
            </a:r>
            <a:r>
              <a:rPr b="1" dirty="0" smtClean="0">
                <a:solidFill>
                  <a:srgbClr val="011993"/>
                </a:solidFill>
              </a:rPr>
              <a:t> </a:t>
            </a:r>
            <a:r>
              <a:rPr b="1" i="1" dirty="0">
                <a:solidFill>
                  <a:srgbClr val="7B248D"/>
                </a:solidFill>
              </a:rPr>
              <a:t>object </a:t>
            </a:r>
            <a:r>
              <a:rPr dirty="0"/>
              <a:t>= { </a:t>
            </a:r>
            <a:br>
              <a:rPr dirty="0"/>
            </a:br>
            <a:r>
              <a:rPr dirty="0"/>
              <a:t>    </a:t>
            </a:r>
            <a:r>
              <a:rPr lang="ru-RU" dirty="0" smtClean="0"/>
              <a:t>	</a:t>
            </a:r>
            <a:r>
              <a:rPr b="1" dirty="0" smtClean="0">
                <a:solidFill>
                  <a:srgbClr val="7B248D"/>
                </a:solidFill>
              </a:rPr>
              <a:t>var1 </a:t>
            </a:r>
            <a:r>
              <a:rPr dirty="0"/>
              <a:t>: </a:t>
            </a:r>
            <a:r>
              <a:rPr b="1" dirty="0">
                <a:solidFill>
                  <a:srgbClr val="008F00"/>
                </a:solidFill>
              </a:rPr>
              <a:t>'a'</a:t>
            </a:r>
            <a:r>
              <a:rPr dirty="0"/>
              <a:t>,</a:t>
            </a:r>
            <a:br>
              <a:rPr dirty="0"/>
            </a:br>
            <a:r>
              <a:rPr lang="ru-RU" dirty="0" smtClean="0"/>
              <a:t>	</a:t>
            </a:r>
            <a:r>
              <a:rPr b="1" dirty="0" smtClean="0">
                <a:solidFill>
                  <a:srgbClr val="7B248D"/>
                </a:solidFill>
              </a:rPr>
              <a:t>var2 </a:t>
            </a:r>
            <a:r>
              <a:rPr dirty="0"/>
              <a:t>: </a:t>
            </a:r>
            <a:r>
              <a:rPr dirty="0">
                <a:solidFill>
                  <a:srgbClr val="0433FF"/>
                </a:solidFill>
              </a:rPr>
              <a:t>1</a:t>
            </a:r>
            <a:r>
              <a:rPr dirty="0"/>
              <a:t/>
            </a:r>
            <a:br>
              <a:rPr dirty="0"/>
            </a:br>
            <a:r>
              <a:rPr lang="ru-RU" dirty="0"/>
              <a:t> </a:t>
            </a:r>
            <a:r>
              <a:rPr lang="ru-RU" dirty="0" smtClean="0"/>
              <a:t>    </a:t>
            </a:r>
            <a:r>
              <a:rPr dirty="0" smtClean="0"/>
              <a:t>};</a:t>
            </a:r>
            <a:endParaRPr dirty="0"/>
          </a:p>
          <a:p>
            <a:pPr marL="0" lvl="1" indent="221742" defTabSz="44348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61" b="1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dirty="0">
                <a:solidFill>
                  <a:srgbClr val="000000"/>
                </a:solidFill>
              </a:rPr>
              <a:t/>
            </a:r>
            <a:br>
              <a:rPr b="0" dirty="0">
                <a:solidFill>
                  <a:srgbClr val="000000"/>
                </a:solidFill>
              </a:rPr>
            </a:br>
            <a:r>
              <a:rPr lang="ru-RU" b="0" dirty="0" smtClean="0">
                <a:solidFill>
                  <a:srgbClr val="000000"/>
                </a:solidFill>
              </a:rPr>
              <a:t>     </a:t>
            </a:r>
            <a:r>
              <a:rPr dirty="0" err="1" smtClean="0">
                <a:solidFill>
                  <a:srgbClr val="011993"/>
                </a:solidFill>
              </a:rPr>
              <a:t>var</a:t>
            </a:r>
            <a:r>
              <a:rPr dirty="0" smtClean="0">
                <a:solidFill>
                  <a:srgbClr val="011993"/>
                </a:solidFill>
              </a:rPr>
              <a:t> </a:t>
            </a:r>
            <a:r>
              <a:rPr i="1" dirty="0">
                <a:solidFill>
                  <a:srgbClr val="7B248D"/>
                </a:solidFill>
              </a:rPr>
              <a:t>object </a:t>
            </a:r>
            <a:r>
              <a:rPr b="0"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11993"/>
                </a:solidFill>
              </a:rPr>
              <a:t>new </a:t>
            </a:r>
            <a:r>
              <a:rPr b="0" dirty="0">
                <a:solidFill>
                  <a:srgbClr val="000000"/>
                </a:solidFill>
              </a:rPr>
              <a:t>Object();</a:t>
            </a:r>
            <a:br>
              <a:rPr b="0" dirty="0">
                <a:solidFill>
                  <a:srgbClr val="000000"/>
                </a:solidFill>
              </a:rPr>
            </a:br>
            <a:r>
              <a:rPr lang="ru-RU" b="0" dirty="0" smtClean="0">
                <a:solidFill>
                  <a:srgbClr val="000000"/>
                </a:solidFill>
              </a:rPr>
              <a:t>     </a:t>
            </a:r>
            <a:r>
              <a:rPr dirty="0" err="1" smtClean="0">
                <a:solidFill>
                  <a:srgbClr val="011993"/>
                </a:solidFill>
              </a:rPr>
              <a:t>var</a:t>
            </a:r>
            <a:r>
              <a:rPr dirty="0" smtClean="0">
                <a:solidFill>
                  <a:srgbClr val="011993"/>
                </a:solidFill>
              </a:rPr>
              <a:t> </a:t>
            </a:r>
            <a:r>
              <a:rPr i="1" dirty="0">
                <a:solidFill>
                  <a:srgbClr val="7B248D"/>
                </a:solidFill>
              </a:rPr>
              <a:t>object </a:t>
            </a:r>
            <a:r>
              <a:rPr b="0"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11993"/>
                </a:solidFill>
              </a:rPr>
              <a:t>new </a:t>
            </a:r>
            <a:r>
              <a:rPr b="0" dirty="0">
                <a:solidFill>
                  <a:srgbClr val="000000"/>
                </a:solidFill>
              </a:rPr>
              <a:t>Object(</a:t>
            </a:r>
            <a:r>
              <a:rPr b="0" dirty="0">
                <a:solidFill>
                  <a:srgbClr val="0433FF"/>
                </a:solidFill>
              </a:rPr>
              <a:t>10</a:t>
            </a:r>
            <a:r>
              <a:rPr b="0" dirty="0">
                <a:solidFill>
                  <a:srgbClr val="000000"/>
                </a:solidFill>
              </a:rPr>
              <a:t>);</a:t>
            </a:r>
          </a:p>
          <a:p>
            <a:pPr marL="0" indent="112346" defTabSz="443473">
              <a:lnSpc>
                <a:spcPct val="100000"/>
              </a:lnSpc>
              <a:spcBef>
                <a:spcPts val="0"/>
              </a:spcBef>
              <a:buSzTx/>
              <a:buNone/>
              <a:defRPr sz="1746"/>
            </a:pPr>
            <a:endParaRPr b="0" dirty="0">
              <a:solidFill>
                <a:srgbClr val="000000"/>
              </a:solidFill>
            </a:endParaRPr>
          </a:p>
          <a:p>
            <a:pPr marL="332613" indent="-332613" defTabSz="443473">
              <a:lnSpc>
                <a:spcPct val="90000"/>
              </a:lnSpc>
              <a:spcBef>
                <a:spcPts val="0"/>
              </a:spcBef>
              <a:buFontTx/>
              <a:defRPr sz="1746"/>
            </a:pPr>
            <a:r>
              <a:rPr dirty="0"/>
              <a:t>В </a:t>
            </a:r>
            <a:r>
              <a:rPr dirty="0" err="1"/>
              <a:t>отличие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примитивных</a:t>
            </a:r>
            <a:r>
              <a:rPr dirty="0"/>
              <a:t> </a:t>
            </a:r>
            <a:r>
              <a:rPr dirty="0" err="1"/>
              <a:t>типов</a:t>
            </a:r>
            <a:r>
              <a:rPr dirty="0"/>
              <a:t> </a:t>
            </a:r>
            <a:r>
              <a:rPr dirty="0" err="1"/>
              <a:t>объекты</a:t>
            </a:r>
            <a:r>
              <a:rPr dirty="0"/>
              <a:t> </a:t>
            </a:r>
            <a:r>
              <a:rPr dirty="0" err="1"/>
              <a:t>передаются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ссылке</a:t>
            </a:r>
            <a:endParaRPr dirty="0"/>
          </a:p>
          <a:p>
            <a:pPr marL="0" lvl="1" indent="221742" defTabSz="44348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58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marL="0" lvl="1" indent="221742" defTabSz="44348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58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 err="1">
                <a:solidFill>
                  <a:srgbClr val="011993"/>
                </a:solidFill>
              </a:rPr>
              <a:t>var</a:t>
            </a:r>
            <a:r>
              <a:rPr b="1" dirty="0">
                <a:solidFill>
                  <a:srgbClr val="011993"/>
                </a:solidFill>
              </a:rPr>
              <a:t> </a:t>
            </a:r>
            <a:r>
              <a:rPr b="1" i="1" dirty="0"/>
              <a:t>o1 </a:t>
            </a:r>
            <a:r>
              <a:rPr dirty="0">
                <a:solidFill>
                  <a:srgbClr val="000000"/>
                </a:solidFill>
              </a:rPr>
              <a:t>= { </a:t>
            </a:r>
            <a:r>
              <a:rPr b="1" dirty="0"/>
              <a:t>value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433FF"/>
                </a:solidFill>
              </a:rPr>
              <a:t>10 </a:t>
            </a:r>
            <a:r>
              <a:rPr dirty="0">
                <a:solidFill>
                  <a:srgbClr val="000000"/>
                </a:solidFill>
              </a:rPr>
              <a:t>};</a:t>
            </a:r>
            <a:br>
              <a:rPr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    </a:t>
            </a:r>
            <a:r>
              <a:rPr b="1" dirty="0" err="1" smtClean="0">
                <a:solidFill>
                  <a:srgbClr val="011993"/>
                </a:solidFill>
              </a:rPr>
              <a:t>var</a:t>
            </a:r>
            <a:r>
              <a:rPr b="1" dirty="0" smtClean="0">
                <a:solidFill>
                  <a:srgbClr val="011993"/>
                </a:solidFill>
              </a:rPr>
              <a:t> </a:t>
            </a:r>
            <a:r>
              <a:rPr b="1" i="1" dirty="0"/>
              <a:t>o2 </a:t>
            </a:r>
            <a:r>
              <a:rPr dirty="0">
                <a:solidFill>
                  <a:srgbClr val="000000"/>
                </a:solidFill>
              </a:rPr>
              <a:t>= o;</a:t>
            </a:r>
            <a:br>
              <a:rPr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b="1" i="1" dirty="0" smtClean="0"/>
              <a:t>o2</a:t>
            </a:r>
            <a:r>
              <a:rPr dirty="0" smtClean="0">
                <a:solidFill>
                  <a:srgbClr val="000000"/>
                </a:solidFill>
              </a:rPr>
              <a:t>.</a:t>
            </a:r>
            <a:r>
              <a:rPr b="1" dirty="0" smtClean="0"/>
              <a:t>value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433FF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;</a:t>
            </a:r>
            <a:br>
              <a:rPr dirty="0">
                <a:solidFill>
                  <a:srgbClr val="000000"/>
                </a:solidFill>
              </a:rPr>
            </a:br>
            <a:r>
              <a:rPr lang="ru-RU" dirty="0" smtClean="0">
                <a:solidFill>
                  <a:srgbClr val="000000"/>
                </a:solidFill>
              </a:rPr>
              <a:t>     </a:t>
            </a:r>
            <a:r>
              <a:rPr b="1" dirty="0" smtClean="0"/>
              <a:t>console</a:t>
            </a:r>
            <a:r>
              <a:rPr dirty="0" smtClean="0">
                <a:solidFill>
                  <a:srgbClr val="000000"/>
                </a:solidFill>
              </a:rPr>
              <a:t>.</a:t>
            </a:r>
            <a:r>
              <a:rPr dirty="0" smtClean="0">
                <a:solidFill>
                  <a:srgbClr val="8D8B54"/>
                </a:solidFill>
              </a:rPr>
              <a:t>log</a:t>
            </a:r>
            <a:r>
              <a:rPr dirty="0" smtClean="0">
                <a:solidFill>
                  <a:srgbClr val="000000"/>
                </a:solidFill>
              </a:rPr>
              <a:t>(</a:t>
            </a:r>
            <a:r>
              <a:rPr b="1" i="1" dirty="0" smtClean="0"/>
              <a:t>o2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i="1" dirty="0">
                <a:solidFill>
                  <a:srgbClr val="929292"/>
                </a:solidFill>
              </a:rPr>
              <a:t>// 1</a:t>
            </a:r>
            <a:r>
              <a:rPr dirty="0">
                <a:solidFill>
                  <a:srgbClr val="000000"/>
                </a:solidFill>
              </a:rPr>
              <a:t/>
            </a:r>
            <a:br>
              <a:rPr dirty="0">
                <a:solidFill>
                  <a:srgbClr val="000000"/>
                </a:solidFill>
              </a:rPr>
            </a:br>
            <a:r>
              <a:rPr lang="ru-RU" dirty="0" smtClean="0">
                <a:solidFill>
                  <a:srgbClr val="000000"/>
                </a:solidFill>
              </a:rPr>
              <a:t>     </a:t>
            </a:r>
            <a:r>
              <a:rPr b="1" dirty="0" smtClean="0"/>
              <a:t>console</a:t>
            </a:r>
            <a:r>
              <a:rPr dirty="0" smtClean="0">
                <a:solidFill>
                  <a:srgbClr val="000000"/>
                </a:solidFill>
              </a:rPr>
              <a:t>.</a:t>
            </a:r>
            <a:r>
              <a:rPr dirty="0" smtClean="0">
                <a:solidFill>
                  <a:srgbClr val="8D8B54"/>
                </a:solidFill>
              </a:rPr>
              <a:t>log</a:t>
            </a:r>
            <a:r>
              <a:rPr dirty="0" smtClean="0">
                <a:solidFill>
                  <a:srgbClr val="000000"/>
                </a:solidFill>
              </a:rPr>
              <a:t>(</a:t>
            </a:r>
            <a:r>
              <a:rPr b="1" i="1" dirty="0" smtClean="0"/>
              <a:t>o1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i="1" dirty="0">
                <a:solidFill>
                  <a:srgbClr val="929292"/>
                </a:solidFill>
              </a:rPr>
              <a:t>// 1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Типы данных. Object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Функция – это объект.</a:t>
            </a:r>
          </a:p>
          <a:p>
            <a:pPr>
              <a:defRPr sz="2500"/>
            </a:pPr>
            <a:r>
              <a:t>Функция может содержать свойства и методы</a:t>
            </a:r>
          </a:p>
          <a:p>
            <a:pPr>
              <a:defRPr sz="2500"/>
            </a:pPr>
            <a:r>
              <a:t>Внутри функции могут объявляться другие функции</a:t>
            </a:r>
          </a:p>
          <a:p>
            <a:pPr>
              <a:defRPr sz="2500"/>
            </a:pPr>
            <a:r>
              <a:t>Функция может быть передана как аргумент, возвращена как результат действия функции, сохранена в переменной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Функции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-376318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/>
              <a:t>(</a:t>
            </a:r>
            <a:r>
              <a:rPr b="1" dirty="0">
                <a:solidFill>
                  <a:srgbClr val="011993"/>
                </a:solidFill>
              </a:rPr>
              <a:t>function </a:t>
            </a:r>
            <a:r>
              <a:rPr dirty="0"/>
              <a:t>()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/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/>
              <a:t>(</a:t>
            </a:r>
            <a:r>
              <a:rPr b="1" dirty="0">
                <a:solidFill>
                  <a:srgbClr val="008F00"/>
                </a:solidFill>
              </a:rPr>
              <a:t>'Immediately-Invoked Function Expression (IIFE)’</a:t>
            </a:r>
            <a:r>
              <a:rPr dirty="0"/>
              <a:t>);</a:t>
            </a:r>
            <a:br>
              <a:rPr dirty="0"/>
            </a:br>
            <a:r>
              <a:rPr dirty="0"/>
              <a:t>})();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b="1" dirty="0" err="1">
                <a:solidFill>
                  <a:srgbClr val="011993"/>
                </a:solidFill>
              </a:rPr>
              <a:t>var</a:t>
            </a:r>
            <a:r>
              <a:rPr b="1" dirty="0">
                <a:solidFill>
                  <a:srgbClr val="011993"/>
                </a:solidFill>
              </a:rPr>
              <a:t> </a:t>
            </a:r>
            <a:r>
              <a:rPr i="1" dirty="0" err="1"/>
              <a:t>funExpr</a:t>
            </a:r>
            <a:r>
              <a:rPr i="1" dirty="0"/>
              <a:t> </a:t>
            </a:r>
            <a:r>
              <a:rPr dirty="0"/>
              <a:t>= </a:t>
            </a:r>
            <a:r>
              <a:rPr b="1" dirty="0">
                <a:solidFill>
                  <a:srgbClr val="011993"/>
                </a:solidFill>
              </a:rPr>
              <a:t>function</a:t>
            </a:r>
            <a:r>
              <a:rPr dirty="0"/>
              <a:t>()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/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/>
              <a:t>(</a:t>
            </a:r>
            <a:r>
              <a:rPr b="1" dirty="0">
                <a:solidFill>
                  <a:srgbClr val="008F00"/>
                </a:solidFill>
              </a:rPr>
              <a:t>'Function Expression'</a:t>
            </a:r>
            <a:r>
              <a:rPr dirty="0"/>
              <a:t>);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i="1" dirty="0" err="1"/>
              <a:t>funExpr</a:t>
            </a:r>
            <a:r>
              <a:rPr dirty="0"/>
              <a:t>();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i="1" dirty="0" err="1"/>
              <a:t>funDecl</a:t>
            </a:r>
            <a:r>
              <a:rPr dirty="0"/>
              <a:t>();</a:t>
            </a:r>
            <a:br>
              <a:rPr dirty="0"/>
            </a:br>
            <a:r>
              <a:rPr b="1" dirty="0">
                <a:solidFill>
                  <a:srgbClr val="011993"/>
                </a:solidFill>
              </a:rPr>
              <a:t>function </a:t>
            </a:r>
            <a:r>
              <a:rPr b="1" dirty="0" err="1">
                <a:solidFill>
                  <a:srgbClr val="011993"/>
                </a:solidFill>
              </a:rPr>
              <a:t>funcDecl</a:t>
            </a:r>
            <a:r>
              <a:rPr dirty="0"/>
              <a:t>()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/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/>
              <a:t>(</a:t>
            </a:r>
            <a:r>
              <a:rPr b="1" dirty="0">
                <a:solidFill>
                  <a:srgbClr val="008F00"/>
                </a:solidFill>
              </a:rPr>
              <a:t>'Function Declaration'</a:t>
            </a:r>
            <a:r>
              <a:rPr dirty="0"/>
              <a:t>);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Функции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Переменная - поименованная область памяти, адрес которой можно использовать для осуществления доступа к данным и изменять значение в ходе выполнения программы</a:t>
            </a:r>
          </a:p>
          <a:p>
            <a:pPr marL="0" lvl="1" indent="228600">
              <a:buClrTx/>
              <a:buSzTx/>
              <a:buFontTx/>
              <a:buNone/>
            </a:pPr>
            <a:r>
              <a:t>[var] Переменная [ = Значение][,Переменная [ = Значение]…]</a:t>
            </a:r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993"/>
                </a:solidFill>
              </a:rPr>
              <a:t>var </a:t>
            </a:r>
            <a:r>
              <a:rPr b="1">
                <a:solidFill>
                  <a:srgbClr val="7B248D"/>
                </a:solidFill>
              </a:rPr>
              <a:t>temp</a:t>
            </a:r>
            <a:r>
              <a:rPr i="0">
                <a:solidFill>
                  <a:srgbClr val="000000"/>
                </a:solidFill>
              </a:rPr>
              <a:t>; </a:t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7B248D"/>
                </a:solidFill>
              </a:rPr>
              <a:t>temp</a:t>
            </a:r>
            <a:r>
              <a:rPr i="0">
                <a:solidFill>
                  <a:srgbClr val="000000"/>
                </a:solidFill>
              </a:rPr>
              <a:t>); </a:t>
            </a:r>
            <a:r>
              <a:t>// undefined</a:t>
            </a:r>
            <a:br/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B248D"/>
                </a:solidFill>
              </a:rPr>
              <a:t>temp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i="0">
                <a:solidFill>
                  <a:srgbClr val="0433FF"/>
                </a:solidFill>
              </a:rPr>
              <a:t>10</a:t>
            </a:r>
            <a:r>
              <a:rPr i="0">
                <a:solidFill>
                  <a:srgbClr val="000000"/>
                </a:solidFill>
              </a:rPr>
              <a:t>; </a:t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7B248D"/>
                </a:solidFill>
              </a:rPr>
              <a:t>temp</a:t>
            </a:r>
            <a:r>
              <a:rPr i="0">
                <a:solidFill>
                  <a:srgbClr val="000000"/>
                </a:solidFill>
              </a:rPr>
              <a:t>); </a:t>
            </a:r>
            <a:r>
              <a:t>// 10 </a:t>
            </a:r>
            <a:br/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B248D"/>
                </a:solidFill>
              </a:rPr>
              <a:t>temp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b="1" i="0">
                <a:solidFill>
                  <a:srgbClr val="008F00"/>
                </a:solidFill>
              </a:rPr>
              <a:t>'строка'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7B248D"/>
                </a:solidFill>
              </a:rPr>
              <a:t>temp</a:t>
            </a:r>
            <a:r>
              <a:rPr i="0">
                <a:solidFill>
                  <a:srgbClr val="000000"/>
                </a:solidFill>
              </a:rPr>
              <a:t>); </a:t>
            </a:r>
            <a:r>
              <a:t>// temp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Переменные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Область</a:t>
            </a:r>
            <a:r>
              <a:rPr dirty="0"/>
              <a:t> </a:t>
            </a:r>
            <a:r>
              <a:rPr dirty="0" err="1"/>
              <a:t>видимости</a:t>
            </a:r>
            <a:r>
              <a:rPr dirty="0"/>
              <a:t> – </a:t>
            </a:r>
            <a:r>
              <a:rPr dirty="0" err="1"/>
              <a:t>функция</a:t>
            </a:r>
            <a:r>
              <a:rPr dirty="0"/>
              <a:t>.</a:t>
            </a:r>
          </a:p>
          <a:p>
            <a:pPr marL="0" indent="-376318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7B248D"/>
                </a:solidFill>
              </a:rPr>
              <a:t>temp </a:t>
            </a:r>
            <a:r>
              <a:rPr dirty="0"/>
              <a:t>= </a:t>
            </a:r>
            <a:r>
              <a:rPr dirty="0">
                <a:solidFill>
                  <a:srgbClr val="0433FF"/>
                </a:solidFill>
              </a:rPr>
              <a:t>20</a:t>
            </a:r>
            <a:r>
              <a:rPr dirty="0"/>
              <a:t>;</a:t>
            </a:r>
            <a:br>
              <a:rPr dirty="0"/>
            </a:br>
            <a:r>
              <a:rPr b="1" dirty="0">
                <a:solidFill>
                  <a:srgbClr val="011993"/>
                </a:solidFill>
              </a:rPr>
              <a:t>function </a:t>
            </a:r>
            <a:r>
              <a:rPr dirty="0" err="1"/>
              <a:t>Func</a:t>
            </a:r>
            <a:r>
              <a:rPr dirty="0"/>
              <a:t>() {</a:t>
            </a:r>
            <a:br>
              <a:rPr dirty="0"/>
            </a:br>
            <a:r>
              <a:rPr dirty="0"/>
              <a:t>    { </a:t>
            </a:r>
            <a:r>
              <a:rPr b="1" dirty="0" err="1">
                <a:solidFill>
                  <a:srgbClr val="011993"/>
                </a:solidFill>
              </a:rPr>
              <a:t>var</a:t>
            </a:r>
            <a:r>
              <a:rPr b="1" dirty="0">
                <a:solidFill>
                  <a:srgbClr val="011993"/>
                </a:solidFill>
              </a:rPr>
              <a:t> </a:t>
            </a:r>
            <a:r>
              <a:rPr dirty="0">
                <a:solidFill>
                  <a:srgbClr val="559495"/>
                </a:solidFill>
              </a:rPr>
              <a:t>temp </a:t>
            </a:r>
            <a:r>
              <a:rPr dirty="0"/>
              <a:t>= </a:t>
            </a:r>
            <a:r>
              <a:rPr dirty="0">
                <a:solidFill>
                  <a:srgbClr val="0433FF"/>
                </a:solidFill>
              </a:rPr>
              <a:t>10</a:t>
            </a:r>
            <a:r>
              <a:rPr dirty="0"/>
              <a:t>; }; </a:t>
            </a:r>
            <a:br>
              <a:rPr dirty="0"/>
            </a:br>
            <a:r>
              <a:rPr dirty="0"/>
              <a:t>    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/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/>
              <a:t>(</a:t>
            </a:r>
            <a:r>
              <a:rPr dirty="0">
                <a:solidFill>
                  <a:srgbClr val="559495"/>
                </a:solidFill>
              </a:rPr>
              <a:t>temp</a:t>
            </a:r>
            <a:r>
              <a:rPr dirty="0"/>
              <a:t>); </a:t>
            </a:r>
            <a:r>
              <a:rPr i="1" dirty="0">
                <a:solidFill>
                  <a:srgbClr val="929292"/>
                </a:solidFill>
              </a:rPr>
              <a:t>// 10 </a:t>
            </a:r>
            <a:br>
              <a:rPr i="1" dirty="0">
                <a:solidFill>
                  <a:srgbClr val="929292"/>
                </a:solidFill>
              </a:rPr>
            </a:br>
            <a:r>
              <a:rPr i="1" dirty="0">
                <a:solidFill>
                  <a:srgbClr val="929292"/>
                </a:solidFill>
              </a:rPr>
              <a:t>    </a:t>
            </a:r>
            <a:br>
              <a:rPr i="1" dirty="0">
                <a:solidFill>
                  <a:srgbClr val="929292"/>
                </a:solidFill>
              </a:rPr>
            </a:br>
            <a:r>
              <a:rPr i="1" dirty="0">
                <a:solidFill>
                  <a:srgbClr val="929292"/>
                </a:solidFill>
              </a:rPr>
              <a:t>    </a:t>
            </a:r>
            <a:r>
              <a:rPr b="1" dirty="0">
                <a:solidFill>
                  <a:srgbClr val="011993"/>
                </a:solidFill>
              </a:rPr>
              <a:t>function </a:t>
            </a:r>
            <a:r>
              <a:rPr i="1" dirty="0"/>
              <a:t>Func1</a:t>
            </a:r>
            <a:r>
              <a:rPr dirty="0"/>
              <a:t>() {</a:t>
            </a:r>
            <a:br>
              <a:rPr dirty="0"/>
            </a:br>
            <a:r>
              <a:rPr dirty="0"/>
              <a:t>    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/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/>
              <a:t>(</a:t>
            </a:r>
            <a:r>
              <a:rPr dirty="0">
                <a:solidFill>
                  <a:srgbClr val="559495"/>
                </a:solidFill>
              </a:rPr>
              <a:t>temp</a:t>
            </a:r>
            <a:r>
              <a:rPr dirty="0"/>
              <a:t>); </a:t>
            </a:r>
            <a:r>
              <a:rPr i="1" dirty="0">
                <a:solidFill>
                  <a:srgbClr val="929292"/>
                </a:solidFill>
              </a:rPr>
              <a:t>// 10</a:t>
            </a:r>
            <a:br>
              <a:rPr i="1" dirty="0">
                <a:solidFill>
                  <a:srgbClr val="929292"/>
                </a:solidFill>
              </a:rPr>
            </a:br>
            <a:r>
              <a:rPr i="1" dirty="0">
                <a:solidFill>
                  <a:srgbClr val="929292"/>
                </a:solidFill>
              </a:rPr>
              <a:t>    </a:t>
            </a:r>
            <a:r>
              <a:rPr dirty="0"/>
              <a:t>}</a:t>
            </a:r>
            <a:br>
              <a:rPr dirty="0"/>
            </a:br>
            <a:r>
              <a:rPr dirty="0"/>
              <a:t>    </a:t>
            </a:r>
            <a:br>
              <a:rPr dirty="0"/>
            </a:br>
            <a:r>
              <a:rPr dirty="0"/>
              <a:t>    </a:t>
            </a:r>
            <a:r>
              <a:rPr i="1" dirty="0"/>
              <a:t>Func1</a:t>
            </a:r>
            <a:r>
              <a:rPr dirty="0"/>
              <a:t>();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Func</a:t>
            </a:r>
            <a:r>
              <a:rPr dirty="0"/>
              <a:t>();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/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/>
              <a:t>(</a:t>
            </a:r>
            <a:r>
              <a:rPr b="1" dirty="0">
                <a:solidFill>
                  <a:srgbClr val="7B248D"/>
                </a:solidFill>
              </a:rPr>
              <a:t>temp</a:t>
            </a:r>
            <a:r>
              <a:rPr dirty="0"/>
              <a:t>); </a:t>
            </a:r>
            <a:r>
              <a:rPr i="1" dirty="0">
                <a:solidFill>
                  <a:srgbClr val="929292"/>
                </a:solidFill>
              </a:rPr>
              <a:t>// 20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Переменные. область видимости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80483" y="1439863"/>
            <a:ext cx="11119106" cy="45110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 defTabSz="457200">
              <a:spcBef>
                <a:spcPts val="3200"/>
              </a:spcBef>
              <a:buFontTx/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</a:defRPr>
            </a:pPr>
            <a:r>
              <a:rPr dirty="0"/>
              <a:t>	</a:t>
            </a:r>
            <a:r>
              <a:rPr dirty="0" err="1"/>
              <a:t>динамическая</a:t>
            </a:r>
            <a:r>
              <a:rPr dirty="0"/>
              <a:t> </a:t>
            </a:r>
            <a:r>
              <a:rPr dirty="0" err="1"/>
              <a:t>типизация</a:t>
            </a:r>
            <a:r>
              <a:rPr dirty="0"/>
              <a:t> </a:t>
            </a:r>
          </a:p>
          <a:p>
            <a:pPr marL="228600" indent="-228600" defTabSz="457200">
              <a:spcBef>
                <a:spcPts val="3200"/>
              </a:spcBef>
              <a:buFontTx/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</a:defRPr>
            </a:pPr>
            <a:r>
              <a:rPr dirty="0"/>
              <a:t>	</a:t>
            </a:r>
            <a:r>
              <a:rPr dirty="0" err="1"/>
              <a:t>слабая</a:t>
            </a:r>
            <a:r>
              <a:rPr dirty="0"/>
              <a:t> </a:t>
            </a:r>
            <a:r>
              <a:rPr dirty="0" err="1"/>
              <a:t>типизация</a:t>
            </a:r>
            <a:r>
              <a:rPr dirty="0"/>
              <a:t> </a:t>
            </a:r>
          </a:p>
          <a:p>
            <a:pPr marL="228600" indent="-228600" defTabSz="457200">
              <a:spcBef>
                <a:spcPts val="3200"/>
              </a:spcBef>
              <a:buFontTx/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</a:defRPr>
            </a:pPr>
            <a:r>
              <a:rPr dirty="0"/>
              <a:t>	</a:t>
            </a:r>
            <a:r>
              <a:rPr dirty="0" err="1"/>
              <a:t>автоматическое</a:t>
            </a:r>
            <a:r>
              <a:rPr dirty="0"/>
              <a:t>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памятью</a:t>
            </a:r>
            <a:r>
              <a:rPr dirty="0"/>
              <a:t> </a:t>
            </a:r>
          </a:p>
          <a:p>
            <a:pPr marL="228600" indent="-228600" defTabSz="457200">
              <a:spcBef>
                <a:spcPts val="3200"/>
              </a:spcBef>
              <a:buFontTx/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</a:defRPr>
            </a:pPr>
            <a:r>
              <a:rPr dirty="0"/>
              <a:t>	</a:t>
            </a:r>
            <a:r>
              <a:rPr dirty="0" err="1"/>
              <a:t>прототипное</a:t>
            </a:r>
            <a:r>
              <a:rPr dirty="0"/>
              <a:t> </a:t>
            </a:r>
            <a:r>
              <a:rPr dirty="0" err="1"/>
              <a:t>программирование</a:t>
            </a:r>
            <a:r>
              <a:rPr dirty="0"/>
              <a:t> </a:t>
            </a:r>
          </a:p>
          <a:p>
            <a:pPr marL="228600" indent="-228600" defTabSz="457200">
              <a:spcBef>
                <a:spcPts val="3200"/>
              </a:spcBef>
              <a:buFontTx/>
              <a:tabLst>
                <a:tab pos="139700" algn="l"/>
                <a:tab pos="457200" algn="l"/>
              </a:tabLst>
              <a:defRPr sz="2800">
                <a:solidFill>
                  <a:srgbClr val="535353"/>
                </a:solidFill>
              </a:defRPr>
            </a:pPr>
            <a:r>
              <a:rPr dirty="0"/>
              <a:t>	</a:t>
            </a:r>
            <a:r>
              <a:rPr dirty="0" err="1"/>
              <a:t>функции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объекты</a:t>
            </a:r>
            <a:r>
              <a:rPr dirty="0"/>
              <a:t> </a:t>
            </a:r>
            <a:r>
              <a:rPr dirty="0" err="1"/>
              <a:t>первого</a:t>
            </a:r>
            <a:r>
              <a:rPr dirty="0"/>
              <a:t> </a:t>
            </a:r>
            <a:r>
              <a:rPr dirty="0" err="1"/>
              <a:t>класса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особенности архитектуры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function </a:t>
            </a:r>
            <a:r>
              <a:rPr i="1"/>
              <a:t>Func</a:t>
            </a:r>
            <a:r>
              <a:t>() {</a:t>
            </a:r>
            <a:br/>
            <a:r>
              <a:t>    { </a:t>
            </a:r>
            <a:r>
              <a:rPr b="1">
                <a:solidFill>
                  <a:srgbClr val="7B248D"/>
                </a:solidFill>
              </a:rPr>
              <a:t>temp </a:t>
            </a:r>
            <a:r>
              <a:t>= </a:t>
            </a:r>
            <a:r>
              <a:rPr>
                <a:solidFill>
                  <a:srgbClr val="0433FF"/>
                </a:solidFill>
              </a:rPr>
              <a:t>10</a:t>
            </a:r>
            <a:r>
              <a:t>; };</a:t>
            </a:r>
            <a:br/>
            <a:r>
              <a:t>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 b="1">
                <a:solidFill>
                  <a:srgbClr val="7B248D"/>
                </a:solidFill>
              </a:rPr>
              <a:t>temp</a:t>
            </a:r>
            <a:r>
              <a:t>); </a:t>
            </a:r>
            <a:r>
              <a:rPr i="1">
                <a:solidFill>
                  <a:srgbClr val="929292"/>
                </a:solidFill>
              </a:rPr>
              <a:t>// 10</a:t>
            </a:r>
            <a:br>
              <a:rPr i="1">
                <a:solidFill>
                  <a:srgbClr val="929292"/>
                </a:solidFill>
              </a:rPr>
            </a:br>
            <a:r>
              <a:t>}</a:t>
            </a:r>
            <a:br/>
            <a:r>
              <a:t/>
            </a:r>
            <a:br/>
            <a:r>
              <a:rPr i="1"/>
              <a:t>Func</a:t>
            </a:r>
            <a:r>
              <a:t>();</a:t>
            </a:r>
            <a:br/>
            <a:r>
              <a:t/>
            </a:r>
            <a:br/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 b="1">
                <a:solidFill>
                  <a:srgbClr val="7B248D"/>
                </a:solidFill>
              </a:rPr>
              <a:t>temp</a:t>
            </a:r>
            <a:r>
              <a:t>); </a:t>
            </a:r>
            <a:r>
              <a:rPr i="1">
                <a:solidFill>
                  <a:srgbClr val="929292"/>
                </a:solidFill>
              </a:rPr>
              <a:t>// 10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Переменные. Область видимости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4231" indent="-164231" defTabSz="416052">
              <a:lnSpc>
                <a:spcPct val="100000"/>
              </a:lnSpc>
              <a:spcBef>
                <a:spcPts val="0"/>
              </a:spcBef>
              <a:buFontTx/>
              <a:defRPr sz="163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Внутри</a:t>
            </a:r>
            <a:r>
              <a:rPr dirty="0"/>
              <a:t> </a:t>
            </a:r>
            <a:r>
              <a:rPr dirty="0" err="1"/>
              <a:t>области</a:t>
            </a:r>
            <a:r>
              <a:rPr dirty="0"/>
              <a:t> </a:t>
            </a:r>
            <a:r>
              <a:rPr dirty="0" err="1"/>
              <a:t>видимости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</a:t>
            </a:r>
            <a:r>
              <a:rPr dirty="0" err="1"/>
              <a:t>видны</a:t>
            </a:r>
            <a:r>
              <a:rPr dirty="0"/>
              <a:t> 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месте</a:t>
            </a:r>
            <a:r>
              <a:rPr dirty="0"/>
              <a:t>, а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объявления</a:t>
            </a:r>
            <a:endParaRPr dirty="0"/>
          </a:p>
          <a:p>
            <a:pPr marL="164231" indent="-164231" defTabSz="416052">
              <a:lnSpc>
                <a:spcPct val="100000"/>
              </a:lnSpc>
              <a:spcBef>
                <a:spcPts val="0"/>
              </a:spcBef>
              <a:buFontTx/>
              <a:defRPr sz="163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-396892" defTabSz="416052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47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7B248D"/>
                </a:solidFill>
              </a:rPr>
              <a:t>temp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433FF"/>
                </a:solidFill>
              </a:rPr>
              <a:t>30</a:t>
            </a:r>
            <a:r>
              <a:rPr dirty="0">
                <a:solidFill>
                  <a:srgbClr val="000000"/>
                </a:solidFill>
              </a:rPr>
              <a:t>;</a:t>
            </a:r>
            <a:br>
              <a:rPr dirty="0">
                <a:solidFill>
                  <a:srgbClr val="000000"/>
                </a:solidFill>
              </a:rPr>
            </a:br>
            <a:r>
              <a:rPr b="1" dirty="0">
                <a:solidFill>
                  <a:srgbClr val="011993"/>
                </a:solidFill>
              </a:rPr>
              <a:t>function </a:t>
            </a:r>
            <a:r>
              <a:rPr i="1" dirty="0" err="1">
                <a:solidFill>
                  <a:srgbClr val="000000"/>
                </a:solidFill>
              </a:rPr>
              <a:t>Func</a:t>
            </a:r>
            <a:r>
              <a:rPr dirty="0">
                <a:solidFill>
                  <a:srgbClr val="000000"/>
                </a:solidFill>
              </a:rPr>
              <a:t>() {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559495"/>
                </a:solidFill>
              </a:rPr>
              <a:t>temp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i="1" dirty="0"/>
              <a:t>// undefined</a:t>
            </a:r>
            <a:br>
              <a:rPr i="1" dirty="0"/>
            </a:br>
            <a:r>
              <a:rPr i="1" dirty="0"/>
              <a:t>    </a:t>
            </a:r>
            <a:br>
              <a:rPr i="1" dirty="0"/>
            </a:br>
            <a:r>
              <a:rPr i="1" dirty="0"/>
              <a:t>    </a:t>
            </a:r>
            <a:r>
              <a:rPr b="1" dirty="0">
                <a:solidFill>
                  <a:srgbClr val="011993"/>
                </a:solidFill>
              </a:rPr>
              <a:t>if 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b="1" dirty="0">
                <a:solidFill>
                  <a:srgbClr val="011993"/>
                </a:solidFill>
              </a:rPr>
              <a:t>false</a:t>
            </a:r>
            <a:r>
              <a:rPr dirty="0">
                <a:solidFill>
                  <a:srgbClr val="000000"/>
                </a:solidFill>
              </a:rPr>
              <a:t>) {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 err="1">
                <a:solidFill>
                  <a:srgbClr val="011993"/>
                </a:solidFill>
              </a:rPr>
              <a:t>var</a:t>
            </a:r>
            <a:r>
              <a:rPr b="1" dirty="0">
                <a:solidFill>
                  <a:srgbClr val="011993"/>
                </a:solidFill>
              </a:rPr>
              <a:t> </a:t>
            </a:r>
            <a:r>
              <a:rPr dirty="0">
                <a:solidFill>
                  <a:srgbClr val="559495"/>
                </a:solidFill>
              </a:rPr>
              <a:t>temp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433FF"/>
                </a:solidFill>
              </a:rPr>
              <a:t>10</a:t>
            </a:r>
            <a:r>
              <a:rPr dirty="0">
                <a:solidFill>
                  <a:srgbClr val="000000"/>
                </a:solidFill>
              </a:rPr>
              <a:t>;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    } </a:t>
            </a:r>
            <a:r>
              <a:rPr b="1" dirty="0">
                <a:solidFill>
                  <a:srgbClr val="011993"/>
                </a:solidFill>
              </a:rPr>
              <a:t>else </a:t>
            </a:r>
            <a:r>
              <a:rPr dirty="0">
                <a:solidFill>
                  <a:srgbClr val="000000"/>
                </a:solidFill>
              </a:rPr>
              <a:t>{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559495"/>
                </a:solidFill>
              </a:rPr>
              <a:t>temp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433FF"/>
                </a:solidFill>
              </a:rPr>
              <a:t>20</a:t>
            </a:r>
            <a:r>
              <a:rPr dirty="0">
                <a:solidFill>
                  <a:srgbClr val="000000"/>
                </a:solidFill>
              </a:rPr>
              <a:t>;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    }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    </a:t>
            </a: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559495"/>
                </a:solidFill>
              </a:rPr>
              <a:t>temp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i="1" dirty="0"/>
              <a:t>// 20</a:t>
            </a:r>
            <a:br>
              <a:rPr i="1" dirty="0"/>
            </a:br>
            <a:r>
              <a:rPr dirty="0">
                <a:solidFill>
                  <a:srgbClr val="000000"/>
                </a:solidFill>
              </a:rPr>
              <a:t>}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/>
            </a:r>
            <a:br>
              <a:rPr dirty="0">
                <a:solidFill>
                  <a:srgbClr val="000000"/>
                </a:solidFill>
              </a:rPr>
            </a:br>
            <a:r>
              <a:rPr i="1" dirty="0" err="1">
                <a:solidFill>
                  <a:srgbClr val="000000"/>
                </a:solidFill>
              </a:rPr>
              <a:t>Func</a:t>
            </a:r>
            <a:r>
              <a:rPr dirty="0">
                <a:solidFill>
                  <a:srgbClr val="000000"/>
                </a:solidFill>
              </a:rPr>
              <a:t>();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/>
            </a:r>
            <a:br>
              <a:rPr dirty="0">
                <a:solidFill>
                  <a:srgbClr val="000000"/>
                </a:solidFill>
              </a:rPr>
            </a:br>
            <a:r>
              <a:rPr b="1" dirty="0">
                <a:solidFill>
                  <a:srgbClr val="7B248D"/>
                </a:solidFill>
              </a:rPr>
              <a:t>console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dirty="0">
                <a:solidFill>
                  <a:srgbClr val="8D8B54"/>
                </a:solidFill>
              </a:rPr>
              <a:t>log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b="1" dirty="0">
                <a:solidFill>
                  <a:srgbClr val="7B248D"/>
                </a:solidFill>
              </a:rPr>
              <a:t>temp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i="1" dirty="0"/>
              <a:t>// 30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Переменные. Область видимости. Подъем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515724" y="1479103"/>
            <a:ext cx="3747834" cy="3657830"/>
          </a:xfrm>
          <a:prstGeom prst="rect">
            <a:avLst/>
          </a:prstGeom>
          <a:solidFill>
            <a:schemeClr val="accent2">
              <a:lumOff val="2333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Замыкания</a:t>
            </a:r>
          </a:p>
        </p:txBody>
      </p:sp>
      <p:sp>
        <p:nvSpPr>
          <p:cNvPr id="173" name="Shape 173"/>
          <p:cNvSpPr/>
          <p:nvPr/>
        </p:nvSpPr>
        <p:spPr>
          <a:xfrm>
            <a:off x="5221436" y="5029372"/>
            <a:ext cx="1749128" cy="1059761"/>
          </a:xfrm>
          <a:prstGeom prst="rect">
            <a:avLst/>
          </a:prstGeom>
          <a:solidFill>
            <a:schemeClr val="accent6">
              <a:satOff val="-16615"/>
              <a:lumOff val="28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secondScope</a:t>
            </a:r>
          </a:p>
        </p:txBody>
      </p:sp>
      <p:sp>
        <p:nvSpPr>
          <p:cNvPr id="174" name="Shape 174"/>
          <p:cNvSpPr/>
          <p:nvPr/>
        </p:nvSpPr>
        <p:spPr>
          <a:xfrm>
            <a:off x="6202599" y="3697738"/>
            <a:ext cx="1749128" cy="1059761"/>
          </a:xfrm>
          <a:prstGeom prst="rect">
            <a:avLst/>
          </a:prstGeom>
          <a:solidFill>
            <a:schemeClr val="accent4">
              <a:lumOff val="23921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firstScope</a:t>
            </a:r>
          </a:p>
          <a:p>
            <a:r>
              <a:t>c = 2</a:t>
            </a:r>
          </a:p>
        </p:txBody>
      </p:sp>
      <p:sp>
        <p:nvSpPr>
          <p:cNvPr id="175" name="Shape 175"/>
          <p:cNvSpPr/>
          <p:nvPr/>
        </p:nvSpPr>
        <p:spPr>
          <a:xfrm>
            <a:off x="7358632" y="2316107"/>
            <a:ext cx="1749128" cy="1059762"/>
          </a:xfrm>
          <a:prstGeom prst="rect">
            <a:avLst/>
          </a:prstGeom>
          <a:solidFill>
            <a:schemeClr val="accent3">
              <a:satOff val="-29946"/>
              <a:lumOff val="31666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i="1"/>
              <a:t>closureScope</a:t>
            </a:r>
          </a:p>
          <a:p>
            <a:r>
              <a:rPr i="1"/>
              <a:t>b = 1</a:t>
            </a:r>
          </a:p>
        </p:txBody>
      </p:sp>
      <p:sp>
        <p:nvSpPr>
          <p:cNvPr id="176" name="Shape 176"/>
          <p:cNvSpPr/>
          <p:nvPr/>
        </p:nvSpPr>
        <p:spPr>
          <a:xfrm>
            <a:off x="8701864" y="1023377"/>
            <a:ext cx="1749128" cy="1059762"/>
          </a:xfrm>
          <a:prstGeom prst="rect">
            <a:avLst/>
          </a:prstGeom>
          <a:solidFill>
            <a:schemeClr val="accent2">
              <a:lumOff val="23333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global/window</a:t>
            </a:r>
          </a:p>
          <a:p>
            <a:r>
              <a:t>a = 42</a:t>
            </a:r>
          </a:p>
        </p:txBody>
      </p:sp>
      <p:sp>
        <p:nvSpPr>
          <p:cNvPr id="177" name="Shape 177"/>
          <p:cNvSpPr/>
          <p:nvPr/>
        </p:nvSpPr>
        <p:spPr>
          <a:xfrm>
            <a:off x="594987" y="1902069"/>
            <a:ext cx="3668571" cy="2947600"/>
          </a:xfrm>
          <a:prstGeom prst="rect">
            <a:avLst/>
          </a:prstGeom>
          <a:solidFill>
            <a:schemeClr val="accent3">
              <a:satOff val="-29946"/>
              <a:lumOff val="31666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905142" y="2557221"/>
            <a:ext cx="3358415" cy="1743558"/>
          </a:xfrm>
          <a:prstGeom prst="rect">
            <a:avLst/>
          </a:prstGeom>
          <a:solidFill>
            <a:schemeClr val="accent4">
              <a:lumOff val="2392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080372" y="3272199"/>
            <a:ext cx="3183185" cy="313602"/>
          </a:xfrm>
          <a:prstGeom prst="rect">
            <a:avLst/>
          </a:prstGeom>
          <a:solidFill>
            <a:schemeClr val="accent6">
              <a:satOff val="-16615"/>
              <a:lumOff val="2872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67783" y="1404637"/>
            <a:ext cx="3818315" cy="373630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a </a:t>
            </a:r>
            <a:r>
              <a:t>= </a:t>
            </a:r>
            <a:r>
              <a:rPr>
                <a:solidFill>
                  <a:srgbClr val="0433FF"/>
                </a:solidFill>
              </a:rPr>
              <a:t>42</a:t>
            </a:r>
            <a:r>
              <a:t>;</a:t>
            </a:r>
            <a:br/>
            <a:r>
              <a:rPr b="1">
                <a:solidFill>
                  <a:srgbClr val="011993"/>
                </a:solidFill>
              </a:rPr>
              <a:t>function </a:t>
            </a:r>
            <a:r>
              <a:rPr i="1"/>
              <a:t>closureScope</a:t>
            </a:r>
            <a:r>
              <a:t>() {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b</a:t>
            </a:r>
            <a:r>
              <a:rPr>
                <a:solidFill>
                  <a:srgbClr val="559495"/>
                </a:solidFill>
              </a:rPr>
              <a:t> </a:t>
            </a:r>
            <a:r>
              <a:t>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/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function </a:t>
            </a:r>
            <a:r>
              <a:rPr i="1"/>
              <a:t>firstScope</a:t>
            </a:r>
            <a:r>
              <a:t>() {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c</a:t>
            </a:r>
            <a:r>
              <a:rPr>
                <a:solidFill>
                  <a:srgbClr val="559495"/>
                </a:solidFill>
              </a:rPr>
              <a:t> </a:t>
            </a:r>
            <a:r>
              <a:t>= </a:t>
            </a:r>
            <a:r>
              <a:rPr>
                <a:solidFill>
                  <a:srgbClr val="0433FF"/>
                </a:solidFill>
              </a:rPr>
              <a:t>2</a:t>
            </a:r>
            <a:r>
              <a:t>;</a:t>
            </a:r>
            <a:br/>
            <a:r>
              <a:t/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function </a:t>
            </a:r>
            <a:r>
              <a:rPr i="1"/>
              <a:t>secondScope</a:t>
            </a:r>
            <a:r>
              <a:t>() {</a:t>
            </a:r>
            <a:br/>
            <a:r>
              <a:t>    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 b="1" i="1">
                <a:solidFill>
                  <a:srgbClr val="7B248D"/>
                </a:solidFill>
              </a:rPr>
              <a:t>a </a:t>
            </a:r>
            <a:r>
              <a:t>+ </a:t>
            </a:r>
            <a:r>
              <a:rPr b="1" i="1">
                <a:solidFill>
                  <a:srgbClr val="7B248D"/>
                </a:solidFill>
              </a:rPr>
              <a:t>b</a:t>
            </a:r>
            <a:r>
              <a:t> + </a:t>
            </a:r>
            <a:r>
              <a:rPr b="1" i="1">
                <a:solidFill>
                  <a:srgbClr val="7B248D"/>
                </a:solidFill>
              </a:rPr>
              <a:t>c</a:t>
            </a:r>
            <a:r>
              <a:t>;</a:t>
            </a:r>
            <a:br/>
            <a:r>
              <a:t>        }</a:t>
            </a:r>
            <a:br/>
            <a:r>
              <a:t/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 i="1"/>
              <a:t>secondScope</a:t>
            </a:r>
            <a:r>
              <a:t>();</a:t>
            </a:r>
            <a:br/>
            <a:r>
              <a:t>    }</a:t>
            </a:r>
            <a:br/>
            <a:r>
              <a:t/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 i="1"/>
              <a:t>firstScope</a:t>
            </a:r>
            <a:r>
              <a:t>();</a:t>
            </a:r>
            <a:br/>
            <a:r>
              <a:t>}</a:t>
            </a:r>
          </a:p>
        </p:txBody>
      </p:sp>
      <p:sp>
        <p:nvSpPr>
          <p:cNvPr id="181" name="Shape 181"/>
          <p:cNvSpPr/>
          <p:nvPr/>
        </p:nvSpPr>
        <p:spPr>
          <a:xfrm flipV="1">
            <a:off x="7602685" y="2655462"/>
            <a:ext cx="2588715" cy="3252337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993"/>
                </a:solidFill>
              </a:rPr>
              <a:t>function </a:t>
            </a:r>
            <a:r>
              <a:rPr>
                <a:solidFill>
                  <a:srgbClr val="000000"/>
                </a:solidFill>
              </a:rPr>
              <a:t>Greeting</a:t>
            </a:r>
            <a:r>
              <a:rPr i="0">
                <a:solidFill>
                  <a:srgbClr val="000000"/>
                </a:solidFill>
              </a:rPr>
              <a:t>(greet)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return function </a:t>
            </a:r>
            <a:r>
              <a:rPr i="0">
                <a:solidFill>
                  <a:srgbClr val="000000"/>
                </a:solidFill>
              </a:rPr>
              <a:t>(name)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</a:t>
            </a:r>
            <a:r>
              <a:rPr b="1" i="0">
                <a:solidFill>
                  <a:srgbClr val="011993"/>
                </a:solidFill>
              </a:rPr>
              <a:t>return </a:t>
            </a:r>
            <a:r>
              <a:rPr i="0">
                <a:solidFill>
                  <a:srgbClr val="000000"/>
                </a:solidFill>
              </a:rPr>
              <a:t>greet + </a:t>
            </a:r>
            <a:r>
              <a:rPr b="1" i="0">
                <a:solidFill>
                  <a:srgbClr val="008F00"/>
                </a:solidFill>
              </a:rPr>
              <a:t>', ' </a:t>
            </a:r>
            <a:r>
              <a:rPr i="0">
                <a:solidFill>
                  <a:srgbClr val="000000"/>
                </a:solidFill>
              </a:rPr>
              <a:t>+ name;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}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/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var </a:t>
            </a:r>
            <a:r>
              <a:rPr b="1">
                <a:solidFill>
                  <a:srgbClr val="7B248D"/>
                </a:solidFill>
              </a:rPr>
              <a:t>hello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Greeting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F00"/>
                </a:solidFill>
              </a:rPr>
              <a:t>'Hello'</a:t>
            </a:r>
            <a:r>
              <a:rPr i="0">
                <a:solidFill>
                  <a:srgbClr val="000000"/>
                </a:solidFill>
              </a:rPr>
              <a:t>);</a:t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var </a:t>
            </a:r>
            <a:r>
              <a:rPr b="1">
                <a:solidFill>
                  <a:srgbClr val="7B248D"/>
                </a:solidFill>
              </a:rPr>
              <a:t>hellorus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Greeting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F00"/>
                </a:solidFill>
              </a:rPr>
              <a:t>'Hey, hello’</a:t>
            </a:r>
            <a:r>
              <a:rPr i="0">
                <a:solidFill>
                  <a:srgbClr val="000000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/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7B248D"/>
                </a:solidFill>
              </a:rPr>
              <a:t>hello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F00"/>
                </a:solidFill>
              </a:rPr>
              <a:t>'World!'</a:t>
            </a:r>
            <a:r>
              <a:rPr i="0">
                <a:solidFill>
                  <a:srgbClr val="000000"/>
                </a:solidFill>
              </a:rPr>
              <a:t>)); </a:t>
            </a:r>
            <a:r>
              <a:t>// Hello, World</a:t>
            </a:r>
            <a:br/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7B248D"/>
                </a:solidFill>
              </a:rPr>
              <a:t>hellorus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F00"/>
                </a:solidFill>
              </a:rPr>
              <a:t>'Underworld!'</a:t>
            </a:r>
            <a:r>
              <a:rPr i="0">
                <a:solidFill>
                  <a:srgbClr val="000000"/>
                </a:solidFill>
              </a:rPr>
              <a:t>)); </a:t>
            </a:r>
            <a:r>
              <a:t>// Hey, hello, Underworld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Замыкания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56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function </a:t>
            </a:r>
            <a:r>
              <a:rPr i="1"/>
              <a:t>init</a:t>
            </a:r>
            <a:r>
              <a:t>(b) {</a:t>
            </a:r>
            <a:br/>
            <a:r>
              <a:t>    </a:t>
            </a:r>
            <a:r>
              <a:rPr b="1">
                <a:solidFill>
                  <a:srgbClr val="7B248D"/>
                </a:solidFill>
              </a:rPr>
              <a:t>window</a:t>
            </a:r>
            <a:r>
              <a:t>.</a:t>
            </a:r>
            <a:r>
              <a:rPr>
                <a:solidFill>
                  <a:srgbClr val="8D8B54"/>
                </a:solidFill>
              </a:rPr>
              <a:t>getB </a:t>
            </a:r>
            <a:r>
              <a:t>= </a:t>
            </a:r>
            <a:r>
              <a:rPr b="1">
                <a:solidFill>
                  <a:srgbClr val="011993"/>
                </a:solidFill>
              </a:rPr>
              <a:t>function </a:t>
            </a:r>
            <a:r>
              <a:t>() {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b;}</a:t>
            </a:r>
            <a:br/>
            <a:r>
              <a:t>}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56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rPr i="1"/>
              <a:t>init</a:t>
            </a:r>
            <a:r>
              <a:t>(</a:t>
            </a:r>
            <a:r>
              <a:rPr b="1">
                <a:solidFill>
                  <a:srgbClr val="008F00"/>
                </a:solidFill>
              </a:rPr>
              <a:t>'b'</a:t>
            </a:r>
            <a:r>
              <a:t>);</a:t>
            </a:r>
            <a:br/>
            <a:r>
              <a:t/>
            </a:r>
            <a:br/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>
                <a:solidFill>
                  <a:srgbClr val="8D8B54"/>
                </a:solidFill>
              </a:rPr>
              <a:t>getB</a:t>
            </a:r>
            <a:r>
              <a:t>()); </a:t>
            </a:r>
            <a:r>
              <a:rPr i="1">
                <a:solidFill>
                  <a:srgbClr val="929292"/>
                </a:solidFill>
              </a:rPr>
              <a:t>// 'b'</a:t>
            </a:r>
            <a:br>
              <a:rPr i="1">
                <a:solidFill>
                  <a:srgbClr val="929292"/>
                </a:solidFill>
              </a:rPr>
            </a:br>
            <a:r>
              <a:rPr i="1">
                <a:solidFill>
                  <a:srgbClr val="929292"/>
                </a:solidFill>
              </a:rPr>
              <a:t/>
            </a:r>
            <a:br>
              <a:rPr i="1">
                <a:solidFill>
                  <a:srgbClr val="929292"/>
                </a:solidFill>
              </a:rPr>
            </a:br>
            <a:r>
              <a:rPr b="1">
                <a:solidFill>
                  <a:srgbClr val="7B248D"/>
                </a:solidFill>
              </a:rPr>
              <a:t>window</a:t>
            </a:r>
            <a:r>
              <a:t>.</a:t>
            </a:r>
            <a:r>
              <a:rPr>
                <a:solidFill>
                  <a:srgbClr val="8D8B54"/>
                </a:solidFill>
              </a:rPr>
              <a:t>getB </a:t>
            </a:r>
            <a:r>
              <a:t>= </a:t>
            </a:r>
            <a:r>
              <a:rPr b="1">
                <a:solidFill>
                  <a:srgbClr val="011993"/>
                </a:solidFill>
              </a:rPr>
              <a:t>function</a:t>
            </a:r>
            <a:r>
              <a:t>() {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 b="1" i="1">
                <a:solidFill>
                  <a:srgbClr val="7B248D"/>
                </a:solidFill>
              </a:rPr>
              <a:t>b</a:t>
            </a:r>
            <a:r>
              <a:t>;</a:t>
            </a:r>
            <a:br/>
            <a:r>
              <a:t>}; </a:t>
            </a:r>
            <a:br/>
            <a:r>
              <a:t/>
            </a:r>
            <a:br/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>
                <a:solidFill>
                  <a:srgbClr val="8D8B54"/>
                </a:solidFill>
              </a:rPr>
              <a:t>getB</a:t>
            </a:r>
            <a:r>
              <a:t>()); </a:t>
            </a:r>
            <a:r>
              <a:rPr i="1">
                <a:solidFill>
                  <a:srgbClr val="929292"/>
                </a:solidFill>
              </a:rPr>
              <a:t>// undefined</a:t>
            </a:r>
            <a:br>
              <a:rPr i="1">
                <a:solidFill>
                  <a:srgbClr val="929292"/>
                </a:solidFill>
              </a:rPr>
            </a:br>
            <a:r>
              <a:rPr i="1">
                <a:solidFill>
                  <a:srgbClr val="929292"/>
                </a:solidFill>
              </a:rPr>
              <a:t/>
            </a:r>
            <a:br>
              <a:rPr i="1">
                <a:solidFill>
                  <a:srgbClr val="929292"/>
                </a:solidFill>
              </a:rPr>
            </a:b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b </a:t>
            </a:r>
            <a:r>
              <a:t>= </a:t>
            </a:r>
            <a:r>
              <a:rPr b="1">
                <a:solidFill>
                  <a:srgbClr val="008F00"/>
                </a:solidFill>
              </a:rPr>
              <a:t>'new b'</a:t>
            </a:r>
            <a:r>
              <a:t>;</a:t>
            </a:r>
            <a:br/>
            <a:r>
              <a:t/>
            </a:r>
            <a:br/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>
                <a:solidFill>
                  <a:srgbClr val="8D8B54"/>
                </a:solidFill>
              </a:rPr>
              <a:t>getB</a:t>
            </a:r>
            <a:r>
              <a:t>()); </a:t>
            </a:r>
            <a:r>
              <a:rPr i="1">
                <a:solidFill>
                  <a:srgbClr val="929292"/>
                </a:solidFill>
              </a:rPr>
              <a:t>// 'new b'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Замыкания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function </a:t>
            </a:r>
            <a:r>
              <a:rPr i="1"/>
              <a:t>next</a:t>
            </a:r>
            <a:r>
              <a:t>() {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var </a:t>
            </a:r>
            <a:r>
              <a:rPr>
                <a:solidFill>
                  <a:srgbClr val="559495"/>
                </a:solidFill>
              </a:rPr>
              <a:t>count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</a:t>
            </a:r>
            <a:r>
              <a:rPr i="1"/>
              <a:t>next </a:t>
            </a:r>
            <a:r>
              <a:t>= </a:t>
            </a:r>
            <a:r>
              <a:rPr b="1">
                <a:solidFill>
                  <a:srgbClr val="011993"/>
                </a:solidFill>
              </a:rPr>
              <a:t>function </a:t>
            </a:r>
            <a:r>
              <a:t>() {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++</a:t>
            </a:r>
            <a:r>
              <a:rPr>
                <a:solidFill>
                  <a:srgbClr val="559495"/>
                </a:solidFill>
              </a:rPr>
              <a:t>count</a:t>
            </a:r>
            <a:r>
              <a:t>;</a:t>
            </a:r>
            <a:br/>
            <a:r>
              <a:t>    }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559495"/>
                </a:solidFill>
              </a:rPr>
              <a:t>count</a:t>
            </a:r>
            <a:r>
              <a:t>;</a:t>
            </a:r>
            <a:br/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console.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 i="1"/>
              <a:t>next</a:t>
            </a:r>
            <a:r>
              <a:t>()); </a:t>
            </a:r>
            <a:br/>
            <a:r>
              <a:t>console.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 i="1"/>
              <a:t>next</a:t>
            </a:r>
            <a:r>
              <a:t>());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Замыкания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9181" y="1121369"/>
            <a:ext cx="4866712" cy="4950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2144" indent="-142144">
              <a:lnSpc>
                <a:spcPct val="200000"/>
              </a:lnSpc>
              <a:spcBef>
                <a:spcPts val="0"/>
              </a:spcBef>
              <a:defRPr sz="2600"/>
            </a:pPr>
            <a:r>
              <a:t> Строковое преобразование</a:t>
            </a:r>
          </a:p>
          <a:p>
            <a:pPr marL="142144" indent="-142144">
              <a:lnSpc>
                <a:spcPct val="200000"/>
              </a:lnSpc>
              <a:spcBef>
                <a:spcPts val="0"/>
              </a:spcBef>
              <a:defRPr sz="2600"/>
            </a:pPr>
            <a:r>
              <a:t> Числовое преобразование</a:t>
            </a:r>
          </a:p>
          <a:p>
            <a:pPr marL="142144" indent="-142144">
              <a:lnSpc>
                <a:spcPct val="200000"/>
              </a:lnSpc>
              <a:spcBef>
                <a:spcPts val="0"/>
              </a:spcBef>
              <a:defRPr sz="2600"/>
            </a:pPr>
            <a:r>
              <a:t> Преобразование к булеву значению</a:t>
            </a:r>
          </a:p>
          <a:p>
            <a:pPr marL="142144" indent="-142144">
              <a:lnSpc>
                <a:spcPct val="200000"/>
              </a:lnSpc>
              <a:spcBef>
                <a:spcPts val="0"/>
              </a:spcBef>
              <a:defRPr sz="2600"/>
            </a:pPr>
            <a:r>
              <a:t> Преобразование к объекту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2100"/>
            </a:pPr>
            <a:r>
              <a:t>Не явное преобразование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F00"/>
                </a:solidFill>
              </a:rPr>
              <a:t>'50'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>
                <a:solidFill>
                  <a:srgbClr val="0433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'501'</a:t>
            </a:r>
            <a:br>
              <a:rPr i="1"/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F00"/>
                </a:solidFill>
              </a:rPr>
              <a:t>'50'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 b="1">
                <a:solidFill>
                  <a:srgbClr val="011993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'50true'</a:t>
            </a:r>
            <a:br>
              <a:rPr i="1"/>
            </a:br>
            <a:r>
              <a:rPr i="1"/>
              <a:t/>
            </a:r>
            <a:br>
              <a:rPr i="1"/>
            </a:br>
            <a:endParaRPr i="1"/>
          </a:p>
          <a:p>
            <a:pPr>
              <a:lnSpc>
                <a:spcPct val="100000"/>
              </a:lnSpc>
              <a:spcBef>
                <a:spcPts val="0"/>
              </a:spcBef>
              <a:defRPr sz="2100"/>
            </a:pPr>
            <a:r>
              <a:t>Явное преобразование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100"/>
            </a:pP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100"/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value1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11993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String(</a:t>
            </a:r>
            <a:r>
              <a:rPr>
                <a:solidFill>
                  <a:srgbClr val="0433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value2 </a:t>
            </a:r>
            <a:r>
              <a:rPr>
                <a:solidFill>
                  <a:srgbClr val="000000"/>
                </a:solidFill>
              </a:rPr>
              <a:t>= String(</a:t>
            </a:r>
            <a:r>
              <a:rPr>
                <a:solidFill>
                  <a:srgbClr val="0433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 i="1">
                <a:solidFill>
                  <a:srgbClr val="7B248D"/>
                </a:solidFill>
              </a:rPr>
              <a:t>value1 </a:t>
            </a:r>
            <a:r>
              <a:rPr>
                <a:solidFill>
                  <a:srgbClr val="000000"/>
                </a:solidFill>
              </a:rPr>
              <a:t>=== </a:t>
            </a:r>
            <a:r>
              <a:rPr b="1">
                <a:solidFill>
                  <a:srgbClr val="008F00"/>
                </a:solidFill>
              </a:rPr>
              <a:t>'10'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false</a:t>
            </a:r>
            <a:br>
              <a:rPr i="1"/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 i="1">
                <a:solidFill>
                  <a:srgbClr val="7B248D"/>
                </a:solidFill>
              </a:rPr>
              <a:t>value2 </a:t>
            </a:r>
            <a:r>
              <a:rPr>
                <a:solidFill>
                  <a:srgbClr val="000000"/>
                </a:solidFill>
              </a:rPr>
              <a:t>=== </a:t>
            </a:r>
            <a:r>
              <a:rPr b="1">
                <a:solidFill>
                  <a:srgbClr val="008F00"/>
                </a:solidFill>
              </a:rPr>
              <a:t>'10'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true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Строковое преобразование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Строковое преобразование</a:t>
            </a:r>
          </a:p>
        </p:txBody>
      </p:sp>
      <p:graphicFrame>
        <p:nvGraphicFramePr>
          <p:cNvPr id="206" name="Table 206"/>
          <p:cNvGraphicFramePr/>
          <p:nvPr/>
        </p:nvGraphicFramePr>
        <p:xfrm>
          <a:off x="1214888" y="1301094"/>
          <a:ext cx="9482420" cy="4905519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2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64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Результат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undefined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'undefined'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null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null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'true'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'false'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1(конечное, ненулевое)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'1'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'NaN'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Infinity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'Infinity'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{} (любой объект)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toString() или valueOf() и преобразование к строке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66782" indent="-166782" defTabSz="438901">
              <a:lnSpc>
                <a:spcPct val="100000"/>
              </a:lnSpc>
              <a:spcBef>
                <a:spcPts val="0"/>
              </a:spcBef>
              <a:defRPr sz="2016"/>
            </a:pPr>
            <a:r>
              <a:t>Не явное преобразование</a:t>
            </a:r>
          </a:p>
          <a:p>
            <a:pPr marL="0" lvl="1" indent="219455" defTabSz="4389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16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19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value1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08F00"/>
                </a:solidFill>
              </a:rPr>
              <a:t>'10'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value2 </a:t>
            </a:r>
            <a:r>
              <a:rPr>
                <a:solidFill>
                  <a:srgbClr val="000000"/>
                </a:solidFill>
              </a:rPr>
              <a:t>= +</a:t>
            </a:r>
            <a:r>
              <a:rPr b="1">
                <a:solidFill>
                  <a:srgbClr val="008F00"/>
                </a:solidFill>
              </a:rPr>
              <a:t>'10'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 i="1">
                <a:solidFill>
                  <a:srgbClr val="7B248D"/>
                </a:solidFill>
              </a:rPr>
              <a:t>value1 </a:t>
            </a:r>
            <a:r>
              <a:rPr>
                <a:solidFill>
                  <a:srgbClr val="000000"/>
                </a:solidFill>
              </a:rPr>
              <a:t>=== </a:t>
            </a:r>
            <a:r>
              <a:rPr>
                <a:solidFill>
                  <a:srgbClr val="0433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false</a:t>
            </a:r>
            <a:br>
              <a:rPr i="1"/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 i="1">
                <a:solidFill>
                  <a:srgbClr val="7B248D"/>
                </a:solidFill>
              </a:rPr>
              <a:t>value2 </a:t>
            </a:r>
            <a:r>
              <a:rPr>
                <a:solidFill>
                  <a:srgbClr val="000000"/>
                </a:solidFill>
              </a:rPr>
              <a:t>=== </a:t>
            </a:r>
            <a:r>
              <a:rPr>
                <a:solidFill>
                  <a:srgbClr val="0433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true</a:t>
            </a:r>
          </a:p>
          <a:p>
            <a:pPr marL="0" lvl="1" indent="219455" defTabSz="4389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16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1"/>
          </a:p>
          <a:p>
            <a:pPr marL="166782" indent="-166782" defTabSz="438901">
              <a:lnSpc>
                <a:spcPct val="100000"/>
              </a:lnSpc>
              <a:spcBef>
                <a:spcPts val="0"/>
              </a:spcBef>
              <a:defRPr sz="2016"/>
            </a:pPr>
            <a:r>
              <a:t>Явное преобразование </a:t>
            </a:r>
          </a:p>
          <a:p>
            <a:pPr marL="0" indent="0" defTabSz="438901">
              <a:lnSpc>
                <a:spcPct val="100000"/>
              </a:lnSpc>
              <a:spcBef>
                <a:spcPts val="0"/>
              </a:spcBef>
              <a:buSzTx/>
              <a:buNone/>
              <a:defRPr sz="2016"/>
            </a:pPr>
            <a:endParaRPr/>
          </a:p>
          <a:p>
            <a:pPr marL="0" indent="0" defTabSz="438901">
              <a:lnSpc>
                <a:spcPct val="100000"/>
              </a:lnSpc>
              <a:spcBef>
                <a:spcPts val="0"/>
              </a:spcBef>
              <a:buSzTx/>
              <a:buNone/>
              <a:defRPr sz="2016"/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value1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11993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Number(</a:t>
            </a:r>
            <a:r>
              <a:rPr>
                <a:solidFill>
                  <a:srgbClr val="0433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value2 </a:t>
            </a:r>
            <a:r>
              <a:rPr>
                <a:solidFill>
                  <a:srgbClr val="000000"/>
                </a:solidFill>
              </a:rPr>
              <a:t>= Number(</a:t>
            </a:r>
            <a:r>
              <a:rPr>
                <a:solidFill>
                  <a:srgbClr val="0433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marL="0" indent="0" defTabSz="438901">
              <a:lnSpc>
                <a:spcPct val="100000"/>
              </a:lnSpc>
              <a:spcBef>
                <a:spcPts val="0"/>
              </a:spcBef>
              <a:buSzTx/>
              <a:buNone/>
              <a:defRPr sz="2016"/>
            </a:pP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 i="1">
                <a:solidFill>
                  <a:srgbClr val="7B248D"/>
                </a:solidFill>
              </a:rPr>
              <a:t>value1 </a:t>
            </a:r>
            <a:r>
              <a:rPr>
                <a:solidFill>
                  <a:srgbClr val="000000"/>
                </a:solidFill>
              </a:rPr>
              <a:t>=== </a:t>
            </a:r>
            <a:r>
              <a:rPr b="1">
                <a:solidFill>
                  <a:srgbClr val="008F00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false</a:t>
            </a:r>
            <a:br>
              <a:rPr i="1"/>
            </a:b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 i="1">
                <a:solidFill>
                  <a:srgbClr val="7B248D"/>
                </a:solidFill>
              </a:rPr>
              <a:t>value2 </a:t>
            </a:r>
            <a:r>
              <a:rPr>
                <a:solidFill>
                  <a:srgbClr val="000000"/>
                </a:solidFill>
              </a:rPr>
              <a:t>=== </a:t>
            </a:r>
            <a:r>
              <a:rPr b="1">
                <a:solidFill>
                  <a:srgbClr val="008F00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true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Числовое преобразование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80483" y="1439863"/>
            <a:ext cx="11119106" cy="451104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993"/>
                </a:solidFill>
              </a:rPr>
              <a:t>html </a:t>
            </a:r>
            <a:r>
              <a:rPr b="0">
                <a:solidFill>
                  <a:srgbClr val="000000"/>
                </a:solidFill>
              </a:rPr>
              <a:t>xmlns=</a:t>
            </a:r>
            <a:r>
              <a:t>"http://www.w3.org/1999/xhtml"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993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&gt;Title of the page&lt;/</a:t>
            </a:r>
            <a:r>
              <a:rPr>
                <a:solidFill>
                  <a:srgbClr val="011993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  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993"/>
                </a:solidFill>
              </a:rPr>
              <a:t>button </a:t>
            </a:r>
            <a:r>
              <a:rPr b="0">
                <a:solidFill>
                  <a:srgbClr val="000000"/>
                </a:solidFill>
              </a:rPr>
              <a:t>onclick=</a:t>
            </a:r>
            <a:r>
              <a:t>"</a:t>
            </a:r>
            <a:r>
              <a:rPr>
                <a:solidFill>
                  <a:srgbClr val="7B248D"/>
                </a:solidFill>
              </a:rPr>
              <a:t>console</a:t>
            </a:r>
            <a:r>
              <a:rPr b="0">
                <a:solidFill>
                  <a:srgbClr val="000000"/>
                </a:solidFill>
              </a:rPr>
              <a:t>.</a:t>
            </a:r>
            <a:r>
              <a:rPr b="0">
                <a:solidFill>
                  <a:srgbClr val="8D8B54"/>
                </a:solidFill>
              </a:rPr>
              <a:t>log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'Button clicked'</a:t>
            </a:r>
            <a:r>
              <a:rPr b="0">
                <a:solidFill>
                  <a:srgbClr val="000000"/>
                </a:solidFill>
              </a:rPr>
              <a:t>)</a:t>
            </a:r>
            <a:r>
              <a:t>"</a:t>
            </a:r>
            <a:r>
              <a:rPr b="0">
                <a:solidFill>
                  <a:srgbClr val="000000"/>
                </a:solidFill>
              </a:rPr>
              <a:t>&gt;Button&lt;/</a:t>
            </a:r>
            <a:r>
              <a:rPr>
                <a:solidFill>
                  <a:srgbClr val="011993"/>
                </a:solidFill>
              </a:rPr>
              <a:t>button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993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45261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574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Примеры встраивания JavaScript. Обработчик события.</a:t>
            </a:r>
          </a:p>
        </p:txBody>
      </p:sp>
      <p:pic>
        <p:nvPicPr>
          <p:cNvPr id="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4188" y="4561505"/>
            <a:ext cx="6722130" cy="506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480483" y="1439863"/>
            <a:ext cx="11119106" cy="146508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parseInt(строка[,основание]) - преобразует строку в целое число по указанному основанию, а если это невозможно - возвращает NaN.</a:t>
            </a:r>
          </a:p>
          <a:p>
            <a:pPr>
              <a:defRPr sz="2000"/>
            </a:pPr>
            <a:r>
              <a:t>parseFloat(строка) - преобразует строковый аргумент в число с плавающей точкой.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434329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7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«Мягкое» преобразование к числу</a:t>
            </a:r>
          </a:p>
        </p:txBody>
      </p:sp>
      <p:sp>
        <p:nvSpPr>
          <p:cNvPr id="215" name="Shape 215"/>
          <p:cNvSpPr/>
          <p:nvPr/>
        </p:nvSpPr>
        <p:spPr>
          <a:xfrm>
            <a:off x="744419" y="3098896"/>
            <a:ext cx="4439448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parseInt(</a:t>
            </a:r>
            <a:r>
              <a:rPr b="1">
                <a:solidFill>
                  <a:srgbClr val="008F00"/>
                </a:solidFill>
              </a:rPr>
              <a:t>'10'</a:t>
            </a:r>
            <a:r>
              <a:t>)      </a:t>
            </a:r>
            <a:r>
              <a:rPr i="1">
                <a:solidFill>
                  <a:srgbClr val="929292"/>
                </a:solidFill>
              </a:rPr>
              <a:t>//10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'010'</a:t>
            </a:r>
            <a:r>
              <a:t>)     </a:t>
            </a:r>
            <a:r>
              <a:rPr i="1">
                <a:solidFill>
                  <a:srgbClr val="929292"/>
                </a:solidFill>
              </a:rPr>
              <a:t>// 8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'0x10'</a:t>
            </a:r>
            <a:r>
              <a:t>)    </a:t>
            </a:r>
            <a:r>
              <a:rPr i="1">
                <a:solidFill>
                  <a:srgbClr val="929292"/>
                </a:solidFill>
              </a:rPr>
              <a:t>// 16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'10'</a:t>
            </a:r>
            <a:r>
              <a:t>, </a:t>
            </a:r>
            <a:r>
              <a:rPr>
                <a:solidFill>
                  <a:srgbClr val="0433FF"/>
                </a:solidFill>
              </a:rPr>
              <a:t>2</a:t>
            </a:r>
            <a:r>
              <a:t>)   </a:t>
            </a:r>
            <a:r>
              <a:rPr i="1">
                <a:solidFill>
                  <a:srgbClr val="929292"/>
                </a:solidFill>
              </a:rPr>
              <a:t>// 2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'10px'</a:t>
            </a:r>
            <a:r>
              <a:t>)    </a:t>
            </a:r>
            <a:r>
              <a:rPr i="1">
                <a:solidFill>
                  <a:srgbClr val="929292"/>
                </a:solidFill>
              </a:rPr>
              <a:t>// 10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'10.10'</a:t>
            </a:r>
            <a:r>
              <a:t>)   </a:t>
            </a:r>
            <a:r>
              <a:rPr i="1">
                <a:solidFill>
                  <a:srgbClr val="929292"/>
                </a:solidFill>
              </a:rPr>
              <a:t>// 10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  10  '</a:t>
            </a:r>
            <a:r>
              <a:t>)  </a:t>
            </a:r>
            <a:r>
              <a:rPr i="1">
                <a:solidFill>
                  <a:srgbClr val="929292"/>
                </a:solidFill>
              </a:rPr>
              <a:t>// 10</a:t>
            </a:r>
            <a:br>
              <a:rPr i="1">
                <a:solidFill>
                  <a:srgbClr val="929292"/>
                </a:solidFill>
              </a:rPr>
            </a:br>
            <a:r>
              <a:t>parseInt(</a:t>
            </a:r>
            <a:r>
              <a:rPr b="1">
                <a:solidFill>
                  <a:srgbClr val="008F00"/>
                </a:solidFill>
              </a:rPr>
              <a:t>'px10'</a:t>
            </a:r>
            <a:r>
              <a:t>)    </a:t>
            </a:r>
            <a:r>
              <a:rPr i="1">
                <a:solidFill>
                  <a:srgbClr val="929292"/>
                </a:solidFill>
              </a:rPr>
              <a:t>// NaN</a:t>
            </a:r>
          </a:p>
        </p:txBody>
      </p:sp>
      <p:sp>
        <p:nvSpPr>
          <p:cNvPr id="216" name="Shape 216"/>
          <p:cNvSpPr/>
          <p:nvPr/>
        </p:nvSpPr>
        <p:spPr>
          <a:xfrm>
            <a:off x="6231916" y="3098896"/>
            <a:ext cx="5081716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parseFloat(</a:t>
            </a:r>
            <a:r>
              <a:rPr b="1">
                <a:solidFill>
                  <a:srgbClr val="008F00"/>
                </a:solidFill>
              </a:rPr>
              <a:t>'10.1'</a:t>
            </a:r>
            <a:r>
              <a:t>)      </a:t>
            </a:r>
            <a:r>
              <a:rPr i="1">
                <a:solidFill>
                  <a:srgbClr val="929292"/>
                </a:solidFill>
              </a:rPr>
              <a:t>//10.1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'10,1'</a:t>
            </a:r>
            <a:r>
              <a:t>)      </a:t>
            </a:r>
            <a:r>
              <a:rPr i="1">
                <a:solidFill>
                  <a:srgbClr val="929292"/>
                </a:solidFill>
              </a:rPr>
              <a:t>// 10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'101E-1'</a:t>
            </a:r>
            <a:r>
              <a:t>)    </a:t>
            </a:r>
            <a:r>
              <a:rPr i="1">
                <a:solidFill>
                  <a:srgbClr val="929292"/>
                </a:solidFill>
              </a:rPr>
              <a:t>// 10.1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'10.10.10'</a:t>
            </a:r>
            <a:r>
              <a:t>)  </a:t>
            </a:r>
            <a:r>
              <a:rPr i="1">
                <a:solidFill>
                  <a:srgbClr val="929292"/>
                </a:solidFill>
              </a:rPr>
              <a:t>// 10.1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'10.1px'</a:t>
            </a:r>
            <a:r>
              <a:t>)    </a:t>
            </a:r>
            <a:r>
              <a:rPr i="1">
                <a:solidFill>
                  <a:srgbClr val="929292"/>
                </a:solidFill>
              </a:rPr>
              <a:t>// 10.1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'0.101e+2'</a:t>
            </a:r>
            <a:r>
              <a:t>)  </a:t>
            </a:r>
            <a:r>
              <a:rPr i="1">
                <a:solidFill>
                  <a:srgbClr val="929292"/>
                </a:solidFill>
              </a:rPr>
              <a:t>// 10.1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  10.1  '</a:t>
            </a:r>
            <a:r>
              <a:t>)  </a:t>
            </a:r>
            <a:r>
              <a:rPr i="1">
                <a:solidFill>
                  <a:srgbClr val="929292"/>
                </a:solidFill>
              </a:rPr>
              <a:t>// 10.1</a:t>
            </a:r>
            <a:br>
              <a:rPr i="1">
                <a:solidFill>
                  <a:srgbClr val="929292"/>
                </a:solidFill>
              </a:rPr>
            </a:br>
            <a:r>
              <a:t>parseFloat(</a:t>
            </a:r>
            <a:r>
              <a:rPr b="1">
                <a:solidFill>
                  <a:srgbClr val="008F00"/>
                </a:solidFill>
              </a:rPr>
              <a:t>'px10.1'</a:t>
            </a:r>
            <a:r>
              <a:t>)    </a:t>
            </a:r>
            <a:r>
              <a:rPr i="1">
                <a:solidFill>
                  <a:srgbClr val="929292"/>
                </a:solidFill>
              </a:rPr>
              <a:t>// NaN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Числовое преобразование</a:t>
            </a:r>
          </a:p>
        </p:txBody>
      </p:sp>
      <p:graphicFrame>
        <p:nvGraphicFramePr>
          <p:cNvPr id="220" name="Table 220"/>
          <p:cNvGraphicFramePr/>
          <p:nvPr/>
        </p:nvGraphicFramePr>
        <p:xfrm>
          <a:off x="1214888" y="1301094"/>
          <a:ext cx="9482420" cy="4905519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2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64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Результат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undefined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Nan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null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'' (пустая строка)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'1.1'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1.1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'строка'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NaN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64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{} (любой объект)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toString() или valueOf() и преобразование к числу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2100"/>
            </a:pPr>
            <a:r>
              <a:t>Не явное преобразование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console.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(!</a:t>
            </a:r>
            <a:r>
              <a:rPr b="1">
                <a:solidFill>
                  <a:srgbClr val="008F00"/>
                </a:solidFill>
              </a:rPr>
              <a:t>'false'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false</a:t>
            </a:r>
            <a:br>
              <a:rPr i="1"/>
            </a:br>
            <a:r>
              <a:rPr>
                <a:solidFill>
                  <a:srgbClr val="000000"/>
                </a:solidFill>
              </a:rPr>
              <a:t>console.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(!</a:t>
            </a:r>
            <a:r>
              <a:rPr b="1">
                <a:solidFill>
                  <a:srgbClr val="008F00"/>
                </a:solidFill>
              </a:rPr>
              <a:t>'true'</a:t>
            </a:r>
            <a:r>
              <a:rPr>
                <a:solidFill>
                  <a:srgbClr val="000000"/>
                </a:solidFill>
              </a:rPr>
              <a:t>); </a:t>
            </a:r>
            <a:r>
              <a:rPr i="1"/>
              <a:t>// false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1"/>
          </a:p>
          <a:p>
            <a:pPr>
              <a:lnSpc>
                <a:spcPct val="100000"/>
              </a:lnSpc>
              <a:spcBef>
                <a:spcPts val="0"/>
              </a:spcBef>
              <a:defRPr sz="2100"/>
            </a:pPr>
            <a:r>
              <a:t>Явное преобразование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100"/>
            </a:pPr>
            <a:endParaRPr/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value </a:t>
            </a:r>
            <a:r>
              <a:t>= </a:t>
            </a:r>
            <a:r>
              <a:rPr b="1">
                <a:solidFill>
                  <a:srgbClr val="011993"/>
                </a:solidFill>
              </a:rPr>
              <a:t>new </a:t>
            </a:r>
            <a:r>
              <a:t>Boolean(</a:t>
            </a:r>
            <a:r>
              <a:rPr b="1">
                <a:solidFill>
                  <a:srgbClr val="011993"/>
                </a:solidFill>
              </a:rPr>
              <a:t>false</a:t>
            </a:r>
            <a:r>
              <a:t>);</a:t>
            </a:r>
            <a:br/>
            <a:r>
              <a:rPr b="1">
                <a:solidFill>
                  <a:srgbClr val="011993"/>
                </a:solidFill>
              </a:rPr>
              <a:t>if </a:t>
            </a:r>
            <a:r>
              <a:t>(</a:t>
            </a:r>
            <a:r>
              <a:rPr b="1" i="1">
                <a:solidFill>
                  <a:srgbClr val="7B248D"/>
                </a:solidFill>
              </a:rPr>
              <a:t>value</a:t>
            </a:r>
            <a:r>
              <a:t>) {</a:t>
            </a:r>
            <a:br/>
            <a:r>
              <a:t>    </a:t>
            </a:r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 b="1">
                <a:solidFill>
                  <a:srgbClr val="008F00"/>
                </a:solidFill>
              </a:rPr>
              <a:t>'true'</a:t>
            </a:r>
            <a:r>
              <a:t>);</a:t>
            </a:r>
            <a:br/>
            <a:r>
              <a:t>} </a:t>
            </a:r>
            <a:r>
              <a:rPr b="1">
                <a:solidFill>
                  <a:srgbClr val="011993"/>
                </a:solidFill>
              </a:rPr>
              <a:t>else </a:t>
            </a:r>
            <a:r>
              <a:t>{</a:t>
            </a:r>
            <a:br/>
            <a:r>
              <a:t>    </a:t>
            </a:r>
            <a:r>
              <a:rPr b="1">
                <a:solidFill>
                  <a:srgbClr val="7B248D"/>
                </a:solidFill>
              </a:rPr>
              <a:t>console</a:t>
            </a:r>
            <a: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t>(</a:t>
            </a:r>
            <a:r>
              <a:rPr b="1">
                <a:solidFill>
                  <a:srgbClr val="008F00"/>
                </a:solidFill>
              </a:rPr>
              <a:t>'false'</a:t>
            </a:r>
            <a:r>
              <a:t>);</a:t>
            </a:r>
            <a:br/>
            <a:r>
              <a:t>}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425185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18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Преобразование к булеву значению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425185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18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Преобразование к булеву значению</a:t>
            </a:r>
          </a:p>
        </p:txBody>
      </p:sp>
      <p:graphicFrame>
        <p:nvGraphicFramePr>
          <p:cNvPr id="228" name="Table 228"/>
          <p:cNvGraphicFramePr/>
          <p:nvPr/>
        </p:nvGraphicFramePr>
        <p:xfrm>
          <a:off x="1214888" y="1301094"/>
          <a:ext cx="9482420" cy="4818507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2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58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Результат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undefined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null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infinity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'1.1'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'строка'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1 (конечно не нулевое)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5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{} (любой объект)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Преобразование к объекту</a:t>
            </a:r>
          </a:p>
        </p:txBody>
      </p:sp>
      <p:graphicFrame>
        <p:nvGraphicFramePr>
          <p:cNvPr id="232" name="Table 232"/>
          <p:cNvGraphicFramePr/>
          <p:nvPr/>
        </p:nvGraphicFramePr>
        <p:xfrm>
          <a:off x="1214888" y="1301094"/>
          <a:ext cx="9482420" cy="503274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2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33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Результат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undefined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Исключение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null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Исключение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Number(0)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Number(NaN)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infinity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Number(Infinity)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1 (конечно не нулевое)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Number(1)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'' (пустая строка)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String('')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'1.1'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String('1.1')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'строка'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String('строка')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true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Boolean(true)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33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false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64547"/>
                          </a:solidFill>
                        </a:rPr>
                        <a:t>new Boolean(false)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Преобразование к строке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str </a:t>
            </a:r>
            <a:r>
              <a:t>= </a:t>
            </a:r>
            <a:r>
              <a:rPr b="1">
                <a:solidFill>
                  <a:srgbClr val="008F00"/>
                </a:solidFill>
              </a:rPr>
              <a:t>'' </a:t>
            </a:r>
            <a:r>
              <a:t>+ value;</a:t>
            </a:r>
            <a:br/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str </a:t>
            </a:r>
            <a:r>
              <a:t>= String(value);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>
              <a:defRPr sz="1900"/>
            </a:pPr>
            <a:r>
              <a:t>Преобразование к числу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number </a:t>
            </a:r>
            <a:r>
              <a:t>= +value;</a:t>
            </a:r>
            <a:br/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number </a:t>
            </a:r>
            <a:r>
              <a:t>= Number(value);</a:t>
            </a:r>
          </a:p>
          <a:p>
            <a:pPr marL="0" lvl="1" indent="457187" defTabSz="457200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>
              <a:defRPr sz="1900"/>
            </a:pPr>
            <a:r>
              <a:t>Преобразование к булеву значению</a:t>
            </a:r>
          </a:p>
          <a:p>
            <a:pPr marL="0" lvl="1" indent="457187">
              <a:buSzTx/>
              <a:buNone/>
              <a:defRPr sz="1900"/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bool </a:t>
            </a:r>
            <a:r>
              <a:t>= !!value;</a:t>
            </a:r>
            <a:br/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bool </a:t>
            </a:r>
            <a:r>
              <a:t>= Boolean(value);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Преобразование типов. Стандартные шаблоны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console.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10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>
                <a:solidFill>
                  <a:srgbClr val="0433FF"/>
                </a:solidFill>
              </a:rPr>
              <a:t>10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 b="1">
                <a:solidFill>
                  <a:srgbClr val="008F00"/>
                </a:solidFill>
              </a:rPr>
              <a:t>"10" </a:t>
            </a:r>
            <a:r>
              <a:rPr>
                <a:solidFill>
                  <a:srgbClr val="000000"/>
                </a:solidFill>
              </a:rPr>
              <a:t>- </a:t>
            </a:r>
            <a:r>
              <a:rPr>
                <a:solidFill>
                  <a:srgbClr val="0433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i="1"/>
              <a:t>// 2009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/>
            </a:r>
            <a:br>
              <a:rPr i="1"/>
            </a:br>
            <a:r>
              <a:rPr>
                <a:solidFill>
                  <a:srgbClr val="000000"/>
                </a:solidFill>
              </a:rPr>
              <a:t>console.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F00"/>
                </a:solidFill>
              </a:rPr>
              <a:t>"10"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>
                <a:solidFill>
                  <a:srgbClr val="0433FF"/>
                </a:solidFill>
              </a:rPr>
              <a:t>10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>
                <a:solidFill>
                  <a:srgbClr val="0433FF"/>
                </a:solidFill>
              </a:rPr>
              <a:t>10 </a:t>
            </a:r>
            <a:r>
              <a:rPr>
                <a:solidFill>
                  <a:srgbClr val="000000"/>
                </a:solidFill>
              </a:rPr>
              <a:t>- </a:t>
            </a:r>
            <a:r>
              <a:rPr>
                <a:solidFill>
                  <a:srgbClr val="0433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i="1"/>
              <a:t>// 101009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i="1"/>
          </a:p>
        </p:txBody>
      </p:sp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Операторы. Арифметические операторы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2" indent="-173732">
              <a:defRPr sz="2200"/>
            </a:pPr>
            <a:r>
              <a:t>Массивы могут реализовывать функционал сразу нескольких разных типов коллекций</a:t>
            </a:r>
          </a:p>
          <a:p>
            <a:pPr marL="630920" lvl="1" indent="-173732">
              <a:buChar char="•"/>
              <a:defRPr sz="2200"/>
            </a:pPr>
            <a:r>
              <a:t>Динамическиий массив</a:t>
            </a:r>
          </a:p>
          <a:p>
            <a:pPr marL="630920" lvl="1" indent="-173732">
              <a:buChar char="•"/>
              <a:defRPr sz="2200"/>
            </a:pPr>
            <a:r>
              <a:t>Хэштаблица(словарь)</a:t>
            </a:r>
          </a:p>
          <a:p>
            <a:pPr marL="630920" lvl="1" indent="-173732">
              <a:buChar char="•"/>
              <a:defRPr sz="2200"/>
            </a:pPr>
            <a:r>
              <a:t>Стек</a:t>
            </a:r>
          </a:p>
          <a:p>
            <a:pPr marL="630920" lvl="1" indent="-173732">
              <a:buChar char="•"/>
              <a:defRPr sz="2200"/>
            </a:pPr>
            <a:r>
              <a:t>Очередь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Массивы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480483" y="1439863"/>
            <a:ext cx="11119106" cy="4724139"/>
          </a:xfrm>
          <a:prstGeom prst="rect">
            <a:avLst/>
          </a:prstGeom>
        </p:spPr>
        <p:txBody>
          <a:bodyPr/>
          <a:lstStyle/>
          <a:p>
            <a:r>
              <a:rPr b="1"/>
              <a:t>RegExp - </a:t>
            </a:r>
            <a:r>
              <a:t> содержит регулярное выражение и связанные с ним флаги.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reg </a:t>
            </a:r>
            <a:r>
              <a:t>= </a:t>
            </a:r>
            <a:r>
              <a:rPr>
                <a:solidFill>
                  <a:srgbClr val="0433FF"/>
                </a:solidFill>
              </a:rPr>
              <a:t>/\d+?/</a:t>
            </a:r>
            <a:r>
              <a:t>;</a:t>
            </a:r>
            <a:br/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reg </a:t>
            </a:r>
            <a:r>
              <a:t>= </a:t>
            </a:r>
            <a:r>
              <a:rPr>
                <a:solidFill>
                  <a:srgbClr val="0433FF"/>
                </a:solidFill>
              </a:rPr>
              <a:t>/\d+/i</a:t>
            </a:r>
            <a:r>
              <a:t>;</a:t>
            </a:r>
            <a:br/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reg </a:t>
            </a:r>
            <a:r>
              <a:t>= </a:t>
            </a:r>
            <a:r>
              <a:rPr b="1">
                <a:solidFill>
                  <a:srgbClr val="011993"/>
                </a:solidFill>
              </a:rPr>
              <a:t>new </a:t>
            </a:r>
            <a:r>
              <a:t>RegExp(</a:t>
            </a:r>
            <a:r>
              <a:rPr b="1">
                <a:solidFill>
                  <a:srgbClr val="008F00"/>
                </a:solidFill>
              </a:rPr>
              <a:t>'</a:t>
            </a:r>
            <a:r>
              <a:rPr b="1">
                <a:solidFill>
                  <a:srgbClr val="011993"/>
                </a:solidFill>
              </a:rPr>
              <a:t>\\</a:t>
            </a:r>
            <a:r>
              <a:rPr b="1">
                <a:solidFill>
                  <a:srgbClr val="008F00"/>
                </a:solidFill>
              </a:rPr>
              <a:t>d+?'</a:t>
            </a:r>
            <a:r>
              <a:t>);</a:t>
            </a:r>
            <a:br/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reg </a:t>
            </a:r>
            <a:r>
              <a:t>= </a:t>
            </a:r>
            <a:r>
              <a:rPr b="1">
                <a:solidFill>
                  <a:srgbClr val="011993"/>
                </a:solidFill>
              </a:rPr>
              <a:t>new </a:t>
            </a:r>
            <a:r>
              <a:t>RegExp(</a:t>
            </a:r>
            <a:r>
              <a:rPr b="1">
                <a:solidFill>
                  <a:srgbClr val="008F00"/>
                </a:solidFill>
              </a:rPr>
              <a:t>'</a:t>
            </a:r>
            <a:r>
              <a:rPr b="1">
                <a:solidFill>
                  <a:srgbClr val="011993"/>
                </a:solidFill>
              </a:rPr>
              <a:t>\\</a:t>
            </a:r>
            <a:r>
              <a:rPr b="1">
                <a:solidFill>
                  <a:srgbClr val="008F00"/>
                </a:solidFill>
              </a:rPr>
              <a:t>d+'</a:t>
            </a:r>
            <a:r>
              <a:t>, </a:t>
            </a:r>
            <a:r>
              <a:rPr b="1">
                <a:solidFill>
                  <a:srgbClr val="008F00"/>
                </a:solidFill>
              </a:rPr>
              <a:t>‘i'</a:t>
            </a:r>
            <a: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regexp </a:t>
            </a:r>
            <a:r>
              <a:rPr>
                <a:solidFill>
                  <a:srgbClr val="000000"/>
                </a:solidFill>
              </a:rPr>
              <a:t>= </a:t>
            </a:r>
            <a:r>
              <a:t>/(\d{4})-(\d{2})-(\d{2})/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011993"/>
                </a:solidFill>
              </a:rPr>
              <a:t>var </a:t>
            </a:r>
            <a:r>
              <a:rPr b="1" i="1">
                <a:solidFill>
                  <a:srgbClr val="7B248D"/>
                </a:solidFill>
              </a:rPr>
              <a:t>str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08F00"/>
                </a:solidFill>
              </a:rPr>
              <a:t>"Дата 2016-10-16”;</a:t>
            </a: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(regexp.</a:t>
            </a:r>
            <a:r>
              <a:rPr>
                <a:solidFill>
                  <a:srgbClr val="8D8B54"/>
                </a:solidFill>
              </a:rPr>
              <a:t>test</a:t>
            </a:r>
            <a:r>
              <a:rPr>
                <a:solidFill>
                  <a:srgbClr val="000000"/>
                </a:solidFill>
              </a:rPr>
              <a:t>(str)); </a:t>
            </a:r>
            <a:r>
              <a:rPr i="1"/>
              <a:t>// true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B248D"/>
                </a:solidFill>
              </a:rPr>
              <a:t>console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8D8B54"/>
                </a:solidFill>
              </a:rPr>
              <a:t>log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00"/>
                </a:solidFill>
              </a:rPr>
              <a:t>regexp.</a:t>
            </a:r>
            <a:r>
              <a:rPr i="0">
                <a:solidFill>
                  <a:srgbClr val="8D8B54"/>
                </a:solidFill>
              </a:rPr>
              <a:t>exec</a:t>
            </a:r>
            <a:r>
              <a:rPr i="0">
                <a:solidFill>
                  <a:srgbClr val="000000"/>
                </a:solidFill>
              </a:rPr>
              <a:t>(str)); </a:t>
            </a:r>
            <a:r>
              <a:t>// ["2016-10-16", "2016", "10", "16"]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/>
            </a:r>
            <a:br>
              <a:rPr i="1"/>
            </a:b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regex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805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64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993"/>
                </a:solidFill>
              </a:rPr>
              <a:t>function </a:t>
            </a:r>
            <a:r>
              <a:rPr>
                <a:solidFill>
                  <a:srgbClr val="000000"/>
                </a:solidFill>
              </a:rPr>
              <a:t>showString</a:t>
            </a:r>
            <a:r>
              <a:rPr i="0">
                <a:solidFill>
                  <a:srgbClr val="000000"/>
                </a:solidFill>
              </a:rPr>
              <a:t>(str)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(!str)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</a:t>
            </a:r>
            <a:r>
              <a:rPr b="1" i="0">
                <a:solidFill>
                  <a:srgbClr val="011993"/>
                </a:solidFill>
              </a:rPr>
              <a:t>throw new </a:t>
            </a:r>
            <a:r>
              <a:rPr b="1" i="0">
                <a:solidFill>
                  <a:srgbClr val="7B248D"/>
                </a:solidFill>
              </a:rPr>
              <a:t>TypeError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F00"/>
                </a:solidFill>
              </a:rPr>
              <a:t>'Строка не может быть пустой'</a:t>
            </a:r>
            <a:r>
              <a:rPr i="0">
                <a:solidFill>
                  <a:srgbClr val="000000"/>
                </a:solidFill>
              </a:rPr>
              <a:t>);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}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return </a:t>
            </a:r>
            <a:r>
              <a:rPr i="0">
                <a:solidFill>
                  <a:srgbClr val="000000"/>
                </a:solidFill>
              </a:rPr>
              <a:t>str.</a:t>
            </a:r>
            <a:r>
              <a:rPr i="0">
                <a:solidFill>
                  <a:srgbClr val="8D8B54"/>
                </a:solidFill>
              </a:rPr>
              <a:t>toString</a:t>
            </a:r>
            <a:r>
              <a:rPr i="0">
                <a:solidFill>
                  <a:srgbClr val="000000"/>
                </a:solidFill>
              </a:rPr>
              <a:t>();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/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try</a:t>
            </a:r>
            <a:br>
              <a:rPr b="1" i="0">
                <a:solidFill>
                  <a:srgbClr val="011993"/>
                </a:solidFill>
              </a:rPr>
            </a:br>
            <a:r>
              <a:rPr i="0">
                <a:solidFill>
                  <a:srgbClr val="000000"/>
                </a:solidFill>
              </a:rPr>
              <a:t>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var </a:t>
            </a:r>
            <a:r>
              <a:rPr b="1">
                <a:solidFill>
                  <a:srgbClr val="7B248D"/>
                </a:solidFill>
              </a:rPr>
              <a:t>a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showString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7B248D"/>
                </a:solidFill>
              </a:rPr>
              <a:t>a</a:t>
            </a:r>
            <a:r>
              <a:rPr i="0">
                <a:solidFill>
                  <a:srgbClr val="000000"/>
                </a:solidFill>
              </a:rPr>
              <a:t>)); </a:t>
            </a:r>
            <a:r>
              <a:t>// Строка не может быть пустой</a:t>
            </a:r>
            <a:br/>
            <a:r>
              <a:rPr i="0">
                <a:solidFill>
                  <a:srgbClr val="000000"/>
                </a:solidFill>
              </a:rPr>
              <a:t>} </a:t>
            </a:r>
            <a:r>
              <a:rPr b="1" i="0">
                <a:solidFill>
                  <a:srgbClr val="011993"/>
                </a:solidFill>
              </a:rPr>
              <a:t>catch</a:t>
            </a:r>
            <a:r>
              <a:rPr i="0">
                <a:solidFill>
                  <a:srgbClr val="000000"/>
                </a:solidFill>
              </a:rPr>
              <a:t>(ex)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(ex.</a:t>
            </a:r>
            <a:r>
              <a:rPr i="0">
                <a:solidFill>
                  <a:srgbClr val="8D8B54"/>
                </a:solidFill>
              </a:rPr>
              <a:t>name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b="1" i="0">
                <a:solidFill>
                  <a:srgbClr val="008F00"/>
                </a:solidFill>
              </a:rPr>
              <a:t>'</a:t>
            </a:r>
            <a:r>
              <a:rPr b="1" i="0">
                <a:solidFill>
                  <a:srgbClr val="011993"/>
                </a:solidFill>
              </a:rPr>
              <a:t>\n</a:t>
            </a:r>
            <a:r>
              <a:rPr b="1" i="0">
                <a:solidFill>
                  <a:srgbClr val="008F00"/>
                </a:solidFill>
              </a:rPr>
              <a:t>' </a:t>
            </a:r>
            <a:r>
              <a:rPr i="0">
                <a:solidFill>
                  <a:srgbClr val="000000"/>
                </a:solidFill>
              </a:rPr>
              <a:t>+ ex.</a:t>
            </a:r>
            <a:r>
              <a:rPr b="1" i="0">
                <a:solidFill>
                  <a:srgbClr val="7B248D"/>
                </a:solidFill>
              </a:rPr>
              <a:t>message</a:t>
            </a:r>
            <a:r>
              <a:rPr i="0">
                <a:solidFill>
                  <a:srgbClr val="000000"/>
                </a:solidFill>
              </a:rPr>
              <a:t>);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 </a:t>
            </a:r>
            <a:r>
              <a:rPr b="1" i="0">
                <a:solidFill>
                  <a:srgbClr val="011993"/>
                </a:solidFill>
              </a:rPr>
              <a:t>finally </a:t>
            </a:r>
            <a:r>
              <a:rPr i="0">
                <a:solidFill>
                  <a:srgbClr val="000000"/>
                </a:solidFill>
              </a:rPr>
              <a:t>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7B248D"/>
                </a:solidFill>
              </a:rPr>
              <a:t>console</a:t>
            </a:r>
            <a:r>
              <a:rPr i="0">
                <a:solidFill>
                  <a:srgbClr val="000000"/>
                </a:solidFill>
              </a:rPr>
              <a:t>.</a:t>
            </a:r>
            <a:r>
              <a:rPr i="0">
                <a:solidFill>
                  <a:srgbClr val="8D8B54"/>
                </a:solidFill>
              </a:rPr>
              <a:t>log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F00"/>
                </a:solidFill>
              </a:rPr>
              <a:t>'finally блок вызван'</a:t>
            </a:r>
            <a:r>
              <a:rPr i="0">
                <a:solidFill>
                  <a:srgbClr val="000000"/>
                </a:solidFill>
              </a:rPr>
              <a:t>);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 err="1"/>
              <a:t>исключения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80483" y="1439863"/>
            <a:ext cx="11119106" cy="451104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00" b="1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993"/>
                </a:solidFill>
              </a:rPr>
              <a:t>html </a:t>
            </a:r>
            <a:r>
              <a:rPr b="0">
                <a:solidFill>
                  <a:srgbClr val="000000"/>
                </a:solidFill>
              </a:rPr>
              <a:t>xmlns=</a:t>
            </a:r>
            <a:r>
              <a:t>"http://www.w3.org/1999/xhtml"</a:t>
            </a:r>
            <a:r>
              <a:rPr b="0">
                <a:solidFill>
                  <a:srgbClr val="000000"/>
                </a:solidFill>
              </a:rPr>
              <a:t>&gt; &lt;</a:t>
            </a:r>
            <a:r>
              <a:rPr>
                <a:solidFill>
                  <a:srgbClr val="011993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&gt;Title of the page&lt;/</a:t>
            </a:r>
            <a:r>
              <a:rPr>
                <a:solidFill>
                  <a:srgbClr val="011993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D8B54"/>
                </a:solidFill>
              </a:rPr>
              <a:t>console.log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"First"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993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993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D8B54"/>
                </a:solidFill>
              </a:rPr>
              <a:t>console.log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"Second"</a:t>
            </a:r>
            <a:r>
              <a:rPr b="0">
                <a:solidFill>
                  <a:srgbClr val="000000"/>
                </a:solidFill>
              </a:rPr>
              <a:t>);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993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8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Примеры встраивания JavaScript. Тело документа</a:t>
            </a:r>
          </a:p>
        </p:txBody>
      </p:sp>
      <p:pic>
        <p:nvPicPr>
          <p:cNvPr id="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3895" y="4305956"/>
            <a:ext cx="6955206" cy="1429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Promise</a:t>
            </a:r>
          </a:p>
          <a:p>
            <a:r>
              <a:rPr lang="en-US" dirty="0" smtClean="0"/>
              <a:t>bind/call/apply</a:t>
            </a:r>
          </a:p>
          <a:p>
            <a:r>
              <a:rPr lang="en-US" dirty="0"/>
              <a:t>__proto__</a:t>
            </a:r>
            <a:endParaRPr lang="en-US" dirty="0" smtClean="0"/>
          </a:p>
          <a:p>
            <a:r>
              <a:rPr lang="en-US" dirty="0"/>
              <a:t>https://learn.javascript.ru/getting-started</a:t>
            </a:r>
          </a:p>
        </p:txBody>
      </p:sp>
      <p:sp>
        <p:nvSpPr>
          <p:cNvPr id="4" name="Shape 25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93269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ru-RU" dirty="0" smtClean="0"/>
              <a:t>Что еще?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7808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80483" y="1439863"/>
            <a:ext cx="11119106" cy="451104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993"/>
                </a:solidFill>
              </a:rPr>
              <a:t>html </a:t>
            </a:r>
            <a:r>
              <a:rPr b="0">
                <a:solidFill>
                  <a:srgbClr val="000000"/>
                </a:solidFill>
              </a:rPr>
              <a:t>xmlns=</a:t>
            </a:r>
            <a:r>
              <a:t>"http://www.w3.org/1999/xhtml"</a:t>
            </a:r>
            <a:r>
              <a:rPr b="0">
                <a:solidFill>
                  <a:srgbClr val="000000"/>
                </a:solidFill>
              </a:rPr>
              <a:t>&gt; &lt;</a:t>
            </a:r>
            <a:r>
              <a:rPr>
                <a:solidFill>
                  <a:srgbClr val="011993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&gt;Title of the page&lt;/</a:t>
            </a:r>
            <a:r>
              <a:rPr>
                <a:solidFill>
                  <a:srgbClr val="011993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script </a:t>
            </a:r>
            <a:r>
              <a:rPr b="0">
                <a:solidFill>
                  <a:srgbClr val="000000"/>
                </a:solidFill>
              </a:rPr>
              <a:t>src=</a:t>
            </a:r>
            <a:r>
              <a:t>"script.js"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993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993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&gt;Example&lt;/</a:t>
            </a:r>
            <a:r>
              <a:rPr>
                <a:solidFill>
                  <a:srgbClr val="011993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993"/>
                </a:solidFill>
              </a:rPr>
              <a:t>script </a:t>
            </a:r>
            <a:r>
              <a:rPr b="0">
                <a:solidFill>
                  <a:srgbClr val="000000"/>
                </a:solidFill>
              </a:rPr>
              <a:t>src=</a:t>
            </a:r>
            <a:r>
              <a:t>“script.js"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993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993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 </a:t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Примеры встраивания JavaScript. Файлы.</a:t>
            </a:r>
          </a:p>
        </p:txBody>
      </p:sp>
      <p:pic>
        <p:nvPicPr>
          <p:cNvPr id="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1519" y="1498814"/>
            <a:ext cx="4831881" cy="1180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1519" y="3048214"/>
            <a:ext cx="4831881" cy="1180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0189" y="4664938"/>
            <a:ext cx="8749861" cy="1209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Структура JavaScript</a:t>
            </a:r>
          </a:p>
        </p:txBody>
      </p:sp>
      <p:sp>
        <p:nvSpPr>
          <p:cNvPr id="86" name="Shape 86"/>
          <p:cNvSpPr/>
          <p:nvPr/>
        </p:nvSpPr>
        <p:spPr>
          <a:xfrm>
            <a:off x="4315474" y="1346200"/>
            <a:ext cx="3575993" cy="813793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 b="1"/>
            </a:lvl1pPr>
          </a:lstStyle>
          <a:p>
            <a:r>
              <a:t>JavaScript</a:t>
            </a:r>
          </a:p>
        </p:txBody>
      </p:sp>
      <p:sp>
        <p:nvSpPr>
          <p:cNvPr id="87" name="Shape 87"/>
          <p:cNvSpPr/>
          <p:nvPr/>
        </p:nvSpPr>
        <p:spPr>
          <a:xfrm>
            <a:off x="520700" y="2979904"/>
            <a:ext cx="3575993" cy="813793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 b="1"/>
            </a:lvl1pPr>
          </a:lstStyle>
          <a:p>
            <a:r>
              <a:t>DOM</a:t>
            </a:r>
          </a:p>
        </p:txBody>
      </p:sp>
      <p:sp>
        <p:nvSpPr>
          <p:cNvPr id="88" name="Shape 88"/>
          <p:cNvSpPr/>
          <p:nvPr/>
        </p:nvSpPr>
        <p:spPr>
          <a:xfrm>
            <a:off x="4318000" y="2979904"/>
            <a:ext cx="3575993" cy="813793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 b="1"/>
            </a:lvl1pPr>
          </a:lstStyle>
          <a:p>
            <a:r>
              <a:t>BOM</a:t>
            </a:r>
          </a:p>
        </p:txBody>
      </p:sp>
      <p:sp>
        <p:nvSpPr>
          <p:cNvPr id="89" name="Shape 89"/>
          <p:cNvSpPr/>
          <p:nvPr/>
        </p:nvSpPr>
        <p:spPr>
          <a:xfrm>
            <a:off x="8115300" y="2979904"/>
            <a:ext cx="3575993" cy="813793"/>
          </a:xfrm>
          <a:prstGeom prst="rect">
            <a:avLst/>
          </a:prstGeom>
          <a:solidFill>
            <a:schemeClr val="accent2">
              <a:lumOff val="11666"/>
            </a:schemeClr>
          </a:solidFill>
          <a:ln w="25400">
            <a:solidFill>
              <a:schemeClr val="accent2">
                <a:satOff val="-8298"/>
                <a:lumOff val="-10666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 b="1"/>
            </a:lvl1pPr>
          </a:lstStyle>
          <a:p>
            <a:r>
              <a:t>ECMAScript</a:t>
            </a:r>
          </a:p>
        </p:txBody>
      </p:sp>
      <p:sp>
        <p:nvSpPr>
          <p:cNvPr id="90" name="Shape 90"/>
          <p:cNvSpPr/>
          <p:nvPr/>
        </p:nvSpPr>
        <p:spPr>
          <a:xfrm flipH="1">
            <a:off x="2489912" y="2197268"/>
            <a:ext cx="3597569" cy="71556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062741" y="2191843"/>
            <a:ext cx="1" cy="7562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068897" y="2197268"/>
            <a:ext cx="3597863" cy="6861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35441" y="3918627"/>
            <a:ext cx="13508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>
              <a:buClr>
                <a:schemeClr val="accent2">
                  <a:lumOff val="11666"/>
                </a:schemeClr>
              </a:buClr>
              <a:buSzPct val="100000"/>
              <a:buChar char="•"/>
            </a:lvl1pPr>
          </a:lstStyle>
          <a:p>
            <a:r>
              <a:t>document</a:t>
            </a:r>
          </a:p>
        </p:txBody>
      </p:sp>
      <p:sp>
        <p:nvSpPr>
          <p:cNvPr id="94" name="Shape 94"/>
          <p:cNvSpPr/>
          <p:nvPr/>
        </p:nvSpPr>
        <p:spPr>
          <a:xfrm>
            <a:off x="4323550" y="3918627"/>
            <a:ext cx="2551751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navigator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location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history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XMLHttpRequest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alert/confirm/prompt</a:t>
            </a:r>
          </a:p>
        </p:txBody>
      </p:sp>
      <p:sp>
        <p:nvSpPr>
          <p:cNvPr id="95" name="Shape 95"/>
          <p:cNvSpPr/>
          <p:nvPr/>
        </p:nvSpPr>
        <p:spPr>
          <a:xfrm>
            <a:off x="8146250" y="3918627"/>
            <a:ext cx="255175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navigator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location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history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XMLHttpRequest</a:t>
            </a:r>
          </a:p>
          <a:p>
            <a:pPr marL="180473" indent="-180473">
              <a:buClr>
                <a:schemeClr val="accent2">
                  <a:lumOff val="11666"/>
                </a:schemeClr>
              </a:buClr>
              <a:buSzPct val="100000"/>
              <a:buChar char="•"/>
            </a:pPr>
            <a:r>
              <a:t>alert/confirm/prompt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Команды завершаются “;”</a:t>
            </a:r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r>
              <a:rPr>
                <a:solidFill>
                  <a:srgbClr val="000000"/>
                </a:solidFill>
              </a:rPr>
              <a:t>Комментарии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i="1">
                <a:solidFill>
                  <a:srgbClr val="53535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</a:t>
            </a:r>
            <a:br/>
            <a:r>
              <a:t> Multiline</a:t>
            </a:r>
            <a:br/>
            <a:r>
              <a:t> comment</a:t>
            </a:r>
            <a:br/>
            <a:r>
              <a:t>*/</a:t>
            </a:r>
            <a:br/>
            <a:r>
              <a:t/>
            </a:r>
            <a:br/>
            <a:r>
              <a:t>//Online comment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синтаксис</a:t>
            </a:r>
          </a:p>
        </p:txBody>
      </p:sp>
      <p:pic>
        <p:nvPicPr>
          <p:cNvPr id="1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074" y="2523009"/>
            <a:ext cx="6193929" cy="802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722" y="1886778"/>
            <a:ext cx="5342159" cy="522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524417" y="1173479"/>
            <a:ext cx="2911928" cy="514804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993"/>
                </a:solidFill>
              </a:rPr>
              <a:t>function </a:t>
            </a:r>
            <a:r>
              <a:rPr>
                <a:solidFill>
                  <a:srgbClr val="000000"/>
                </a:solidFill>
              </a:rPr>
              <a:t>Fun1</a:t>
            </a:r>
            <a:r>
              <a:rPr i="0">
                <a:solidFill>
                  <a:srgbClr val="000000"/>
                </a:solidFill>
              </a:rPr>
              <a:t>()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return </a:t>
            </a:r>
            <a:r>
              <a:rPr i="0">
                <a:solidFill>
                  <a:srgbClr val="0433FF"/>
                </a:solidFill>
              </a:rPr>
              <a:t>5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/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function </a:t>
            </a:r>
            <a:r>
              <a:rPr>
                <a:solidFill>
                  <a:srgbClr val="000000"/>
                </a:solidFill>
              </a:rPr>
              <a:t>Fun2</a:t>
            </a:r>
            <a:r>
              <a:rPr i="0">
                <a:solidFill>
                  <a:srgbClr val="000000"/>
                </a:solidFill>
              </a:rPr>
              <a:t>()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return</a:t>
            </a:r>
            <a:br>
              <a:rPr b="1" i="0">
                <a:solidFill>
                  <a:srgbClr val="011993"/>
                </a:solidFill>
              </a:rPr>
            </a:br>
            <a:r>
              <a:rPr b="1" i="0">
                <a:solidFill>
                  <a:srgbClr val="011993"/>
                </a:solidFill>
              </a:rPr>
              <a:t>    </a:t>
            </a:r>
            <a:r>
              <a:rPr i="0">
                <a:solidFill>
                  <a:srgbClr val="0433FF"/>
                </a:solidFill>
              </a:rPr>
              <a:t>5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/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function </a:t>
            </a:r>
            <a:r>
              <a:rPr>
                <a:solidFill>
                  <a:srgbClr val="000000"/>
                </a:solidFill>
              </a:rPr>
              <a:t>Fun3</a:t>
            </a:r>
            <a:r>
              <a:rPr i="0">
                <a:solidFill>
                  <a:srgbClr val="000000"/>
                </a:solidFill>
              </a:rPr>
              <a:t>() {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993"/>
                </a:solidFill>
              </a:rPr>
              <a:t>return </a:t>
            </a:r>
            <a:r>
              <a:t>//comment</a:t>
            </a:r>
            <a:br/>
            <a:r>
              <a:t>    </a:t>
            </a:r>
            <a:r>
              <a:rPr i="0">
                <a:solidFill>
                  <a:srgbClr val="0433FF"/>
                </a:solidFill>
              </a:rPr>
              <a:t>5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/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8D8B54"/>
                </a:solidFill>
              </a:rPr>
              <a:t>alert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Fun1</a:t>
            </a:r>
            <a:r>
              <a:rPr i="0">
                <a:solidFill>
                  <a:srgbClr val="000000"/>
                </a:solidFill>
              </a:rPr>
              <a:t>());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8D8B54"/>
                </a:solidFill>
              </a:rPr>
              <a:t>alert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Fun2</a:t>
            </a:r>
            <a:r>
              <a:rPr i="0">
                <a:solidFill>
                  <a:srgbClr val="000000"/>
                </a:solidFill>
              </a:rPr>
              <a:t>());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8D8B54"/>
                </a:solidFill>
              </a:rPr>
              <a:t>alert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Fun3</a:t>
            </a:r>
            <a:r>
              <a:rPr i="0">
                <a:solidFill>
                  <a:srgbClr val="000000"/>
                </a:solidFill>
              </a:rPr>
              <a:t>());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синтаксис</a:t>
            </a:r>
          </a:p>
        </p:txBody>
      </p:sp>
      <p:pic>
        <p:nvPicPr>
          <p:cNvPr id="1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8138" y="1149061"/>
            <a:ext cx="4833942" cy="1113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8138" y="2454047"/>
            <a:ext cx="4833942" cy="114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8138" y="3811091"/>
            <a:ext cx="4833942" cy="1140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1715436" y="6533384"/>
            <a:ext cx="170741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xfrm>
            <a:off x="480483" y="1439863"/>
            <a:ext cx="11119106" cy="2100316"/>
          </a:xfrm>
          <a:prstGeom prst="rect">
            <a:avLst/>
          </a:prstGeom>
        </p:spPr>
        <p:txBody>
          <a:bodyPr/>
          <a:lstStyle/>
          <a:p>
            <a:pPr marL="173732" indent="-173732">
              <a:defRPr sz="2200"/>
            </a:pPr>
            <a:r>
              <a:t>Идентификаторы</a:t>
            </a:r>
          </a:p>
          <a:p>
            <a:pPr marL="630920" lvl="1" indent="-173732">
              <a:buChar char="•"/>
              <a:defRPr sz="2200"/>
            </a:pPr>
            <a:r>
              <a:t>могут содержать цифры, символы, $ и _ регистрозависимые</a:t>
            </a:r>
          </a:p>
          <a:p>
            <a:pPr marL="630920" lvl="1" indent="-173732">
              <a:buChar char="•"/>
              <a:defRPr sz="2200"/>
            </a:pPr>
            <a:r>
              <a:t>не может начинаться с цифры</a:t>
            </a:r>
          </a:p>
          <a:p>
            <a:pPr marL="630920" lvl="1" indent="-173732">
              <a:buChar char="•"/>
              <a:defRPr sz="2200"/>
            </a:pPr>
            <a:r>
              <a:t>может содержать символы Unicode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6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синтаксис</a:t>
            </a:r>
          </a:p>
        </p:txBody>
      </p:sp>
      <p:sp>
        <p:nvSpPr>
          <p:cNvPr id="113" name="Shape 113"/>
          <p:cNvSpPr/>
          <p:nvPr/>
        </p:nvSpPr>
        <p:spPr>
          <a:xfrm>
            <a:off x="1059149" y="3849196"/>
            <a:ext cx="3774243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//Корректные имена</a:t>
            </a:r>
            <a:br/>
            <a:r>
              <a:rPr i="0">
                <a:solidFill>
                  <a:srgbClr val="011993"/>
                </a:solidFill>
              </a:rPr>
              <a:t>var </a:t>
            </a:r>
            <a:r>
              <a:t>aBcD1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i="0">
                <a:solidFill>
                  <a:srgbClr val="0433FF"/>
                </a:solidFill>
              </a:rPr>
              <a:t>5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11993"/>
                </a:solidFill>
              </a:rPr>
              <a:t>var </a:t>
            </a:r>
            <a:r>
              <a:t>AbCd1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i="0">
                <a:solidFill>
                  <a:srgbClr val="0433FF"/>
                </a:solidFill>
              </a:rPr>
              <a:t>10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11993"/>
                </a:solidFill>
              </a:rPr>
              <a:t>var </a:t>
            </a:r>
            <a:r>
              <a:t>$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i="0">
                <a:solidFill>
                  <a:srgbClr val="0433FF"/>
                </a:solidFill>
              </a:rPr>
              <a:t>15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11993"/>
                </a:solidFill>
              </a:rPr>
              <a:t>var </a:t>
            </a:r>
            <a:r>
              <a:t>Не_делайте_так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i="0">
                <a:solidFill>
                  <a:srgbClr val="0433FF"/>
                </a:solidFill>
              </a:rPr>
              <a:t>23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endParaRPr i="0">
              <a:solidFill>
                <a:srgbClr val="000000"/>
              </a:solidFill>
            </a:endParaRPr>
          </a:p>
          <a:p>
            <a:pPr defTabSz="457200">
              <a:defRPr sz="20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endParaRPr i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953882" y="3859529"/>
            <a:ext cx="3162559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//Некорректные имена</a:t>
            </a:r>
            <a:br/>
            <a:r>
              <a:rPr b="1" i="0">
                <a:solidFill>
                  <a:srgbClr val="011993"/>
                </a:solidFill>
              </a:rPr>
              <a:t>var </a:t>
            </a:r>
            <a:r>
              <a:rPr i="0">
                <a:solidFill>
                  <a:srgbClr val="0433FF"/>
                </a:solidFill>
              </a:rPr>
              <a:t>1</a:t>
            </a:r>
            <a:r>
              <a:rPr b="1" i="0">
                <a:solidFill>
                  <a:srgbClr val="7B248D"/>
                </a:solidFill>
              </a:rPr>
              <a:t>aBcD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i="0">
                <a:solidFill>
                  <a:srgbClr val="0433FF"/>
                </a:solidFill>
              </a:rPr>
              <a:t>5</a:t>
            </a:r>
            <a:r>
              <a:rPr i="0">
                <a:solidFill>
                  <a:srgbClr val="000000"/>
                </a:solidFill>
              </a:rPr>
              <a:t>;</a:t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var </a:t>
            </a:r>
            <a:r>
              <a:rPr b="1">
                <a:solidFill>
                  <a:srgbClr val="7B248D"/>
                </a:solidFill>
              </a:rPr>
              <a:t>Ab</a:t>
            </a:r>
            <a:r>
              <a:rPr i="0">
                <a:solidFill>
                  <a:srgbClr val="000000"/>
                </a:solidFill>
              </a:rPr>
              <a:t>-Cd1 = </a:t>
            </a:r>
            <a:r>
              <a:rPr i="0">
                <a:solidFill>
                  <a:srgbClr val="0433FF"/>
                </a:solidFill>
              </a:rPr>
              <a:t>10</a:t>
            </a:r>
            <a:r>
              <a:rPr i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 1">
  <a:themeElements>
    <a:clrScheme name="Theme 1">
      <a:dk1>
        <a:srgbClr val="464547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Theme 1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Theme 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1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1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 1">
  <a:themeElements>
    <a:clrScheme name="Theme 1">
      <a:dk1>
        <a:srgbClr val="464547"/>
      </a:dk1>
      <a:lt1>
        <a:srgbClr val="254702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Theme 1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Theme 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1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1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1033</Words>
  <Application>Microsoft Office PowerPoint</Application>
  <PresentationFormat>Widescreen</PresentationFormat>
  <Paragraphs>349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Menlo</vt:lpstr>
      <vt:lpstr>Trebuchet MS</vt:lpstr>
      <vt:lpstr>Theme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Maxim Isaev</cp:lastModifiedBy>
  <cp:revision>8</cp:revision>
  <dcterms:modified xsi:type="dcterms:W3CDTF">2016-11-30T15:17:08Z</dcterms:modified>
</cp:coreProperties>
</file>