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8"/>
  </p:handoutMasterIdLst>
  <p:sldIdLst>
    <p:sldId id="784" r:id="rId3"/>
    <p:sldId id="791" r:id="rId5"/>
    <p:sldId id="792" r:id="rId6"/>
    <p:sldId id="803" r:id="rId7"/>
    <p:sldId id="260" r:id="rId8"/>
    <p:sldId id="785" r:id="rId9"/>
    <p:sldId id="786" r:id="rId10"/>
    <p:sldId id="787" r:id="rId11"/>
    <p:sldId id="788" r:id="rId12"/>
    <p:sldId id="790" r:id="rId13"/>
    <p:sldId id="789" r:id="rId14"/>
    <p:sldId id="800" r:id="rId15"/>
    <p:sldId id="801" r:id="rId16"/>
    <p:sldId id="802" r:id="rId17"/>
  </p:sldIdLst>
  <p:sldSz cx="9144000" cy="6858000" type="screen4x3"/>
  <p:notesSz cx="6858000" cy="9947275"/>
  <p:defaultTextStyle>
    <a:defPPr>
      <a:defRPr lang="zh-CN"/>
    </a:defPPr>
    <a:lvl1pPr algn="l" rtl="0" eaLnBrk="0" fontAlgn="base" hangingPunct="0">
      <a:spcBef>
        <a:spcPct val="0"/>
      </a:spcBef>
      <a:spcAft>
        <a:spcPct val="0"/>
      </a:spcAft>
      <a:defRPr kumimoji="1" sz="3200" b="1" kern="1200">
        <a:solidFill>
          <a:srgbClr val="277727"/>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3200" b="1" kern="1200">
        <a:solidFill>
          <a:srgbClr val="277727"/>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3200" b="1" kern="1200">
        <a:solidFill>
          <a:srgbClr val="277727"/>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3200" b="1" kern="1200">
        <a:solidFill>
          <a:srgbClr val="277727"/>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3200" b="1" kern="1200">
        <a:solidFill>
          <a:srgbClr val="277727"/>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3200" b="1" kern="1200">
        <a:solidFill>
          <a:srgbClr val="277727"/>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3200" b="1" kern="1200">
        <a:solidFill>
          <a:srgbClr val="277727"/>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3200" b="1" kern="1200">
        <a:solidFill>
          <a:srgbClr val="277727"/>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3200" b="1" kern="1200">
        <a:solidFill>
          <a:srgbClr val="277727"/>
        </a:solidFill>
        <a:latin typeface="Times New Roman" panose="02020603050405020304" pitchFamily="18"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 皓" initials="吴"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E1D0C"/>
    <a:srgbClr val="277727"/>
    <a:srgbClr val="9B0319"/>
    <a:srgbClr val="003399"/>
    <a:srgbClr val="FF9900"/>
    <a:srgbClr val="00FFCC"/>
    <a:srgbClr val="00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3518" autoAdjust="0"/>
  </p:normalViewPr>
  <p:slideViewPr>
    <p:cSldViewPr>
      <p:cViewPr varScale="1">
        <p:scale>
          <a:sx n="52" d="100"/>
          <a:sy n="52" d="100"/>
        </p:scale>
        <p:origin x="96" y="38"/>
      </p:cViewPr>
      <p:guideLst>
        <p:guide orient="horz" pos="208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62" d="100"/>
          <a:sy n="62" d="100"/>
        </p:scale>
        <p:origin x="3226"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pPr>
              <a:defRPr/>
            </a:pPr>
            <a:fld id="{00607986-1108-44B0-AA56-B35BC93066B3}" type="datetimeFigureOut">
              <a:rPr lang="zh-CN" altLang="en-US"/>
            </a:fld>
            <a:endParaRPr lang="zh-CN" altLang="en-US"/>
          </a:p>
        </p:txBody>
      </p:sp>
      <p:sp>
        <p:nvSpPr>
          <p:cNvPr id="4" name="页脚占位符 3"/>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9448800"/>
            <a:ext cx="2971800" cy="498475"/>
          </a:xfrm>
          <a:prstGeom prst="rect">
            <a:avLst/>
          </a:prstGeom>
        </p:spPr>
        <p:txBody>
          <a:bodyPr vert="horz" wrap="square" lIns="91440" tIns="45720" rIns="91440" bIns="45720" numCol="1" anchor="b" anchorCtr="0" compatLnSpc="1"/>
          <a:lstStyle>
            <a:lvl1pPr algn="r">
              <a:defRPr sz="1200"/>
            </a:lvl1pPr>
          </a:lstStyle>
          <a:p>
            <a:pPr>
              <a:defRPr/>
            </a:pPr>
            <a:fld id="{6F433311-0076-4FA0-BBB0-5F81B6990EFB}"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71800" cy="496888"/>
          </a:xfrm>
          <a:prstGeom prst="rect">
            <a:avLst/>
          </a:prstGeom>
          <a:noFill/>
          <a:ln>
            <a:noFill/>
          </a:ln>
          <a:effectLst/>
        </p:spPr>
        <p:txBody>
          <a:bodyPr vert="horz" wrap="square" lIns="91440" tIns="45720" rIns="91440" bIns="45720" numCol="1" anchor="t" anchorCtr="0" compatLnSpc="1"/>
          <a:lstStyle>
            <a:lvl1pPr algn="l" eaLnBrk="1" hangingPunct="1">
              <a:spcBef>
                <a:spcPct val="20000"/>
              </a:spcBef>
              <a:buClr>
                <a:srgbClr val="FF9900"/>
              </a:buClr>
              <a:buSzPct val="70000"/>
              <a:buFont typeface="Monotype Sorts" pitchFamily="2" charset="2"/>
              <a:buNone/>
              <a:defRPr sz="1200"/>
            </a:lvl1pPr>
          </a:lstStyle>
          <a:p>
            <a:pPr>
              <a:defRPr/>
            </a:pPr>
            <a:endParaRPr lang="en-US" altLang="zh-CN"/>
          </a:p>
        </p:txBody>
      </p:sp>
      <p:sp>
        <p:nvSpPr>
          <p:cNvPr id="54275" name="Rectangle 3"/>
          <p:cNvSpPr>
            <a:spLocks noGrp="1" noChangeArrowheads="1"/>
          </p:cNvSpPr>
          <p:nvPr>
            <p:ph type="dt" idx="1"/>
          </p:nvPr>
        </p:nvSpPr>
        <p:spPr bwMode="auto">
          <a:xfrm>
            <a:off x="3886200" y="0"/>
            <a:ext cx="2971800" cy="496888"/>
          </a:xfrm>
          <a:prstGeom prst="rect">
            <a:avLst/>
          </a:prstGeom>
          <a:noFill/>
          <a:ln>
            <a:noFill/>
          </a:ln>
          <a:effectLst/>
        </p:spPr>
        <p:txBody>
          <a:bodyPr vert="horz" wrap="square" lIns="91440" tIns="45720" rIns="91440" bIns="45720" numCol="1" anchor="t" anchorCtr="0" compatLnSpc="1"/>
          <a:lstStyle>
            <a:lvl1pPr algn="r" eaLnBrk="1" hangingPunct="1">
              <a:spcBef>
                <a:spcPct val="20000"/>
              </a:spcBef>
              <a:buClr>
                <a:srgbClr val="FF9900"/>
              </a:buClr>
              <a:buSzPct val="70000"/>
              <a:buFont typeface="Monotype Sorts" pitchFamily="2" charset="2"/>
              <a:buNone/>
              <a:defRPr sz="1200"/>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4277" name="Rectangle 5"/>
          <p:cNvSpPr>
            <a:spLocks noGrp="1" noChangeArrowheads="1"/>
          </p:cNvSpPr>
          <p:nvPr>
            <p:ph type="body" sz="quarter" idx="3"/>
          </p:nvPr>
        </p:nvSpPr>
        <p:spPr bwMode="auto">
          <a:xfrm>
            <a:off x="914400" y="4724400"/>
            <a:ext cx="5029200" cy="447675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4278" name="Rectangle 6"/>
          <p:cNvSpPr>
            <a:spLocks noGrp="1" noChangeArrowheads="1"/>
          </p:cNvSpPr>
          <p:nvPr>
            <p:ph type="ftr" sz="quarter" idx="4"/>
          </p:nvPr>
        </p:nvSpPr>
        <p:spPr bwMode="auto">
          <a:xfrm>
            <a:off x="0" y="9450388"/>
            <a:ext cx="2971800" cy="496887"/>
          </a:xfrm>
          <a:prstGeom prst="rect">
            <a:avLst/>
          </a:prstGeom>
          <a:noFill/>
          <a:ln>
            <a:noFill/>
          </a:ln>
          <a:effectLst/>
        </p:spPr>
        <p:txBody>
          <a:bodyPr vert="horz" wrap="square" lIns="91440" tIns="45720" rIns="91440" bIns="45720" numCol="1" anchor="b" anchorCtr="0" compatLnSpc="1"/>
          <a:lstStyle>
            <a:lvl1pPr algn="l" eaLnBrk="1" hangingPunct="1">
              <a:spcBef>
                <a:spcPct val="20000"/>
              </a:spcBef>
              <a:buClr>
                <a:srgbClr val="FF9900"/>
              </a:buClr>
              <a:buSzPct val="70000"/>
              <a:buFont typeface="Monotype Sorts" pitchFamily="2" charset="2"/>
              <a:buNone/>
              <a:defRPr sz="1200"/>
            </a:lvl1pPr>
          </a:lstStyle>
          <a:p>
            <a:pPr>
              <a:defRPr/>
            </a:pPr>
            <a:endParaRPr lang="en-US" altLang="zh-CN"/>
          </a:p>
        </p:txBody>
      </p:sp>
      <p:sp>
        <p:nvSpPr>
          <p:cNvPr id="54279" name="Rectangle 7"/>
          <p:cNvSpPr>
            <a:spLocks noGrp="1" noChangeArrowheads="1"/>
          </p:cNvSpPr>
          <p:nvPr>
            <p:ph type="sldNum" sz="quarter" idx="5"/>
          </p:nvPr>
        </p:nvSpPr>
        <p:spPr bwMode="auto">
          <a:xfrm>
            <a:off x="3886200" y="9450388"/>
            <a:ext cx="2971800" cy="496887"/>
          </a:xfrm>
          <a:prstGeom prst="rect">
            <a:avLst/>
          </a:prstGeom>
          <a:noFill/>
          <a:ln>
            <a:noFill/>
          </a:ln>
          <a:effectLst/>
        </p:spPr>
        <p:txBody>
          <a:bodyPr vert="horz" wrap="square" lIns="91440" tIns="45720" rIns="91440" bIns="45720" numCol="1" anchor="b" anchorCtr="0" compatLnSpc="1"/>
          <a:lstStyle>
            <a:lvl1pPr algn="r" eaLnBrk="1" hangingPunct="1">
              <a:spcBef>
                <a:spcPct val="20000"/>
              </a:spcBef>
              <a:buClr>
                <a:srgbClr val="FF9900"/>
              </a:buClr>
              <a:buSzPct val="70000"/>
              <a:buFont typeface="Monotype Sorts" pitchFamily="2" charset="2"/>
              <a:buNone/>
              <a:defRPr sz="1200"/>
            </a:lvl1pPr>
          </a:lstStyle>
          <a:p>
            <a:pPr>
              <a:defRPr/>
            </a:pPr>
            <a:fld id="{FF842D78-5DDC-478D-8E8E-396CF1F9618A}"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20000"/>
              </a:spcBef>
              <a:spcAft>
                <a:spcPct val="0"/>
              </a:spcAft>
              <a:buClr>
                <a:srgbClr val="FF9900"/>
              </a:buClr>
              <a:buSzPct val="70000"/>
              <a:buFont typeface="Monotype Sorts" pitchFamily="2" charset="2"/>
              <a:buNone/>
              <a:defRPr/>
            </a:pPr>
            <a:fld id="{FF842D78-5DDC-478D-8E8E-396CF1F9618A}" type="slidenum">
              <a:rPr kumimoji="1" lang="en-US" altLang="zh-CN" sz="1200" b="1" i="0" u="none" strike="noStrike" kern="1200" cap="none" spc="0" normalizeH="0" baseline="0" noProof="0" smtClean="0">
                <a:ln>
                  <a:noFill/>
                </a:ln>
                <a:solidFill>
                  <a:srgbClr val="277727"/>
                </a:solidFill>
                <a:effectLst/>
                <a:uLnTx/>
                <a:uFillTx/>
                <a:latin typeface="Times New Roman" panose="02020603050405020304" pitchFamily="18" charset="0"/>
                <a:ea typeface="宋体" panose="02010600030101010101" pitchFamily="2" charset="-122"/>
                <a:cs typeface="+mn-cs"/>
              </a:rPr>
            </a:fld>
            <a:endParaRPr kumimoji="1" lang="en-US" altLang="zh-CN" sz="1200" b="1" i="0" u="none" strike="noStrike" kern="1200" cap="none" spc="0" normalizeH="0" baseline="0" noProof="0">
              <a:ln>
                <a:noFill/>
              </a:ln>
              <a:solidFill>
                <a:srgbClr val="277727"/>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注意可能影响定位效果的因素，包含光影变化，车牌倾斜，车头与车牌相似的部分，以及算法中参数保持一致，不要根据图调整参数</a:t>
            </a:r>
            <a:endParaRPr lang="zh-CN" altLang="en-US" dirty="0"/>
          </a:p>
        </p:txBody>
      </p:sp>
      <p:sp>
        <p:nvSpPr>
          <p:cNvPr id="4" name="灯片编号占位符 3"/>
          <p:cNvSpPr>
            <a:spLocks noGrp="1"/>
          </p:cNvSpPr>
          <p:nvPr>
            <p:ph type="sldNum" sz="quarter" idx="5"/>
          </p:nvPr>
        </p:nvSpPr>
        <p:spPr/>
        <p:txBody>
          <a:bodyPr/>
          <a:lstStyle/>
          <a:p>
            <a:fld id="{B145E7CA-3456-405D-A896-F959618D961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一个例子。对于有的图像可能由于存在过多细节且车牌本身不突出导致经过几次形态学操作之后反而比车牌更加明显，可能会导致误定位</a:t>
            </a:r>
            <a:endParaRPr lang="en-US" altLang="zh-CN" dirty="0"/>
          </a:p>
        </p:txBody>
      </p:sp>
      <p:sp>
        <p:nvSpPr>
          <p:cNvPr id="4" name="灯片编号占位符 3"/>
          <p:cNvSpPr>
            <a:spLocks noGrp="1"/>
          </p:cNvSpPr>
          <p:nvPr>
            <p:ph type="sldNum" sz="quarter" idx="5"/>
          </p:nvPr>
        </p:nvSpPr>
        <p:spPr/>
        <p:txBody>
          <a:bodyPr/>
          <a:lstStyle/>
          <a:p>
            <a:fld id="{B145E7CA-3456-405D-A896-F959618D961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附加题</a:t>
            </a:r>
            <a:r>
              <a:rPr lang="en-US" altLang="zh-CN" dirty="0"/>
              <a:t> </a:t>
            </a:r>
            <a:r>
              <a:rPr lang="zh-CN" altLang="en-US" dirty="0"/>
              <a:t>字符识别</a:t>
            </a:r>
            <a:endParaRPr lang="zh-CN" altLang="en-US" dirty="0"/>
          </a:p>
          <a:p>
            <a:r>
              <a:rPr lang="zh-CN" altLang="en-US" dirty="0"/>
              <a:t>本题提供数字模板，或者可选择自己分割出来比较好的数字作为模板，要求与车牌中的数字进行匹配识别</a:t>
            </a:r>
            <a:endParaRPr lang="zh-CN" altLang="en-US" dirty="0"/>
          </a:p>
          <a:p>
            <a:r>
              <a:rPr lang="zh-CN" altLang="en-US" dirty="0"/>
              <a:t>可使用点积匹配程度测度进行匹配</a:t>
            </a:r>
            <a:endParaRPr lang="zh-CN" altLang="en-US" dirty="0"/>
          </a:p>
        </p:txBody>
      </p:sp>
      <p:sp>
        <p:nvSpPr>
          <p:cNvPr id="4" name="灯片编号占位符 3"/>
          <p:cNvSpPr>
            <a:spLocks noGrp="1"/>
          </p:cNvSpPr>
          <p:nvPr>
            <p:ph type="sldNum" sz="quarter" idx="5"/>
          </p:nvPr>
        </p:nvSpPr>
        <p:spPr/>
        <p:txBody>
          <a:bodyPr/>
          <a:lstStyle/>
          <a:p>
            <a:fld id="{B145E7CA-3456-405D-A896-F959618D961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B145E7CA-3456-405D-A896-F959618D961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B145E7CA-3456-405D-A896-F959618D961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基础题共有</a:t>
            </a:r>
            <a:r>
              <a:rPr lang="en-US" altLang="zh-CN"/>
              <a:t>12</a:t>
            </a:r>
            <a:r>
              <a:rPr lang="zh-CN" altLang="en-US"/>
              <a:t>张图片，包含不同颜色，位置，角度，明暗的车牌</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基础题共有</a:t>
            </a:r>
            <a:r>
              <a:rPr lang="en-US" altLang="zh-CN">
                <a:sym typeface="+mn-ea"/>
              </a:rPr>
              <a:t>12</a:t>
            </a:r>
            <a:r>
              <a:rPr lang="zh-CN" altLang="en-US">
                <a:sym typeface="+mn-ea"/>
              </a:rPr>
              <a:t>张图片，包含不同颜色，位置，角度，明暗的车牌</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挑战题共</a:t>
            </a:r>
            <a:r>
              <a:rPr lang="en-US" altLang="zh-CN"/>
              <a:t>4</a:t>
            </a:r>
            <a:r>
              <a:rPr lang="zh-CN" altLang="en-US"/>
              <a:t>张图片，包含夜间模糊灯光下，泥泞遮挡下的车牌，参数针对</a:t>
            </a:r>
            <a:r>
              <a:rPr lang="en-US" altLang="zh-CN"/>
              <a:t>4</a:t>
            </a:r>
            <a:r>
              <a:rPr lang="zh-CN" altLang="en-US"/>
              <a:t>张图可以不同</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20000"/>
              </a:spcBef>
              <a:spcAft>
                <a:spcPct val="0"/>
              </a:spcAft>
              <a:buClr>
                <a:srgbClr val="FF9900"/>
              </a:buClr>
              <a:buSzPct val="70000"/>
              <a:buFont typeface="Monotype Sorts" pitchFamily="2" charset="2"/>
              <a:buNone/>
              <a:defRPr/>
            </a:pPr>
            <a:fld id="{D2DFB71A-6A7D-4365-9377-7B65E05DFC1A}" type="slidenum">
              <a:rPr kumimoji="1" lang="zh-CN" altLang="en-US" sz="1200" b="1" i="0" u="none" strike="noStrike" kern="1200" cap="none" spc="0" normalizeH="0" baseline="0" noProof="0" smtClean="0">
                <a:ln>
                  <a:noFill/>
                </a:ln>
                <a:solidFill>
                  <a:srgbClr val="277727"/>
                </a:solidFill>
                <a:effectLst/>
                <a:uLnTx/>
                <a:uFillTx/>
                <a:latin typeface="Times New Roman" panose="02020603050405020304" pitchFamily="18" charset="0"/>
                <a:ea typeface="宋体" panose="02010600030101010101" pitchFamily="2" charset="-122"/>
                <a:cs typeface="+mn-cs"/>
              </a:rPr>
            </a:fld>
            <a:endParaRPr kumimoji="1" lang="zh-CN" altLang="en-US" sz="1200" b="1" i="0" u="none" strike="noStrike" kern="1200" cap="none" spc="0" normalizeH="0" baseline="0" noProof="0">
              <a:ln>
                <a:noFill/>
              </a:ln>
              <a:solidFill>
                <a:srgbClr val="277727"/>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此处给出的是不同定位方法中可能会用到的知识点，在一个识别流程中可能并不会全都用到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20000"/>
              </a:spcBef>
              <a:spcAft>
                <a:spcPct val="0"/>
              </a:spcAft>
              <a:buClr>
                <a:srgbClr val="FF9900"/>
              </a:buClr>
              <a:buSzPct val="70000"/>
              <a:buFont typeface="Monotype Sorts" pitchFamily="2" charset="2"/>
              <a:buNone/>
              <a:defRPr/>
            </a:pPr>
            <a:fld id="{D2DFB71A-6A7D-4365-9377-7B65E05DFC1A}" type="slidenum">
              <a:rPr kumimoji="1" lang="zh-CN" altLang="en-US" sz="1200" b="1" i="0" u="none" strike="noStrike" kern="1200" cap="none" spc="0" normalizeH="0" baseline="0" noProof="0" smtClean="0">
                <a:ln>
                  <a:noFill/>
                </a:ln>
                <a:solidFill>
                  <a:srgbClr val="277727"/>
                </a:solidFill>
                <a:effectLst/>
                <a:uLnTx/>
                <a:uFillTx/>
                <a:latin typeface="Times New Roman" panose="02020603050405020304" pitchFamily="18" charset="0"/>
                <a:ea typeface="宋体" panose="02010600030101010101" pitchFamily="2" charset="-122"/>
                <a:cs typeface="+mn-cs"/>
              </a:rPr>
            </a:fld>
            <a:endParaRPr kumimoji="1" lang="zh-CN" altLang="en-US" sz="1200" b="1" i="0" u="none" strike="noStrike" kern="1200" cap="none" spc="0" normalizeH="0" baseline="0" noProof="0">
              <a:ln>
                <a:noFill/>
              </a:ln>
              <a:solidFill>
                <a:srgbClr val="277727"/>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仅供参考，效果不一定好，同学可以将其作为</a:t>
            </a:r>
            <a:r>
              <a:rPr lang="en-US" altLang="zh-CN" dirty="0"/>
              <a:t>baseline</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20000"/>
              </a:spcBef>
              <a:spcAft>
                <a:spcPct val="0"/>
              </a:spcAft>
              <a:buClr>
                <a:srgbClr val="FF9900"/>
              </a:buClr>
              <a:buSzPct val="70000"/>
              <a:buFont typeface="Monotype Sorts" pitchFamily="2" charset="2"/>
              <a:buNone/>
              <a:defRPr/>
            </a:pPr>
            <a:fld id="{D2DFB71A-6A7D-4365-9377-7B65E05DFC1A}" type="slidenum">
              <a:rPr kumimoji="1" lang="zh-CN" altLang="en-US" sz="1200" b="1" i="0" u="none" strike="noStrike" kern="1200" cap="none" spc="0" normalizeH="0" baseline="0" noProof="0" smtClean="0">
                <a:ln>
                  <a:noFill/>
                </a:ln>
                <a:solidFill>
                  <a:srgbClr val="277727"/>
                </a:solidFill>
                <a:effectLst/>
                <a:uLnTx/>
                <a:uFillTx/>
                <a:latin typeface="Times New Roman" panose="02020603050405020304" pitchFamily="18" charset="0"/>
                <a:ea typeface="宋体" panose="02010600030101010101" pitchFamily="2" charset="-122"/>
                <a:cs typeface="+mn-cs"/>
              </a:rPr>
            </a:fld>
            <a:endParaRPr kumimoji="1" lang="zh-CN" altLang="en-US" sz="1200" b="1" i="0" u="none" strike="noStrike" kern="1200" cap="none" spc="0" normalizeH="0" baseline="0" noProof="0">
              <a:ln>
                <a:noFill/>
              </a:ln>
              <a:solidFill>
                <a:srgbClr val="277727"/>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字符分割，统计纵向的灰度累计值，字符间空隙灰度累计值应为</a:t>
            </a:r>
            <a:r>
              <a:rPr lang="en-US" altLang="zh-CN" dirty="0"/>
              <a:t>0</a:t>
            </a:r>
            <a:r>
              <a:rPr lang="zh-CN" altLang="en-US" dirty="0"/>
              <a:t>，以此为分割界限</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20000"/>
              </a:spcBef>
              <a:spcAft>
                <a:spcPct val="0"/>
              </a:spcAft>
              <a:buClr>
                <a:srgbClr val="FF9900"/>
              </a:buClr>
              <a:buSzPct val="70000"/>
              <a:buFont typeface="Monotype Sorts" pitchFamily="2" charset="2"/>
              <a:buNone/>
              <a:defRPr/>
            </a:pPr>
            <a:fld id="{D2DFB71A-6A7D-4365-9377-7B65E05DFC1A}" type="slidenum">
              <a:rPr kumimoji="1" lang="zh-CN" altLang="en-US" sz="1200" b="1" i="0" u="none" strike="noStrike" kern="1200" cap="none" spc="0" normalizeH="0" baseline="0" noProof="0" smtClean="0">
                <a:ln>
                  <a:noFill/>
                </a:ln>
                <a:solidFill>
                  <a:srgbClr val="277727"/>
                </a:solidFill>
                <a:effectLst/>
                <a:uLnTx/>
                <a:uFillTx/>
                <a:latin typeface="Times New Roman" panose="02020603050405020304" pitchFamily="18" charset="0"/>
                <a:ea typeface="宋体" panose="02010600030101010101" pitchFamily="2" charset="-122"/>
                <a:cs typeface="+mn-cs"/>
              </a:rPr>
            </a:fld>
            <a:endParaRPr kumimoji="1" lang="zh-CN" altLang="en-US" sz="1200" b="1" i="0" u="none" strike="noStrike" kern="1200" cap="none" spc="0" normalizeH="0" baseline="0" noProof="0">
              <a:ln>
                <a:noFill/>
              </a:ln>
              <a:solidFill>
                <a:srgbClr val="277727"/>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参考的二值化和切割结果</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20000"/>
              </a:spcBef>
              <a:spcAft>
                <a:spcPct val="0"/>
              </a:spcAft>
              <a:buClr>
                <a:srgbClr val="FF9900"/>
              </a:buClr>
              <a:buSzPct val="70000"/>
              <a:buFont typeface="Monotype Sorts" pitchFamily="2" charset="2"/>
              <a:buNone/>
              <a:defRPr/>
            </a:pPr>
            <a:fld id="{D2DFB71A-6A7D-4365-9377-7B65E05DFC1A}" type="slidenum">
              <a:rPr kumimoji="1" lang="zh-CN" altLang="en-US" sz="1200" b="1" i="0" u="none" strike="noStrike" kern="1200" cap="none" spc="0" normalizeH="0" baseline="0" noProof="0" smtClean="0">
                <a:ln>
                  <a:noFill/>
                </a:ln>
                <a:solidFill>
                  <a:srgbClr val="277727"/>
                </a:solidFill>
                <a:effectLst/>
                <a:uLnTx/>
                <a:uFillTx/>
                <a:latin typeface="Times New Roman" panose="02020603050405020304" pitchFamily="18" charset="0"/>
                <a:ea typeface="宋体" panose="02010600030101010101" pitchFamily="2" charset="-122"/>
                <a:cs typeface="+mn-cs"/>
              </a:rPr>
            </a:fld>
            <a:endParaRPr kumimoji="1" lang="zh-CN" altLang="en-US" sz="1200" b="1" i="0" u="none" strike="noStrike" kern="1200" cap="none" spc="0" normalizeH="0" baseline="0" noProof="0">
              <a:ln>
                <a:noFill/>
              </a:ln>
              <a:solidFill>
                <a:srgbClr val="277727"/>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Guijin Wang, Tsinghua University, </a:t>
            </a:r>
            <a:r>
              <a:rPr lang="zh-CN" altLang="en-US"/>
              <a:t>第一章 引言</a:t>
            </a:r>
            <a:endParaRPr lang="zh-CN" altLang="en-US" dirty="0">
              <a:solidFill>
                <a:srgbClr val="FF99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B81FFD15-30C3-4959-BE39-24DB2220C603}"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dirty="0" err="1"/>
              <a:t>Guijin</a:t>
            </a:r>
            <a:r>
              <a:rPr lang="en-US" altLang="zh-CN" dirty="0"/>
              <a:t> Wang, Tsinghua University</a:t>
            </a:r>
            <a:endParaRPr lang="zh-CN" altLang="en-US" dirty="0">
              <a:solidFill>
                <a:srgbClr val="FF99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746490D4-8E10-489C-B007-069D02EED01E}"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dirty="0" err="1"/>
              <a:t>Guijin</a:t>
            </a:r>
            <a:r>
              <a:rPr lang="en-US" altLang="zh-CN" dirty="0"/>
              <a:t> Wang, Tsinghua University</a:t>
            </a:r>
            <a:endParaRPr lang="zh-CN" altLang="en-US" dirty="0">
              <a:solidFill>
                <a:srgbClr val="FF99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62174E5E-CC6A-4B93-B8B6-6C36BE49B560}"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r>
              <a:rPr lang="en-US" altLang="zh-CN" dirty="0" err="1"/>
              <a:t>Guijin</a:t>
            </a:r>
            <a:r>
              <a:rPr lang="en-US" altLang="zh-CN" dirty="0"/>
              <a:t> Wang, Tsinghua University</a:t>
            </a:r>
            <a:endParaRPr lang="zh-CN" altLang="en-US" dirty="0">
              <a:solidFill>
                <a:srgbClr val="FF9900"/>
              </a:solidFill>
            </a:endParaRPr>
          </a:p>
        </p:txBody>
      </p:sp>
      <p:sp>
        <p:nvSpPr>
          <p:cNvPr id="4" name="Rectangle 6"/>
          <p:cNvSpPr>
            <a:spLocks noGrp="1" noChangeArrowheads="1"/>
          </p:cNvSpPr>
          <p:nvPr>
            <p:ph type="sldNum" sz="quarter" idx="11"/>
          </p:nvPr>
        </p:nvSpPr>
        <p:spPr/>
        <p:txBody>
          <a:bodyPr/>
          <a:lstStyle>
            <a:lvl1pPr>
              <a:defRPr/>
            </a:lvl1pPr>
          </a:lstStyle>
          <a:p>
            <a:pPr>
              <a:defRPr/>
            </a:pPr>
            <a:fld id="{58B3F403-9242-477F-8BCD-6ABCB8E6E43A}"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1143000"/>
          </a:xfrm>
        </p:spPr>
        <p:txBody>
          <a:bodyPr/>
          <a:lstStyle/>
          <a:p>
            <a:r>
              <a:rPr lang="zh-CN" altLang="en-US"/>
              <a:t>单击此处编辑母版标题样式</a:t>
            </a:r>
            <a:endParaRPr lang="zh-CN" altLang="en-US"/>
          </a:p>
        </p:txBody>
      </p:sp>
      <p:sp>
        <p:nvSpPr>
          <p:cNvPr id="3" name="内容占位符 2"/>
          <p:cNvSpPr>
            <a:spLocks noGrp="1"/>
          </p:cNvSpPr>
          <p:nvPr>
            <p:ph sz="quarter" idx="1"/>
          </p:nvPr>
        </p:nvSpPr>
        <p:spPr>
          <a:xfrm>
            <a:off x="685800" y="1981200"/>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685800" y="4114800"/>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p:nvPr>
        </p:nvSpPr>
        <p:spPr>
          <a:xfrm>
            <a:off x="4648200" y="4114800"/>
            <a:ext cx="3810000" cy="1981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r>
              <a:rPr lang="en-US" altLang="zh-CN"/>
              <a:t>Guijin Wang, Tsinghua University, </a:t>
            </a:r>
            <a:r>
              <a:rPr lang="zh-CN" altLang="en-US"/>
              <a:t>第一章 引言</a:t>
            </a:r>
            <a:endParaRPr lang="zh-CN" altLang="en-US" dirty="0">
              <a:solidFill>
                <a:srgbClr val="FF9900"/>
              </a:solidFill>
            </a:endParaRPr>
          </a:p>
        </p:txBody>
      </p:sp>
      <p:sp>
        <p:nvSpPr>
          <p:cNvPr id="8" name="Rectangle 6"/>
          <p:cNvSpPr>
            <a:spLocks noGrp="1" noChangeArrowheads="1"/>
          </p:cNvSpPr>
          <p:nvPr>
            <p:ph type="sldNum" sz="quarter" idx="11"/>
          </p:nvPr>
        </p:nvSpPr>
        <p:spPr/>
        <p:txBody>
          <a:bodyPr/>
          <a:lstStyle>
            <a:lvl1pPr>
              <a:defRPr/>
            </a:lvl1pPr>
          </a:lstStyle>
          <a:p>
            <a:pPr>
              <a:defRPr/>
            </a:pPr>
            <a:fld id="{A4AB8BDB-356B-4377-894B-AA6790D6BB7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页脚占位符 3"/>
          <p:cNvSpPr>
            <a:spLocks noGrp="1"/>
          </p:cNvSpPr>
          <p:nvPr>
            <p:ph type="ftr" sz="quarter" idx="10"/>
          </p:nvPr>
        </p:nvSpPr>
        <p:spPr>
          <a:xfrm>
            <a:off x="1547813" y="6248400"/>
            <a:ext cx="4824412" cy="457200"/>
          </a:xfrm>
        </p:spPr>
        <p:txBody>
          <a:bodyPr/>
          <a:lstStyle>
            <a:lvl1pPr>
              <a:defRPr>
                <a:solidFill>
                  <a:srgbClr val="003399"/>
                </a:solidFill>
              </a:defRPr>
            </a:lvl1pPr>
          </a:lstStyle>
          <a:p>
            <a:pPr>
              <a:defRPr/>
            </a:pPr>
            <a:r>
              <a:rPr lang="en-US" altLang="zh-CN"/>
              <a:t>Guijin Wang, Tsinghua University, </a:t>
            </a:r>
            <a:r>
              <a:rPr lang="zh-CN" altLang="en-US"/>
              <a:t>第一章 引言</a:t>
            </a:r>
            <a:endParaRPr lang="zh-CN" altLang="en-US" dirty="0"/>
          </a:p>
        </p:txBody>
      </p:sp>
      <p:sp>
        <p:nvSpPr>
          <p:cNvPr id="5" name="灯片编号占位符 4"/>
          <p:cNvSpPr>
            <a:spLocks noGrp="1"/>
          </p:cNvSpPr>
          <p:nvPr>
            <p:ph type="sldNum" sz="quarter" idx="11"/>
          </p:nvPr>
        </p:nvSpPr>
        <p:spPr/>
        <p:txBody>
          <a:bodyPr/>
          <a:lstStyle>
            <a:lvl1pPr>
              <a:defRPr/>
            </a:lvl1pPr>
          </a:lstStyle>
          <a:p>
            <a:pPr>
              <a:defRPr/>
            </a:pPr>
            <a:fld id="{20844E02-A695-49DB-9899-B4CCB459374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Guijin Wang, Tsinghua University, </a:t>
            </a:r>
            <a:r>
              <a:rPr lang="zh-CN" altLang="en-US"/>
              <a:t>第一章 引言</a:t>
            </a:r>
            <a:endParaRPr lang="zh-CN" altLang="en-US" dirty="0">
              <a:solidFill>
                <a:srgbClr val="FF9900"/>
              </a:solidFill>
            </a:endParaRPr>
          </a:p>
        </p:txBody>
      </p:sp>
      <p:sp>
        <p:nvSpPr>
          <p:cNvPr id="5" name="Rectangle 6"/>
          <p:cNvSpPr>
            <a:spLocks noGrp="1" noChangeArrowheads="1"/>
          </p:cNvSpPr>
          <p:nvPr>
            <p:ph type="sldNum" sz="quarter" idx="11"/>
          </p:nvPr>
        </p:nvSpPr>
        <p:spPr/>
        <p:txBody>
          <a:bodyPr/>
          <a:lstStyle>
            <a:lvl1pPr>
              <a:defRPr/>
            </a:lvl1pPr>
          </a:lstStyle>
          <a:p>
            <a:pPr>
              <a:defRPr/>
            </a:pPr>
            <a:fld id="{1EA925A1-A83F-4EFA-BC41-C641D2F5ED3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Guijin Wang, Tsinghua University, </a:t>
            </a:r>
            <a:r>
              <a:rPr lang="zh-CN" altLang="en-US"/>
              <a:t>第一章 引言</a:t>
            </a:r>
            <a:endParaRPr lang="zh-CN" altLang="en-US" dirty="0">
              <a:solidFill>
                <a:srgbClr val="FF990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94A15300-B0BC-4012-B575-9F50D698D0FE}"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r>
              <a:rPr lang="en-US" altLang="zh-CN"/>
              <a:t>Guijin Wang, Tsinghua University, </a:t>
            </a:r>
            <a:r>
              <a:rPr lang="zh-CN" altLang="en-US"/>
              <a:t>第一章 引言</a:t>
            </a:r>
            <a:endParaRPr lang="zh-CN" altLang="en-US" dirty="0">
              <a:solidFill>
                <a:srgbClr val="FF9900"/>
              </a:solidFill>
            </a:endParaRPr>
          </a:p>
        </p:txBody>
      </p:sp>
      <p:sp>
        <p:nvSpPr>
          <p:cNvPr id="8" name="Rectangle 6"/>
          <p:cNvSpPr>
            <a:spLocks noGrp="1" noChangeArrowheads="1"/>
          </p:cNvSpPr>
          <p:nvPr>
            <p:ph type="sldNum" sz="quarter" idx="11"/>
          </p:nvPr>
        </p:nvSpPr>
        <p:spPr/>
        <p:txBody>
          <a:bodyPr/>
          <a:lstStyle>
            <a:lvl1pPr>
              <a:defRPr/>
            </a:lvl1pPr>
          </a:lstStyle>
          <a:p>
            <a:pPr>
              <a:defRPr/>
            </a:pPr>
            <a:fld id="{B9ED8A37-F19D-42FA-9054-C3E89E6F17F3}"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r>
              <a:rPr lang="en-US" altLang="zh-CN"/>
              <a:t>Guijin Wang, Tsinghua University, </a:t>
            </a:r>
            <a:r>
              <a:rPr lang="zh-CN" altLang="en-US"/>
              <a:t>第一章 引言</a:t>
            </a:r>
            <a:endParaRPr lang="zh-CN" altLang="en-US" dirty="0">
              <a:solidFill>
                <a:srgbClr val="FF9900"/>
              </a:solidFill>
            </a:endParaRPr>
          </a:p>
        </p:txBody>
      </p:sp>
      <p:sp>
        <p:nvSpPr>
          <p:cNvPr id="4" name="Rectangle 6"/>
          <p:cNvSpPr>
            <a:spLocks noGrp="1" noChangeArrowheads="1"/>
          </p:cNvSpPr>
          <p:nvPr>
            <p:ph type="sldNum" sz="quarter" idx="11"/>
          </p:nvPr>
        </p:nvSpPr>
        <p:spPr/>
        <p:txBody>
          <a:bodyPr/>
          <a:lstStyle>
            <a:lvl1pPr>
              <a:defRPr/>
            </a:lvl1pPr>
          </a:lstStyle>
          <a:p>
            <a:pPr>
              <a:defRPr/>
            </a:pPr>
            <a:fld id="{3D2ADF9B-6919-470C-951D-E2229796315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ltLang="zh-CN" dirty="0" err="1"/>
              <a:t>Guijin</a:t>
            </a:r>
            <a:r>
              <a:rPr lang="en-US" altLang="zh-CN" dirty="0"/>
              <a:t> Wang, Tsinghua University</a:t>
            </a:r>
            <a:endParaRPr lang="zh-CN" altLang="en-US" dirty="0">
              <a:solidFill>
                <a:srgbClr val="FF9900"/>
              </a:solidFill>
            </a:endParaRPr>
          </a:p>
        </p:txBody>
      </p:sp>
      <p:sp>
        <p:nvSpPr>
          <p:cNvPr id="3" name="Rectangle 6"/>
          <p:cNvSpPr>
            <a:spLocks noGrp="1" noChangeArrowheads="1"/>
          </p:cNvSpPr>
          <p:nvPr>
            <p:ph type="sldNum" sz="quarter" idx="11"/>
          </p:nvPr>
        </p:nvSpPr>
        <p:spPr/>
        <p:txBody>
          <a:bodyPr/>
          <a:lstStyle>
            <a:lvl1pPr>
              <a:defRPr/>
            </a:lvl1pPr>
          </a:lstStyle>
          <a:p>
            <a:pPr>
              <a:defRPr/>
            </a:pPr>
            <a:fld id="{E3A590F7-BE46-44F5-8FCF-FB2ADFB4D638}"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dirty="0" err="1"/>
              <a:t>Guijin</a:t>
            </a:r>
            <a:r>
              <a:rPr lang="en-US" altLang="zh-CN" dirty="0"/>
              <a:t> Wang, Tsinghua University</a:t>
            </a:r>
            <a:endParaRPr lang="zh-CN" altLang="en-US" dirty="0">
              <a:solidFill>
                <a:srgbClr val="FF990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13E8072E-6A05-4793-856F-56E7AE2BB7DA}"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dirty="0" err="1"/>
              <a:t>Guijin</a:t>
            </a:r>
            <a:r>
              <a:rPr lang="en-US" altLang="zh-CN" dirty="0"/>
              <a:t> Wang, Tsinghua University</a:t>
            </a:r>
            <a:endParaRPr lang="zh-CN" altLang="en-US" dirty="0">
              <a:solidFill>
                <a:srgbClr val="FF9900"/>
              </a:solidFill>
            </a:endParaRPr>
          </a:p>
        </p:txBody>
      </p:sp>
      <p:sp>
        <p:nvSpPr>
          <p:cNvPr id="6" name="Rectangle 6"/>
          <p:cNvSpPr>
            <a:spLocks noGrp="1" noChangeArrowheads="1"/>
          </p:cNvSpPr>
          <p:nvPr>
            <p:ph type="sldNum" sz="quarter" idx="11"/>
          </p:nvPr>
        </p:nvSpPr>
        <p:spPr/>
        <p:txBody>
          <a:bodyPr/>
          <a:lstStyle>
            <a:lvl1pPr>
              <a:defRPr/>
            </a:lvl1pPr>
          </a:lstStyle>
          <a:p>
            <a:pPr>
              <a:defRPr/>
            </a:pPr>
            <a:fld id="{71D700D9-460D-485B-9B94-A46B4431F685}"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rc 7"/>
          <p:cNvSpPr/>
          <p:nvPr/>
        </p:nvSpPr>
        <p:spPr bwMode="auto">
          <a:xfrm>
            <a:off x="0" y="842963"/>
            <a:ext cx="2895600" cy="6018212"/>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gradFill rotWithShape="0">
            <a:gsLst>
              <a:gs pos="0">
                <a:srgbClr val="B9FFFF"/>
              </a:gs>
              <a:gs pos="100000">
                <a:srgbClr val="FFFFB9"/>
              </a:gs>
            </a:gsLst>
            <a:lin ang="540000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1027"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9" name="Rectangle 5"/>
          <p:cNvSpPr>
            <a:spLocks noGrp="1" noChangeArrowheads="1"/>
          </p:cNvSpPr>
          <p:nvPr>
            <p:ph type="ftr" sz="quarter" idx="3"/>
          </p:nvPr>
        </p:nvSpPr>
        <p:spPr bwMode="auto">
          <a:xfrm>
            <a:off x="2895600" y="6248400"/>
            <a:ext cx="3332163" cy="457200"/>
          </a:xfrm>
          <a:prstGeom prst="rect">
            <a:avLst/>
          </a:prstGeom>
          <a:noFill/>
          <a:ln>
            <a:noFill/>
          </a:ln>
          <a:effectLst/>
        </p:spPr>
        <p:txBody>
          <a:bodyPr vert="horz" wrap="square" lIns="91440" tIns="45720" rIns="91440" bIns="45720" numCol="1" anchor="t" anchorCtr="0" compatLnSpc="1"/>
          <a:lstStyle>
            <a:lvl1pPr algn="ctr" eaLnBrk="1" hangingPunct="1">
              <a:spcBef>
                <a:spcPct val="0"/>
              </a:spcBef>
              <a:buClrTx/>
              <a:buSzTx/>
              <a:buFontTx/>
              <a:buNone/>
              <a:defRPr sz="1400" b="0">
                <a:solidFill>
                  <a:srgbClr val="003399"/>
                </a:solidFill>
              </a:defRPr>
            </a:lvl1pPr>
          </a:lstStyle>
          <a:p>
            <a:pPr>
              <a:defRPr/>
            </a:pPr>
            <a:r>
              <a:rPr lang="en-US" altLang="zh-CN"/>
              <a:t>Guijin Wang, Tsinghua University, </a:t>
            </a:r>
            <a:r>
              <a:rPr lang="zh-CN" altLang="en-US"/>
              <a:t>第一章 引言</a:t>
            </a:r>
            <a:endParaRPr lang="zh-CN" altLang="en-US" dirty="0">
              <a:solidFill>
                <a:srgbClr val="FF99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eaLnBrk="1" hangingPunct="1">
              <a:defRPr sz="1400" b="0">
                <a:solidFill>
                  <a:srgbClr val="FF9900"/>
                </a:solidFill>
              </a:defRPr>
            </a:lvl1pPr>
          </a:lstStyle>
          <a:p>
            <a:pPr>
              <a:defRPr/>
            </a:pPr>
            <a:fld id="{DCE8A29F-59D7-4203-99B6-5EE15CE4ACDF}"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kumimoji="1" sz="4000" b="1">
          <a:solidFill>
            <a:srgbClr val="003399"/>
          </a:solidFill>
          <a:latin typeface="+mj-lt"/>
          <a:ea typeface="+mj-ea"/>
          <a:cs typeface="+mj-cs"/>
        </a:defRPr>
      </a:lvl1pPr>
      <a:lvl2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2pPr>
      <a:lvl3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3pPr>
      <a:lvl4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4pPr>
      <a:lvl5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5pPr>
      <a:lvl6pPr marL="4572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6pPr>
      <a:lvl7pPr marL="9144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7pPr>
      <a:lvl8pPr marL="13716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8pPr>
      <a:lvl9pPr marL="18288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9pPr>
    </p:titleStyle>
    <p:bodyStyle>
      <a:lvl1pPr marL="342900" indent="-342900" algn="l" rtl="0" eaLnBrk="0" fontAlgn="base" hangingPunct="0">
        <a:spcBef>
          <a:spcPct val="20000"/>
        </a:spcBef>
        <a:spcAft>
          <a:spcPct val="0"/>
        </a:spcAft>
        <a:buClr>
          <a:srgbClr val="FF9900"/>
        </a:buClr>
        <a:buSzPct val="70000"/>
        <a:buFont typeface="Monotype Sorts" pitchFamily="2" charset="2"/>
        <a:buChar char="n"/>
        <a:defRPr kumimoji="1" sz="3200" b="1">
          <a:solidFill>
            <a:srgbClr val="277727"/>
          </a:solidFill>
          <a:latin typeface="+mn-lt"/>
          <a:ea typeface="+mn-ea"/>
          <a:cs typeface="+mn-cs"/>
        </a:defRPr>
      </a:lvl1pPr>
      <a:lvl2pPr marL="742950" indent="-285750" algn="l" rtl="0" eaLnBrk="0" fontAlgn="base" hangingPunct="0">
        <a:spcBef>
          <a:spcPct val="20000"/>
        </a:spcBef>
        <a:spcAft>
          <a:spcPct val="0"/>
        </a:spcAft>
        <a:buSzPct val="65000"/>
        <a:buFont typeface="Monotype Sorts" pitchFamily="2" charset="2"/>
        <a:buChar char="u"/>
        <a:defRPr kumimoji="1" sz="2800" b="1">
          <a:solidFill>
            <a:srgbClr val="277727"/>
          </a:solidFill>
          <a:latin typeface="+mn-lt"/>
          <a:ea typeface="+mn-ea"/>
        </a:defRPr>
      </a:lvl2pPr>
      <a:lvl3pPr marL="1143000" indent="-228600" algn="l" rtl="0" eaLnBrk="0" fontAlgn="base" hangingPunct="0">
        <a:spcBef>
          <a:spcPct val="20000"/>
        </a:spcBef>
        <a:spcAft>
          <a:spcPct val="0"/>
        </a:spcAft>
        <a:buClr>
          <a:srgbClr val="FF9900"/>
        </a:buClr>
        <a:buSzPct val="70000"/>
        <a:buFont typeface="Monotype Sorts" pitchFamily="2" charset="2"/>
        <a:buChar char="u"/>
        <a:defRPr kumimoji="1" sz="2400" b="1">
          <a:solidFill>
            <a:srgbClr val="277727"/>
          </a:solidFill>
          <a:latin typeface="+mn-lt"/>
          <a:ea typeface="+mn-ea"/>
        </a:defRPr>
      </a:lvl3pPr>
      <a:lvl4pPr marL="1600200" indent="-228600" algn="l" rtl="0" eaLnBrk="0" fontAlgn="base" hangingPunct="0">
        <a:spcBef>
          <a:spcPct val="20000"/>
        </a:spcBef>
        <a:spcAft>
          <a:spcPct val="0"/>
        </a:spcAft>
        <a:buSzPct val="50000"/>
        <a:buFont typeface="Monotype Sorts" pitchFamily="2" charset="2"/>
        <a:buChar char="l"/>
        <a:defRPr kumimoji="1" sz="2000" b="1">
          <a:solidFill>
            <a:srgbClr val="277727"/>
          </a:solidFill>
          <a:latin typeface="+mn-lt"/>
          <a:ea typeface="+mn-ea"/>
        </a:defRPr>
      </a:lvl4pPr>
      <a:lvl5pPr marL="2057400" indent="-228600" algn="l" rtl="0" eaLnBrk="0" fontAlgn="base" hangingPunct="0">
        <a:spcBef>
          <a:spcPct val="20000"/>
        </a:spcBef>
        <a:spcAft>
          <a:spcPct val="0"/>
        </a:spcAft>
        <a:buClr>
          <a:srgbClr val="FF9900"/>
        </a:buClr>
        <a:buChar char="–"/>
        <a:defRPr kumimoji="1" sz="2000" b="1">
          <a:solidFill>
            <a:srgbClr val="277727"/>
          </a:solidFill>
          <a:latin typeface="+mn-lt"/>
          <a:ea typeface="+mn-ea"/>
        </a:defRPr>
      </a:lvl5pPr>
      <a:lvl6pPr marL="2514600" indent="-228600" algn="l" rtl="0" fontAlgn="base">
        <a:spcBef>
          <a:spcPct val="20000"/>
        </a:spcBef>
        <a:spcAft>
          <a:spcPct val="0"/>
        </a:spcAft>
        <a:buClr>
          <a:srgbClr val="FF9900"/>
        </a:buClr>
        <a:buChar char="–"/>
        <a:defRPr kumimoji="1" sz="2000" b="1">
          <a:solidFill>
            <a:srgbClr val="277727"/>
          </a:solidFill>
          <a:latin typeface="+mn-lt"/>
          <a:ea typeface="+mn-ea"/>
        </a:defRPr>
      </a:lvl6pPr>
      <a:lvl7pPr marL="2971800" indent="-228600" algn="l" rtl="0" fontAlgn="base">
        <a:spcBef>
          <a:spcPct val="20000"/>
        </a:spcBef>
        <a:spcAft>
          <a:spcPct val="0"/>
        </a:spcAft>
        <a:buClr>
          <a:srgbClr val="FF9900"/>
        </a:buClr>
        <a:buChar char="–"/>
        <a:defRPr kumimoji="1" sz="2000" b="1">
          <a:solidFill>
            <a:srgbClr val="277727"/>
          </a:solidFill>
          <a:latin typeface="+mn-lt"/>
          <a:ea typeface="+mn-ea"/>
        </a:defRPr>
      </a:lvl7pPr>
      <a:lvl8pPr marL="3429000" indent="-228600" algn="l" rtl="0" fontAlgn="base">
        <a:spcBef>
          <a:spcPct val="20000"/>
        </a:spcBef>
        <a:spcAft>
          <a:spcPct val="0"/>
        </a:spcAft>
        <a:buClr>
          <a:srgbClr val="FF9900"/>
        </a:buClr>
        <a:buChar char="–"/>
        <a:defRPr kumimoji="1" sz="2000" b="1">
          <a:solidFill>
            <a:srgbClr val="277727"/>
          </a:solidFill>
          <a:latin typeface="+mn-lt"/>
          <a:ea typeface="+mn-ea"/>
        </a:defRPr>
      </a:lvl8pPr>
      <a:lvl9pPr marL="3886200" indent="-228600" algn="l" rtl="0" fontAlgn="base">
        <a:spcBef>
          <a:spcPct val="20000"/>
        </a:spcBef>
        <a:spcAft>
          <a:spcPct val="0"/>
        </a:spcAft>
        <a:buClr>
          <a:srgbClr val="FF9900"/>
        </a:buClr>
        <a:buChar char="–"/>
        <a:defRPr kumimoji="1" sz="2000" b="1">
          <a:solidFill>
            <a:srgbClr val="277727"/>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6.xml"/><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6.xml"/><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9.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0" Type="http://schemas.openxmlformats.org/officeDocument/2006/relationships/notesSlide" Target="../notesSlides/notesSlide9.xml"/><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a:xfrm>
            <a:off x="6553200" y="6428184"/>
            <a:ext cx="1905000" cy="457200"/>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0844E02-A695-49DB-9899-B4CCB4593741}" type="slidenum">
              <a:rPr kumimoji="1" lang="en-US" altLang="zh-CN" sz="1400" b="0" i="0" u="none" strike="noStrike" kern="1200" cap="none" spc="0" normalizeH="0" baseline="0" noProof="0" smtClean="0">
                <a:ln>
                  <a:noFill/>
                </a:ln>
                <a:solidFill>
                  <a:srgbClr val="FF9900"/>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dirty="0">
              <a:ln>
                <a:noFill/>
              </a:ln>
              <a:solidFill>
                <a:srgbClr val="FF9900"/>
              </a:solidFill>
              <a:effectLst/>
              <a:uLnTx/>
              <a:uFillTx/>
              <a:latin typeface="Times New Roman" panose="02020603050405020304" pitchFamily="18" charset="0"/>
              <a:ea typeface="宋体" panose="02010600030101010101" pitchFamily="2" charset="-122"/>
              <a:cs typeface="+mn-cs"/>
            </a:endParaRPr>
          </a:p>
        </p:txBody>
      </p:sp>
      <p:sp>
        <p:nvSpPr>
          <p:cNvPr id="9" name="Rectangle 2"/>
          <p:cNvSpPr>
            <a:spLocks noGrp="1" noChangeArrowheads="1"/>
          </p:cNvSpPr>
          <p:nvPr>
            <p:ph type="title"/>
          </p:nvPr>
        </p:nvSpPr>
        <p:spPr>
          <a:xfrm>
            <a:off x="685799" y="234577"/>
            <a:ext cx="7772400" cy="685800"/>
          </a:xfrm>
        </p:spPr>
        <p:txBody>
          <a:bodyPr/>
          <a:lstStyle/>
          <a:p>
            <a:pPr eaLnBrk="1" hangingPunct="1"/>
            <a:r>
              <a:rPr lang="zh-CN" altLang="en-US" sz="3600" dirty="0"/>
              <a:t>大作业</a:t>
            </a:r>
            <a:r>
              <a:rPr lang="en-US" altLang="zh-CN" sz="3600" dirty="0"/>
              <a:t>——</a:t>
            </a:r>
            <a:r>
              <a:rPr lang="zh-CN" altLang="en-US" sz="3600" dirty="0"/>
              <a:t>车牌定位与字符分割</a:t>
            </a:r>
            <a:endParaRPr lang="zh-CN" altLang="en-US" sz="3600" dirty="0"/>
          </a:p>
        </p:txBody>
      </p:sp>
      <p:sp>
        <p:nvSpPr>
          <p:cNvPr id="4" name="Text Box 6"/>
          <p:cNvSpPr txBox="1">
            <a:spLocks noChangeArrowheads="1"/>
          </p:cNvSpPr>
          <p:nvPr/>
        </p:nvSpPr>
        <p:spPr bwMode="auto">
          <a:xfrm>
            <a:off x="473066" y="1094038"/>
            <a:ext cx="8583848" cy="521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defTabSz="914400" eaLnBrk="0" fontAlgn="base" hangingPunct="0">
              <a:lnSpc>
                <a:spcPct val="150000"/>
              </a:lnSpc>
              <a:spcBef>
                <a:spcPct val="0"/>
              </a:spcBef>
              <a:spcAft>
                <a:spcPct val="0"/>
              </a:spcAft>
              <a:buClr>
                <a:srgbClr val="7030A0"/>
              </a:buClr>
              <a:buFont typeface="Wingdings" panose="05000000000000000000" pitchFamily="2" charset="2"/>
              <a:buChar char="n"/>
              <a:defRPr/>
            </a:pPr>
            <a:r>
              <a:rPr kumimoji="1" lang="zh-CN" altLang="en-US" sz="2600" b="1" dirty="0">
                <a:solidFill>
                  <a:srgbClr val="277727"/>
                </a:solidFill>
                <a:latin typeface="黑体" panose="02010609060101010101" pitchFamily="2" charset="-122"/>
                <a:ea typeface="黑体" panose="02010609060101010101" pitchFamily="2" charset="-122"/>
                <a:sym typeface="Wingdings" panose="05000000000000000000" pitchFamily="2" charset="2"/>
              </a:rPr>
              <a:t>对附件中给出的十张车辆图片进行车牌定位与字符分割</a:t>
            </a:r>
            <a:endParaRPr kumimoji="1" lang="en-US" altLang="zh-CN" sz="2600" b="1" dirty="0">
              <a:solidFill>
                <a:srgbClr val="277727"/>
              </a:solidFill>
              <a:latin typeface="黑体" panose="02010609060101010101" pitchFamily="2" charset="-122"/>
              <a:ea typeface="黑体" panose="02010609060101010101" pitchFamily="2" charset="-122"/>
              <a:sym typeface="Wingdings" panose="05000000000000000000" pitchFamily="2" charset="2"/>
            </a:endParaRPr>
          </a:p>
          <a:p>
            <a:pPr lvl="0" defTabSz="914400" eaLnBrk="0" fontAlgn="base" hangingPunct="0">
              <a:lnSpc>
                <a:spcPct val="150000"/>
              </a:lnSpc>
              <a:spcBef>
                <a:spcPct val="0"/>
              </a:spcBef>
              <a:spcAft>
                <a:spcPct val="0"/>
              </a:spcAft>
              <a:buClr>
                <a:srgbClr val="7030A0"/>
              </a:buClr>
              <a:buFont typeface="Wingdings" panose="05000000000000000000" pitchFamily="2" charset="2"/>
              <a:buChar char="n"/>
              <a:defRPr/>
            </a:pPr>
            <a:r>
              <a:rPr kumimoji="1" lang="zh-CN" altLang="en-US" sz="2600" b="1" dirty="0">
                <a:solidFill>
                  <a:srgbClr val="277727"/>
                </a:solidFill>
                <a:latin typeface="黑体" panose="02010609060101010101" pitchFamily="2" charset="-122"/>
                <a:ea typeface="黑体" panose="02010609060101010101" pitchFamily="2" charset="-122"/>
                <a:sym typeface="Wingdings" panose="05000000000000000000" pitchFamily="2" charset="2"/>
              </a:rPr>
              <a:t>车牌定位与字符分割</a:t>
            </a:r>
            <a:endParaRPr kumimoji="1" lang="en-US" altLang="zh-CN" sz="2600" b="1" dirty="0">
              <a:solidFill>
                <a:srgbClr val="277727"/>
              </a:solidFill>
              <a:latin typeface="黑体" panose="02010609060101010101" pitchFamily="2" charset="-122"/>
              <a:ea typeface="黑体" panose="02010609060101010101" pitchFamily="2" charset="-122"/>
              <a:sym typeface="Wingdings" panose="05000000000000000000" pitchFamily="2" charset="2"/>
            </a:endParaRPr>
          </a:p>
          <a:p>
            <a:pPr lvl="1" defTabSz="914400" eaLnBrk="0" fontAlgn="base" hangingPunct="0">
              <a:lnSpc>
                <a:spcPct val="150000"/>
              </a:lnSpc>
              <a:spcBef>
                <a:spcPct val="0"/>
              </a:spcBef>
              <a:spcAft>
                <a:spcPct val="0"/>
              </a:spcAft>
              <a:buClr>
                <a:srgbClr val="7030A0"/>
              </a:buClr>
              <a:buFont typeface="Wingdings" panose="05000000000000000000" pitchFamily="2" charset="2"/>
              <a:buChar char="n"/>
              <a:defRPr/>
            </a:pPr>
            <a:r>
              <a:rPr kumimoji="1" lang="zh-CN" altLang="en-US" sz="2200" b="1" dirty="0">
                <a:solidFill>
                  <a:srgbClr val="277727"/>
                </a:solidFill>
                <a:latin typeface="黑体" panose="02010609060101010101" pitchFamily="2" charset="-122"/>
                <a:ea typeface="黑体" panose="02010609060101010101" pitchFamily="2" charset="-122"/>
                <a:sym typeface="Wingdings" panose="05000000000000000000" pitchFamily="2" charset="2"/>
              </a:rPr>
              <a:t>输入车辆图片后，输出</a:t>
            </a:r>
            <a:r>
              <a:rPr kumimoji="1" lang="en-US" altLang="zh-CN" sz="2200" b="1" dirty="0">
                <a:solidFill>
                  <a:srgbClr val="277727"/>
                </a:solidFill>
                <a:latin typeface="黑体" panose="02010609060101010101" pitchFamily="2" charset="-122"/>
                <a:ea typeface="黑体" panose="02010609060101010101" pitchFamily="2" charset="-122"/>
                <a:sym typeface="Wingdings" panose="05000000000000000000" pitchFamily="2" charset="2"/>
              </a:rPr>
              <a:t>mask</a:t>
            </a:r>
            <a:r>
              <a:rPr kumimoji="1" lang="zh-CN" altLang="en-US" sz="2200" b="1" dirty="0">
                <a:solidFill>
                  <a:srgbClr val="277727"/>
                </a:solidFill>
                <a:latin typeface="黑体" panose="02010609060101010101" pitchFamily="2" charset="-122"/>
                <a:ea typeface="黑体" panose="02010609060101010101" pitchFamily="2" charset="-122"/>
                <a:sym typeface="Wingdings" panose="05000000000000000000" pitchFamily="2" charset="2"/>
              </a:rPr>
              <a:t>图以及定位到的车牌图片</a:t>
            </a:r>
            <a:endParaRPr kumimoji="1" lang="en-US" altLang="zh-CN" sz="2200" b="1" dirty="0">
              <a:solidFill>
                <a:srgbClr val="277727"/>
              </a:solidFill>
              <a:latin typeface="黑体" panose="02010609060101010101" pitchFamily="2" charset="-122"/>
              <a:ea typeface="黑体" panose="02010609060101010101" pitchFamily="2" charset="-122"/>
              <a:sym typeface="Wingdings" panose="05000000000000000000" pitchFamily="2" charset="2"/>
            </a:endParaRPr>
          </a:p>
          <a:p>
            <a:pPr lvl="1" defTabSz="914400" eaLnBrk="0" fontAlgn="base" hangingPunct="0">
              <a:lnSpc>
                <a:spcPct val="150000"/>
              </a:lnSpc>
              <a:spcBef>
                <a:spcPct val="0"/>
              </a:spcBef>
              <a:spcAft>
                <a:spcPct val="0"/>
              </a:spcAft>
              <a:buClr>
                <a:srgbClr val="7030A0"/>
              </a:buClr>
              <a:buFont typeface="Wingdings" panose="05000000000000000000" pitchFamily="2" charset="2"/>
              <a:buChar char="n"/>
              <a:defRPr/>
            </a:pPr>
            <a:r>
              <a:rPr kumimoji="1" lang="zh-CN" altLang="en-US" sz="2200" b="1" dirty="0">
                <a:solidFill>
                  <a:srgbClr val="277727"/>
                </a:solidFill>
                <a:latin typeface="黑体" panose="02010609060101010101" pitchFamily="2" charset="-122"/>
                <a:ea typeface="黑体" panose="02010609060101010101" pitchFamily="2" charset="-122"/>
                <a:sym typeface="Wingdings" panose="05000000000000000000" pitchFamily="2" charset="2"/>
              </a:rPr>
              <a:t>根据获得的车牌图片进行字符分割，输出分割后单个字符</a:t>
            </a:r>
            <a:endParaRPr kumimoji="1" lang="en-US" altLang="zh-CN" sz="2200" b="1" dirty="0">
              <a:solidFill>
                <a:srgbClr val="277727"/>
              </a:solidFill>
              <a:latin typeface="黑体" panose="02010609060101010101" pitchFamily="2" charset="-122"/>
              <a:ea typeface="黑体" panose="02010609060101010101" pitchFamily="2" charset="-122"/>
              <a:sym typeface="Wingdings" panose="05000000000000000000" pitchFamily="2" charset="2"/>
            </a:endParaRPr>
          </a:p>
          <a:p>
            <a:pPr defTabSz="914400" eaLnBrk="0" fontAlgn="base" hangingPunct="0">
              <a:lnSpc>
                <a:spcPct val="150000"/>
              </a:lnSpc>
              <a:spcBef>
                <a:spcPct val="0"/>
              </a:spcBef>
              <a:spcAft>
                <a:spcPct val="0"/>
              </a:spcAft>
              <a:buClr>
                <a:srgbClr val="7030A0"/>
              </a:buClr>
              <a:buFont typeface="Wingdings" panose="05000000000000000000" pitchFamily="2" charset="2"/>
              <a:buChar char="n"/>
              <a:defRPr/>
            </a:pPr>
            <a:r>
              <a:rPr kumimoji="1" lang="zh-CN" altLang="en-US" sz="2600" b="1" dirty="0">
                <a:solidFill>
                  <a:srgbClr val="277727"/>
                </a:solidFill>
                <a:latin typeface="黑体" panose="02010609060101010101" pitchFamily="2" charset="-122"/>
                <a:ea typeface="黑体" panose="02010609060101010101" pitchFamily="2" charset="-122"/>
                <a:sym typeface="Wingdings" panose="05000000000000000000" pitchFamily="2" charset="2"/>
              </a:rPr>
              <a:t>编程语言不限</a:t>
            </a:r>
            <a:endParaRPr kumimoji="1" lang="en-US" altLang="zh-CN" sz="2600" b="1" dirty="0">
              <a:solidFill>
                <a:srgbClr val="277727"/>
              </a:solidFill>
              <a:latin typeface="黑体" panose="02010609060101010101" pitchFamily="2" charset="-122"/>
              <a:ea typeface="黑体" panose="02010609060101010101" pitchFamily="2" charset="-122"/>
              <a:sym typeface="Wingdings" panose="05000000000000000000" pitchFamily="2" charset="2"/>
            </a:endParaRPr>
          </a:p>
          <a:p>
            <a:pPr defTabSz="914400" eaLnBrk="0" fontAlgn="base" hangingPunct="0">
              <a:lnSpc>
                <a:spcPct val="150000"/>
              </a:lnSpc>
              <a:spcBef>
                <a:spcPct val="0"/>
              </a:spcBef>
              <a:spcAft>
                <a:spcPct val="0"/>
              </a:spcAft>
              <a:buClr>
                <a:srgbClr val="7030A0"/>
              </a:buClr>
              <a:buFont typeface="Wingdings" panose="05000000000000000000" pitchFamily="2" charset="2"/>
              <a:buChar char="n"/>
              <a:defRPr/>
            </a:pPr>
            <a:r>
              <a:rPr kumimoji="1" lang="zh-CN" altLang="en-US" sz="2600" b="1" dirty="0">
                <a:solidFill>
                  <a:srgbClr val="277727"/>
                </a:solidFill>
                <a:latin typeface="黑体" panose="02010609060101010101" pitchFamily="2" charset="-122"/>
                <a:ea typeface="黑体" panose="02010609060101010101" pitchFamily="2" charset="-122"/>
                <a:sym typeface="Wingdings" panose="05000000000000000000" pitchFamily="2" charset="2"/>
              </a:rPr>
              <a:t>不得使用现成的深度学习模型进行</a:t>
            </a:r>
            <a:r>
              <a:rPr lang="zh-CN" altLang="en-US" sz="2600" dirty="0">
                <a:solidFill>
                  <a:srgbClr val="277727"/>
                </a:solidFill>
                <a:latin typeface="黑体" panose="02010609060101010101" pitchFamily="2" charset="-122"/>
                <a:ea typeface="黑体" panose="02010609060101010101" pitchFamily="2" charset="-122"/>
                <a:sym typeface="Wingdings" panose="05000000000000000000" pitchFamily="2" charset="2"/>
              </a:rPr>
              <a:t>处理</a:t>
            </a:r>
            <a:endParaRPr kumimoji="1" lang="en-US" altLang="zh-CN" sz="2600" b="1" dirty="0">
              <a:solidFill>
                <a:srgbClr val="277727"/>
              </a:solidFill>
              <a:latin typeface="黑体" panose="02010609060101010101" pitchFamily="2" charset="-122"/>
              <a:ea typeface="黑体" panose="02010609060101010101" pitchFamily="2" charset="-122"/>
              <a:sym typeface="Wingdings" panose="05000000000000000000" pitchFamily="2" charset="2"/>
            </a:endParaRPr>
          </a:p>
          <a:p>
            <a:pPr defTabSz="914400" eaLnBrk="0" fontAlgn="base" hangingPunct="0">
              <a:lnSpc>
                <a:spcPct val="150000"/>
              </a:lnSpc>
              <a:spcBef>
                <a:spcPct val="0"/>
              </a:spcBef>
              <a:spcAft>
                <a:spcPct val="0"/>
              </a:spcAft>
              <a:buClr>
                <a:srgbClr val="7030A0"/>
              </a:buClr>
              <a:buFont typeface="Wingdings" panose="05000000000000000000" pitchFamily="2" charset="2"/>
              <a:buChar char="n"/>
              <a:defRPr/>
            </a:pPr>
            <a:r>
              <a:rPr kumimoji="1" lang="zh-CN" altLang="en-US" sz="2600" b="1" dirty="0">
                <a:solidFill>
                  <a:srgbClr val="277727"/>
                </a:solidFill>
                <a:latin typeface="黑体" panose="02010609060101010101" pitchFamily="2" charset="-122"/>
                <a:ea typeface="黑体" panose="02010609060101010101" pitchFamily="2" charset="-122"/>
                <a:sym typeface="Wingdings" panose="05000000000000000000" pitchFamily="2" charset="2"/>
              </a:rPr>
              <a:t>将源代码和实验报告打包提交至网络学堂</a:t>
            </a:r>
            <a:endParaRPr kumimoji="1" lang="en-US" altLang="zh-CN" sz="2600" b="1" dirty="0">
              <a:solidFill>
                <a:srgbClr val="277727"/>
              </a:solidFill>
              <a:latin typeface="黑体" panose="02010609060101010101" pitchFamily="2" charset="-122"/>
              <a:ea typeface="黑体" panose="02010609060101010101" pitchFamily="2" charset="-122"/>
              <a:sym typeface="Wingdings" panose="05000000000000000000" pitchFamily="2" charset="2"/>
            </a:endParaRPr>
          </a:p>
          <a:p>
            <a:pPr defTabSz="914400" eaLnBrk="0" fontAlgn="base" hangingPunct="0">
              <a:lnSpc>
                <a:spcPct val="150000"/>
              </a:lnSpc>
              <a:spcBef>
                <a:spcPct val="0"/>
              </a:spcBef>
              <a:spcAft>
                <a:spcPct val="0"/>
              </a:spcAft>
              <a:buClr>
                <a:srgbClr val="7030A0"/>
              </a:buClr>
              <a:buFont typeface="Wingdings" panose="05000000000000000000" pitchFamily="2" charset="2"/>
              <a:buChar char="n"/>
              <a:defRPr/>
            </a:pPr>
            <a:r>
              <a:rPr kumimoji="1" lang="zh-CN" altLang="en-US" sz="2600" b="1" dirty="0">
                <a:solidFill>
                  <a:srgbClr val="277727"/>
                </a:solidFill>
                <a:latin typeface="黑体" panose="02010609060101010101" pitchFamily="2" charset="-122"/>
                <a:ea typeface="黑体" panose="02010609060101010101" pitchFamily="2" charset="-122"/>
                <a:sym typeface="Wingdings" panose="05000000000000000000" pitchFamily="2" charset="2"/>
              </a:rPr>
              <a:t>实验报告应包括方法概述、源代码的解释和描述、定位结果、准确性、</a:t>
            </a:r>
            <a:r>
              <a:rPr lang="zh-CN" altLang="en-US" sz="2600" dirty="0">
                <a:solidFill>
                  <a:srgbClr val="277727"/>
                </a:solidFill>
                <a:latin typeface="黑体" panose="02010609060101010101" pitchFamily="2" charset="-122"/>
                <a:ea typeface="黑体" panose="02010609060101010101" pitchFamily="2" charset="-122"/>
                <a:sym typeface="Wingdings" panose="05000000000000000000" pitchFamily="2" charset="2"/>
              </a:rPr>
              <a:t>一致性等</a:t>
            </a:r>
            <a:r>
              <a:rPr kumimoji="1" lang="zh-CN" altLang="en-US" sz="2600" b="1" dirty="0">
                <a:solidFill>
                  <a:srgbClr val="277727"/>
                </a:solidFill>
                <a:latin typeface="黑体" panose="02010609060101010101" pitchFamily="2" charset="-122"/>
                <a:ea typeface="黑体" panose="02010609060101010101" pitchFamily="2" charset="-122"/>
                <a:sym typeface="Wingdings" panose="05000000000000000000" pitchFamily="2" charset="2"/>
              </a:rPr>
              <a:t>见解和结论、实验的详细描述等</a:t>
            </a:r>
            <a:endParaRPr kumimoji="1" lang="zh-CN" altLang="en-US" sz="2600" b="1" dirty="0">
              <a:solidFill>
                <a:srgbClr val="277727"/>
              </a:solidFill>
              <a:latin typeface="黑体" panose="02010609060101010101" pitchFamily="2" charset="-122"/>
              <a:ea typeface="黑体" panose="02010609060101010101" pitchFamily="2" charset="-122"/>
              <a:sym typeface="Wingdings" panose="05000000000000000000" pitchFamily="2" charset="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20844E02-A695-49DB-9899-B4CCB4593741}" type="slidenum">
              <a:rPr lang="en-US" altLang="zh-CN" smtClean="0"/>
            </a:fld>
            <a:endParaRPr lang="en-US" altLang="zh-CN" dirty="0"/>
          </a:p>
        </p:txBody>
      </p:sp>
      <p:sp>
        <p:nvSpPr>
          <p:cNvPr id="11" name="Rectangle 2"/>
          <p:cNvSpPr txBox="1">
            <a:spLocks noChangeArrowheads="1"/>
          </p:cNvSpPr>
          <p:nvPr/>
        </p:nvSpPr>
        <p:spPr bwMode="auto">
          <a:xfrm>
            <a:off x="685800" y="476858"/>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000" b="1">
                <a:solidFill>
                  <a:srgbClr val="003399"/>
                </a:solidFill>
                <a:latin typeface="+mj-lt"/>
                <a:ea typeface="+mj-ea"/>
                <a:cs typeface="+mj-cs"/>
              </a:defRPr>
            </a:lvl1pPr>
            <a:lvl2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2pPr>
            <a:lvl3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3pPr>
            <a:lvl4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4pPr>
            <a:lvl5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5pPr>
            <a:lvl6pPr marL="4572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6pPr>
            <a:lvl7pPr marL="9144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7pPr>
            <a:lvl8pPr marL="13716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8pPr>
            <a:lvl9pPr marL="18288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9pPr>
          </a:lstStyle>
          <a:p>
            <a:pPr defTabSz="914400" eaLnBrk="1" hangingPunct="1"/>
            <a:r>
              <a:rPr lang="zh-CN" altLang="en-US" sz="3600" kern="0" dirty="0"/>
              <a:t>期末大作业</a:t>
            </a:r>
            <a:r>
              <a:rPr lang="en-US" altLang="zh-CN" sz="3600" kern="0" dirty="0"/>
              <a:t>——</a:t>
            </a:r>
            <a:r>
              <a:rPr lang="zh-CN" altLang="en-US" sz="3600" kern="0" dirty="0"/>
              <a:t>车牌定位与字符分割</a:t>
            </a:r>
            <a:endParaRPr lang="zh-CN" altLang="en-US" sz="3600" kern="0" dirty="0"/>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364534" y="1735458"/>
            <a:ext cx="2442924" cy="1755852"/>
          </a:xfrm>
          <a:prstGeom prst="rect">
            <a:avLst/>
          </a:prstGeom>
        </p:spPr>
      </p:pic>
      <p:sp>
        <p:nvSpPr>
          <p:cNvPr id="19" name="内容占位符 2"/>
          <p:cNvSpPr txBox="1"/>
          <p:nvPr/>
        </p:nvSpPr>
        <p:spPr bwMode="auto">
          <a:xfrm>
            <a:off x="373282" y="1278406"/>
            <a:ext cx="4754301" cy="542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9900"/>
              </a:buClr>
              <a:buSzPct val="70000"/>
              <a:buFont typeface="Monotype Sorts" pitchFamily="2" charset="2"/>
              <a:buChar char="n"/>
              <a:defRPr kumimoji="1" sz="3200" b="1">
                <a:solidFill>
                  <a:srgbClr val="277727"/>
                </a:solidFill>
                <a:latin typeface="+mn-lt"/>
                <a:ea typeface="+mn-ea"/>
                <a:cs typeface="+mn-cs"/>
              </a:defRPr>
            </a:lvl1pPr>
            <a:lvl2pPr marL="742950" indent="-285750" algn="l" rtl="0" eaLnBrk="0" fontAlgn="base" hangingPunct="0">
              <a:spcBef>
                <a:spcPct val="20000"/>
              </a:spcBef>
              <a:spcAft>
                <a:spcPct val="0"/>
              </a:spcAft>
              <a:buSzPct val="65000"/>
              <a:buFont typeface="Monotype Sorts" pitchFamily="2" charset="2"/>
              <a:buChar char="u"/>
              <a:defRPr kumimoji="1" sz="2800" b="1">
                <a:solidFill>
                  <a:srgbClr val="277727"/>
                </a:solidFill>
                <a:latin typeface="+mn-lt"/>
                <a:ea typeface="+mn-ea"/>
              </a:defRPr>
            </a:lvl2pPr>
            <a:lvl3pPr marL="1143000" indent="-228600" algn="l" rtl="0" eaLnBrk="0" fontAlgn="base" hangingPunct="0">
              <a:spcBef>
                <a:spcPct val="20000"/>
              </a:spcBef>
              <a:spcAft>
                <a:spcPct val="0"/>
              </a:spcAft>
              <a:buClr>
                <a:srgbClr val="FF9900"/>
              </a:buClr>
              <a:buSzPct val="70000"/>
              <a:buFont typeface="Monotype Sorts" pitchFamily="2" charset="2"/>
              <a:buChar char="u"/>
              <a:defRPr kumimoji="1" sz="2400" b="1">
                <a:solidFill>
                  <a:srgbClr val="277727"/>
                </a:solidFill>
                <a:latin typeface="+mn-lt"/>
                <a:ea typeface="+mn-ea"/>
              </a:defRPr>
            </a:lvl3pPr>
            <a:lvl4pPr marL="1600200" indent="-228600" algn="l" rtl="0" eaLnBrk="0" fontAlgn="base" hangingPunct="0">
              <a:spcBef>
                <a:spcPct val="20000"/>
              </a:spcBef>
              <a:spcAft>
                <a:spcPct val="0"/>
              </a:spcAft>
              <a:buSzPct val="50000"/>
              <a:buFont typeface="Monotype Sorts" pitchFamily="2" charset="2"/>
              <a:buChar char="l"/>
              <a:defRPr kumimoji="1" sz="2000" b="1">
                <a:solidFill>
                  <a:srgbClr val="277727"/>
                </a:solidFill>
                <a:latin typeface="+mn-lt"/>
                <a:ea typeface="+mn-ea"/>
              </a:defRPr>
            </a:lvl4pPr>
            <a:lvl5pPr marL="2057400" indent="-228600" algn="l" rtl="0" eaLnBrk="0" fontAlgn="base" hangingPunct="0">
              <a:spcBef>
                <a:spcPct val="20000"/>
              </a:spcBef>
              <a:spcAft>
                <a:spcPct val="0"/>
              </a:spcAft>
              <a:buClr>
                <a:srgbClr val="FF9900"/>
              </a:buClr>
              <a:buChar char="–"/>
              <a:defRPr kumimoji="1" sz="2000" b="1">
                <a:solidFill>
                  <a:srgbClr val="277727"/>
                </a:solidFill>
                <a:latin typeface="+mn-lt"/>
                <a:ea typeface="+mn-ea"/>
              </a:defRPr>
            </a:lvl5pPr>
            <a:lvl6pPr marL="2514600" indent="-228600" algn="l" rtl="0" fontAlgn="base">
              <a:spcBef>
                <a:spcPct val="20000"/>
              </a:spcBef>
              <a:spcAft>
                <a:spcPct val="0"/>
              </a:spcAft>
              <a:buClr>
                <a:srgbClr val="FF9900"/>
              </a:buClr>
              <a:buChar char="–"/>
              <a:defRPr kumimoji="1" sz="2000" b="1">
                <a:solidFill>
                  <a:srgbClr val="277727"/>
                </a:solidFill>
                <a:latin typeface="+mn-lt"/>
                <a:ea typeface="+mn-ea"/>
              </a:defRPr>
            </a:lvl6pPr>
            <a:lvl7pPr marL="2971800" indent="-228600" algn="l" rtl="0" fontAlgn="base">
              <a:spcBef>
                <a:spcPct val="20000"/>
              </a:spcBef>
              <a:spcAft>
                <a:spcPct val="0"/>
              </a:spcAft>
              <a:buClr>
                <a:srgbClr val="FF9900"/>
              </a:buClr>
              <a:buChar char="–"/>
              <a:defRPr kumimoji="1" sz="2000" b="1">
                <a:solidFill>
                  <a:srgbClr val="277727"/>
                </a:solidFill>
                <a:latin typeface="+mn-lt"/>
                <a:ea typeface="+mn-ea"/>
              </a:defRPr>
            </a:lvl7pPr>
            <a:lvl8pPr marL="3429000" indent="-228600" algn="l" rtl="0" fontAlgn="base">
              <a:spcBef>
                <a:spcPct val="20000"/>
              </a:spcBef>
              <a:spcAft>
                <a:spcPct val="0"/>
              </a:spcAft>
              <a:buClr>
                <a:srgbClr val="FF9900"/>
              </a:buClr>
              <a:buChar char="–"/>
              <a:defRPr kumimoji="1" sz="2000" b="1">
                <a:solidFill>
                  <a:srgbClr val="277727"/>
                </a:solidFill>
                <a:latin typeface="+mn-lt"/>
                <a:ea typeface="+mn-ea"/>
              </a:defRPr>
            </a:lvl8pPr>
            <a:lvl9pPr marL="3886200" indent="-228600" algn="l" rtl="0" fontAlgn="base">
              <a:spcBef>
                <a:spcPct val="20000"/>
              </a:spcBef>
              <a:spcAft>
                <a:spcPct val="0"/>
              </a:spcAft>
              <a:buClr>
                <a:srgbClr val="FF9900"/>
              </a:buClr>
              <a:buChar char="–"/>
              <a:defRPr kumimoji="1" sz="2000" b="1">
                <a:solidFill>
                  <a:srgbClr val="277727"/>
                </a:solidFill>
                <a:latin typeface="+mn-lt"/>
                <a:ea typeface="+mn-ea"/>
              </a:defRPr>
            </a:lvl9pPr>
          </a:lstStyle>
          <a:p>
            <a:pPr defTabSz="914400">
              <a:lnSpc>
                <a:spcPct val="125000"/>
              </a:lnSpc>
            </a:pPr>
            <a:r>
              <a:rPr lang="zh-CN" altLang="en-US" sz="2400" kern="0" dirty="0"/>
              <a:t>可能会影响定位效果的因素：</a:t>
            </a:r>
            <a:endParaRPr lang="en-US" altLang="zh-CN" sz="2400" kern="0" dirty="0"/>
          </a:p>
          <a:p>
            <a:pPr lvl="1" defTabSz="914400">
              <a:lnSpc>
                <a:spcPct val="125000"/>
              </a:lnSpc>
            </a:pPr>
            <a:r>
              <a:rPr lang="zh-CN" altLang="en-US" sz="2400" kern="0" dirty="0"/>
              <a:t>光影变化</a:t>
            </a:r>
            <a:endParaRPr lang="en-US" altLang="zh-CN" sz="2400" kern="0" dirty="0"/>
          </a:p>
          <a:p>
            <a:pPr lvl="1" defTabSz="914400">
              <a:lnSpc>
                <a:spcPct val="125000"/>
              </a:lnSpc>
            </a:pPr>
            <a:endParaRPr lang="en-US" altLang="zh-CN" sz="2400" kern="0" dirty="0"/>
          </a:p>
          <a:p>
            <a:pPr lvl="1" defTabSz="914400">
              <a:lnSpc>
                <a:spcPct val="125000"/>
              </a:lnSpc>
            </a:pPr>
            <a:endParaRPr lang="en-US" altLang="zh-CN" sz="2400" kern="0" dirty="0"/>
          </a:p>
          <a:p>
            <a:pPr lvl="1" defTabSz="914400">
              <a:lnSpc>
                <a:spcPct val="125000"/>
              </a:lnSpc>
            </a:pPr>
            <a:endParaRPr lang="en-US" altLang="zh-CN" sz="2400" kern="0" dirty="0"/>
          </a:p>
          <a:p>
            <a:pPr lvl="1" defTabSz="914400">
              <a:lnSpc>
                <a:spcPct val="125000"/>
              </a:lnSpc>
            </a:pPr>
            <a:r>
              <a:rPr lang="zh-CN" altLang="en-US" sz="2400" kern="0" dirty="0"/>
              <a:t>车牌倾斜</a:t>
            </a:r>
            <a:endParaRPr lang="en-US" altLang="zh-CN" sz="2400" kern="0" dirty="0"/>
          </a:p>
          <a:p>
            <a:pPr lvl="1" defTabSz="914400">
              <a:lnSpc>
                <a:spcPct val="125000"/>
              </a:lnSpc>
            </a:pPr>
            <a:endParaRPr lang="en-US" altLang="zh-CN" sz="2400" kern="0" dirty="0"/>
          </a:p>
          <a:p>
            <a:pPr lvl="1" defTabSz="914400">
              <a:lnSpc>
                <a:spcPct val="125000"/>
              </a:lnSpc>
            </a:pPr>
            <a:r>
              <a:rPr lang="zh-CN" altLang="en-US" sz="2400" kern="0" dirty="0"/>
              <a:t>相似区域</a:t>
            </a:r>
            <a:endParaRPr lang="en-US" altLang="zh-CN" sz="2400" kern="0" dirty="0"/>
          </a:p>
          <a:p>
            <a:pPr lvl="1" defTabSz="914400">
              <a:lnSpc>
                <a:spcPct val="125000"/>
              </a:lnSpc>
            </a:pPr>
            <a:r>
              <a:rPr lang="zh-CN" altLang="en-US" sz="2400" kern="0" dirty="0"/>
              <a:t>算法</a:t>
            </a:r>
            <a:r>
              <a:rPr lang="en-US" altLang="zh-CN" sz="2400" kern="0" dirty="0"/>
              <a:t>/</a:t>
            </a:r>
            <a:r>
              <a:rPr lang="zh-CN" altLang="en-US" sz="2400" kern="0" dirty="0"/>
              <a:t>参数一致性</a:t>
            </a:r>
            <a:endParaRPr lang="en-US" altLang="zh-CN" sz="2400" kern="0" dirty="0"/>
          </a:p>
        </p:txBody>
      </p:sp>
      <p:grpSp>
        <p:nvGrpSpPr>
          <p:cNvPr id="23" name="组合 22"/>
          <p:cNvGrpSpPr/>
          <p:nvPr/>
        </p:nvGrpSpPr>
        <p:grpSpPr>
          <a:xfrm>
            <a:off x="4401546" y="4808279"/>
            <a:ext cx="2510344" cy="1897321"/>
            <a:chOff x="4422062" y="4351079"/>
            <a:chExt cx="3083638" cy="2330617"/>
          </a:xfrm>
        </p:grpSpPr>
        <p:pic>
          <p:nvPicPr>
            <p:cNvPr id="15" name="图片 14"/>
            <p:cNvPicPr>
              <a:picLocks noChangeAspect="1"/>
            </p:cNvPicPr>
            <p:nvPr/>
          </p:nvPicPr>
          <p:blipFill>
            <a:blip r:embed="rId2"/>
            <a:stretch>
              <a:fillRect/>
            </a:stretch>
          </p:blipFill>
          <p:spPr>
            <a:xfrm>
              <a:off x="4422062" y="4351079"/>
              <a:ext cx="3083638" cy="2330617"/>
            </a:xfrm>
            <a:prstGeom prst="rect">
              <a:avLst/>
            </a:prstGeom>
          </p:spPr>
        </p:pic>
        <p:sp>
          <p:nvSpPr>
            <p:cNvPr id="20" name="矩形 19"/>
            <p:cNvSpPr/>
            <p:nvPr/>
          </p:nvSpPr>
          <p:spPr bwMode="auto">
            <a:xfrm>
              <a:off x="6451600" y="5725160"/>
              <a:ext cx="391160" cy="176107"/>
            </a:xfrm>
            <a:prstGeom prst="rect">
              <a:avLst/>
            </a:prstGeom>
            <a:noFill/>
            <a:ln w="127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342900" marR="0" indent="-342900" algn="ctr" defTabSz="914400" rtl="0" eaLnBrk="1" fontAlgn="base" latinLnBrk="0" hangingPunct="1">
                <a:lnSpc>
                  <a:spcPct val="100000"/>
                </a:lnSpc>
                <a:spcBef>
                  <a:spcPct val="20000"/>
                </a:spcBef>
                <a:spcAft>
                  <a:spcPct val="0"/>
                </a:spcAft>
                <a:buClr>
                  <a:srgbClr val="FF9900"/>
                </a:buClr>
                <a:buSzPct val="70000"/>
                <a:buFont typeface="Monotype Sorts" pitchFamily="2" charset="2"/>
                <a:buNone/>
              </a:pPr>
              <a:endParaRPr kumimoji="1" lang="zh-CN" altLang="en-US" sz="3200" b="1" i="0" u="none" strike="noStrike" cap="none" normalizeH="0" baseline="0">
                <a:ln>
                  <a:noFill/>
                </a:ln>
                <a:solidFill>
                  <a:srgbClr val="277727"/>
                </a:solidFill>
                <a:effectLst/>
                <a:latin typeface="Times New Roman" panose="02020603050405020304" pitchFamily="18" charset="0"/>
                <a:ea typeface="宋体" panose="02010600030101010101" pitchFamily="2" charset="-122"/>
              </a:endParaRPr>
            </a:p>
          </p:txBody>
        </p:sp>
        <p:sp>
          <p:nvSpPr>
            <p:cNvPr id="21" name="矩形 20"/>
            <p:cNvSpPr/>
            <p:nvPr/>
          </p:nvSpPr>
          <p:spPr bwMode="auto">
            <a:xfrm>
              <a:off x="5681428" y="5775960"/>
              <a:ext cx="391160" cy="176107"/>
            </a:xfrm>
            <a:prstGeom prst="rect">
              <a:avLst/>
            </a:prstGeom>
            <a:noFill/>
            <a:ln w="127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342900" marR="0" indent="-342900" algn="ctr" defTabSz="914400" rtl="0" eaLnBrk="1" fontAlgn="base" latinLnBrk="0" hangingPunct="1">
                <a:lnSpc>
                  <a:spcPct val="100000"/>
                </a:lnSpc>
                <a:spcBef>
                  <a:spcPct val="20000"/>
                </a:spcBef>
                <a:spcAft>
                  <a:spcPct val="0"/>
                </a:spcAft>
                <a:buClr>
                  <a:srgbClr val="FF9900"/>
                </a:buClr>
                <a:buSzPct val="70000"/>
                <a:buFont typeface="Monotype Sorts" pitchFamily="2" charset="2"/>
                <a:buNone/>
              </a:pPr>
              <a:endParaRPr kumimoji="1" lang="zh-CN" altLang="en-US" sz="3200" b="1" i="0" u="none" strike="noStrike" cap="none" normalizeH="0" baseline="0">
                <a:ln>
                  <a:noFill/>
                </a:ln>
                <a:solidFill>
                  <a:srgbClr val="277727"/>
                </a:solidFill>
                <a:effectLst/>
                <a:latin typeface="Times New Roman" panose="02020603050405020304" pitchFamily="18" charset="0"/>
                <a:ea typeface="宋体" panose="02010600030101010101" pitchFamily="2" charset="-122"/>
              </a:endParaRPr>
            </a:p>
          </p:txBody>
        </p:sp>
        <p:sp>
          <p:nvSpPr>
            <p:cNvPr id="22" name="矩形 21"/>
            <p:cNvSpPr/>
            <p:nvPr/>
          </p:nvSpPr>
          <p:spPr bwMode="auto">
            <a:xfrm>
              <a:off x="6054385" y="6024682"/>
              <a:ext cx="427567" cy="176107"/>
            </a:xfrm>
            <a:prstGeom prst="rect">
              <a:avLst/>
            </a:prstGeom>
            <a:noFill/>
            <a:ln w="127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342900" marR="0" indent="-342900" algn="ctr" defTabSz="914400" rtl="0" eaLnBrk="1" fontAlgn="base" latinLnBrk="0" hangingPunct="1">
                <a:lnSpc>
                  <a:spcPct val="100000"/>
                </a:lnSpc>
                <a:spcBef>
                  <a:spcPct val="20000"/>
                </a:spcBef>
                <a:spcAft>
                  <a:spcPct val="0"/>
                </a:spcAft>
                <a:buClr>
                  <a:srgbClr val="FF9900"/>
                </a:buClr>
                <a:buSzPct val="70000"/>
                <a:buFont typeface="Monotype Sorts" pitchFamily="2" charset="2"/>
                <a:buNone/>
              </a:pPr>
              <a:endParaRPr kumimoji="1" lang="zh-CN" altLang="en-US" sz="3200" b="1" i="0" u="none" strike="noStrike" cap="none" normalizeH="0" baseline="0">
                <a:ln>
                  <a:noFill/>
                </a:ln>
                <a:solidFill>
                  <a:srgbClr val="277727"/>
                </a:solidFill>
                <a:effectLst/>
                <a:latin typeface="Times New Roman" panose="02020603050405020304" pitchFamily="18" charset="0"/>
                <a:ea typeface="宋体" panose="02010600030101010101" pitchFamily="2" charset="-122"/>
              </a:endParaRPr>
            </a:p>
          </p:txBody>
        </p:sp>
      </p:grpSp>
      <p:pic>
        <p:nvPicPr>
          <p:cNvPr id="24" name="图片 23"/>
          <p:cNvPicPr>
            <a:picLocks noChangeAspect="1"/>
          </p:cNvPicPr>
          <p:nvPr/>
        </p:nvPicPr>
        <p:blipFill>
          <a:blip r:embed="rId3"/>
          <a:stretch>
            <a:fillRect/>
          </a:stretch>
        </p:blipFill>
        <p:spPr>
          <a:xfrm>
            <a:off x="4758757" y="4026885"/>
            <a:ext cx="1454225" cy="2921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1390024" y="1713780"/>
            <a:ext cx="2921151" cy="2190863"/>
          </a:xfrm>
        </p:spPr>
      </p:pic>
      <p:sp>
        <p:nvSpPr>
          <p:cNvPr id="5" name="灯片编号占位符 4"/>
          <p:cNvSpPr>
            <a:spLocks noGrp="1"/>
          </p:cNvSpPr>
          <p:nvPr>
            <p:ph type="sldNum" sz="quarter" idx="11"/>
          </p:nvPr>
        </p:nvSpPr>
        <p:spPr/>
        <p:txBody>
          <a:bodyPr/>
          <a:lstStyle/>
          <a:p>
            <a:pPr>
              <a:defRPr/>
            </a:pPr>
            <a:fld id="{20844E02-A695-49DB-9899-B4CCB4593741}" type="slidenum">
              <a:rPr lang="en-US" altLang="zh-CN" smtClean="0"/>
            </a:fld>
            <a:endParaRPr lang="en-US" altLang="zh-CN"/>
          </a:p>
        </p:txBody>
      </p:sp>
      <p:pic>
        <p:nvPicPr>
          <p:cNvPr id="8" name="图片 7"/>
          <p:cNvPicPr>
            <a:picLocks noChangeAspect="1"/>
          </p:cNvPicPr>
          <p:nvPr/>
        </p:nvPicPr>
        <p:blipFill>
          <a:blip r:embed="rId2"/>
          <a:stretch>
            <a:fillRect/>
          </a:stretch>
        </p:blipFill>
        <p:spPr>
          <a:xfrm>
            <a:off x="1390024" y="4653270"/>
            <a:ext cx="2924326" cy="2190863"/>
          </a:xfrm>
          <a:prstGeom prst="rect">
            <a:avLst/>
          </a:prstGeom>
        </p:spPr>
      </p:pic>
      <p:pic>
        <p:nvPicPr>
          <p:cNvPr id="9" name="图片 8"/>
          <p:cNvPicPr>
            <a:picLocks noChangeAspect="1"/>
          </p:cNvPicPr>
          <p:nvPr/>
        </p:nvPicPr>
        <p:blipFill>
          <a:blip r:embed="rId3"/>
          <a:stretch>
            <a:fillRect/>
          </a:stretch>
        </p:blipFill>
        <p:spPr>
          <a:xfrm>
            <a:off x="4990566" y="1713779"/>
            <a:ext cx="2916923" cy="2190863"/>
          </a:xfrm>
          <a:prstGeom prst="rect">
            <a:avLst/>
          </a:prstGeom>
        </p:spPr>
      </p:pic>
      <p:pic>
        <p:nvPicPr>
          <p:cNvPr id="10" name="图片 9"/>
          <p:cNvPicPr>
            <a:picLocks noChangeAspect="1"/>
          </p:cNvPicPr>
          <p:nvPr/>
        </p:nvPicPr>
        <p:blipFill>
          <a:blip r:embed="rId4"/>
          <a:stretch>
            <a:fillRect/>
          </a:stretch>
        </p:blipFill>
        <p:spPr>
          <a:xfrm>
            <a:off x="5099582" y="5384176"/>
            <a:ext cx="2698889" cy="622332"/>
          </a:xfrm>
          <a:prstGeom prst="rect">
            <a:avLst/>
          </a:prstGeom>
        </p:spPr>
      </p:pic>
      <p:sp>
        <p:nvSpPr>
          <p:cNvPr id="11" name="Rectangle 2"/>
          <p:cNvSpPr txBox="1">
            <a:spLocks noChangeArrowheads="1"/>
          </p:cNvSpPr>
          <p:nvPr/>
        </p:nvSpPr>
        <p:spPr bwMode="auto">
          <a:xfrm>
            <a:off x="685800" y="476858"/>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000" b="1">
                <a:solidFill>
                  <a:srgbClr val="003399"/>
                </a:solidFill>
                <a:latin typeface="+mj-lt"/>
                <a:ea typeface="+mj-ea"/>
                <a:cs typeface="+mj-cs"/>
              </a:defRPr>
            </a:lvl1pPr>
            <a:lvl2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2pPr>
            <a:lvl3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3pPr>
            <a:lvl4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4pPr>
            <a:lvl5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5pPr>
            <a:lvl6pPr marL="4572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6pPr>
            <a:lvl7pPr marL="9144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7pPr>
            <a:lvl8pPr marL="13716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8pPr>
            <a:lvl9pPr marL="18288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9pPr>
          </a:lstStyle>
          <a:p>
            <a:pPr defTabSz="914400" eaLnBrk="1" hangingPunct="1"/>
            <a:r>
              <a:rPr lang="zh-CN" altLang="en-US" sz="3600" kern="0" dirty="0"/>
              <a:t>期末大作业</a:t>
            </a:r>
            <a:r>
              <a:rPr lang="en-US" altLang="zh-CN" sz="3600" kern="0" dirty="0"/>
              <a:t>——</a:t>
            </a:r>
            <a:r>
              <a:rPr lang="zh-CN" altLang="en-US" sz="3600" kern="0" dirty="0"/>
              <a:t>车牌定位与字符分割</a:t>
            </a:r>
            <a:endParaRPr lang="zh-CN" altLang="en-US" sz="3600" kern="0" dirty="0"/>
          </a:p>
        </p:txBody>
      </p:sp>
      <p:sp>
        <p:nvSpPr>
          <p:cNvPr id="12" name="内容占位符 2"/>
          <p:cNvSpPr txBox="1"/>
          <p:nvPr/>
        </p:nvSpPr>
        <p:spPr bwMode="auto">
          <a:xfrm>
            <a:off x="1994482" y="1162658"/>
            <a:ext cx="1770926" cy="609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9900"/>
              </a:buClr>
              <a:buSzPct val="70000"/>
              <a:buFont typeface="Monotype Sorts" pitchFamily="2" charset="2"/>
              <a:buChar char="n"/>
              <a:defRPr kumimoji="1" sz="3200" b="1">
                <a:solidFill>
                  <a:srgbClr val="277727"/>
                </a:solidFill>
                <a:latin typeface="+mn-lt"/>
                <a:ea typeface="+mn-ea"/>
                <a:cs typeface="+mn-cs"/>
              </a:defRPr>
            </a:lvl1pPr>
            <a:lvl2pPr marL="742950" indent="-285750" algn="l" rtl="0" eaLnBrk="0" fontAlgn="base" hangingPunct="0">
              <a:spcBef>
                <a:spcPct val="20000"/>
              </a:spcBef>
              <a:spcAft>
                <a:spcPct val="0"/>
              </a:spcAft>
              <a:buSzPct val="65000"/>
              <a:buFont typeface="Monotype Sorts" pitchFamily="2" charset="2"/>
              <a:buChar char="u"/>
              <a:defRPr kumimoji="1" sz="2800" b="1">
                <a:solidFill>
                  <a:srgbClr val="277727"/>
                </a:solidFill>
                <a:latin typeface="+mn-lt"/>
                <a:ea typeface="+mn-ea"/>
              </a:defRPr>
            </a:lvl2pPr>
            <a:lvl3pPr marL="1143000" indent="-228600" algn="l" rtl="0" eaLnBrk="0" fontAlgn="base" hangingPunct="0">
              <a:spcBef>
                <a:spcPct val="20000"/>
              </a:spcBef>
              <a:spcAft>
                <a:spcPct val="0"/>
              </a:spcAft>
              <a:buClr>
                <a:srgbClr val="FF9900"/>
              </a:buClr>
              <a:buSzPct val="70000"/>
              <a:buFont typeface="Monotype Sorts" pitchFamily="2" charset="2"/>
              <a:buChar char="u"/>
              <a:defRPr kumimoji="1" sz="2400" b="1">
                <a:solidFill>
                  <a:srgbClr val="277727"/>
                </a:solidFill>
                <a:latin typeface="+mn-lt"/>
                <a:ea typeface="+mn-ea"/>
              </a:defRPr>
            </a:lvl3pPr>
            <a:lvl4pPr marL="1600200" indent="-228600" algn="l" rtl="0" eaLnBrk="0" fontAlgn="base" hangingPunct="0">
              <a:spcBef>
                <a:spcPct val="20000"/>
              </a:spcBef>
              <a:spcAft>
                <a:spcPct val="0"/>
              </a:spcAft>
              <a:buSzPct val="50000"/>
              <a:buFont typeface="Monotype Sorts" pitchFamily="2" charset="2"/>
              <a:buChar char="l"/>
              <a:defRPr kumimoji="1" sz="2000" b="1">
                <a:solidFill>
                  <a:srgbClr val="277727"/>
                </a:solidFill>
                <a:latin typeface="+mn-lt"/>
                <a:ea typeface="+mn-ea"/>
              </a:defRPr>
            </a:lvl4pPr>
            <a:lvl5pPr marL="2057400" indent="-228600" algn="l" rtl="0" eaLnBrk="0" fontAlgn="base" hangingPunct="0">
              <a:spcBef>
                <a:spcPct val="20000"/>
              </a:spcBef>
              <a:spcAft>
                <a:spcPct val="0"/>
              </a:spcAft>
              <a:buClr>
                <a:srgbClr val="FF9900"/>
              </a:buClr>
              <a:buChar char="–"/>
              <a:defRPr kumimoji="1" sz="2000" b="1">
                <a:solidFill>
                  <a:srgbClr val="277727"/>
                </a:solidFill>
                <a:latin typeface="+mn-lt"/>
                <a:ea typeface="+mn-ea"/>
              </a:defRPr>
            </a:lvl5pPr>
            <a:lvl6pPr marL="2514600" indent="-228600" algn="l" rtl="0" fontAlgn="base">
              <a:spcBef>
                <a:spcPct val="20000"/>
              </a:spcBef>
              <a:spcAft>
                <a:spcPct val="0"/>
              </a:spcAft>
              <a:buClr>
                <a:srgbClr val="FF9900"/>
              </a:buClr>
              <a:buChar char="–"/>
              <a:defRPr kumimoji="1" sz="2000" b="1">
                <a:solidFill>
                  <a:srgbClr val="277727"/>
                </a:solidFill>
                <a:latin typeface="+mn-lt"/>
                <a:ea typeface="+mn-ea"/>
              </a:defRPr>
            </a:lvl6pPr>
            <a:lvl7pPr marL="2971800" indent="-228600" algn="l" rtl="0" fontAlgn="base">
              <a:spcBef>
                <a:spcPct val="20000"/>
              </a:spcBef>
              <a:spcAft>
                <a:spcPct val="0"/>
              </a:spcAft>
              <a:buClr>
                <a:srgbClr val="FF9900"/>
              </a:buClr>
              <a:buChar char="–"/>
              <a:defRPr kumimoji="1" sz="2000" b="1">
                <a:solidFill>
                  <a:srgbClr val="277727"/>
                </a:solidFill>
                <a:latin typeface="+mn-lt"/>
                <a:ea typeface="+mn-ea"/>
              </a:defRPr>
            </a:lvl7pPr>
            <a:lvl8pPr marL="3429000" indent="-228600" algn="l" rtl="0" fontAlgn="base">
              <a:spcBef>
                <a:spcPct val="20000"/>
              </a:spcBef>
              <a:spcAft>
                <a:spcPct val="0"/>
              </a:spcAft>
              <a:buClr>
                <a:srgbClr val="FF9900"/>
              </a:buClr>
              <a:buChar char="–"/>
              <a:defRPr kumimoji="1" sz="2000" b="1">
                <a:solidFill>
                  <a:srgbClr val="277727"/>
                </a:solidFill>
                <a:latin typeface="+mn-lt"/>
                <a:ea typeface="+mn-ea"/>
              </a:defRPr>
            </a:lvl8pPr>
            <a:lvl9pPr marL="3886200" indent="-228600" algn="l" rtl="0" fontAlgn="base">
              <a:spcBef>
                <a:spcPct val="20000"/>
              </a:spcBef>
              <a:spcAft>
                <a:spcPct val="0"/>
              </a:spcAft>
              <a:buClr>
                <a:srgbClr val="FF9900"/>
              </a:buClr>
              <a:buChar char="–"/>
              <a:defRPr kumimoji="1" sz="2000" b="1">
                <a:solidFill>
                  <a:srgbClr val="277727"/>
                </a:solidFill>
                <a:latin typeface="+mn-lt"/>
                <a:ea typeface="+mn-ea"/>
              </a:defRPr>
            </a:lvl9pPr>
          </a:lstStyle>
          <a:p>
            <a:pPr defTabSz="914400">
              <a:lnSpc>
                <a:spcPct val="125000"/>
              </a:lnSpc>
            </a:pPr>
            <a:r>
              <a:rPr lang="zh-CN" altLang="en-US" sz="2400" kern="0" dirty="0"/>
              <a:t>原图</a:t>
            </a:r>
            <a:endParaRPr lang="en-US" altLang="zh-CN" sz="2400" kern="0" dirty="0"/>
          </a:p>
        </p:txBody>
      </p:sp>
      <p:sp>
        <p:nvSpPr>
          <p:cNvPr id="16" name="内容占位符 2"/>
          <p:cNvSpPr txBox="1"/>
          <p:nvPr/>
        </p:nvSpPr>
        <p:spPr bwMode="auto">
          <a:xfrm>
            <a:off x="5717894" y="1162658"/>
            <a:ext cx="1770926" cy="609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9900"/>
              </a:buClr>
              <a:buSzPct val="70000"/>
              <a:buFont typeface="Monotype Sorts" pitchFamily="2" charset="2"/>
              <a:buChar char="n"/>
              <a:defRPr kumimoji="1" sz="3200" b="1">
                <a:solidFill>
                  <a:srgbClr val="277727"/>
                </a:solidFill>
                <a:latin typeface="+mn-lt"/>
                <a:ea typeface="+mn-ea"/>
                <a:cs typeface="+mn-cs"/>
              </a:defRPr>
            </a:lvl1pPr>
            <a:lvl2pPr marL="742950" indent="-285750" algn="l" rtl="0" eaLnBrk="0" fontAlgn="base" hangingPunct="0">
              <a:spcBef>
                <a:spcPct val="20000"/>
              </a:spcBef>
              <a:spcAft>
                <a:spcPct val="0"/>
              </a:spcAft>
              <a:buSzPct val="65000"/>
              <a:buFont typeface="Monotype Sorts" pitchFamily="2" charset="2"/>
              <a:buChar char="u"/>
              <a:defRPr kumimoji="1" sz="2800" b="1">
                <a:solidFill>
                  <a:srgbClr val="277727"/>
                </a:solidFill>
                <a:latin typeface="+mn-lt"/>
                <a:ea typeface="+mn-ea"/>
              </a:defRPr>
            </a:lvl2pPr>
            <a:lvl3pPr marL="1143000" indent="-228600" algn="l" rtl="0" eaLnBrk="0" fontAlgn="base" hangingPunct="0">
              <a:spcBef>
                <a:spcPct val="20000"/>
              </a:spcBef>
              <a:spcAft>
                <a:spcPct val="0"/>
              </a:spcAft>
              <a:buClr>
                <a:srgbClr val="FF9900"/>
              </a:buClr>
              <a:buSzPct val="70000"/>
              <a:buFont typeface="Monotype Sorts" pitchFamily="2" charset="2"/>
              <a:buChar char="u"/>
              <a:defRPr kumimoji="1" sz="2400" b="1">
                <a:solidFill>
                  <a:srgbClr val="277727"/>
                </a:solidFill>
                <a:latin typeface="+mn-lt"/>
                <a:ea typeface="+mn-ea"/>
              </a:defRPr>
            </a:lvl3pPr>
            <a:lvl4pPr marL="1600200" indent="-228600" algn="l" rtl="0" eaLnBrk="0" fontAlgn="base" hangingPunct="0">
              <a:spcBef>
                <a:spcPct val="20000"/>
              </a:spcBef>
              <a:spcAft>
                <a:spcPct val="0"/>
              </a:spcAft>
              <a:buSzPct val="50000"/>
              <a:buFont typeface="Monotype Sorts" pitchFamily="2" charset="2"/>
              <a:buChar char="l"/>
              <a:defRPr kumimoji="1" sz="2000" b="1">
                <a:solidFill>
                  <a:srgbClr val="277727"/>
                </a:solidFill>
                <a:latin typeface="+mn-lt"/>
                <a:ea typeface="+mn-ea"/>
              </a:defRPr>
            </a:lvl4pPr>
            <a:lvl5pPr marL="2057400" indent="-228600" algn="l" rtl="0" eaLnBrk="0" fontAlgn="base" hangingPunct="0">
              <a:spcBef>
                <a:spcPct val="20000"/>
              </a:spcBef>
              <a:spcAft>
                <a:spcPct val="0"/>
              </a:spcAft>
              <a:buClr>
                <a:srgbClr val="FF9900"/>
              </a:buClr>
              <a:buChar char="–"/>
              <a:defRPr kumimoji="1" sz="2000" b="1">
                <a:solidFill>
                  <a:srgbClr val="277727"/>
                </a:solidFill>
                <a:latin typeface="+mn-lt"/>
                <a:ea typeface="+mn-ea"/>
              </a:defRPr>
            </a:lvl5pPr>
            <a:lvl6pPr marL="2514600" indent="-228600" algn="l" rtl="0" fontAlgn="base">
              <a:spcBef>
                <a:spcPct val="20000"/>
              </a:spcBef>
              <a:spcAft>
                <a:spcPct val="0"/>
              </a:spcAft>
              <a:buClr>
                <a:srgbClr val="FF9900"/>
              </a:buClr>
              <a:buChar char="–"/>
              <a:defRPr kumimoji="1" sz="2000" b="1">
                <a:solidFill>
                  <a:srgbClr val="277727"/>
                </a:solidFill>
                <a:latin typeface="+mn-lt"/>
                <a:ea typeface="+mn-ea"/>
              </a:defRPr>
            </a:lvl6pPr>
            <a:lvl7pPr marL="2971800" indent="-228600" algn="l" rtl="0" fontAlgn="base">
              <a:spcBef>
                <a:spcPct val="20000"/>
              </a:spcBef>
              <a:spcAft>
                <a:spcPct val="0"/>
              </a:spcAft>
              <a:buClr>
                <a:srgbClr val="FF9900"/>
              </a:buClr>
              <a:buChar char="–"/>
              <a:defRPr kumimoji="1" sz="2000" b="1">
                <a:solidFill>
                  <a:srgbClr val="277727"/>
                </a:solidFill>
                <a:latin typeface="+mn-lt"/>
                <a:ea typeface="+mn-ea"/>
              </a:defRPr>
            </a:lvl7pPr>
            <a:lvl8pPr marL="3429000" indent="-228600" algn="l" rtl="0" fontAlgn="base">
              <a:spcBef>
                <a:spcPct val="20000"/>
              </a:spcBef>
              <a:spcAft>
                <a:spcPct val="0"/>
              </a:spcAft>
              <a:buClr>
                <a:srgbClr val="FF9900"/>
              </a:buClr>
              <a:buChar char="–"/>
              <a:defRPr kumimoji="1" sz="2000" b="1">
                <a:solidFill>
                  <a:srgbClr val="277727"/>
                </a:solidFill>
                <a:latin typeface="+mn-lt"/>
                <a:ea typeface="+mn-ea"/>
              </a:defRPr>
            </a:lvl8pPr>
            <a:lvl9pPr marL="3886200" indent="-228600" algn="l" rtl="0" fontAlgn="base">
              <a:spcBef>
                <a:spcPct val="20000"/>
              </a:spcBef>
              <a:spcAft>
                <a:spcPct val="0"/>
              </a:spcAft>
              <a:buClr>
                <a:srgbClr val="FF9900"/>
              </a:buClr>
              <a:buChar char="–"/>
              <a:defRPr kumimoji="1" sz="2000" b="1">
                <a:solidFill>
                  <a:srgbClr val="277727"/>
                </a:solidFill>
                <a:latin typeface="+mn-lt"/>
                <a:ea typeface="+mn-ea"/>
              </a:defRPr>
            </a:lvl9pPr>
          </a:lstStyle>
          <a:p>
            <a:pPr defTabSz="914400">
              <a:lnSpc>
                <a:spcPct val="125000"/>
              </a:lnSpc>
            </a:pPr>
            <a:r>
              <a:rPr lang="zh-CN" altLang="en-US" sz="2400" kern="0" dirty="0"/>
              <a:t>边缘检测</a:t>
            </a:r>
            <a:endParaRPr lang="en-US" altLang="zh-CN" sz="2400" kern="0" dirty="0"/>
          </a:p>
        </p:txBody>
      </p:sp>
      <p:sp>
        <p:nvSpPr>
          <p:cNvPr id="17" name="内容占位符 2"/>
          <p:cNvSpPr txBox="1"/>
          <p:nvPr/>
        </p:nvSpPr>
        <p:spPr bwMode="auto">
          <a:xfrm>
            <a:off x="1390025" y="4150964"/>
            <a:ext cx="2346038" cy="609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9900"/>
              </a:buClr>
              <a:buSzPct val="70000"/>
              <a:buFont typeface="Monotype Sorts" pitchFamily="2" charset="2"/>
              <a:buChar char="n"/>
              <a:defRPr kumimoji="1" sz="3200" b="1">
                <a:solidFill>
                  <a:srgbClr val="277727"/>
                </a:solidFill>
                <a:latin typeface="+mn-lt"/>
                <a:ea typeface="+mn-ea"/>
                <a:cs typeface="+mn-cs"/>
              </a:defRPr>
            </a:lvl1pPr>
            <a:lvl2pPr marL="742950" indent="-285750" algn="l" rtl="0" eaLnBrk="0" fontAlgn="base" hangingPunct="0">
              <a:spcBef>
                <a:spcPct val="20000"/>
              </a:spcBef>
              <a:spcAft>
                <a:spcPct val="0"/>
              </a:spcAft>
              <a:buSzPct val="65000"/>
              <a:buFont typeface="Monotype Sorts" pitchFamily="2" charset="2"/>
              <a:buChar char="u"/>
              <a:defRPr kumimoji="1" sz="2800" b="1">
                <a:solidFill>
                  <a:srgbClr val="277727"/>
                </a:solidFill>
                <a:latin typeface="+mn-lt"/>
                <a:ea typeface="+mn-ea"/>
              </a:defRPr>
            </a:lvl2pPr>
            <a:lvl3pPr marL="1143000" indent="-228600" algn="l" rtl="0" eaLnBrk="0" fontAlgn="base" hangingPunct="0">
              <a:spcBef>
                <a:spcPct val="20000"/>
              </a:spcBef>
              <a:spcAft>
                <a:spcPct val="0"/>
              </a:spcAft>
              <a:buClr>
                <a:srgbClr val="FF9900"/>
              </a:buClr>
              <a:buSzPct val="70000"/>
              <a:buFont typeface="Monotype Sorts" pitchFamily="2" charset="2"/>
              <a:buChar char="u"/>
              <a:defRPr kumimoji="1" sz="2400" b="1">
                <a:solidFill>
                  <a:srgbClr val="277727"/>
                </a:solidFill>
                <a:latin typeface="+mn-lt"/>
                <a:ea typeface="+mn-ea"/>
              </a:defRPr>
            </a:lvl3pPr>
            <a:lvl4pPr marL="1600200" indent="-228600" algn="l" rtl="0" eaLnBrk="0" fontAlgn="base" hangingPunct="0">
              <a:spcBef>
                <a:spcPct val="20000"/>
              </a:spcBef>
              <a:spcAft>
                <a:spcPct val="0"/>
              </a:spcAft>
              <a:buSzPct val="50000"/>
              <a:buFont typeface="Monotype Sorts" pitchFamily="2" charset="2"/>
              <a:buChar char="l"/>
              <a:defRPr kumimoji="1" sz="2000" b="1">
                <a:solidFill>
                  <a:srgbClr val="277727"/>
                </a:solidFill>
                <a:latin typeface="+mn-lt"/>
                <a:ea typeface="+mn-ea"/>
              </a:defRPr>
            </a:lvl4pPr>
            <a:lvl5pPr marL="2057400" indent="-228600" algn="l" rtl="0" eaLnBrk="0" fontAlgn="base" hangingPunct="0">
              <a:spcBef>
                <a:spcPct val="20000"/>
              </a:spcBef>
              <a:spcAft>
                <a:spcPct val="0"/>
              </a:spcAft>
              <a:buClr>
                <a:srgbClr val="FF9900"/>
              </a:buClr>
              <a:buChar char="–"/>
              <a:defRPr kumimoji="1" sz="2000" b="1">
                <a:solidFill>
                  <a:srgbClr val="277727"/>
                </a:solidFill>
                <a:latin typeface="+mn-lt"/>
                <a:ea typeface="+mn-ea"/>
              </a:defRPr>
            </a:lvl5pPr>
            <a:lvl6pPr marL="2514600" indent="-228600" algn="l" rtl="0" fontAlgn="base">
              <a:spcBef>
                <a:spcPct val="20000"/>
              </a:spcBef>
              <a:spcAft>
                <a:spcPct val="0"/>
              </a:spcAft>
              <a:buClr>
                <a:srgbClr val="FF9900"/>
              </a:buClr>
              <a:buChar char="–"/>
              <a:defRPr kumimoji="1" sz="2000" b="1">
                <a:solidFill>
                  <a:srgbClr val="277727"/>
                </a:solidFill>
                <a:latin typeface="+mn-lt"/>
                <a:ea typeface="+mn-ea"/>
              </a:defRPr>
            </a:lvl6pPr>
            <a:lvl7pPr marL="2971800" indent="-228600" algn="l" rtl="0" fontAlgn="base">
              <a:spcBef>
                <a:spcPct val="20000"/>
              </a:spcBef>
              <a:spcAft>
                <a:spcPct val="0"/>
              </a:spcAft>
              <a:buClr>
                <a:srgbClr val="FF9900"/>
              </a:buClr>
              <a:buChar char="–"/>
              <a:defRPr kumimoji="1" sz="2000" b="1">
                <a:solidFill>
                  <a:srgbClr val="277727"/>
                </a:solidFill>
                <a:latin typeface="+mn-lt"/>
                <a:ea typeface="+mn-ea"/>
              </a:defRPr>
            </a:lvl7pPr>
            <a:lvl8pPr marL="3429000" indent="-228600" algn="l" rtl="0" fontAlgn="base">
              <a:spcBef>
                <a:spcPct val="20000"/>
              </a:spcBef>
              <a:spcAft>
                <a:spcPct val="0"/>
              </a:spcAft>
              <a:buClr>
                <a:srgbClr val="FF9900"/>
              </a:buClr>
              <a:buChar char="–"/>
              <a:defRPr kumimoji="1" sz="2000" b="1">
                <a:solidFill>
                  <a:srgbClr val="277727"/>
                </a:solidFill>
                <a:latin typeface="+mn-lt"/>
                <a:ea typeface="+mn-ea"/>
              </a:defRPr>
            </a:lvl8pPr>
            <a:lvl9pPr marL="3886200" indent="-228600" algn="l" rtl="0" fontAlgn="base">
              <a:spcBef>
                <a:spcPct val="20000"/>
              </a:spcBef>
              <a:spcAft>
                <a:spcPct val="0"/>
              </a:spcAft>
              <a:buClr>
                <a:srgbClr val="FF9900"/>
              </a:buClr>
              <a:buChar char="–"/>
              <a:defRPr kumimoji="1" sz="2000" b="1">
                <a:solidFill>
                  <a:srgbClr val="277727"/>
                </a:solidFill>
                <a:latin typeface="+mn-lt"/>
                <a:ea typeface="+mn-ea"/>
              </a:defRPr>
            </a:lvl9pPr>
          </a:lstStyle>
          <a:p>
            <a:pPr defTabSz="914400">
              <a:lnSpc>
                <a:spcPct val="125000"/>
              </a:lnSpc>
            </a:pPr>
            <a:r>
              <a:rPr lang="zh-CN" altLang="en-US" sz="2400" kern="0" dirty="0"/>
              <a:t>形态学操作</a:t>
            </a:r>
            <a:endParaRPr lang="en-US" altLang="zh-CN" sz="2400" kern="0" dirty="0"/>
          </a:p>
        </p:txBody>
      </p:sp>
      <p:sp>
        <p:nvSpPr>
          <p:cNvPr id="18" name="内容占位符 2"/>
          <p:cNvSpPr txBox="1"/>
          <p:nvPr/>
        </p:nvSpPr>
        <p:spPr bwMode="auto">
          <a:xfrm>
            <a:off x="5667737" y="4534620"/>
            <a:ext cx="1770926" cy="609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9900"/>
              </a:buClr>
              <a:buSzPct val="70000"/>
              <a:buFont typeface="Monotype Sorts" pitchFamily="2" charset="2"/>
              <a:buChar char="n"/>
              <a:defRPr kumimoji="1" sz="3200" b="1">
                <a:solidFill>
                  <a:srgbClr val="277727"/>
                </a:solidFill>
                <a:latin typeface="+mn-lt"/>
                <a:ea typeface="+mn-ea"/>
                <a:cs typeface="+mn-cs"/>
              </a:defRPr>
            </a:lvl1pPr>
            <a:lvl2pPr marL="742950" indent="-285750" algn="l" rtl="0" eaLnBrk="0" fontAlgn="base" hangingPunct="0">
              <a:spcBef>
                <a:spcPct val="20000"/>
              </a:spcBef>
              <a:spcAft>
                <a:spcPct val="0"/>
              </a:spcAft>
              <a:buSzPct val="65000"/>
              <a:buFont typeface="Monotype Sorts" pitchFamily="2" charset="2"/>
              <a:buChar char="u"/>
              <a:defRPr kumimoji="1" sz="2800" b="1">
                <a:solidFill>
                  <a:srgbClr val="277727"/>
                </a:solidFill>
                <a:latin typeface="+mn-lt"/>
                <a:ea typeface="+mn-ea"/>
              </a:defRPr>
            </a:lvl2pPr>
            <a:lvl3pPr marL="1143000" indent="-228600" algn="l" rtl="0" eaLnBrk="0" fontAlgn="base" hangingPunct="0">
              <a:spcBef>
                <a:spcPct val="20000"/>
              </a:spcBef>
              <a:spcAft>
                <a:spcPct val="0"/>
              </a:spcAft>
              <a:buClr>
                <a:srgbClr val="FF9900"/>
              </a:buClr>
              <a:buSzPct val="70000"/>
              <a:buFont typeface="Monotype Sorts" pitchFamily="2" charset="2"/>
              <a:buChar char="u"/>
              <a:defRPr kumimoji="1" sz="2400" b="1">
                <a:solidFill>
                  <a:srgbClr val="277727"/>
                </a:solidFill>
                <a:latin typeface="+mn-lt"/>
                <a:ea typeface="+mn-ea"/>
              </a:defRPr>
            </a:lvl3pPr>
            <a:lvl4pPr marL="1600200" indent="-228600" algn="l" rtl="0" eaLnBrk="0" fontAlgn="base" hangingPunct="0">
              <a:spcBef>
                <a:spcPct val="20000"/>
              </a:spcBef>
              <a:spcAft>
                <a:spcPct val="0"/>
              </a:spcAft>
              <a:buSzPct val="50000"/>
              <a:buFont typeface="Monotype Sorts" pitchFamily="2" charset="2"/>
              <a:buChar char="l"/>
              <a:defRPr kumimoji="1" sz="2000" b="1">
                <a:solidFill>
                  <a:srgbClr val="277727"/>
                </a:solidFill>
                <a:latin typeface="+mn-lt"/>
                <a:ea typeface="+mn-ea"/>
              </a:defRPr>
            </a:lvl4pPr>
            <a:lvl5pPr marL="2057400" indent="-228600" algn="l" rtl="0" eaLnBrk="0" fontAlgn="base" hangingPunct="0">
              <a:spcBef>
                <a:spcPct val="20000"/>
              </a:spcBef>
              <a:spcAft>
                <a:spcPct val="0"/>
              </a:spcAft>
              <a:buClr>
                <a:srgbClr val="FF9900"/>
              </a:buClr>
              <a:buChar char="–"/>
              <a:defRPr kumimoji="1" sz="2000" b="1">
                <a:solidFill>
                  <a:srgbClr val="277727"/>
                </a:solidFill>
                <a:latin typeface="+mn-lt"/>
                <a:ea typeface="+mn-ea"/>
              </a:defRPr>
            </a:lvl5pPr>
            <a:lvl6pPr marL="2514600" indent="-228600" algn="l" rtl="0" fontAlgn="base">
              <a:spcBef>
                <a:spcPct val="20000"/>
              </a:spcBef>
              <a:spcAft>
                <a:spcPct val="0"/>
              </a:spcAft>
              <a:buClr>
                <a:srgbClr val="FF9900"/>
              </a:buClr>
              <a:buChar char="–"/>
              <a:defRPr kumimoji="1" sz="2000" b="1">
                <a:solidFill>
                  <a:srgbClr val="277727"/>
                </a:solidFill>
                <a:latin typeface="+mn-lt"/>
                <a:ea typeface="+mn-ea"/>
              </a:defRPr>
            </a:lvl6pPr>
            <a:lvl7pPr marL="2971800" indent="-228600" algn="l" rtl="0" fontAlgn="base">
              <a:spcBef>
                <a:spcPct val="20000"/>
              </a:spcBef>
              <a:spcAft>
                <a:spcPct val="0"/>
              </a:spcAft>
              <a:buClr>
                <a:srgbClr val="FF9900"/>
              </a:buClr>
              <a:buChar char="–"/>
              <a:defRPr kumimoji="1" sz="2000" b="1">
                <a:solidFill>
                  <a:srgbClr val="277727"/>
                </a:solidFill>
                <a:latin typeface="+mn-lt"/>
                <a:ea typeface="+mn-ea"/>
              </a:defRPr>
            </a:lvl7pPr>
            <a:lvl8pPr marL="3429000" indent="-228600" algn="l" rtl="0" fontAlgn="base">
              <a:spcBef>
                <a:spcPct val="20000"/>
              </a:spcBef>
              <a:spcAft>
                <a:spcPct val="0"/>
              </a:spcAft>
              <a:buClr>
                <a:srgbClr val="FF9900"/>
              </a:buClr>
              <a:buChar char="–"/>
              <a:defRPr kumimoji="1" sz="2000" b="1">
                <a:solidFill>
                  <a:srgbClr val="277727"/>
                </a:solidFill>
                <a:latin typeface="+mn-lt"/>
                <a:ea typeface="+mn-ea"/>
              </a:defRPr>
            </a:lvl8pPr>
            <a:lvl9pPr marL="3886200" indent="-228600" algn="l" rtl="0" fontAlgn="base">
              <a:spcBef>
                <a:spcPct val="20000"/>
              </a:spcBef>
              <a:spcAft>
                <a:spcPct val="0"/>
              </a:spcAft>
              <a:buClr>
                <a:srgbClr val="FF9900"/>
              </a:buClr>
              <a:buChar char="–"/>
              <a:defRPr kumimoji="1" sz="2000" b="1">
                <a:solidFill>
                  <a:srgbClr val="277727"/>
                </a:solidFill>
                <a:latin typeface="+mn-lt"/>
                <a:ea typeface="+mn-ea"/>
              </a:defRPr>
            </a:lvl9pPr>
          </a:lstStyle>
          <a:p>
            <a:pPr defTabSz="914400">
              <a:lnSpc>
                <a:spcPct val="125000"/>
              </a:lnSpc>
            </a:pPr>
            <a:r>
              <a:rPr lang="zh-CN" altLang="en-US" sz="2400" kern="0" dirty="0"/>
              <a:t>定位结果</a:t>
            </a:r>
            <a:endParaRPr lang="en-US" altLang="zh-CN" sz="2400" kern="0"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20844E02-A695-49DB-9899-B4CCB4593741}" type="slidenum">
              <a:rPr lang="en-US" altLang="zh-CN" smtClean="0"/>
            </a:fld>
            <a:endParaRPr lang="en-US" altLang="zh-CN"/>
          </a:p>
        </p:txBody>
      </p:sp>
      <p:sp>
        <p:nvSpPr>
          <p:cNvPr id="11" name="Rectangle 2"/>
          <p:cNvSpPr txBox="1">
            <a:spLocks noChangeArrowheads="1"/>
          </p:cNvSpPr>
          <p:nvPr/>
        </p:nvSpPr>
        <p:spPr bwMode="auto">
          <a:xfrm>
            <a:off x="685800" y="476858"/>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000" b="1">
                <a:solidFill>
                  <a:srgbClr val="003399"/>
                </a:solidFill>
                <a:latin typeface="+mj-lt"/>
                <a:ea typeface="+mj-ea"/>
                <a:cs typeface="+mj-cs"/>
              </a:defRPr>
            </a:lvl1pPr>
            <a:lvl2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2pPr>
            <a:lvl3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3pPr>
            <a:lvl4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4pPr>
            <a:lvl5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5pPr>
            <a:lvl6pPr marL="4572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6pPr>
            <a:lvl7pPr marL="9144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7pPr>
            <a:lvl8pPr marL="13716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8pPr>
            <a:lvl9pPr marL="18288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9pPr>
          </a:lstStyle>
          <a:p>
            <a:pPr defTabSz="914400" eaLnBrk="1" hangingPunct="1"/>
            <a:r>
              <a:rPr lang="zh-CN" altLang="en-US" sz="3600" kern="0" dirty="0"/>
              <a:t>附加题</a:t>
            </a:r>
            <a:r>
              <a:rPr lang="en-US" altLang="zh-CN" sz="3600" kern="0" dirty="0"/>
              <a:t>——</a:t>
            </a:r>
            <a:r>
              <a:rPr lang="zh-CN" altLang="en-US" sz="3600" kern="0" dirty="0"/>
              <a:t>字符识别</a:t>
            </a:r>
            <a:endParaRPr lang="zh-CN" altLang="en-US" sz="3600" kern="0" dirty="0"/>
          </a:p>
        </p:txBody>
      </p:sp>
      <p:sp>
        <p:nvSpPr>
          <p:cNvPr id="4" name="内容占位符 2"/>
          <p:cNvSpPr txBox="1"/>
          <p:nvPr/>
        </p:nvSpPr>
        <p:spPr bwMode="auto">
          <a:xfrm>
            <a:off x="373380" y="1278255"/>
            <a:ext cx="7479665" cy="542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9900"/>
              </a:buClr>
              <a:buSzPct val="70000"/>
              <a:buFont typeface="Monotype Sorts" pitchFamily="2" charset="2"/>
              <a:buChar char="n"/>
              <a:defRPr kumimoji="1" sz="3200" b="1">
                <a:solidFill>
                  <a:srgbClr val="277727"/>
                </a:solidFill>
                <a:latin typeface="+mn-lt"/>
                <a:ea typeface="+mn-ea"/>
                <a:cs typeface="+mn-cs"/>
              </a:defRPr>
            </a:lvl1pPr>
            <a:lvl2pPr marL="742950" indent="-285750" algn="l" rtl="0" eaLnBrk="0" fontAlgn="base" hangingPunct="0">
              <a:spcBef>
                <a:spcPct val="20000"/>
              </a:spcBef>
              <a:spcAft>
                <a:spcPct val="0"/>
              </a:spcAft>
              <a:buSzPct val="65000"/>
              <a:buFont typeface="Monotype Sorts" pitchFamily="2" charset="2"/>
              <a:buChar char="u"/>
              <a:defRPr kumimoji="1" sz="2800" b="1">
                <a:solidFill>
                  <a:srgbClr val="277727"/>
                </a:solidFill>
                <a:latin typeface="+mn-lt"/>
                <a:ea typeface="+mn-ea"/>
              </a:defRPr>
            </a:lvl2pPr>
            <a:lvl3pPr marL="1143000" indent="-228600" algn="l" rtl="0" eaLnBrk="0" fontAlgn="base" hangingPunct="0">
              <a:spcBef>
                <a:spcPct val="20000"/>
              </a:spcBef>
              <a:spcAft>
                <a:spcPct val="0"/>
              </a:spcAft>
              <a:buClr>
                <a:srgbClr val="FF9900"/>
              </a:buClr>
              <a:buSzPct val="70000"/>
              <a:buFont typeface="Monotype Sorts" pitchFamily="2" charset="2"/>
              <a:buChar char="u"/>
              <a:defRPr kumimoji="1" sz="2400" b="1">
                <a:solidFill>
                  <a:srgbClr val="277727"/>
                </a:solidFill>
                <a:latin typeface="+mn-lt"/>
                <a:ea typeface="+mn-ea"/>
              </a:defRPr>
            </a:lvl3pPr>
            <a:lvl4pPr marL="1600200" indent="-228600" algn="l" rtl="0" eaLnBrk="0" fontAlgn="base" hangingPunct="0">
              <a:spcBef>
                <a:spcPct val="20000"/>
              </a:spcBef>
              <a:spcAft>
                <a:spcPct val="0"/>
              </a:spcAft>
              <a:buSzPct val="50000"/>
              <a:buFont typeface="Monotype Sorts" pitchFamily="2" charset="2"/>
              <a:buChar char="l"/>
              <a:defRPr kumimoji="1" sz="2000" b="1">
                <a:solidFill>
                  <a:srgbClr val="277727"/>
                </a:solidFill>
                <a:latin typeface="+mn-lt"/>
                <a:ea typeface="+mn-ea"/>
              </a:defRPr>
            </a:lvl4pPr>
            <a:lvl5pPr marL="2057400" indent="-228600" algn="l" rtl="0" eaLnBrk="0" fontAlgn="base" hangingPunct="0">
              <a:spcBef>
                <a:spcPct val="20000"/>
              </a:spcBef>
              <a:spcAft>
                <a:spcPct val="0"/>
              </a:spcAft>
              <a:buClr>
                <a:srgbClr val="FF9900"/>
              </a:buClr>
              <a:buChar char="–"/>
              <a:defRPr kumimoji="1" sz="2000" b="1">
                <a:solidFill>
                  <a:srgbClr val="277727"/>
                </a:solidFill>
                <a:latin typeface="+mn-lt"/>
                <a:ea typeface="+mn-ea"/>
              </a:defRPr>
            </a:lvl5pPr>
            <a:lvl6pPr marL="2514600" indent="-228600" algn="l" rtl="0" fontAlgn="base">
              <a:spcBef>
                <a:spcPct val="20000"/>
              </a:spcBef>
              <a:spcAft>
                <a:spcPct val="0"/>
              </a:spcAft>
              <a:buClr>
                <a:srgbClr val="FF9900"/>
              </a:buClr>
              <a:buChar char="–"/>
              <a:defRPr kumimoji="1" sz="2000" b="1">
                <a:solidFill>
                  <a:srgbClr val="277727"/>
                </a:solidFill>
                <a:latin typeface="+mn-lt"/>
                <a:ea typeface="+mn-ea"/>
              </a:defRPr>
            </a:lvl6pPr>
            <a:lvl7pPr marL="2971800" indent="-228600" algn="l" rtl="0" fontAlgn="base">
              <a:spcBef>
                <a:spcPct val="20000"/>
              </a:spcBef>
              <a:spcAft>
                <a:spcPct val="0"/>
              </a:spcAft>
              <a:buClr>
                <a:srgbClr val="FF9900"/>
              </a:buClr>
              <a:buChar char="–"/>
              <a:defRPr kumimoji="1" sz="2000" b="1">
                <a:solidFill>
                  <a:srgbClr val="277727"/>
                </a:solidFill>
                <a:latin typeface="+mn-lt"/>
                <a:ea typeface="+mn-ea"/>
              </a:defRPr>
            </a:lvl7pPr>
            <a:lvl8pPr marL="3429000" indent="-228600" algn="l" rtl="0" fontAlgn="base">
              <a:spcBef>
                <a:spcPct val="20000"/>
              </a:spcBef>
              <a:spcAft>
                <a:spcPct val="0"/>
              </a:spcAft>
              <a:buClr>
                <a:srgbClr val="FF9900"/>
              </a:buClr>
              <a:buChar char="–"/>
              <a:defRPr kumimoji="1" sz="2000" b="1">
                <a:solidFill>
                  <a:srgbClr val="277727"/>
                </a:solidFill>
                <a:latin typeface="+mn-lt"/>
                <a:ea typeface="+mn-ea"/>
              </a:defRPr>
            </a:lvl8pPr>
            <a:lvl9pPr marL="3886200" indent="-228600" algn="l" rtl="0" fontAlgn="base">
              <a:spcBef>
                <a:spcPct val="20000"/>
              </a:spcBef>
              <a:spcAft>
                <a:spcPct val="0"/>
              </a:spcAft>
              <a:buClr>
                <a:srgbClr val="FF9900"/>
              </a:buClr>
              <a:buChar char="–"/>
              <a:defRPr kumimoji="1" sz="2000" b="1">
                <a:solidFill>
                  <a:srgbClr val="277727"/>
                </a:solidFill>
                <a:latin typeface="+mn-lt"/>
                <a:ea typeface="+mn-ea"/>
              </a:defRPr>
            </a:lvl9pPr>
          </a:lstStyle>
          <a:p>
            <a:pPr defTabSz="914400">
              <a:lnSpc>
                <a:spcPct val="125000"/>
              </a:lnSpc>
            </a:pPr>
            <a:r>
              <a:rPr lang="zh-CN" altLang="en-US" sz="2400" kern="0" dirty="0"/>
              <a:t>模板匹配</a:t>
            </a:r>
            <a:endParaRPr lang="en-US" altLang="zh-CN" sz="2400" kern="0" dirty="0"/>
          </a:p>
          <a:p>
            <a:pPr lvl="1" defTabSz="914400">
              <a:lnSpc>
                <a:spcPct val="125000"/>
              </a:lnSpc>
            </a:pPr>
            <a:r>
              <a:rPr lang="zh-CN" altLang="en-US" sz="2400" kern="0" dirty="0"/>
              <a:t>识别分割出的车牌中的数字部分</a:t>
            </a:r>
            <a:endParaRPr lang="zh-CN" altLang="en-US" sz="2400" kern="0" dirty="0"/>
          </a:p>
          <a:p>
            <a:pPr lvl="1" defTabSz="914400">
              <a:lnSpc>
                <a:spcPct val="125000"/>
              </a:lnSpc>
            </a:pPr>
            <a:r>
              <a:rPr lang="zh-CN" altLang="en-US" sz="2400" kern="0" dirty="0"/>
              <a:t>提供模板，或使用自己分割出来的数字作为模板</a:t>
            </a:r>
            <a:endParaRPr lang="en-US" altLang="zh-CN" sz="2400" kern="0" dirty="0"/>
          </a:p>
          <a:p>
            <a:pPr lvl="1" defTabSz="914400">
              <a:lnSpc>
                <a:spcPct val="125000"/>
              </a:lnSpc>
            </a:pPr>
            <a:endParaRPr lang="en-US" altLang="zh-CN" sz="2400" kern="0" dirty="0"/>
          </a:p>
          <a:p>
            <a:pPr lvl="1" defTabSz="914400">
              <a:lnSpc>
                <a:spcPct val="125000"/>
              </a:lnSpc>
            </a:pPr>
            <a:endParaRPr lang="en-US" altLang="zh-CN" sz="2400" kern="0" dirty="0"/>
          </a:p>
          <a:p>
            <a:pPr lvl="1" defTabSz="914400">
              <a:lnSpc>
                <a:spcPct val="125000"/>
              </a:lnSpc>
            </a:pPr>
            <a:endParaRPr lang="zh-CN" altLang="en-US" sz="2400" kern="0" dirty="0"/>
          </a:p>
          <a:p>
            <a:pPr lvl="1" defTabSz="914400">
              <a:lnSpc>
                <a:spcPct val="125000"/>
              </a:lnSpc>
            </a:pPr>
            <a:r>
              <a:rPr lang="zh-CN" altLang="en-US" sz="2400" kern="0" dirty="0"/>
              <a:t>度量匹配程度</a:t>
            </a:r>
            <a:endParaRPr lang="zh-CN" altLang="en-US" sz="2400" kern="0" dirty="0"/>
          </a:p>
          <a:p>
            <a:pPr lvl="2" defTabSz="914400">
              <a:lnSpc>
                <a:spcPct val="125000"/>
              </a:lnSpc>
            </a:pPr>
            <a:r>
              <a:rPr lang="zh-CN" altLang="en-US" sz="2055" kern="0" dirty="0"/>
              <a:t>标准模板</a:t>
            </a:r>
            <a:r>
              <a:rPr lang="en-US" altLang="zh-CN" sz="2055" kern="0" dirty="0"/>
              <a:t>f(x,y),</a:t>
            </a:r>
            <a:r>
              <a:rPr lang="zh-CN" altLang="en-US" sz="2055" kern="0" dirty="0"/>
              <a:t>待检测字符</a:t>
            </a:r>
            <a:r>
              <a:rPr lang="en-US" altLang="zh-CN" sz="2055" kern="0" dirty="0"/>
              <a:t>g(x,y)</a:t>
            </a:r>
            <a:endParaRPr lang="en-US" altLang="zh-CN" sz="2055" kern="0" dirty="0"/>
          </a:p>
          <a:p>
            <a:pPr lvl="2" defTabSz="914400">
              <a:lnSpc>
                <a:spcPct val="125000"/>
              </a:lnSpc>
            </a:pPr>
            <a:r>
              <a:rPr lang="zh-CN" altLang="en-US" sz="2055" kern="0" dirty="0"/>
              <a:t>点积匹配程度测度</a:t>
            </a:r>
            <a:endParaRPr lang="zh-CN" altLang="en-US" sz="2055" kern="0" dirty="0"/>
          </a:p>
        </p:txBody>
      </p:sp>
      <p:pic>
        <p:nvPicPr>
          <p:cNvPr id="14" name="图片 13"/>
          <p:cNvPicPr>
            <a:picLocks noChangeAspect="1"/>
          </p:cNvPicPr>
          <p:nvPr/>
        </p:nvPicPr>
        <p:blipFill>
          <a:blip r:embed="rId1"/>
          <a:stretch>
            <a:fillRect/>
          </a:stretch>
        </p:blipFill>
        <p:spPr>
          <a:xfrm>
            <a:off x="2267585" y="2925445"/>
            <a:ext cx="4922520" cy="449580"/>
          </a:xfrm>
          <a:prstGeom prst="rect">
            <a:avLst/>
          </a:prstGeom>
        </p:spPr>
      </p:pic>
      <p:pic>
        <p:nvPicPr>
          <p:cNvPr id="15" name="图片 14"/>
          <p:cNvPicPr>
            <a:picLocks noChangeAspect="1"/>
          </p:cNvPicPr>
          <p:nvPr/>
        </p:nvPicPr>
        <p:blipFill>
          <a:blip r:embed="rId2"/>
          <a:stretch>
            <a:fillRect/>
          </a:stretch>
        </p:blipFill>
        <p:spPr>
          <a:xfrm>
            <a:off x="2411730" y="3375025"/>
            <a:ext cx="2484120" cy="434340"/>
          </a:xfrm>
          <a:prstGeom prst="rect">
            <a:avLst/>
          </a:prstGeom>
        </p:spPr>
      </p:pic>
      <p:pic>
        <p:nvPicPr>
          <p:cNvPr id="20" name="图片 19"/>
          <p:cNvPicPr>
            <a:picLocks noChangeAspect="1"/>
          </p:cNvPicPr>
          <p:nvPr/>
        </p:nvPicPr>
        <p:blipFill>
          <a:blip r:embed="rId3"/>
          <a:stretch>
            <a:fillRect/>
          </a:stretch>
        </p:blipFill>
        <p:spPr>
          <a:xfrm>
            <a:off x="5796280" y="3390265"/>
            <a:ext cx="1363980" cy="419100"/>
          </a:xfrm>
          <a:prstGeom prst="rect">
            <a:avLst/>
          </a:prstGeom>
        </p:spPr>
      </p:pic>
      <p:pic>
        <p:nvPicPr>
          <p:cNvPr id="22" name="图片 21"/>
          <p:cNvPicPr>
            <a:picLocks noChangeAspect="1"/>
          </p:cNvPicPr>
          <p:nvPr/>
        </p:nvPicPr>
        <p:blipFill>
          <a:blip r:embed="rId4"/>
          <a:stretch>
            <a:fillRect/>
          </a:stretch>
        </p:blipFill>
        <p:spPr>
          <a:xfrm>
            <a:off x="4068445" y="5732780"/>
            <a:ext cx="1958340" cy="647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20844E02-A695-49DB-9899-B4CCB4593741}" type="slidenum">
              <a:rPr lang="en-US" altLang="zh-CN" smtClean="0"/>
            </a:fld>
            <a:endParaRPr lang="en-US" altLang="zh-CN"/>
          </a:p>
        </p:txBody>
      </p:sp>
      <p:sp>
        <p:nvSpPr>
          <p:cNvPr id="11" name="Rectangle 2"/>
          <p:cNvSpPr txBox="1">
            <a:spLocks noChangeArrowheads="1"/>
          </p:cNvSpPr>
          <p:nvPr/>
        </p:nvSpPr>
        <p:spPr bwMode="auto">
          <a:xfrm>
            <a:off x="685800" y="476858"/>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000" b="1">
                <a:solidFill>
                  <a:srgbClr val="003399"/>
                </a:solidFill>
                <a:latin typeface="+mj-lt"/>
                <a:ea typeface="+mj-ea"/>
                <a:cs typeface="+mj-cs"/>
              </a:defRPr>
            </a:lvl1pPr>
            <a:lvl2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2pPr>
            <a:lvl3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3pPr>
            <a:lvl4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4pPr>
            <a:lvl5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5pPr>
            <a:lvl6pPr marL="4572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6pPr>
            <a:lvl7pPr marL="9144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7pPr>
            <a:lvl8pPr marL="13716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8pPr>
            <a:lvl9pPr marL="18288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9pPr>
          </a:lstStyle>
          <a:p>
            <a:pPr defTabSz="914400" eaLnBrk="1" hangingPunct="1"/>
            <a:r>
              <a:rPr lang="zh-CN" altLang="en-US" sz="3600" kern="0" dirty="0"/>
              <a:t>附加题</a:t>
            </a:r>
            <a:r>
              <a:rPr lang="en-US" altLang="zh-CN" sz="3600" kern="0" dirty="0"/>
              <a:t>——</a:t>
            </a:r>
            <a:r>
              <a:rPr lang="zh-CN" altLang="en-US" sz="3600" kern="0" dirty="0"/>
              <a:t>字符识别</a:t>
            </a:r>
            <a:endParaRPr lang="zh-CN" altLang="en-US" sz="3600" kern="0" dirty="0"/>
          </a:p>
        </p:txBody>
      </p:sp>
      <p:pic>
        <p:nvPicPr>
          <p:cNvPr id="3" name="图片 2"/>
          <p:cNvPicPr>
            <a:picLocks noChangeAspect="1"/>
          </p:cNvPicPr>
          <p:nvPr>
            <p:custDataLst>
              <p:tags r:id="rId1"/>
            </p:custDataLst>
          </p:nvPr>
        </p:nvPicPr>
        <p:blipFill>
          <a:blip r:embed="rId2"/>
          <a:stretch>
            <a:fillRect/>
          </a:stretch>
        </p:blipFill>
        <p:spPr>
          <a:xfrm>
            <a:off x="323215" y="1061085"/>
            <a:ext cx="8096250" cy="4735830"/>
          </a:xfrm>
          <a:prstGeom prst="rect">
            <a:avLst/>
          </a:prstGeom>
        </p:spPr>
      </p:pic>
      <p:sp>
        <p:nvSpPr>
          <p:cNvPr id="6" name="内容占位符 2"/>
          <p:cNvSpPr txBox="1"/>
          <p:nvPr/>
        </p:nvSpPr>
        <p:spPr bwMode="auto">
          <a:xfrm>
            <a:off x="3131767" y="1125193"/>
            <a:ext cx="1770926" cy="609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9900"/>
              </a:buClr>
              <a:buSzPct val="70000"/>
              <a:buFont typeface="Monotype Sorts" pitchFamily="2" charset="2"/>
              <a:buChar char="n"/>
              <a:defRPr kumimoji="1" sz="3200" b="1">
                <a:solidFill>
                  <a:srgbClr val="277727"/>
                </a:solidFill>
                <a:latin typeface="+mn-lt"/>
                <a:ea typeface="+mn-ea"/>
                <a:cs typeface="+mn-cs"/>
              </a:defRPr>
            </a:lvl1pPr>
            <a:lvl2pPr marL="742950" indent="-285750" algn="l" rtl="0" eaLnBrk="0" fontAlgn="base" hangingPunct="0">
              <a:spcBef>
                <a:spcPct val="20000"/>
              </a:spcBef>
              <a:spcAft>
                <a:spcPct val="0"/>
              </a:spcAft>
              <a:buSzPct val="65000"/>
              <a:buFont typeface="Monotype Sorts" pitchFamily="2" charset="2"/>
              <a:buChar char="u"/>
              <a:defRPr kumimoji="1" sz="2800" b="1">
                <a:solidFill>
                  <a:srgbClr val="277727"/>
                </a:solidFill>
                <a:latin typeface="+mn-lt"/>
                <a:ea typeface="+mn-ea"/>
              </a:defRPr>
            </a:lvl2pPr>
            <a:lvl3pPr marL="1143000" indent="-228600" algn="l" rtl="0" eaLnBrk="0" fontAlgn="base" hangingPunct="0">
              <a:spcBef>
                <a:spcPct val="20000"/>
              </a:spcBef>
              <a:spcAft>
                <a:spcPct val="0"/>
              </a:spcAft>
              <a:buClr>
                <a:srgbClr val="FF9900"/>
              </a:buClr>
              <a:buSzPct val="70000"/>
              <a:buFont typeface="Monotype Sorts" pitchFamily="2" charset="2"/>
              <a:buChar char="u"/>
              <a:defRPr kumimoji="1" sz="2400" b="1">
                <a:solidFill>
                  <a:srgbClr val="277727"/>
                </a:solidFill>
                <a:latin typeface="+mn-lt"/>
                <a:ea typeface="+mn-ea"/>
              </a:defRPr>
            </a:lvl3pPr>
            <a:lvl4pPr marL="1600200" indent="-228600" algn="l" rtl="0" eaLnBrk="0" fontAlgn="base" hangingPunct="0">
              <a:spcBef>
                <a:spcPct val="20000"/>
              </a:spcBef>
              <a:spcAft>
                <a:spcPct val="0"/>
              </a:spcAft>
              <a:buSzPct val="50000"/>
              <a:buFont typeface="Monotype Sorts" pitchFamily="2" charset="2"/>
              <a:buChar char="l"/>
              <a:defRPr kumimoji="1" sz="2000" b="1">
                <a:solidFill>
                  <a:srgbClr val="277727"/>
                </a:solidFill>
                <a:latin typeface="+mn-lt"/>
                <a:ea typeface="+mn-ea"/>
              </a:defRPr>
            </a:lvl4pPr>
            <a:lvl5pPr marL="2057400" indent="-228600" algn="l" rtl="0" eaLnBrk="0" fontAlgn="base" hangingPunct="0">
              <a:spcBef>
                <a:spcPct val="20000"/>
              </a:spcBef>
              <a:spcAft>
                <a:spcPct val="0"/>
              </a:spcAft>
              <a:buClr>
                <a:srgbClr val="FF9900"/>
              </a:buClr>
              <a:buChar char="–"/>
              <a:defRPr kumimoji="1" sz="2000" b="1">
                <a:solidFill>
                  <a:srgbClr val="277727"/>
                </a:solidFill>
                <a:latin typeface="+mn-lt"/>
                <a:ea typeface="+mn-ea"/>
              </a:defRPr>
            </a:lvl5pPr>
            <a:lvl6pPr marL="2514600" indent="-228600" algn="l" rtl="0" fontAlgn="base">
              <a:spcBef>
                <a:spcPct val="20000"/>
              </a:spcBef>
              <a:spcAft>
                <a:spcPct val="0"/>
              </a:spcAft>
              <a:buClr>
                <a:srgbClr val="FF9900"/>
              </a:buClr>
              <a:buChar char="–"/>
              <a:defRPr kumimoji="1" sz="2000" b="1">
                <a:solidFill>
                  <a:srgbClr val="277727"/>
                </a:solidFill>
                <a:latin typeface="+mn-lt"/>
                <a:ea typeface="+mn-ea"/>
              </a:defRPr>
            </a:lvl6pPr>
            <a:lvl7pPr marL="2971800" indent="-228600" algn="l" rtl="0" fontAlgn="base">
              <a:spcBef>
                <a:spcPct val="20000"/>
              </a:spcBef>
              <a:spcAft>
                <a:spcPct val="0"/>
              </a:spcAft>
              <a:buClr>
                <a:srgbClr val="FF9900"/>
              </a:buClr>
              <a:buChar char="–"/>
              <a:defRPr kumimoji="1" sz="2000" b="1">
                <a:solidFill>
                  <a:srgbClr val="277727"/>
                </a:solidFill>
                <a:latin typeface="+mn-lt"/>
                <a:ea typeface="+mn-ea"/>
              </a:defRPr>
            </a:lvl7pPr>
            <a:lvl8pPr marL="3429000" indent="-228600" algn="l" rtl="0" fontAlgn="base">
              <a:spcBef>
                <a:spcPct val="20000"/>
              </a:spcBef>
              <a:spcAft>
                <a:spcPct val="0"/>
              </a:spcAft>
              <a:buClr>
                <a:srgbClr val="FF9900"/>
              </a:buClr>
              <a:buChar char="–"/>
              <a:defRPr kumimoji="1" sz="2000" b="1">
                <a:solidFill>
                  <a:srgbClr val="277727"/>
                </a:solidFill>
                <a:latin typeface="+mn-lt"/>
                <a:ea typeface="+mn-ea"/>
              </a:defRPr>
            </a:lvl8pPr>
            <a:lvl9pPr marL="3886200" indent="-228600" algn="l" rtl="0" fontAlgn="base">
              <a:spcBef>
                <a:spcPct val="20000"/>
              </a:spcBef>
              <a:spcAft>
                <a:spcPct val="0"/>
              </a:spcAft>
              <a:buClr>
                <a:srgbClr val="FF9900"/>
              </a:buClr>
              <a:buChar char="–"/>
              <a:defRPr kumimoji="1" sz="2000" b="1">
                <a:solidFill>
                  <a:srgbClr val="277727"/>
                </a:solidFill>
                <a:latin typeface="+mn-lt"/>
                <a:ea typeface="+mn-ea"/>
              </a:defRPr>
            </a:lvl9pPr>
          </a:lstStyle>
          <a:p>
            <a:pPr marL="0" indent="0" defTabSz="914400">
              <a:lnSpc>
                <a:spcPct val="125000"/>
              </a:lnSpc>
              <a:buNone/>
            </a:pPr>
            <a:r>
              <a:rPr lang="zh-CN" altLang="en-US" sz="2400" kern="0" dirty="0"/>
              <a:t>离散情况</a:t>
            </a:r>
            <a:endParaRPr lang="en-US" altLang="zh-CN" sz="2400" kern="0"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pPr>
              <a:defRPr/>
            </a:pPr>
            <a:fld id="{20844E02-A695-49DB-9899-B4CCB4593741}" type="slidenum">
              <a:rPr lang="en-US" altLang="zh-CN" smtClean="0"/>
            </a:fld>
            <a:endParaRPr lang="en-US" altLang="zh-CN"/>
          </a:p>
        </p:txBody>
      </p:sp>
      <p:sp>
        <p:nvSpPr>
          <p:cNvPr id="7" name="Rectangle 2"/>
          <p:cNvSpPr txBox="1">
            <a:spLocks noChangeArrowheads="1"/>
          </p:cNvSpPr>
          <p:nvPr/>
        </p:nvSpPr>
        <p:spPr bwMode="auto">
          <a:xfrm>
            <a:off x="685800" y="476858"/>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000" b="1">
                <a:solidFill>
                  <a:srgbClr val="003399"/>
                </a:solidFill>
                <a:latin typeface="+mj-lt"/>
                <a:ea typeface="+mj-ea"/>
                <a:cs typeface="+mj-cs"/>
              </a:defRPr>
            </a:lvl1pPr>
            <a:lvl2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2pPr>
            <a:lvl3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3pPr>
            <a:lvl4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4pPr>
            <a:lvl5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5pPr>
            <a:lvl6pPr marL="4572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6pPr>
            <a:lvl7pPr marL="9144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7pPr>
            <a:lvl8pPr marL="13716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8pPr>
            <a:lvl9pPr marL="18288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9pPr>
          </a:lstStyle>
          <a:p>
            <a:pPr defTabSz="914400" eaLnBrk="1" hangingPunct="1"/>
            <a:r>
              <a:rPr lang="zh-CN" altLang="en-US" sz="3600" kern="0" dirty="0"/>
              <a:t>附加题</a:t>
            </a:r>
            <a:r>
              <a:rPr lang="en-US" altLang="zh-CN" sz="3600" kern="0" dirty="0"/>
              <a:t>——</a:t>
            </a:r>
            <a:r>
              <a:rPr lang="zh-CN" altLang="en-US" sz="3600" kern="0" dirty="0"/>
              <a:t>字符识别</a:t>
            </a:r>
            <a:endParaRPr lang="zh-CN" altLang="en-US" sz="3600" kern="0" dirty="0"/>
          </a:p>
        </p:txBody>
      </p:sp>
      <mc:AlternateContent xmlns:mc="http://schemas.openxmlformats.org/markup-compatibility/2006">
        <mc:Choice xmlns:a14="http://schemas.microsoft.com/office/drawing/2010/main" Requires="a14">
          <p:sp>
            <p:nvSpPr>
              <p:cNvPr id="8" name="内容占位符 2"/>
              <p:cNvSpPr txBox="1"/>
              <p:nvPr/>
            </p:nvSpPr>
            <p:spPr bwMode="auto">
              <a:xfrm>
                <a:off x="373380" y="1278255"/>
                <a:ext cx="7479665" cy="5427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rgbClr val="FF9900"/>
                  </a:buClr>
                  <a:buSzPct val="70000"/>
                  <a:buFont typeface="Monotype Sorts" pitchFamily="2" charset="2"/>
                  <a:buChar char="n"/>
                  <a:defRPr kumimoji="1" sz="3200" b="1">
                    <a:solidFill>
                      <a:srgbClr val="277727"/>
                    </a:solidFill>
                    <a:latin typeface="+mn-lt"/>
                    <a:ea typeface="+mn-ea"/>
                    <a:cs typeface="+mn-cs"/>
                  </a:defRPr>
                </a:lvl1pPr>
                <a:lvl2pPr marL="742950" indent="-285750" algn="l" rtl="0" eaLnBrk="0" fontAlgn="base" hangingPunct="0">
                  <a:spcBef>
                    <a:spcPct val="20000"/>
                  </a:spcBef>
                  <a:spcAft>
                    <a:spcPct val="0"/>
                  </a:spcAft>
                  <a:buSzPct val="65000"/>
                  <a:buFont typeface="Monotype Sorts" pitchFamily="2" charset="2"/>
                  <a:buChar char="u"/>
                  <a:defRPr kumimoji="1" sz="2800" b="1">
                    <a:solidFill>
                      <a:srgbClr val="277727"/>
                    </a:solidFill>
                    <a:latin typeface="+mn-lt"/>
                    <a:ea typeface="+mn-ea"/>
                  </a:defRPr>
                </a:lvl2pPr>
                <a:lvl3pPr marL="1143000" indent="-228600" algn="l" rtl="0" eaLnBrk="0" fontAlgn="base" hangingPunct="0">
                  <a:spcBef>
                    <a:spcPct val="20000"/>
                  </a:spcBef>
                  <a:spcAft>
                    <a:spcPct val="0"/>
                  </a:spcAft>
                  <a:buClr>
                    <a:srgbClr val="FF9900"/>
                  </a:buClr>
                  <a:buSzPct val="70000"/>
                  <a:buFont typeface="Monotype Sorts" pitchFamily="2" charset="2"/>
                  <a:buChar char="u"/>
                  <a:defRPr kumimoji="1" sz="2400" b="1">
                    <a:solidFill>
                      <a:srgbClr val="277727"/>
                    </a:solidFill>
                    <a:latin typeface="+mn-lt"/>
                    <a:ea typeface="+mn-ea"/>
                  </a:defRPr>
                </a:lvl3pPr>
                <a:lvl4pPr marL="1600200" indent="-228600" algn="l" rtl="0" eaLnBrk="0" fontAlgn="base" hangingPunct="0">
                  <a:spcBef>
                    <a:spcPct val="20000"/>
                  </a:spcBef>
                  <a:spcAft>
                    <a:spcPct val="0"/>
                  </a:spcAft>
                  <a:buSzPct val="50000"/>
                  <a:buFont typeface="Monotype Sorts" pitchFamily="2" charset="2"/>
                  <a:buChar char="l"/>
                  <a:defRPr kumimoji="1" sz="2000" b="1">
                    <a:solidFill>
                      <a:srgbClr val="277727"/>
                    </a:solidFill>
                    <a:latin typeface="+mn-lt"/>
                    <a:ea typeface="+mn-ea"/>
                  </a:defRPr>
                </a:lvl4pPr>
                <a:lvl5pPr marL="2057400" indent="-228600" algn="l" rtl="0" eaLnBrk="0" fontAlgn="base" hangingPunct="0">
                  <a:spcBef>
                    <a:spcPct val="20000"/>
                  </a:spcBef>
                  <a:spcAft>
                    <a:spcPct val="0"/>
                  </a:spcAft>
                  <a:buClr>
                    <a:srgbClr val="FF9900"/>
                  </a:buClr>
                  <a:buChar char="–"/>
                  <a:defRPr kumimoji="1" sz="2000" b="1">
                    <a:solidFill>
                      <a:srgbClr val="277727"/>
                    </a:solidFill>
                    <a:latin typeface="+mn-lt"/>
                    <a:ea typeface="+mn-ea"/>
                  </a:defRPr>
                </a:lvl5pPr>
                <a:lvl6pPr marL="2514600" indent="-228600" algn="l" rtl="0" fontAlgn="base">
                  <a:spcBef>
                    <a:spcPct val="20000"/>
                  </a:spcBef>
                  <a:spcAft>
                    <a:spcPct val="0"/>
                  </a:spcAft>
                  <a:buClr>
                    <a:srgbClr val="FF9900"/>
                  </a:buClr>
                  <a:buChar char="–"/>
                  <a:defRPr kumimoji="1" sz="2000" b="1">
                    <a:solidFill>
                      <a:srgbClr val="277727"/>
                    </a:solidFill>
                    <a:latin typeface="+mn-lt"/>
                    <a:ea typeface="+mn-ea"/>
                  </a:defRPr>
                </a:lvl6pPr>
                <a:lvl7pPr marL="2971800" indent="-228600" algn="l" rtl="0" fontAlgn="base">
                  <a:spcBef>
                    <a:spcPct val="20000"/>
                  </a:spcBef>
                  <a:spcAft>
                    <a:spcPct val="0"/>
                  </a:spcAft>
                  <a:buClr>
                    <a:srgbClr val="FF9900"/>
                  </a:buClr>
                  <a:buChar char="–"/>
                  <a:defRPr kumimoji="1" sz="2000" b="1">
                    <a:solidFill>
                      <a:srgbClr val="277727"/>
                    </a:solidFill>
                    <a:latin typeface="+mn-lt"/>
                    <a:ea typeface="+mn-ea"/>
                  </a:defRPr>
                </a:lvl7pPr>
                <a:lvl8pPr marL="3429000" indent="-228600" algn="l" rtl="0" fontAlgn="base">
                  <a:spcBef>
                    <a:spcPct val="20000"/>
                  </a:spcBef>
                  <a:spcAft>
                    <a:spcPct val="0"/>
                  </a:spcAft>
                  <a:buClr>
                    <a:srgbClr val="FF9900"/>
                  </a:buClr>
                  <a:buChar char="–"/>
                  <a:defRPr kumimoji="1" sz="2000" b="1">
                    <a:solidFill>
                      <a:srgbClr val="277727"/>
                    </a:solidFill>
                    <a:latin typeface="+mn-lt"/>
                    <a:ea typeface="+mn-ea"/>
                  </a:defRPr>
                </a:lvl8pPr>
                <a:lvl9pPr marL="3886200" indent="-228600" algn="l" rtl="0" fontAlgn="base">
                  <a:spcBef>
                    <a:spcPct val="20000"/>
                  </a:spcBef>
                  <a:spcAft>
                    <a:spcPct val="0"/>
                  </a:spcAft>
                  <a:buClr>
                    <a:srgbClr val="FF9900"/>
                  </a:buClr>
                  <a:buChar char="–"/>
                  <a:defRPr kumimoji="1" sz="2000" b="1">
                    <a:solidFill>
                      <a:srgbClr val="277727"/>
                    </a:solidFill>
                    <a:latin typeface="+mn-lt"/>
                    <a:ea typeface="+mn-ea"/>
                  </a:defRPr>
                </a:lvl9pPr>
              </a:lstStyle>
              <a:p>
                <a:pPr lvl="1" defTabSz="914400">
                  <a:lnSpc>
                    <a:spcPct val="125000"/>
                  </a:lnSpc>
                </a:pPr>
                <a:r>
                  <a:rPr lang="en-US" sz="2400" kern="0" dirty="0"/>
                  <a:t>10</a:t>
                </a:r>
                <a:r>
                  <a:rPr lang="zh-CN" altLang="en-US" sz="2400" kern="0" dirty="0"/>
                  <a:t>个类别，数字</a:t>
                </a:r>
                <a:r>
                  <a:rPr lang="en-US" altLang="zh-CN" sz="2400" kern="0" dirty="0"/>
                  <a:t>0~9</a:t>
                </a:r>
                <a:endParaRPr lang="zh-CN" altLang="en-US" sz="2400" kern="0" dirty="0"/>
              </a:p>
              <a:p>
                <a:pPr lvl="1" defTabSz="914400">
                  <a:lnSpc>
                    <a:spcPct val="125000"/>
                  </a:lnSpc>
                </a:pPr>
                <a:r>
                  <a:rPr lang="zh-CN" altLang="en-US" sz="2400" kern="0" dirty="0"/>
                  <a:t>标准模板</a:t>
                </a:r>
                <a:r>
                  <a:rPr lang="en-US" altLang="zh-CN" sz="2400" kern="0" dirty="0"/>
                  <a:t>f</a:t>
                </a:r>
                <a:r>
                  <a:rPr lang="en-US" altLang="zh-CN" sz="2400" kern="0" baseline="-25000" dirty="0"/>
                  <a:t>1</a:t>
                </a:r>
                <a:r>
                  <a:rPr lang="en-US" altLang="zh-CN" sz="2400" kern="0" dirty="0"/>
                  <a:t>,f</a:t>
                </a:r>
                <a:r>
                  <a:rPr lang="en-US" altLang="zh-CN" sz="2400" kern="0" baseline="-25000" dirty="0"/>
                  <a:t>2</a:t>
                </a:r>
                <a:r>
                  <a:rPr lang="en-US" altLang="zh-CN" sz="2400" kern="0" dirty="0"/>
                  <a:t>, ... f</a:t>
                </a:r>
                <a:r>
                  <a:rPr lang="en-US" altLang="zh-CN" sz="2400" kern="0" baseline="-25000" dirty="0"/>
                  <a:t>10</a:t>
                </a:r>
                <a:endParaRPr lang="en-US" altLang="zh-CN" sz="2400" kern="0" baseline="-25000" dirty="0"/>
              </a:p>
              <a:p>
                <a:pPr marL="457200" lvl="1" indent="0" defTabSz="914400">
                  <a:lnSpc>
                    <a:spcPct val="125000"/>
                  </a:lnSpc>
                  <a:buNone/>
                </a:pPr>
                <a:r>
                  <a:rPr lang="en-US" altLang="zh-CN" sz="2400" kern="0" dirty="0"/>
                  <a:t>    </a:t>
                </a:r>
                <a:r>
                  <a:rPr lang="zh-CN" altLang="en-US" sz="2400" kern="0" dirty="0"/>
                  <a:t>求得</a:t>
                </a:r>
                <a:r>
                  <a:rPr lang="en-US" altLang="zh-CN" sz="2400" kern="0" dirty="0"/>
                  <a:t>S</a:t>
                </a:r>
                <a:r>
                  <a:rPr lang="zh-CN" altLang="en-US" sz="2400" kern="0" dirty="0"/>
                  <a:t>个值</a:t>
                </a:r>
                <a:r>
                  <a:rPr lang="en-US" altLang="zh-CN" sz="2400" kern="0" dirty="0">
                    <a:sym typeface="+mn-ea"/>
                  </a:rPr>
                  <a:t>R</a:t>
                </a:r>
                <a:r>
                  <a:rPr lang="en-US" altLang="zh-CN" sz="2400" kern="0" baseline="-25000" dirty="0">
                    <a:sym typeface="+mn-ea"/>
                  </a:rPr>
                  <a:t>1max</a:t>
                </a:r>
                <a:r>
                  <a:rPr lang="en-US" altLang="zh-CN" sz="2400" kern="0" dirty="0">
                    <a:sym typeface="+mn-ea"/>
                  </a:rPr>
                  <a:t>,R</a:t>
                </a:r>
                <a:r>
                  <a:rPr lang="en-US" altLang="zh-CN" sz="2400" kern="0" baseline="-25000" dirty="0">
                    <a:sym typeface="+mn-ea"/>
                  </a:rPr>
                  <a:t>2max</a:t>
                </a:r>
                <a:r>
                  <a:rPr lang="en-US" altLang="zh-CN" sz="2400" kern="0" dirty="0">
                    <a:sym typeface="+mn-ea"/>
                  </a:rPr>
                  <a:t>, ... R</a:t>
                </a:r>
                <a:r>
                  <a:rPr lang="en-US" altLang="zh-CN" sz="2400" kern="0" baseline="-25000" dirty="0">
                    <a:sym typeface="+mn-ea"/>
                  </a:rPr>
                  <a:t>10max</a:t>
                </a:r>
                <a:endParaRPr lang="en-US" altLang="zh-CN" sz="2400" kern="0" baseline="-25000" dirty="0">
                  <a:sym typeface="+mn-ea"/>
                </a:endParaRPr>
              </a:p>
              <a:p>
                <a:pPr marL="457200" lvl="1" indent="0" defTabSz="914400">
                  <a:lnSpc>
                    <a:spcPct val="125000"/>
                  </a:lnSpc>
                  <a:buNone/>
                </a:pPr>
                <a:r>
                  <a:rPr lang="en-US" altLang="zh-CN" sz="2400" kern="0" dirty="0"/>
                  <a:t>    </a:t>
                </a:r>
                <a:r>
                  <a:rPr lang="zh-CN" altLang="en-US" sz="2400" kern="0" dirty="0"/>
                  <a:t>如果</a:t>
                </a:r>
                <a:r>
                  <a:rPr lang="en-US" altLang="zh-CN" sz="2400" kern="0" dirty="0"/>
                  <a:t>R</a:t>
                </a:r>
                <a:r>
                  <a:rPr lang="en-US" altLang="zh-CN" sz="2400" kern="0" baseline="-25000" dirty="0"/>
                  <a:t>jmax</a:t>
                </a:r>
                <a:r>
                  <a:rPr lang="en-US" altLang="zh-CN" sz="2400" kern="0" dirty="0"/>
                  <a:t>=max{R</a:t>
                </a:r>
                <a:r>
                  <a:rPr lang="en-US" altLang="zh-CN" sz="2400" kern="0" baseline="-25000" dirty="0"/>
                  <a:t>imax</a:t>
                </a:r>
                <a:r>
                  <a:rPr lang="en-US" altLang="zh-CN" sz="2400" kern="0" dirty="0"/>
                  <a:t>} i=1,2, ... ,10</a:t>
                </a:r>
                <a:endParaRPr lang="en-US" altLang="zh-CN" sz="2400" kern="0" dirty="0"/>
              </a:p>
              <a:p>
                <a:pPr marL="457200" lvl="1" indent="0" defTabSz="914400">
                  <a:lnSpc>
                    <a:spcPct val="125000"/>
                  </a:lnSpc>
                  <a:buNone/>
                </a:pPr>
                <a:r>
                  <a:rPr lang="en-US" altLang="zh-CN" sz="2400" kern="0" dirty="0"/>
                  <a:t>    </a:t>
                </a:r>
                <a:r>
                  <a:rPr lang="zh-CN" altLang="en-US" sz="2400" kern="0" dirty="0"/>
                  <a:t>则待判断字符</a:t>
                </a:r>
                <a:r>
                  <a:rPr lang="en-US" altLang="zh-CN" sz="2400" kern="0" dirty="0"/>
                  <a:t>g(x,y)</a:t>
                </a:r>
                <a:r>
                  <a:rPr lang="zh-CN" altLang="en-US" sz="2400" kern="0" dirty="0"/>
                  <a:t>判为第</a:t>
                </a:r>
                <a:r>
                  <a:rPr lang="en-US" altLang="zh-CN" sz="2400" kern="0" dirty="0"/>
                  <a:t>j</a:t>
                </a:r>
                <a:r>
                  <a:rPr lang="zh-CN" altLang="en-US" sz="2400" kern="0" dirty="0"/>
                  <a:t>类</a:t>
                </a:r>
                <a:endParaRPr lang="zh-CN" altLang="en-US" sz="2400" kern="0" dirty="0"/>
              </a:p>
              <a:p>
                <a:pPr marL="742950" lvl="1" indent="-285750" defTabSz="914400">
                  <a:lnSpc>
                    <a:spcPct val="125000"/>
                  </a:lnSpc>
                  <a:buFont typeface="Monotype Sorts" charset="0"/>
                  <a:buChar char="u"/>
                </a:pPr>
                <a:r>
                  <a:rPr lang="zh-CN" altLang="en-US" sz="2400" kern="0" dirty="0">
                    <a:solidFill>
                      <a:srgbClr val="277727"/>
                    </a:solidFill>
                  </a:rPr>
                  <a:t>归一化形式</a:t>
                </a:r>
                <a:endParaRPr lang="zh-CN" altLang="en-US" sz="2400" kern="0" dirty="0">
                  <a:solidFill>
                    <a:srgbClr val="277727"/>
                  </a:solidFill>
                </a:endParaRPr>
              </a:p>
              <a:p>
                <a:pPr marL="457200" lvl="1" indent="0" algn="ctr" defTabSz="914400">
                  <a:lnSpc>
                    <a:spcPct val="125000"/>
                  </a:lnSpc>
                  <a:buFont typeface="Monotype Sorts" charset="0"/>
                  <a:buNone/>
                </a:pPr>
                <a:r>
                  <a:rPr lang="en-US" altLang="zh-CN" sz="2055" kern="0" dirty="0">
                    <a:solidFill>
                      <a:srgbClr val="277727"/>
                    </a:solidFill>
                  </a:rPr>
                  <a:t>    </a:t>
                </a:r>
                <a:r>
                  <a:rPr lang="en-US" altLang="zh-CN" sz="2050" b="0" kern="0" dirty="0">
                    <a:latin typeface="Cambria Math" panose="02040503050406030204" charset="0"/>
                    <a:cs typeface="Cambria Math" panose="02040503050406030204" charset="0"/>
                    <a:sym typeface="+mn-ea"/>
                  </a:rPr>
                  <a:t>R</a:t>
                </a:r>
                <a:r>
                  <a:rPr lang="zh-CN" altLang="en-US" sz="2050" b="0" kern="0" dirty="0">
                    <a:latin typeface="Cambria Math" panose="02040503050406030204" charset="0"/>
                    <a:cs typeface="Cambria Math" panose="02040503050406030204" charset="0"/>
                    <a:sym typeface="+mn-ea"/>
                  </a:rPr>
                  <a:t>（</a:t>
                </a:r>
                <a:r>
                  <a:rPr lang="en-US" altLang="zh-CN" sz="2050" b="0" kern="0" dirty="0">
                    <a:latin typeface="Cambria Math" panose="02040503050406030204" charset="0"/>
                    <a:cs typeface="Cambria Math" panose="02040503050406030204" charset="0"/>
                    <a:sym typeface="+mn-ea"/>
                  </a:rPr>
                  <a:t>m,n</a:t>
                </a:r>
                <a:r>
                  <a:rPr lang="zh-CN" altLang="en-US" sz="2050" b="0" kern="0" dirty="0">
                    <a:latin typeface="Cambria Math" panose="02040503050406030204" charset="0"/>
                    <a:cs typeface="Cambria Math" panose="02040503050406030204" charset="0"/>
                    <a:sym typeface="+mn-ea"/>
                  </a:rPr>
                  <a:t>）</a:t>
                </a:r>
                <a:r>
                  <a:rPr lang="en-US" altLang="zh-CN" sz="2050" b="0" kern="0" dirty="0">
                    <a:latin typeface="Cambria Math" panose="02040503050406030204" charset="0"/>
                    <a:cs typeface="Cambria Math" panose="02040503050406030204" charset="0"/>
                    <a:sym typeface="+mn-ea"/>
                  </a:rPr>
                  <a:t>= </a:t>
                </a:r>
                <a14:m>
                  <m:oMath xmlns:m="http://schemas.openxmlformats.org/officeDocument/2006/math">
                    <m:f>
                      <m:fPr>
                        <m:ctrlPr>
                          <a:rPr lang="en-US" altLang="zh-CN" sz="2050" i="1" kern="0" dirty="0">
                            <a:solidFill>
                              <a:srgbClr val="277727"/>
                            </a:solidFill>
                            <a:latin typeface="Cambria Math" panose="02040503050406030204" charset="0"/>
                            <a:cs typeface="Cambria Math" panose="02040503050406030204" charset="0"/>
                          </a:rPr>
                        </m:ctrlPr>
                      </m:fPr>
                      <m:num>
                        <m:nary>
                          <m:naryPr>
                            <m:chr m:val="∑"/>
                            <m:limLoc m:val="undOvr"/>
                            <m:supHide m:val="on"/>
                            <m:ctrlPr>
                              <a:rPr lang="en-US" altLang="zh-CN" sz="2050" i="1" kern="0" dirty="0">
                                <a:solidFill>
                                  <a:srgbClr val="277727"/>
                                </a:solidFill>
                                <a:latin typeface="Cambria Math" panose="02040503050406030204" charset="0"/>
                                <a:cs typeface="Cambria Math" panose="02040503050406030204" charset="0"/>
                              </a:rPr>
                            </m:ctrlPr>
                          </m:naryPr>
                          <m:sub>
                            <m:r>
                              <a:rPr lang="en-US" altLang="zh-CN" sz="2050" i="1" kern="0" dirty="0">
                                <a:solidFill>
                                  <a:srgbClr val="277727"/>
                                </a:solidFill>
                                <a:latin typeface="Cambria Math" panose="02040503050406030204" charset="0"/>
                                <a:cs typeface="Cambria Math" panose="02040503050406030204" charset="0"/>
                              </a:rPr>
                              <m:t>𝒙</m:t>
                            </m:r>
                          </m:sub>
                          <m:sup/>
                          <m:e>
                            <m:nary>
                              <m:naryPr>
                                <m:chr m:val="∑"/>
                                <m:limLoc m:val="undOvr"/>
                                <m:supHide m:val="on"/>
                                <m:ctrlPr>
                                  <a:rPr lang="en-US" altLang="zh-CN" sz="2050" i="1" kern="0" dirty="0">
                                    <a:solidFill>
                                      <a:srgbClr val="277727"/>
                                    </a:solidFill>
                                    <a:latin typeface="Cambria Math" panose="02040503050406030204" charset="0"/>
                                    <a:cs typeface="Cambria Math" panose="02040503050406030204" charset="0"/>
                                  </a:rPr>
                                </m:ctrlPr>
                              </m:naryPr>
                              <m:sub>
                                <m:r>
                                  <a:rPr lang="en-US" altLang="zh-CN" sz="2050" i="1" kern="0" dirty="0">
                                    <a:solidFill>
                                      <a:srgbClr val="277727"/>
                                    </a:solidFill>
                                    <a:latin typeface="Cambria Math" panose="02040503050406030204" charset="0"/>
                                    <a:cs typeface="Cambria Math" panose="02040503050406030204" charset="0"/>
                                  </a:rPr>
                                  <m:t>𝒚</m:t>
                                </m:r>
                              </m:sub>
                              <m:sup/>
                              <m:e>
                                <m:r>
                                  <a:rPr lang="en-US" altLang="zh-CN" sz="2050" i="1" kern="0" dirty="0">
                                    <a:solidFill>
                                      <a:srgbClr val="277727"/>
                                    </a:solidFill>
                                    <a:latin typeface="Cambria Math" panose="02040503050406030204" charset="0"/>
                                    <a:cs typeface="Cambria Math" panose="02040503050406030204" charset="0"/>
                                  </a:rPr>
                                  <m:t>𝒇</m:t>
                                </m:r>
                                <m:r>
                                  <a:rPr lang="en-US" altLang="zh-CN" sz="2050" i="1" kern="0" dirty="0">
                                    <a:solidFill>
                                      <a:srgbClr val="277727"/>
                                    </a:solidFill>
                                    <a:latin typeface="Cambria Math" panose="02040503050406030204" charset="0"/>
                                    <a:cs typeface="Cambria Math" panose="02040503050406030204" charset="0"/>
                                  </a:rPr>
                                  <m:t>(</m:t>
                                </m:r>
                                <m:r>
                                  <a:rPr lang="en-US" altLang="zh-CN" sz="2050" i="1" kern="0" dirty="0">
                                    <a:solidFill>
                                      <a:srgbClr val="277727"/>
                                    </a:solidFill>
                                    <a:latin typeface="Cambria Math" panose="02040503050406030204" charset="0"/>
                                    <a:cs typeface="Cambria Math" panose="02040503050406030204" charset="0"/>
                                  </a:rPr>
                                  <m:t>𝒙</m:t>
                                </m:r>
                                <m:r>
                                  <a:rPr lang="en-US" altLang="zh-CN" sz="2050" i="1" kern="0" dirty="0">
                                    <a:solidFill>
                                      <a:srgbClr val="277727"/>
                                    </a:solidFill>
                                    <a:latin typeface="Cambria Math" panose="02040503050406030204" charset="0"/>
                                    <a:cs typeface="Cambria Math" panose="02040503050406030204" charset="0"/>
                                  </a:rPr>
                                  <m:t>−</m:t>
                                </m:r>
                                <m:r>
                                  <a:rPr lang="en-US" altLang="zh-CN" sz="2050" i="1" kern="0" dirty="0">
                                    <a:solidFill>
                                      <a:srgbClr val="277727"/>
                                    </a:solidFill>
                                    <a:latin typeface="Cambria Math" panose="02040503050406030204" charset="0"/>
                                    <a:cs typeface="Cambria Math" panose="02040503050406030204" charset="0"/>
                                  </a:rPr>
                                  <m:t>𝒎</m:t>
                                </m:r>
                                <m:r>
                                  <a:rPr lang="en-US" altLang="zh-CN" sz="2050" i="1" kern="0" dirty="0">
                                    <a:solidFill>
                                      <a:srgbClr val="277727"/>
                                    </a:solidFill>
                                    <a:latin typeface="Cambria Math" panose="02040503050406030204" charset="0"/>
                                    <a:cs typeface="Cambria Math" panose="02040503050406030204" charset="0"/>
                                  </a:rPr>
                                  <m:t>,</m:t>
                                </m:r>
                                <m:r>
                                  <a:rPr lang="en-US" altLang="zh-CN" sz="2050" i="1" kern="0" dirty="0">
                                    <a:solidFill>
                                      <a:srgbClr val="277727"/>
                                    </a:solidFill>
                                    <a:latin typeface="Cambria Math" panose="02040503050406030204" charset="0"/>
                                    <a:cs typeface="Cambria Math" panose="02040503050406030204" charset="0"/>
                                  </a:rPr>
                                  <m:t>𝒚</m:t>
                                </m:r>
                                <m:r>
                                  <a:rPr lang="en-US" altLang="zh-CN" sz="2050" i="1" kern="0" dirty="0">
                                    <a:solidFill>
                                      <a:srgbClr val="277727"/>
                                    </a:solidFill>
                                    <a:latin typeface="Cambria Math" panose="02040503050406030204" charset="0"/>
                                    <a:cs typeface="Cambria Math" panose="02040503050406030204" charset="0"/>
                                  </a:rPr>
                                  <m:t>−</m:t>
                                </m:r>
                                <m:r>
                                  <a:rPr lang="en-US" altLang="zh-CN" sz="2050" i="1" kern="0" dirty="0">
                                    <a:solidFill>
                                      <a:srgbClr val="277727"/>
                                    </a:solidFill>
                                    <a:latin typeface="Cambria Math" panose="02040503050406030204" charset="0"/>
                                    <a:cs typeface="Cambria Math" panose="02040503050406030204" charset="0"/>
                                  </a:rPr>
                                  <m:t>𝒏</m:t>
                                </m:r>
                                <m:r>
                                  <a:rPr lang="en-US" altLang="zh-CN" sz="2050" i="1" kern="0" dirty="0">
                                    <a:solidFill>
                                      <a:srgbClr val="277727"/>
                                    </a:solidFill>
                                    <a:latin typeface="Cambria Math" panose="02040503050406030204" charset="0"/>
                                    <a:cs typeface="Cambria Math" panose="02040503050406030204" charset="0"/>
                                  </a:rPr>
                                  <m:t>)</m:t>
                                </m:r>
                                <m:r>
                                  <a:rPr lang="en-US" altLang="zh-CN" sz="2050" i="1" kern="0" dirty="0">
                                    <a:solidFill>
                                      <a:srgbClr val="277727"/>
                                    </a:solidFill>
                                    <a:latin typeface="Cambria Math" panose="02040503050406030204" charset="0"/>
                                    <a:cs typeface="Cambria Math" panose="02040503050406030204" charset="0"/>
                                  </a:rPr>
                                  <m:t>𝒈</m:t>
                                </m:r>
                                <m:r>
                                  <a:rPr lang="en-US" altLang="zh-CN" sz="2050" i="1" kern="0" dirty="0">
                                    <a:solidFill>
                                      <a:srgbClr val="277727"/>
                                    </a:solidFill>
                                    <a:latin typeface="Cambria Math" panose="02040503050406030204" charset="0"/>
                                    <a:cs typeface="Cambria Math" panose="02040503050406030204" charset="0"/>
                                  </a:rPr>
                                  <m:t>(</m:t>
                                </m:r>
                                <m:r>
                                  <a:rPr lang="en-US" altLang="zh-CN" sz="2050" i="1" kern="0" dirty="0">
                                    <a:solidFill>
                                      <a:srgbClr val="277727"/>
                                    </a:solidFill>
                                    <a:latin typeface="Cambria Math" panose="02040503050406030204" charset="0"/>
                                    <a:cs typeface="Cambria Math" panose="02040503050406030204" charset="0"/>
                                  </a:rPr>
                                  <m:t>𝒙</m:t>
                                </m:r>
                                <m:r>
                                  <a:rPr lang="en-US" altLang="zh-CN" sz="2050" i="1" kern="0" dirty="0">
                                    <a:solidFill>
                                      <a:srgbClr val="277727"/>
                                    </a:solidFill>
                                    <a:latin typeface="Cambria Math" panose="02040503050406030204" charset="0"/>
                                    <a:cs typeface="Cambria Math" panose="02040503050406030204" charset="0"/>
                                  </a:rPr>
                                  <m:t>,</m:t>
                                </m:r>
                                <m:r>
                                  <a:rPr lang="en-US" altLang="zh-CN" sz="2050" i="1" kern="0" dirty="0">
                                    <a:solidFill>
                                      <a:srgbClr val="277727"/>
                                    </a:solidFill>
                                    <a:latin typeface="Cambria Math" panose="02040503050406030204" charset="0"/>
                                    <a:cs typeface="Cambria Math" panose="02040503050406030204" charset="0"/>
                                  </a:rPr>
                                  <m:t>𝒚</m:t>
                                </m:r>
                                <m:r>
                                  <a:rPr lang="en-US" altLang="zh-CN" sz="2050" i="1" kern="0" dirty="0">
                                    <a:solidFill>
                                      <a:srgbClr val="277727"/>
                                    </a:solidFill>
                                    <a:latin typeface="Cambria Math" panose="02040503050406030204" charset="0"/>
                                    <a:cs typeface="Cambria Math" panose="02040503050406030204" charset="0"/>
                                  </a:rPr>
                                  <m:t>)</m:t>
                                </m:r>
                              </m:e>
                            </m:nary>
                          </m:e>
                        </m:nary>
                      </m:num>
                      <m:den>
                        <m:rad>
                          <m:radPr>
                            <m:degHide m:val="on"/>
                            <m:ctrlPr>
                              <a:rPr lang="en-US" altLang="zh-CN" sz="2050" i="1" kern="0" dirty="0">
                                <a:solidFill>
                                  <a:srgbClr val="277727"/>
                                </a:solidFill>
                                <a:latin typeface="Cambria Math" panose="02040503050406030204" charset="0"/>
                                <a:cs typeface="Cambria Math" panose="02040503050406030204" charset="0"/>
                              </a:rPr>
                            </m:ctrlPr>
                          </m:radPr>
                          <m:deg/>
                          <m:e>
                            <m:nary>
                              <m:naryPr>
                                <m:chr m:val="∑"/>
                                <m:limLoc m:val="undOvr"/>
                                <m:supHide m:val="on"/>
                                <m:ctrlPr>
                                  <a:rPr lang="en-US" altLang="zh-CN" sz="2050" i="1" kern="0" dirty="0">
                                    <a:solidFill>
                                      <a:srgbClr val="277727"/>
                                    </a:solidFill>
                                    <a:latin typeface="Cambria Math" panose="02040503050406030204" charset="0"/>
                                    <a:cs typeface="Cambria Math" panose="02040503050406030204" charset="0"/>
                                  </a:rPr>
                                </m:ctrlPr>
                              </m:naryPr>
                              <m:sub>
                                <m:r>
                                  <a:rPr lang="en-US" altLang="zh-CN" sz="2050" i="1" kern="0" dirty="0">
                                    <a:solidFill>
                                      <a:srgbClr val="277727"/>
                                    </a:solidFill>
                                    <a:latin typeface="Cambria Math" panose="02040503050406030204" charset="0"/>
                                    <a:cs typeface="Cambria Math" panose="02040503050406030204" charset="0"/>
                                  </a:rPr>
                                  <m:t>𝒙</m:t>
                                </m:r>
                              </m:sub>
                              <m:sup/>
                              <m:e>
                                <m:nary>
                                  <m:naryPr>
                                    <m:chr m:val="∑"/>
                                    <m:limLoc m:val="undOvr"/>
                                    <m:supHide m:val="on"/>
                                    <m:ctrlPr>
                                      <a:rPr lang="en-US" altLang="zh-CN" sz="2050" i="1" kern="0" dirty="0">
                                        <a:solidFill>
                                          <a:srgbClr val="277727"/>
                                        </a:solidFill>
                                        <a:latin typeface="Cambria Math" panose="02040503050406030204" charset="0"/>
                                        <a:cs typeface="Cambria Math" panose="02040503050406030204" charset="0"/>
                                      </a:rPr>
                                    </m:ctrlPr>
                                  </m:naryPr>
                                  <m:sub>
                                    <m:r>
                                      <a:rPr lang="en-US" altLang="zh-CN" sz="2050" i="1" kern="0" dirty="0">
                                        <a:solidFill>
                                          <a:srgbClr val="277727"/>
                                        </a:solidFill>
                                        <a:latin typeface="Cambria Math" panose="02040503050406030204" charset="0"/>
                                        <a:cs typeface="Cambria Math" panose="02040503050406030204" charset="0"/>
                                      </a:rPr>
                                      <m:t>𝒚</m:t>
                                    </m:r>
                                  </m:sub>
                                  <m:sup/>
                                  <m:e>
                                    <m:sSup>
                                      <m:sSupPr>
                                        <m:ctrlPr>
                                          <a:rPr lang="en-US" altLang="zh-CN" sz="2050" i="1" kern="0" dirty="0">
                                            <a:solidFill>
                                              <a:srgbClr val="277727"/>
                                            </a:solidFill>
                                            <a:latin typeface="Cambria Math" panose="02040503050406030204" charset="0"/>
                                            <a:cs typeface="Cambria Math" panose="02040503050406030204" charset="0"/>
                                          </a:rPr>
                                        </m:ctrlPr>
                                      </m:sSupPr>
                                      <m:e>
                                        <m:r>
                                          <a:rPr lang="en-US" altLang="zh-CN" sz="2050" i="1" kern="0" dirty="0">
                                            <a:solidFill>
                                              <a:srgbClr val="277727"/>
                                            </a:solidFill>
                                            <a:latin typeface="Cambria Math" panose="02040503050406030204" charset="0"/>
                                            <a:cs typeface="Cambria Math" panose="02040503050406030204" charset="0"/>
                                          </a:rPr>
                                          <m:t>𝒈</m:t>
                                        </m:r>
                                      </m:e>
                                      <m:sup>
                                        <m:r>
                                          <a:rPr lang="en-US" altLang="zh-CN" sz="2050" i="1" kern="0" dirty="0">
                                            <a:solidFill>
                                              <a:srgbClr val="277727"/>
                                            </a:solidFill>
                                            <a:latin typeface="Cambria Math" panose="02040503050406030204" charset="0"/>
                                            <a:cs typeface="Cambria Math" panose="02040503050406030204" charset="0"/>
                                          </a:rPr>
                                          <m:t>𝟐</m:t>
                                        </m:r>
                                      </m:sup>
                                    </m:sSup>
                                    <m:r>
                                      <a:rPr lang="en-US" altLang="zh-CN" sz="2050" i="1" kern="0" dirty="0">
                                        <a:solidFill>
                                          <a:srgbClr val="277727"/>
                                        </a:solidFill>
                                        <a:latin typeface="Cambria Math" panose="02040503050406030204" charset="0"/>
                                        <a:cs typeface="Cambria Math" panose="02040503050406030204" charset="0"/>
                                      </a:rPr>
                                      <m:t>(</m:t>
                                    </m:r>
                                    <m:r>
                                      <a:rPr lang="en-US" altLang="zh-CN" sz="2050" i="1" kern="0" dirty="0">
                                        <a:solidFill>
                                          <a:srgbClr val="277727"/>
                                        </a:solidFill>
                                        <a:latin typeface="Cambria Math" panose="02040503050406030204" charset="0"/>
                                        <a:cs typeface="Cambria Math" panose="02040503050406030204" charset="0"/>
                                      </a:rPr>
                                      <m:t>𝒙</m:t>
                                    </m:r>
                                    <m:r>
                                      <a:rPr lang="en-US" altLang="zh-CN" sz="2050" i="1" kern="0" dirty="0">
                                        <a:solidFill>
                                          <a:srgbClr val="277727"/>
                                        </a:solidFill>
                                        <a:latin typeface="Cambria Math" panose="02040503050406030204" charset="0"/>
                                        <a:cs typeface="Cambria Math" panose="02040503050406030204" charset="0"/>
                                      </a:rPr>
                                      <m:t>,</m:t>
                                    </m:r>
                                    <m:r>
                                      <a:rPr lang="en-US" altLang="zh-CN" sz="2050" i="1" kern="0" dirty="0">
                                        <a:solidFill>
                                          <a:srgbClr val="277727"/>
                                        </a:solidFill>
                                        <a:latin typeface="Cambria Math" panose="02040503050406030204" charset="0"/>
                                        <a:cs typeface="Cambria Math" panose="02040503050406030204" charset="0"/>
                                      </a:rPr>
                                      <m:t>𝒚</m:t>
                                    </m:r>
                                    <m:r>
                                      <a:rPr lang="en-US" altLang="zh-CN" sz="2050" i="1" kern="0" dirty="0">
                                        <a:solidFill>
                                          <a:srgbClr val="277727"/>
                                        </a:solidFill>
                                        <a:latin typeface="Cambria Math" panose="02040503050406030204" charset="0"/>
                                        <a:cs typeface="Cambria Math" panose="02040503050406030204" charset="0"/>
                                      </a:rPr>
                                      <m:t>)</m:t>
                                    </m:r>
                                  </m:e>
                                </m:nary>
                              </m:e>
                            </m:nary>
                          </m:e>
                        </m:rad>
                        <m:rad>
                          <m:radPr>
                            <m:degHide m:val="on"/>
                            <m:ctrlPr>
                              <a:rPr lang="en-US" altLang="zh-CN" sz="2050" i="1" kern="0" dirty="0">
                                <a:solidFill>
                                  <a:srgbClr val="277727"/>
                                </a:solidFill>
                                <a:latin typeface="Cambria Math" panose="02040503050406030204" charset="0"/>
                                <a:cs typeface="Cambria Math" panose="02040503050406030204" charset="0"/>
                              </a:rPr>
                            </m:ctrlPr>
                          </m:radPr>
                          <m:deg/>
                          <m:e>
                            <m:nary>
                              <m:naryPr>
                                <m:chr m:val="∑"/>
                                <m:limLoc m:val="undOvr"/>
                                <m:supHide m:val="on"/>
                                <m:ctrlPr>
                                  <a:rPr lang="en-US" altLang="zh-CN" sz="2050" i="1" kern="0" dirty="0">
                                    <a:solidFill>
                                      <a:srgbClr val="277727"/>
                                    </a:solidFill>
                                    <a:latin typeface="Cambria Math" panose="02040503050406030204" charset="0"/>
                                    <a:cs typeface="Cambria Math" panose="02040503050406030204" charset="0"/>
                                  </a:rPr>
                                </m:ctrlPr>
                              </m:naryPr>
                              <m:sub>
                                <m:r>
                                  <a:rPr lang="en-US" altLang="zh-CN" sz="2050" i="1" kern="0" dirty="0">
                                    <a:solidFill>
                                      <a:srgbClr val="277727"/>
                                    </a:solidFill>
                                    <a:latin typeface="Cambria Math" panose="02040503050406030204" charset="0"/>
                                    <a:cs typeface="Cambria Math" panose="02040503050406030204" charset="0"/>
                                  </a:rPr>
                                  <m:t>𝒙</m:t>
                                </m:r>
                              </m:sub>
                              <m:sup/>
                              <m:e>
                                <m:nary>
                                  <m:naryPr>
                                    <m:chr m:val="∑"/>
                                    <m:limLoc m:val="undOvr"/>
                                    <m:supHide m:val="on"/>
                                    <m:ctrlPr>
                                      <a:rPr lang="en-US" altLang="zh-CN" sz="2050" i="1" kern="0" dirty="0">
                                        <a:solidFill>
                                          <a:srgbClr val="277727"/>
                                        </a:solidFill>
                                        <a:latin typeface="Cambria Math" panose="02040503050406030204" charset="0"/>
                                        <a:cs typeface="Cambria Math" panose="02040503050406030204" charset="0"/>
                                      </a:rPr>
                                    </m:ctrlPr>
                                  </m:naryPr>
                                  <m:sub>
                                    <m:r>
                                      <a:rPr lang="en-US" altLang="zh-CN" sz="2050" i="1" kern="0" dirty="0">
                                        <a:solidFill>
                                          <a:srgbClr val="277727"/>
                                        </a:solidFill>
                                        <a:latin typeface="Cambria Math" panose="02040503050406030204" charset="0"/>
                                        <a:cs typeface="Cambria Math" panose="02040503050406030204" charset="0"/>
                                      </a:rPr>
                                      <m:t>𝒚</m:t>
                                    </m:r>
                                  </m:sub>
                                  <m:sup/>
                                  <m:e>
                                    <m:sSup>
                                      <m:sSupPr>
                                        <m:ctrlPr>
                                          <a:rPr lang="en-US" altLang="zh-CN" sz="2050" i="1" kern="0" dirty="0">
                                            <a:solidFill>
                                              <a:srgbClr val="277727"/>
                                            </a:solidFill>
                                            <a:latin typeface="Cambria Math" panose="02040503050406030204" charset="0"/>
                                            <a:cs typeface="Cambria Math" panose="02040503050406030204" charset="0"/>
                                          </a:rPr>
                                        </m:ctrlPr>
                                      </m:sSupPr>
                                      <m:e>
                                        <m:r>
                                          <a:rPr lang="en-US" altLang="zh-CN" sz="2050" i="1" kern="0" dirty="0">
                                            <a:solidFill>
                                              <a:srgbClr val="277727"/>
                                            </a:solidFill>
                                            <a:latin typeface="Cambria Math" panose="02040503050406030204" charset="0"/>
                                            <a:cs typeface="Cambria Math" panose="02040503050406030204" charset="0"/>
                                          </a:rPr>
                                          <m:t>𝒇</m:t>
                                        </m:r>
                                      </m:e>
                                      <m:sup>
                                        <m:r>
                                          <a:rPr lang="en-US" altLang="zh-CN" sz="2050" i="1" kern="0" dirty="0">
                                            <a:solidFill>
                                              <a:srgbClr val="277727"/>
                                            </a:solidFill>
                                            <a:latin typeface="Cambria Math" panose="02040503050406030204" charset="0"/>
                                            <a:cs typeface="Cambria Math" panose="02040503050406030204" charset="0"/>
                                          </a:rPr>
                                          <m:t>𝟐</m:t>
                                        </m:r>
                                      </m:sup>
                                    </m:sSup>
                                    <m:r>
                                      <a:rPr lang="en-US" altLang="zh-CN" sz="2050" i="1" kern="0" dirty="0">
                                        <a:solidFill>
                                          <a:srgbClr val="277727"/>
                                        </a:solidFill>
                                        <a:latin typeface="Cambria Math" panose="02040503050406030204" charset="0"/>
                                        <a:cs typeface="Cambria Math" panose="02040503050406030204" charset="0"/>
                                      </a:rPr>
                                      <m:t>(</m:t>
                                    </m:r>
                                    <m:r>
                                      <a:rPr lang="en-US" altLang="zh-CN" sz="2050" i="1" kern="0" dirty="0">
                                        <a:solidFill>
                                          <a:srgbClr val="277727"/>
                                        </a:solidFill>
                                        <a:latin typeface="Cambria Math" panose="02040503050406030204" charset="0"/>
                                        <a:cs typeface="Cambria Math" panose="02040503050406030204" charset="0"/>
                                      </a:rPr>
                                      <m:t>𝒙</m:t>
                                    </m:r>
                                    <m:r>
                                      <a:rPr lang="en-US" altLang="zh-CN" sz="2050" i="1" kern="0" dirty="0">
                                        <a:solidFill>
                                          <a:srgbClr val="277727"/>
                                        </a:solidFill>
                                        <a:latin typeface="Cambria Math" panose="02040503050406030204" charset="0"/>
                                        <a:cs typeface="Cambria Math" panose="02040503050406030204" charset="0"/>
                                      </a:rPr>
                                      <m:t>,</m:t>
                                    </m:r>
                                    <m:r>
                                      <a:rPr lang="en-US" altLang="zh-CN" sz="2050" i="1" kern="0" dirty="0">
                                        <a:solidFill>
                                          <a:srgbClr val="277727"/>
                                        </a:solidFill>
                                        <a:latin typeface="Cambria Math" panose="02040503050406030204" charset="0"/>
                                        <a:cs typeface="Cambria Math" panose="02040503050406030204" charset="0"/>
                                      </a:rPr>
                                      <m:t>𝒚</m:t>
                                    </m:r>
                                    <m:r>
                                      <a:rPr lang="en-US" altLang="zh-CN" sz="2050" i="1" kern="0" dirty="0">
                                        <a:solidFill>
                                          <a:srgbClr val="277727"/>
                                        </a:solidFill>
                                        <a:latin typeface="Cambria Math" panose="02040503050406030204" charset="0"/>
                                        <a:cs typeface="Cambria Math" panose="02040503050406030204" charset="0"/>
                                      </a:rPr>
                                      <m:t>)</m:t>
                                    </m:r>
                                  </m:e>
                                </m:nary>
                              </m:e>
                            </m:nary>
                          </m:e>
                        </m:rad>
                      </m:den>
                    </m:f>
                  </m:oMath>
                </a14:m>
                <a:endParaRPr lang="zh-CN" altLang="en-US" sz="2055" kern="0" dirty="0">
                  <a:solidFill>
                    <a:srgbClr val="277727"/>
                  </a:solidFill>
                </a:endParaRPr>
              </a:p>
              <a:p>
                <a:pPr marL="457200" lvl="1" indent="0" defTabSz="914400">
                  <a:lnSpc>
                    <a:spcPct val="125000"/>
                  </a:lnSpc>
                  <a:buNone/>
                </a:pPr>
                <a:r>
                  <a:rPr lang="en-US" altLang="zh-CN" sz="2400" kern="0" dirty="0">
                    <a:solidFill>
                      <a:srgbClr val="277727"/>
                    </a:solidFill>
                  </a:rPr>
                  <a:t>	</a:t>
                </a:r>
                <a:r>
                  <a:rPr lang="zh-CN" altLang="en-US" sz="2400" kern="0" dirty="0">
                    <a:solidFill>
                      <a:srgbClr val="277727"/>
                    </a:solidFill>
                  </a:rPr>
                  <a:t>与求相关、卷积、滤波相同</a:t>
                </a:r>
                <a:endParaRPr lang="zh-CN" altLang="en-US" sz="2400" kern="0" dirty="0">
                  <a:solidFill>
                    <a:srgbClr val="277727"/>
                  </a:solidFill>
                </a:endParaRPr>
              </a:p>
            </p:txBody>
          </p:sp>
        </mc:Choice>
        <mc:Fallback>
          <p:sp>
            <p:nvSpPr>
              <p:cNvPr id="8" name="内容占位符 2"/>
              <p:cNvSpPr txBox="1">
                <a:spLocks noRot="1" noChangeAspect="1" noMove="1" noResize="1" noEditPoints="1" noAdjustHandles="1" noChangeArrowheads="1" noChangeShapeType="1" noTextEdit="1"/>
              </p:cNvSpPr>
              <p:nvPr/>
            </p:nvSpPr>
            <p:spPr bwMode="auto">
              <a:xfrm>
                <a:off x="373380" y="1278255"/>
                <a:ext cx="7479665" cy="5427345"/>
              </a:xfrm>
              <a:prstGeom prst="rect">
                <a:avLst/>
              </a:prstGeom>
              <a:blipFill rotWithShape="1">
                <a:blip r:embed="rId1"/>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pPr>
              <a:defRPr/>
            </a:pPr>
            <a:r>
              <a:rPr lang="en-US" altLang="zh-CN"/>
              <a:t>Guijin Wang, Tsinghua University</a:t>
            </a:r>
            <a:endParaRPr lang="zh-CN" altLang="en-US" dirty="0">
              <a:solidFill>
                <a:srgbClr val="FF9900"/>
              </a:solidFill>
            </a:endParaRPr>
          </a:p>
        </p:txBody>
      </p:sp>
      <p:sp>
        <p:nvSpPr>
          <p:cNvPr id="4" name="灯片编号占位符 3"/>
          <p:cNvSpPr>
            <a:spLocks noGrp="1"/>
          </p:cNvSpPr>
          <p:nvPr>
            <p:ph type="sldNum" sz="quarter" idx="11"/>
          </p:nvPr>
        </p:nvSpPr>
        <p:spPr/>
        <p:txBody>
          <a:bodyPr/>
          <a:lstStyle/>
          <a:p>
            <a:pPr>
              <a:defRPr/>
            </a:pPr>
            <a:fld id="{3D2ADF9B-6919-470C-951D-E22297963158}" type="slidenum">
              <a:rPr lang="en-US" altLang="zh-CN" smtClean="0"/>
            </a:fld>
            <a:endParaRPr lang="en-US" altLang="zh-CN"/>
          </a:p>
        </p:txBody>
      </p:sp>
      <p:pic>
        <p:nvPicPr>
          <p:cNvPr id="2" name="图片 1" descr="Y11"/>
          <p:cNvPicPr>
            <a:picLocks noChangeAspect="1"/>
          </p:cNvPicPr>
          <p:nvPr>
            <p:custDataLst>
              <p:tags r:id="rId1"/>
            </p:custDataLst>
          </p:nvPr>
        </p:nvPicPr>
        <p:blipFill>
          <a:blip r:embed="rId2"/>
          <a:stretch>
            <a:fillRect/>
          </a:stretch>
        </p:blipFill>
        <p:spPr>
          <a:xfrm>
            <a:off x="643890" y="1556385"/>
            <a:ext cx="2327910" cy="1746250"/>
          </a:xfrm>
          <a:prstGeom prst="rect">
            <a:avLst/>
          </a:prstGeom>
        </p:spPr>
      </p:pic>
      <p:pic>
        <p:nvPicPr>
          <p:cNvPr id="5" name="图片 4" descr="Y12"/>
          <p:cNvPicPr>
            <a:picLocks noChangeAspect="1"/>
          </p:cNvPicPr>
          <p:nvPr/>
        </p:nvPicPr>
        <p:blipFill>
          <a:blip r:embed="rId3"/>
          <a:stretch>
            <a:fillRect/>
          </a:stretch>
        </p:blipFill>
        <p:spPr>
          <a:xfrm>
            <a:off x="3380105" y="1556385"/>
            <a:ext cx="2384425" cy="1788795"/>
          </a:xfrm>
          <a:prstGeom prst="rect">
            <a:avLst/>
          </a:prstGeom>
        </p:spPr>
      </p:pic>
      <p:pic>
        <p:nvPicPr>
          <p:cNvPr id="7" name="图片 6" descr="B9"/>
          <p:cNvPicPr>
            <a:picLocks noChangeAspect="1"/>
          </p:cNvPicPr>
          <p:nvPr/>
        </p:nvPicPr>
        <p:blipFill>
          <a:blip r:embed="rId4"/>
          <a:stretch>
            <a:fillRect/>
          </a:stretch>
        </p:blipFill>
        <p:spPr>
          <a:xfrm>
            <a:off x="6116320" y="1560830"/>
            <a:ext cx="2378710" cy="1784350"/>
          </a:xfrm>
          <a:prstGeom prst="rect">
            <a:avLst/>
          </a:prstGeom>
        </p:spPr>
      </p:pic>
      <p:pic>
        <p:nvPicPr>
          <p:cNvPr id="9" name="图片 8" descr="B7"/>
          <p:cNvPicPr>
            <a:picLocks noChangeAspect="1"/>
          </p:cNvPicPr>
          <p:nvPr/>
        </p:nvPicPr>
        <p:blipFill>
          <a:blip r:embed="rId5"/>
          <a:stretch>
            <a:fillRect/>
          </a:stretch>
        </p:blipFill>
        <p:spPr>
          <a:xfrm>
            <a:off x="3380105" y="3788410"/>
            <a:ext cx="2418080" cy="1814195"/>
          </a:xfrm>
          <a:prstGeom prst="rect">
            <a:avLst/>
          </a:prstGeom>
        </p:spPr>
      </p:pic>
      <p:pic>
        <p:nvPicPr>
          <p:cNvPr id="11" name="图片 10" descr="03"/>
          <p:cNvPicPr>
            <a:picLocks noChangeAspect="1"/>
          </p:cNvPicPr>
          <p:nvPr/>
        </p:nvPicPr>
        <p:blipFill>
          <a:blip r:embed="rId6"/>
          <a:stretch>
            <a:fillRect/>
          </a:stretch>
        </p:blipFill>
        <p:spPr>
          <a:xfrm>
            <a:off x="643890" y="3788410"/>
            <a:ext cx="2386965" cy="1802130"/>
          </a:xfrm>
          <a:prstGeom prst="rect">
            <a:avLst/>
          </a:prstGeom>
        </p:spPr>
      </p:pic>
      <p:pic>
        <p:nvPicPr>
          <p:cNvPr id="13" name="图片 12" descr="05"/>
          <p:cNvPicPr>
            <a:picLocks noChangeAspect="1"/>
          </p:cNvPicPr>
          <p:nvPr/>
        </p:nvPicPr>
        <p:blipFill>
          <a:blip r:embed="rId7"/>
          <a:stretch>
            <a:fillRect/>
          </a:stretch>
        </p:blipFill>
        <p:spPr>
          <a:xfrm>
            <a:off x="6114415" y="3788410"/>
            <a:ext cx="2383790" cy="1788160"/>
          </a:xfrm>
          <a:prstGeom prst="rect">
            <a:avLst/>
          </a:prstGeom>
        </p:spPr>
      </p:pic>
      <p:sp>
        <p:nvSpPr>
          <p:cNvPr id="16" name="内容占位符 15"/>
          <p:cNvSpPr>
            <a:spLocks noGrp="1"/>
          </p:cNvSpPr>
          <p:nvPr>
            <p:ph idx="1"/>
          </p:nvPr>
        </p:nvSpPr>
        <p:spPr>
          <a:xfrm>
            <a:off x="395604" y="764453"/>
            <a:ext cx="8626929" cy="5775158"/>
          </a:xfrm>
        </p:spPr>
        <p:txBody>
          <a:bodyPr/>
          <a:p>
            <a:pPr>
              <a:lnSpc>
                <a:spcPct val="110000"/>
              </a:lnSpc>
            </a:pPr>
            <a:r>
              <a:rPr lang="zh-CN" altLang="en-US" dirty="0"/>
              <a:t>基础题：</a:t>
            </a:r>
            <a:endParaRPr lang="zh-CN" altLang="en-US" b="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pPr>
              <a:defRPr/>
            </a:pPr>
            <a:r>
              <a:rPr lang="en-US" altLang="zh-CN"/>
              <a:t>Guijin Wang, Tsinghua University</a:t>
            </a:r>
            <a:endParaRPr lang="zh-CN" altLang="en-US" dirty="0">
              <a:solidFill>
                <a:srgbClr val="FF9900"/>
              </a:solidFill>
            </a:endParaRPr>
          </a:p>
        </p:txBody>
      </p:sp>
      <p:sp>
        <p:nvSpPr>
          <p:cNvPr id="4" name="灯片编号占位符 3"/>
          <p:cNvSpPr>
            <a:spLocks noGrp="1"/>
          </p:cNvSpPr>
          <p:nvPr>
            <p:ph type="sldNum" sz="quarter" idx="11"/>
          </p:nvPr>
        </p:nvSpPr>
        <p:spPr/>
        <p:txBody>
          <a:bodyPr/>
          <a:lstStyle/>
          <a:p>
            <a:pPr>
              <a:defRPr/>
            </a:pPr>
            <a:fld id="{3D2ADF9B-6919-470C-951D-E22297963158}" type="slidenum">
              <a:rPr lang="en-US" altLang="zh-CN" smtClean="0"/>
            </a:fld>
            <a:endParaRPr lang="en-US" altLang="zh-CN"/>
          </a:p>
        </p:txBody>
      </p:sp>
      <p:sp>
        <p:nvSpPr>
          <p:cNvPr id="16" name="内容占位符 15"/>
          <p:cNvSpPr>
            <a:spLocks noGrp="1"/>
          </p:cNvSpPr>
          <p:nvPr>
            <p:ph idx="1"/>
          </p:nvPr>
        </p:nvSpPr>
        <p:spPr>
          <a:xfrm>
            <a:off x="395604" y="764453"/>
            <a:ext cx="8626929" cy="5775158"/>
          </a:xfrm>
        </p:spPr>
        <p:txBody>
          <a:bodyPr/>
          <a:p>
            <a:pPr>
              <a:lnSpc>
                <a:spcPct val="110000"/>
              </a:lnSpc>
            </a:pPr>
            <a:r>
              <a:rPr lang="zh-CN" altLang="en-US" dirty="0"/>
              <a:t>基础题：</a:t>
            </a:r>
            <a:endParaRPr lang="zh-CN" altLang="en-US" b="0" dirty="0"/>
          </a:p>
        </p:txBody>
      </p:sp>
      <p:pic>
        <p:nvPicPr>
          <p:cNvPr id="5" name="图片 4" descr="11"/>
          <p:cNvPicPr>
            <a:picLocks noChangeAspect="1"/>
          </p:cNvPicPr>
          <p:nvPr/>
        </p:nvPicPr>
        <p:blipFill>
          <a:blip r:embed="rId1"/>
          <a:stretch>
            <a:fillRect/>
          </a:stretch>
        </p:blipFill>
        <p:spPr>
          <a:xfrm>
            <a:off x="3562350" y="3788410"/>
            <a:ext cx="2402840" cy="1802765"/>
          </a:xfrm>
          <a:prstGeom prst="rect">
            <a:avLst/>
          </a:prstGeom>
        </p:spPr>
      </p:pic>
      <p:pic>
        <p:nvPicPr>
          <p:cNvPr id="6" name="图片 5" descr="06"/>
          <p:cNvPicPr>
            <a:picLocks noChangeAspect="1"/>
          </p:cNvPicPr>
          <p:nvPr/>
        </p:nvPicPr>
        <p:blipFill>
          <a:blip r:embed="rId2"/>
          <a:stretch>
            <a:fillRect/>
          </a:stretch>
        </p:blipFill>
        <p:spPr>
          <a:xfrm>
            <a:off x="564515" y="1556385"/>
            <a:ext cx="2402205" cy="1745615"/>
          </a:xfrm>
          <a:prstGeom prst="rect">
            <a:avLst/>
          </a:prstGeom>
        </p:spPr>
      </p:pic>
      <p:pic>
        <p:nvPicPr>
          <p:cNvPr id="8" name="图片 7" descr="07"/>
          <p:cNvPicPr>
            <a:picLocks noChangeAspect="1"/>
          </p:cNvPicPr>
          <p:nvPr/>
        </p:nvPicPr>
        <p:blipFill>
          <a:blip r:embed="rId3"/>
          <a:stretch>
            <a:fillRect/>
          </a:stretch>
        </p:blipFill>
        <p:spPr>
          <a:xfrm>
            <a:off x="6372225" y="1556385"/>
            <a:ext cx="2428240" cy="1748155"/>
          </a:xfrm>
          <a:prstGeom prst="rect">
            <a:avLst/>
          </a:prstGeom>
        </p:spPr>
      </p:pic>
      <p:pic>
        <p:nvPicPr>
          <p:cNvPr id="9" name="图片 8" descr="10"/>
          <p:cNvPicPr>
            <a:picLocks noChangeAspect="1"/>
          </p:cNvPicPr>
          <p:nvPr/>
        </p:nvPicPr>
        <p:blipFill>
          <a:blip r:embed="rId4"/>
          <a:stretch>
            <a:fillRect/>
          </a:stretch>
        </p:blipFill>
        <p:spPr>
          <a:xfrm>
            <a:off x="3564255" y="1556385"/>
            <a:ext cx="2400935" cy="1746250"/>
          </a:xfrm>
          <a:prstGeom prst="rect">
            <a:avLst/>
          </a:prstGeom>
        </p:spPr>
      </p:pic>
      <p:pic>
        <p:nvPicPr>
          <p:cNvPr id="10" name="图片 9" descr="08"/>
          <p:cNvPicPr>
            <a:picLocks noChangeAspect="1"/>
          </p:cNvPicPr>
          <p:nvPr/>
        </p:nvPicPr>
        <p:blipFill>
          <a:blip r:embed="rId5"/>
          <a:stretch>
            <a:fillRect/>
          </a:stretch>
        </p:blipFill>
        <p:spPr>
          <a:xfrm>
            <a:off x="6372225" y="3788410"/>
            <a:ext cx="2428240" cy="1821815"/>
          </a:xfrm>
          <a:prstGeom prst="rect">
            <a:avLst/>
          </a:prstGeom>
        </p:spPr>
      </p:pic>
      <p:pic>
        <p:nvPicPr>
          <p:cNvPr id="12" name="图片 11" descr="09"/>
          <p:cNvPicPr>
            <a:picLocks noChangeAspect="1"/>
          </p:cNvPicPr>
          <p:nvPr/>
        </p:nvPicPr>
        <p:blipFill>
          <a:blip r:embed="rId6"/>
          <a:stretch>
            <a:fillRect/>
          </a:stretch>
        </p:blipFill>
        <p:spPr>
          <a:xfrm>
            <a:off x="539750" y="3789680"/>
            <a:ext cx="2426970" cy="18205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pPr>
              <a:defRPr/>
            </a:pPr>
            <a:r>
              <a:rPr lang="en-US" altLang="zh-CN"/>
              <a:t>Guijin Wang, Tsinghua University</a:t>
            </a:r>
            <a:endParaRPr lang="zh-CN" altLang="en-US" dirty="0">
              <a:solidFill>
                <a:srgbClr val="FF9900"/>
              </a:solidFill>
            </a:endParaRPr>
          </a:p>
        </p:txBody>
      </p:sp>
      <p:sp>
        <p:nvSpPr>
          <p:cNvPr id="4" name="灯片编号占位符 3"/>
          <p:cNvSpPr>
            <a:spLocks noGrp="1"/>
          </p:cNvSpPr>
          <p:nvPr>
            <p:ph type="sldNum" sz="quarter" idx="11"/>
          </p:nvPr>
        </p:nvSpPr>
        <p:spPr/>
        <p:txBody>
          <a:bodyPr/>
          <a:lstStyle/>
          <a:p>
            <a:pPr>
              <a:defRPr/>
            </a:pPr>
            <a:fld id="{3D2ADF9B-6919-470C-951D-E22297963158}" type="slidenum">
              <a:rPr lang="en-US" altLang="zh-CN" smtClean="0"/>
            </a:fld>
            <a:endParaRPr lang="en-US" altLang="zh-CN"/>
          </a:p>
        </p:txBody>
      </p:sp>
      <p:sp>
        <p:nvSpPr>
          <p:cNvPr id="16" name="内容占位符 15"/>
          <p:cNvSpPr>
            <a:spLocks noGrp="1"/>
          </p:cNvSpPr>
          <p:nvPr>
            <p:ph idx="1"/>
          </p:nvPr>
        </p:nvSpPr>
        <p:spPr>
          <a:xfrm>
            <a:off x="395604" y="764453"/>
            <a:ext cx="8626929" cy="5775158"/>
          </a:xfrm>
        </p:spPr>
        <p:txBody>
          <a:bodyPr/>
          <a:p>
            <a:pPr>
              <a:lnSpc>
                <a:spcPct val="110000"/>
              </a:lnSpc>
            </a:pPr>
            <a:r>
              <a:rPr lang="zh-CN" altLang="en-US" dirty="0"/>
              <a:t>挑战题：</a:t>
            </a:r>
            <a:endParaRPr lang="zh-CN" altLang="en-US" b="0" dirty="0"/>
          </a:p>
        </p:txBody>
      </p:sp>
      <p:pic>
        <p:nvPicPr>
          <p:cNvPr id="5" name="图片 4" descr="02"/>
          <p:cNvPicPr>
            <a:picLocks noChangeAspect="1"/>
          </p:cNvPicPr>
          <p:nvPr/>
        </p:nvPicPr>
        <p:blipFill>
          <a:blip r:embed="rId1"/>
          <a:stretch>
            <a:fillRect/>
          </a:stretch>
        </p:blipFill>
        <p:spPr>
          <a:xfrm>
            <a:off x="4932045" y="1628775"/>
            <a:ext cx="2674620" cy="2005965"/>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305" y="4004945"/>
            <a:ext cx="2682240" cy="1927860"/>
          </a:xfrm>
          <a:prstGeom prst="rect">
            <a:avLst/>
          </a:prstGeom>
        </p:spPr>
      </p:pic>
      <p:pic>
        <p:nvPicPr>
          <p:cNvPr id="6" name="图片 5" descr="Y2"/>
          <p:cNvPicPr>
            <a:picLocks noChangeAspect="1"/>
          </p:cNvPicPr>
          <p:nvPr/>
        </p:nvPicPr>
        <p:blipFill>
          <a:blip r:embed="rId3"/>
          <a:stretch>
            <a:fillRect/>
          </a:stretch>
        </p:blipFill>
        <p:spPr>
          <a:xfrm>
            <a:off x="1043305" y="1617980"/>
            <a:ext cx="2700655" cy="2026285"/>
          </a:xfrm>
          <a:prstGeom prst="rect">
            <a:avLst/>
          </a:prstGeom>
        </p:spPr>
      </p:pic>
      <p:pic>
        <p:nvPicPr>
          <p:cNvPr id="2" name="图片 1" descr="B13"/>
          <p:cNvPicPr>
            <a:picLocks noChangeAspect="1"/>
          </p:cNvPicPr>
          <p:nvPr/>
        </p:nvPicPr>
        <p:blipFill>
          <a:blip r:embed="rId4"/>
          <a:stretch>
            <a:fillRect/>
          </a:stretch>
        </p:blipFill>
        <p:spPr>
          <a:xfrm>
            <a:off x="4932045" y="4007485"/>
            <a:ext cx="2675255" cy="19240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2899" y="1088938"/>
            <a:ext cx="8626929" cy="5775158"/>
          </a:xfrm>
        </p:spPr>
        <p:txBody>
          <a:bodyPr/>
          <a:lstStyle/>
          <a:p>
            <a:pPr>
              <a:lnSpc>
                <a:spcPct val="110000"/>
              </a:lnSpc>
            </a:pPr>
            <a:r>
              <a:rPr lang="zh-CN" altLang="en-US" dirty="0"/>
              <a:t>定位效果：</a:t>
            </a:r>
            <a:endParaRPr lang="zh-CN" altLang="en-US" b="0" dirty="0"/>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0844E02-A695-49DB-9899-B4CCB4593741}" type="slidenum">
              <a:rPr kumimoji="1" lang="en-US" altLang="zh-CN" sz="1400" b="0" i="0" u="none" strike="noStrike" kern="1200" cap="none" spc="0" normalizeH="0" baseline="0" noProof="0" smtClean="0">
                <a:ln>
                  <a:noFill/>
                </a:ln>
                <a:solidFill>
                  <a:srgbClr val="FF9900"/>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rgbClr val="FF9900"/>
              </a:solidFill>
              <a:effectLst/>
              <a:uLnTx/>
              <a:uFillTx/>
              <a:latin typeface="Times New Roman" panose="02020603050405020304" pitchFamily="18" charset="0"/>
              <a:ea typeface="宋体" panose="02010600030101010101" pitchFamily="2" charset="-122"/>
              <a:cs typeface="+mn-cs"/>
            </a:endParaRPr>
          </a:p>
        </p:txBody>
      </p:sp>
      <p:sp>
        <p:nvSpPr>
          <p:cNvPr id="6" name="Rectangle 2"/>
          <p:cNvSpPr txBox="1">
            <a:spLocks noChangeArrowheads="1"/>
          </p:cNvSpPr>
          <p:nvPr/>
        </p:nvSpPr>
        <p:spPr bwMode="auto">
          <a:xfrm>
            <a:off x="685799" y="234577"/>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000" b="1">
                <a:solidFill>
                  <a:srgbClr val="003399"/>
                </a:solidFill>
                <a:latin typeface="+mj-lt"/>
                <a:ea typeface="+mj-ea"/>
                <a:cs typeface="+mj-cs"/>
              </a:defRPr>
            </a:lvl1pPr>
            <a:lvl2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2pPr>
            <a:lvl3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3pPr>
            <a:lvl4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4pPr>
            <a:lvl5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5pPr>
            <a:lvl6pPr marL="4572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6pPr>
            <a:lvl7pPr marL="9144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7pPr>
            <a:lvl8pPr marL="13716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8pPr>
            <a:lvl9pPr marL="18288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9pPr>
          </a:lstStyle>
          <a:p>
            <a:pPr defTabSz="914400" eaLnBrk="1" hangingPunct="1"/>
            <a:r>
              <a:rPr lang="zh-CN" altLang="en-US" sz="3600" kern="0" dirty="0"/>
              <a:t>期末大作业</a:t>
            </a:r>
            <a:r>
              <a:rPr lang="en-US" altLang="zh-CN" sz="3600" kern="0" dirty="0"/>
              <a:t>——</a:t>
            </a:r>
            <a:r>
              <a:rPr lang="zh-CN" altLang="en-US" sz="3600" kern="0" dirty="0"/>
              <a:t>车牌定位与字符分割</a:t>
            </a:r>
            <a:endParaRPr lang="zh-CN" altLang="en-US" sz="3600" kern="0" dirty="0"/>
          </a:p>
        </p:txBody>
      </p:sp>
      <p:pic>
        <p:nvPicPr>
          <p:cNvPr id="4" name="图片 3"/>
          <p:cNvPicPr>
            <a:picLocks noChangeAspect="1"/>
          </p:cNvPicPr>
          <p:nvPr/>
        </p:nvPicPr>
        <p:blipFill>
          <a:blip r:embed="rId1"/>
          <a:stretch>
            <a:fillRect/>
          </a:stretch>
        </p:blipFill>
        <p:spPr>
          <a:xfrm>
            <a:off x="179705" y="1935480"/>
            <a:ext cx="4405630" cy="3297555"/>
          </a:xfrm>
          <a:prstGeom prst="rect">
            <a:avLst/>
          </a:prstGeom>
        </p:spPr>
      </p:pic>
      <p:pic>
        <p:nvPicPr>
          <p:cNvPr id="7" name="图片 6"/>
          <p:cNvPicPr>
            <a:picLocks noChangeAspect="1"/>
          </p:cNvPicPr>
          <p:nvPr/>
        </p:nvPicPr>
        <p:blipFill>
          <a:blip r:embed="rId2"/>
          <a:stretch>
            <a:fillRect/>
          </a:stretch>
        </p:blipFill>
        <p:spPr>
          <a:xfrm>
            <a:off x="4643755" y="1937385"/>
            <a:ext cx="4389755" cy="3294380"/>
          </a:xfrm>
          <a:prstGeom prst="rect">
            <a:avLst/>
          </a:prstGeom>
        </p:spPr>
      </p:pic>
      <p:pic>
        <p:nvPicPr>
          <p:cNvPr id="8" name="图片 7"/>
          <p:cNvPicPr>
            <a:picLocks noChangeAspect="1"/>
          </p:cNvPicPr>
          <p:nvPr/>
        </p:nvPicPr>
        <p:blipFill>
          <a:blip r:embed="rId3"/>
          <a:stretch>
            <a:fillRect/>
          </a:stretch>
        </p:blipFill>
        <p:spPr>
          <a:xfrm>
            <a:off x="2973705" y="5588635"/>
            <a:ext cx="3195955" cy="8121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535" y="948176"/>
            <a:ext cx="8626929" cy="5441739"/>
          </a:xfrm>
        </p:spPr>
        <p:txBody>
          <a:bodyPr/>
          <a:lstStyle/>
          <a:p>
            <a:pPr>
              <a:lnSpc>
                <a:spcPct val="125000"/>
              </a:lnSpc>
            </a:pPr>
            <a:r>
              <a:rPr lang="zh-CN" altLang="en-US" dirty="0"/>
              <a:t>基本流程及可能用到的知识点：</a:t>
            </a:r>
            <a:endParaRPr lang="en-US" altLang="zh-CN" dirty="0"/>
          </a:p>
          <a:p>
            <a:pPr lvl="1">
              <a:lnSpc>
                <a:spcPct val="125000"/>
              </a:lnSpc>
            </a:pPr>
            <a:r>
              <a:rPr lang="zh-CN" altLang="en-US" b="0" dirty="0"/>
              <a:t>图像预处理</a:t>
            </a:r>
            <a:endParaRPr lang="en-US" altLang="zh-CN" b="0" dirty="0"/>
          </a:p>
          <a:p>
            <a:pPr lvl="2">
              <a:lnSpc>
                <a:spcPct val="125000"/>
              </a:lnSpc>
            </a:pPr>
            <a:r>
              <a:rPr lang="zh-CN" altLang="en-US" b="0" dirty="0"/>
              <a:t>图像去噪：空域、频域滤波等</a:t>
            </a:r>
            <a:endParaRPr lang="en-US" altLang="zh-CN" b="0" dirty="0"/>
          </a:p>
          <a:p>
            <a:pPr lvl="2">
              <a:lnSpc>
                <a:spcPct val="125000"/>
              </a:lnSpc>
            </a:pPr>
            <a:r>
              <a:rPr lang="zh-CN" altLang="en-US" b="0" dirty="0"/>
              <a:t>图像增强：灰度拉伸、直方图均衡化、图像锐化等</a:t>
            </a:r>
            <a:endParaRPr lang="en-US" altLang="zh-CN" b="0" dirty="0"/>
          </a:p>
          <a:p>
            <a:pPr lvl="1">
              <a:lnSpc>
                <a:spcPct val="125000"/>
              </a:lnSpc>
            </a:pPr>
            <a:r>
              <a:rPr lang="zh-CN" altLang="en-US" b="0" dirty="0"/>
              <a:t>车牌定位</a:t>
            </a:r>
            <a:endParaRPr lang="en-US" altLang="zh-CN" b="0" dirty="0"/>
          </a:p>
          <a:p>
            <a:pPr lvl="2">
              <a:lnSpc>
                <a:spcPct val="125000"/>
              </a:lnSpc>
            </a:pPr>
            <a:r>
              <a:rPr lang="zh-CN" altLang="en-US" b="0" dirty="0"/>
              <a:t>图像灰度化</a:t>
            </a:r>
            <a:endParaRPr lang="en-US" altLang="zh-CN" b="0" dirty="0"/>
          </a:p>
          <a:p>
            <a:pPr lvl="2">
              <a:lnSpc>
                <a:spcPct val="125000"/>
              </a:lnSpc>
            </a:pPr>
            <a:r>
              <a:rPr lang="zh-CN" altLang="en-US" b="0" dirty="0"/>
              <a:t>彩色图像处理</a:t>
            </a:r>
            <a:endParaRPr lang="en-US" altLang="zh-CN" b="0" dirty="0"/>
          </a:p>
          <a:p>
            <a:pPr lvl="2">
              <a:lnSpc>
                <a:spcPct val="125000"/>
              </a:lnSpc>
            </a:pPr>
            <a:r>
              <a:rPr lang="zh-CN" altLang="en-US" b="0" dirty="0"/>
              <a:t>图像二值化：全局阈值法、大津法等</a:t>
            </a:r>
            <a:endParaRPr lang="en-US" altLang="zh-CN" b="0" dirty="0"/>
          </a:p>
          <a:p>
            <a:pPr lvl="2">
              <a:lnSpc>
                <a:spcPct val="125000"/>
              </a:lnSpc>
            </a:pPr>
            <a:r>
              <a:rPr lang="zh-CN" altLang="en-US" b="0" dirty="0"/>
              <a:t>图像边缘检测：</a:t>
            </a:r>
            <a:r>
              <a:rPr lang="en-US" altLang="zh-CN" b="0" dirty="0" err="1"/>
              <a:t>sobel</a:t>
            </a:r>
            <a:r>
              <a:rPr lang="zh-CN" altLang="en-US" b="0" dirty="0"/>
              <a:t>算子、</a:t>
            </a:r>
            <a:r>
              <a:rPr lang="en-US" altLang="zh-CN" b="0" dirty="0"/>
              <a:t>canny</a:t>
            </a:r>
            <a:r>
              <a:rPr lang="zh-CN" altLang="en-US" b="0" dirty="0"/>
              <a:t>算子等</a:t>
            </a:r>
            <a:endParaRPr lang="en-US" altLang="zh-CN" b="0" dirty="0"/>
          </a:p>
          <a:p>
            <a:pPr lvl="2">
              <a:lnSpc>
                <a:spcPct val="125000"/>
              </a:lnSpc>
            </a:pPr>
            <a:r>
              <a:rPr lang="zh-CN" altLang="en-US" b="0" dirty="0"/>
              <a:t>形态学操作：腐蚀、膨胀、开闭运算等</a:t>
            </a:r>
            <a:endParaRPr lang="en-US" altLang="zh-CN" b="0" dirty="0"/>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0844E02-A695-49DB-9899-B4CCB4593741}" type="slidenum">
              <a:rPr kumimoji="1" lang="en-US" altLang="zh-CN" sz="1400" b="0" i="0" u="none" strike="noStrike" kern="1200" cap="none" spc="0" normalizeH="0" baseline="0" noProof="0" smtClean="0">
                <a:ln>
                  <a:noFill/>
                </a:ln>
                <a:solidFill>
                  <a:srgbClr val="FF9900"/>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rgbClr val="FF9900"/>
              </a:solidFill>
              <a:effectLst/>
              <a:uLnTx/>
              <a:uFillTx/>
              <a:latin typeface="Times New Roman" panose="02020603050405020304" pitchFamily="18" charset="0"/>
              <a:ea typeface="宋体" panose="02010600030101010101" pitchFamily="2" charset="-122"/>
              <a:cs typeface="+mn-cs"/>
            </a:endParaRPr>
          </a:p>
        </p:txBody>
      </p:sp>
      <p:sp>
        <p:nvSpPr>
          <p:cNvPr id="6" name="Rectangle 2"/>
          <p:cNvSpPr txBox="1">
            <a:spLocks noChangeArrowheads="1"/>
          </p:cNvSpPr>
          <p:nvPr/>
        </p:nvSpPr>
        <p:spPr bwMode="auto">
          <a:xfrm>
            <a:off x="685800" y="152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000" b="1">
                <a:solidFill>
                  <a:srgbClr val="003399"/>
                </a:solidFill>
                <a:latin typeface="+mj-lt"/>
                <a:ea typeface="+mj-ea"/>
                <a:cs typeface="+mj-cs"/>
              </a:defRPr>
            </a:lvl1pPr>
            <a:lvl2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2pPr>
            <a:lvl3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3pPr>
            <a:lvl4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4pPr>
            <a:lvl5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5pPr>
            <a:lvl6pPr marL="4572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6pPr>
            <a:lvl7pPr marL="9144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7pPr>
            <a:lvl8pPr marL="13716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8pPr>
            <a:lvl9pPr marL="18288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9pPr>
          </a:lstStyle>
          <a:p>
            <a:pPr defTabSz="914400" eaLnBrk="1" hangingPunct="1"/>
            <a:r>
              <a:rPr lang="zh-CN" altLang="en-US" sz="3600" kern="0" dirty="0"/>
              <a:t>期末大作业</a:t>
            </a:r>
            <a:r>
              <a:rPr lang="en-US" altLang="zh-CN" sz="3600" kern="0" dirty="0"/>
              <a:t>——</a:t>
            </a:r>
            <a:r>
              <a:rPr lang="zh-CN" altLang="en-US" sz="3600" kern="0" dirty="0"/>
              <a:t>车牌定位与字符分割</a:t>
            </a:r>
            <a:endParaRPr lang="zh-CN" altLang="en-US" sz="3600" kern="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535" y="948176"/>
            <a:ext cx="8626929" cy="609601"/>
          </a:xfrm>
        </p:spPr>
        <p:txBody>
          <a:bodyPr/>
          <a:lstStyle/>
          <a:p>
            <a:pPr>
              <a:lnSpc>
                <a:spcPct val="125000"/>
              </a:lnSpc>
            </a:pPr>
            <a:r>
              <a:rPr lang="zh-CN" altLang="en-US" dirty="0"/>
              <a:t>定位流程示例：</a:t>
            </a:r>
            <a:endParaRPr lang="en-US" altLang="zh-CN" dirty="0"/>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0844E02-A695-49DB-9899-B4CCB4593741}" type="slidenum">
              <a:rPr kumimoji="1" lang="en-US" altLang="zh-CN" sz="1400" b="0" i="0" u="none" strike="noStrike" kern="1200" cap="none" spc="0" normalizeH="0" baseline="0" noProof="0" smtClean="0">
                <a:ln>
                  <a:noFill/>
                </a:ln>
                <a:solidFill>
                  <a:srgbClr val="FF9900"/>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rgbClr val="FF9900"/>
              </a:solidFill>
              <a:effectLst/>
              <a:uLnTx/>
              <a:uFillTx/>
              <a:latin typeface="Times New Roman" panose="02020603050405020304" pitchFamily="18" charset="0"/>
              <a:ea typeface="宋体" panose="02010600030101010101" pitchFamily="2" charset="-122"/>
              <a:cs typeface="+mn-cs"/>
            </a:endParaRPr>
          </a:p>
        </p:txBody>
      </p:sp>
      <p:sp>
        <p:nvSpPr>
          <p:cNvPr id="6" name="Rectangle 2"/>
          <p:cNvSpPr txBox="1">
            <a:spLocks noChangeArrowheads="1"/>
          </p:cNvSpPr>
          <p:nvPr/>
        </p:nvSpPr>
        <p:spPr bwMode="auto">
          <a:xfrm>
            <a:off x="685800" y="152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000" b="1">
                <a:solidFill>
                  <a:srgbClr val="003399"/>
                </a:solidFill>
                <a:latin typeface="+mj-lt"/>
                <a:ea typeface="+mj-ea"/>
                <a:cs typeface="+mj-cs"/>
              </a:defRPr>
            </a:lvl1pPr>
            <a:lvl2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2pPr>
            <a:lvl3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3pPr>
            <a:lvl4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4pPr>
            <a:lvl5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5pPr>
            <a:lvl6pPr marL="4572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6pPr>
            <a:lvl7pPr marL="9144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7pPr>
            <a:lvl8pPr marL="13716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8pPr>
            <a:lvl9pPr marL="18288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9pPr>
          </a:lstStyle>
          <a:p>
            <a:pPr defTabSz="914400" eaLnBrk="1" hangingPunct="1"/>
            <a:r>
              <a:rPr lang="zh-CN" altLang="en-US" sz="3600" kern="0" dirty="0"/>
              <a:t>期末大作业</a:t>
            </a:r>
            <a:r>
              <a:rPr lang="en-US" altLang="zh-CN" sz="3600" kern="0" dirty="0"/>
              <a:t>——</a:t>
            </a:r>
            <a:r>
              <a:rPr lang="zh-CN" altLang="en-US" sz="3600" kern="0" dirty="0"/>
              <a:t>车牌定位与字符分割</a:t>
            </a:r>
            <a:endParaRPr lang="zh-CN" altLang="en-US" sz="3600" kern="0" dirty="0"/>
          </a:p>
        </p:txBody>
      </p:sp>
      <p:grpSp>
        <p:nvGrpSpPr>
          <p:cNvPr id="33" name="组合 32"/>
          <p:cNvGrpSpPr/>
          <p:nvPr/>
        </p:nvGrpSpPr>
        <p:grpSpPr>
          <a:xfrm>
            <a:off x="3680899" y="1557777"/>
            <a:ext cx="4093029" cy="4855030"/>
            <a:chOff x="3548742" y="1557777"/>
            <a:chExt cx="4093029" cy="4855030"/>
          </a:xfrm>
        </p:grpSpPr>
        <p:sp>
          <p:nvSpPr>
            <p:cNvPr id="2" name="矩形: 圆角 1"/>
            <p:cNvSpPr/>
            <p:nvPr/>
          </p:nvSpPr>
          <p:spPr bwMode="auto">
            <a:xfrm>
              <a:off x="3548743" y="1557777"/>
              <a:ext cx="1578429" cy="500743"/>
            </a:xfrm>
            <a:prstGeom prst="roundRect">
              <a:avLst/>
            </a:prstGeom>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lstStyle/>
            <a:p>
              <a:pPr marL="342900" marR="0" indent="-342900" algn="ctr" defTabSz="914400" rtl="0" eaLnBrk="1" fontAlgn="base" latinLnBrk="0" hangingPunct="1">
                <a:lnSpc>
                  <a:spcPct val="100000"/>
                </a:lnSpc>
                <a:spcBef>
                  <a:spcPct val="20000"/>
                </a:spcBef>
                <a:spcAft>
                  <a:spcPct val="0"/>
                </a:spcAft>
                <a:buClr>
                  <a:srgbClr val="FF9900"/>
                </a:buClr>
                <a:buSzPct val="70000"/>
                <a:buFont typeface="Monotype Sorts" pitchFamily="2" charset="2"/>
                <a:buNone/>
              </a:pPr>
              <a:r>
                <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图像灰度化</a:t>
              </a:r>
              <a:endPar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p:txBody>
        </p:sp>
        <p:sp>
          <p:nvSpPr>
            <p:cNvPr id="7" name="矩形: 圆角 6"/>
            <p:cNvSpPr/>
            <p:nvPr/>
          </p:nvSpPr>
          <p:spPr bwMode="auto">
            <a:xfrm>
              <a:off x="3548742" y="2645229"/>
              <a:ext cx="1578429" cy="500743"/>
            </a:xfrm>
            <a:prstGeom prst="roundRect">
              <a:avLst/>
            </a:prstGeom>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lstStyle/>
            <a:p>
              <a:pPr marL="342900" marR="0" indent="-342900" algn="ctr" defTabSz="914400" rtl="0" eaLnBrk="1" fontAlgn="base" latinLnBrk="0" hangingPunct="1">
                <a:lnSpc>
                  <a:spcPct val="100000"/>
                </a:lnSpc>
                <a:spcBef>
                  <a:spcPct val="20000"/>
                </a:spcBef>
                <a:spcAft>
                  <a:spcPct val="0"/>
                </a:spcAft>
                <a:buClr>
                  <a:srgbClr val="FF9900"/>
                </a:buClr>
                <a:buSzPct val="70000"/>
                <a:buFont typeface="Monotype Sorts" pitchFamily="2" charset="2"/>
                <a:buNone/>
              </a:pPr>
              <a:r>
                <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图像增强</a:t>
              </a:r>
              <a:endPar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p:txBody>
        </p:sp>
        <p:cxnSp>
          <p:nvCxnSpPr>
            <p:cNvPr id="8" name="直接箭头连接符 7"/>
            <p:cNvCxnSpPr>
              <a:stCxn id="2" idx="2"/>
              <a:endCxn id="7" idx="0"/>
            </p:cNvCxnSpPr>
            <p:nvPr/>
          </p:nvCxnSpPr>
          <p:spPr bwMode="auto">
            <a:xfrm flipH="1">
              <a:off x="4337957" y="2058520"/>
              <a:ext cx="1" cy="586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矩形: 圆角 11"/>
            <p:cNvSpPr/>
            <p:nvPr/>
          </p:nvSpPr>
          <p:spPr bwMode="auto">
            <a:xfrm>
              <a:off x="3548742" y="3732681"/>
              <a:ext cx="1578429" cy="500743"/>
            </a:xfrm>
            <a:prstGeom prst="roundRect">
              <a:avLst/>
            </a:prstGeom>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lstStyle/>
            <a:p>
              <a:pPr marL="342900" marR="0" indent="-342900" algn="ctr" defTabSz="914400" rtl="0" eaLnBrk="1" fontAlgn="base" latinLnBrk="0" hangingPunct="1">
                <a:lnSpc>
                  <a:spcPct val="100000"/>
                </a:lnSpc>
                <a:spcBef>
                  <a:spcPct val="20000"/>
                </a:spcBef>
                <a:spcAft>
                  <a:spcPct val="0"/>
                </a:spcAft>
                <a:buClr>
                  <a:srgbClr val="FF9900"/>
                </a:buClr>
                <a:buSzPct val="70000"/>
                <a:buFont typeface="Monotype Sorts" pitchFamily="2" charset="2"/>
                <a:buNone/>
              </a:pPr>
              <a:r>
                <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边缘检测</a:t>
              </a:r>
              <a:endPar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p:txBody>
        </p:sp>
        <p:sp>
          <p:nvSpPr>
            <p:cNvPr id="13" name="矩形: 圆角 12"/>
            <p:cNvSpPr/>
            <p:nvPr/>
          </p:nvSpPr>
          <p:spPr bwMode="auto">
            <a:xfrm>
              <a:off x="3548742" y="4822372"/>
              <a:ext cx="1578429" cy="500743"/>
            </a:xfrm>
            <a:prstGeom prst="roundRect">
              <a:avLst/>
            </a:prstGeom>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lstStyle/>
            <a:p>
              <a:pPr marL="342900" marR="0" indent="-342900" algn="ctr" defTabSz="914400" rtl="0" eaLnBrk="1" fontAlgn="base" latinLnBrk="0" hangingPunct="1">
                <a:lnSpc>
                  <a:spcPct val="100000"/>
                </a:lnSpc>
                <a:spcBef>
                  <a:spcPct val="20000"/>
                </a:spcBef>
                <a:spcAft>
                  <a:spcPct val="0"/>
                </a:spcAft>
                <a:buClr>
                  <a:srgbClr val="FF9900"/>
                </a:buClr>
                <a:buSzPct val="70000"/>
                <a:buFont typeface="Monotype Sorts" pitchFamily="2" charset="2"/>
                <a:buNone/>
              </a:pPr>
              <a:r>
                <a:rPr kumimoji="1" lang="zh-CN" altLang="en-US" sz="2000" b="1" dirty="0">
                  <a:solidFill>
                    <a:schemeClr val="bg1"/>
                  </a:solidFill>
                  <a:latin typeface="Times New Roman" panose="02020603050405020304" pitchFamily="18" charset="0"/>
                  <a:ea typeface="宋体" panose="02010600030101010101" pitchFamily="2" charset="-122"/>
                </a:rPr>
                <a:t>形态学操作</a:t>
              </a:r>
              <a:endPar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p:txBody>
        </p:sp>
        <p:sp>
          <p:nvSpPr>
            <p:cNvPr id="14" name="矩形: 圆角 13"/>
            <p:cNvSpPr/>
            <p:nvPr/>
          </p:nvSpPr>
          <p:spPr bwMode="auto">
            <a:xfrm>
              <a:off x="3548742" y="5912064"/>
              <a:ext cx="1578429" cy="500743"/>
            </a:xfrm>
            <a:prstGeom prst="roundRect">
              <a:avLst/>
            </a:prstGeom>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lstStyle/>
            <a:p>
              <a:pPr marL="342900" marR="0" indent="-342900" algn="ctr" defTabSz="914400" rtl="0" eaLnBrk="1" fontAlgn="base" latinLnBrk="0" hangingPunct="1">
                <a:lnSpc>
                  <a:spcPct val="100000"/>
                </a:lnSpc>
                <a:spcBef>
                  <a:spcPct val="20000"/>
                </a:spcBef>
                <a:spcAft>
                  <a:spcPct val="0"/>
                </a:spcAft>
                <a:buClr>
                  <a:srgbClr val="FF9900"/>
                </a:buClr>
                <a:buSzPct val="70000"/>
                <a:buFont typeface="Monotype Sorts" pitchFamily="2" charset="2"/>
                <a:buNone/>
              </a:pPr>
              <a:r>
                <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区域筛选</a:t>
              </a:r>
              <a:endPar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p:txBody>
        </p:sp>
        <p:cxnSp>
          <p:nvCxnSpPr>
            <p:cNvPr id="15" name="直接箭头连接符 14"/>
            <p:cNvCxnSpPr>
              <a:stCxn id="7" idx="2"/>
              <a:endCxn id="12" idx="0"/>
            </p:cNvCxnSpPr>
            <p:nvPr/>
          </p:nvCxnSpPr>
          <p:spPr bwMode="auto">
            <a:xfrm>
              <a:off x="4337957" y="3145972"/>
              <a:ext cx="0" cy="58670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8" name="直接箭头连接符 17"/>
            <p:cNvCxnSpPr>
              <a:stCxn id="12" idx="2"/>
              <a:endCxn id="13" idx="0"/>
            </p:cNvCxnSpPr>
            <p:nvPr/>
          </p:nvCxnSpPr>
          <p:spPr bwMode="auto">
            <a:xfrm>
              <a:off x="4337957" y="4233424"/>
              <a:ext cx="0" cy="5889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1" name="直接箭头连接符 20"/>
            <p:cNvCxnSpPr>
              <a:stCxn id="13" idx="2"/>
              <a:endCxn id="14" idx="0"/>
            </p:cNvCxnSpPr>
            <p:nvPr/>
          </p:nvCxnSpPr>
          <p:spPr bwMode="auto">
            <a:xfrm>
              <a:off x="4337957" y="5323115"/>
              <a:ext cx="0" cy="588949"/>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4" name="直接箭头连接符 23"/>
            <p:cNvCxnSpPr>
              <a:stCxn id="14" idx="3"/>
              <a:endCxn id="25" idx="1"/>
            </p:cNvCxnSpPr>
            <p:nvPr/>
          </p:nvCxnSpPr>
          <p:spPr bwMode="auto">
            <a:xfrm>
              <a:off x="5127171" y="6162436"/>
              <a:ext cx="936171"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5" name="矩形: 圆角 24"/>
            <p:cNvSpPr/>
            <p:nvPr/>
          </p:nvSpPr>
          <p:spPr bwMode="auto">
            <a:xfrm>
              <a:off x="6063342" y="5912064"/>
              <a:ext cx="1578429" cy="500743"/>
            </a:xfrm>
            <a:prstGeom prst="roundRect">
              <a:avLst/>
            </a:prstGeom>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ctr" anchorCtr="1" compatLnSpc="1"/>
            <a:lstStyle/>
            <a:p>
              <a:pPr marL="342900" marR="0" indent="-342900" algn="ctr" defTabSz="914400" rtl="0" eaLnBrk="1" fontAlgn="base" latinLnBrk="0" hangingPunct="1">
                <a:lnSpc>
                  <a:spcPct val="100000"/>
                </a:lnSpc>
                <a:spcBef>
                  <a:spcPct val="20000"/>
                </a:spcBef>
                <a:spcAft>
                  <a:spcPct val="0"/>
                </a:spcAft>
                <a:buClr>
                  <a:srgbClr val="FF9900"/>
                </a:buClr>
                <a:buSzPct val="70000"/>
                <a:buFont typeface="Monotype Sorts" pitchFamily="2" charset="2"/>
                <a:buNone/>
              </a:pPr>
              <a:r>
                <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输出车牌</a:t>
              </a:r>
              <a:endPar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p:txBody>
        </p:sp>
      </p:grpSp>
      <p:cxnSp>
        <p:nvCxnSpPr>
          <p:cNvPr id="40" name="直接箭头连接符 39"/>
          <p:cNvCxnSpPr/>
          <p:nvPr/>
        </p:nvCxnSpPr>
        <p:spPr bwMode="auto">
          <a:xfrm flipV="1">
            <a:off x="5337910" y="1401147"/>
            <a:ext cx="903132" cy="34445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1" name="直接箭头连接符 40"/>
          <p:cNvCxnSpPr>
            <a:endCxn id="30" idx="3"/>
          </p:cNvCxnSpPr>
          <p:nvPr/>
        </p:nvCxnSpPr>
        <p:spPr bwMode="auto">
          <a:xfrm flipH="1" flipV="1">
            <a:off x="2738069" y="3145972"/>
            <a:ext cx="866023" cy="5660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6" name="直接箭头连接符 45"/>
          <p:cNvCxnSpPr/>
          <p:nvPr/>
        </p:nvCxnSpPr>
        <p:spPr bwMode="auto">
          <a:xfrm flipV="1">
            <a:off x="5292368" y="4520133"/>
            <a:ext cx="969209" cy="31787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直接箭头连接符 49"/>
          <p:cNvCxnSpPr>
            <a:stCxn id="14" idx="1"/>
            <a:endCxn id="35" idx="3"/>
          </p:cNvCxnSpPr>
          <p:nvPr/>
        </p:nvCxnSpPr>
        <p:spPr bwMode="auto">
          <a:xfrm flipH="1" flipV="1">
            <a:off x="2744728" y="5599566"/>
            <a:ext cx="936171" cy="5628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4" name="图片 3"/>
          <p:cNvPicPr>
            <a:picLocks noChangeAspect="1"/>
          </p:cNvPicPr>
          <p:nvPr/>
        </p:nvPicPr>
        <p:blipFill>
          <a:blip r:embed="rId1"/>
          <a:stretch>
            <a:fillRect/>
          </a:stretch>
        </p:blipFill>
        <p:spPr>
          <a:xfrm>
            <a:off x="6318885" y="980440"/>
            <a:ext cx="1995170" cy="1493520"/>
          </a:xfrm>
          <a:prstGeom prst="rect">
            <a:avLst/>
          </a:prstGeom>
        </p:spPr>
      </p:pic>
      <p:pic>
        <p:nvPicPr>
          <p:cNvPr id="10" name="图片 9"/>
          <p:cNvPicPr>
            <a:picLocks noChangeAspect="1"/>
          </p:cNvPicPr>
          <p:nvPr/>
        </p:nvPicPr>
        <p:blipFill>
          <a:blip r:embed="rId2"/>
          <a:stretch>
            <a:fillRect/>
          </a:stretch>
        </p:blipFill>
        <p:spPr>
          <a:xfrm>
            <a:off x="755650" y="2371725"/>
            <a:ext cx="1922780" cy="1441450"/>
          </a:xfrm>
          <a:prstGeom prst="rect">
            <a:avLst/>
          </a:prstGeom>
        </p:spPr>
      </p:pic>
      <p:pic>
        <p:nvPicPr>
          <p:cNvPr id="11" name="图片 10"/>
          <p:cNvPicPr>
            <a:picLocks noChangeAspect="1"/>
          </p:cNvPicPr>
          <p:nvPr/>
        </p:nvPicPr>
        <p:blipFill>
          <a:blip r:embed="rId3"/>
          <a:stretch>
            <a:fillRect/>
          </a:stretch>
        </p:blipFill>
        <p:spPr>
          <a:xfrm>
            <a:off x="6318885" y="3122295"/>
            <a:ext cx="2041525" cy="1536700"/>
          </a:xfrm>
          <a:prstGeom prst="rect">
            <a:avLst/>
          </a:prstGeom>
        </p:spPr>
      </p:pic>
      <p:pic>
        <p:nvPicPr>
          <p:cNvPr id="16" name="图片 15"/>
          <p:cNvPicPr>
            <a:picLocks noChangeAspect="1"/>
          </p:cNvPicPr>
          <p:nvPr/>
        </p:nvPicPr>
        <p:blipFill>
          <a:blip r:embed="rId4"/>
          <a:stretch>
            <a:fillRect/>
          </a:stretch>
        </p:blipFill>
        <p:spPr>
          <a:xfrm>
            <a:off x="6068060" y="5300980"/>
            <a:ext cx="1832610" cy="465455"/>
          </a:xfrm>
          <a:prstGeom prst="rect">
            <a:avLst/>
          </a:prstGeom>
        </p:spPr>
      </p:pic>
      <p:pic>
        <p:nvPicPr>
          <p:cNvPr id="17" name="图片 16"/>
          <p:cNvPicPr>
            <a:picLocks noChangeAspect="1"/>
          </p:cNvPicPr>
          <p:nvPr/>
        </p:nvPicPr>
        <p:blipFill>
          <a:blip r:embed="rId5"/>
          <a:stretch>
            <a:fillRect/>
          </a:stretch>
        </p:blipFill>
        <p:spPr>
          <a:xfrm>
            <a:off x="755650" y="4838065"/>
            <a:ext cx="1936115" cy="14535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535" y="948176"/>
            <a:ext cx="8626929" cy="609601"/>
          </a:xfrm>
        </p:spPr>
        <p:txBody>
          <a:bodyPr/>
          <a:lstStyle/>
          <a:p>
            <a:pPr>
              <a:lnSpc>
                <a:spcPct val="125000"/>
              </a:lnSpc>
            </a:pPr>
            <a:r>
              <a:rPr lang="zh-CN" altLang="en-US" dirty="0"/>
              <a:t>字符分割：</a:t>
            </a:r>
            <a:endParaRPr lang="en-US" altLang="zh-CN" dirty="0"/>
          </a:p>
          <a:p>
            <a:pPr lvl="1">
              <a:lnSpc>
                <a:spcPct val="125000"/>
              </a:lnSpc>
            </a:pPr>
            <a:r>
              <a:rPr lang="zh-CN" altLang="en-US" dirty="0"/>
              <a:t>灰度投影法</a:t>
            </a:r>
            <a:endParaRPr lang="en-US" altLang="zh-CN" dirty="0"/>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0844E02-A695-49DB-9899-B4CCB4593741}" type="slidenum">
              <a:rPr kumimoji="1" lang="en-US" altLang="zh-CN" sz="1400" b="0" i="0" u="none" strike="noStrike" kern="1200" cap="none" spc="0" normalizeH="0" baseline="0" noProof="0" smtClean="0">
                <a:ln>
                  <a:noFill/>
                </a:ln>
                <a:solidFill>
                  <a:srgbClr val="FF9900"/>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rgbClr val="FF9900"/>
              </a:solidFill>
              <a:effectLst/>
              <a:uLnTx/>
              <a:uFillTx/>
              <a:latin typeface="Times New Roman" panose="02020603050405020304" pitchFamily="18" charset="0"/>
              <a:ea typeface="宋体" panose="02010600030101010101" pitchFamily="2" charset="-122"/>
              <a:cs typeface="+mn-cs"/>
            </a:endParaRPr>
          </a:p>
        </p:txBody>
      </p:sp>
      <p:sp>
        <p:nvSpPr>
          <p:cNvPr id="6" name="Rectangle 2"/>
          <p:cNvSpPr txBox="1">
            <a:spLocks noChangeArrowheads="1"/>
          </p:cNvSpPr>
          <p:nvPr/>
        </p:nvSpPr>
        <p:spPr bwMode="auto">
          <a:xfrm>
            <a:off x="685800" y="152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000" b="1">
                <a:solidFill>
                  <a:srgbClr val="003399"/>
                </a:solidFill>
                <a:latin typeface="+mj-lt"/>
                <a:ea typeface="+mj-ea"/>
                <a:cs typeface="+mj-cs"/>
              </a:defRPr>
            </a:lvl1pPr>
            <a:lvl2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2pPr>
            <a:lvl3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3pPr>
            <a:lvl4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4pPr>
            <a:lvl5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5pPr>
            <a:lvl6pPr marL="4572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6pPr>
            <a:lvl7pPr marL="9144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7pPr>
            <a:lvl8pPr marL="13716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8pPr>
            <a:lvl9pPr marL="18288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9pPr>
          </a:lstStyle>
          <a:p>
            <a:pPr defTabSz="914400" eaLnBrk="1" hangingPunct="1"/>
            <a:r>
              <a:rPr lang="zh-CN" altLang="en-US" sz="3600" kern="0" dirty="0"/>
              <a:t>期末大作业</a:t>
            </a:r>
            <a:r>
              <a:rPr lang="en-US" altLang="zh-CN" sz="3600" kern="0" dirty="0"/>
              <a:t>——</a:t>
            </a:r>
            <a:r>
              <a:rPr lang="zh-CN" altLang="en-US" sz="3600" kern="0" dirty="0"/>
              <a:t>车牌定位与字符分割</a:t>
            </a:r>
            <a:endParaRPr lang="zh-CN" altLang="en-US" sz="3600" kern="0" dirty="0"/>
          </a:p>
        </p:txBody>
      </p:sp>
      <p:grpSp>
        <p:nvGrpSpPr>
          <p:cNvPr id="2" name="组合 1"/>
          <p:cNvGrpSpPr/>
          <p:nvPr/>
        </p:nvGrpSpPr>
        <p:grpSpPr>
          <a:xfrm>
            <a:off x="1517638" y="2373006"/>
            <a:ext cx="6108721" cy="4343480"/>
            <a:chOff x="1517638" y="2514520"/>
            <a:chExt cx="6108721" cy="4343480"/>
          </a:xfrm>
        </p:grpSpPr>
        <p:pic>
          <p:nvPicPr>
            <p:cNvPr id="4" name="图片 3"/>
            <p:cNvPicPr>
              <a:picLocks noChangeAspect="1"/>
            </p:cNvPicPr>
            <p:nvPr/>
          </p:nvPicPr>
          <p:blipFill>
            <a:blip r:embed="rId1"/>
            <a:stretch>
              <a:fillRect/>
            </a:stretch>
          </p:blipFill>
          <p:spPr>
            <a:xfrm>
              <a:off x="1517638" y="2514520"/>
              <a:ext cx="6108721" cy="1828959"/>
            </a:xfrm>
            <a:prstGeom prst="rect">
              <a:avLst/>
            </a:prstGeom>
          </p:spPr>
        </p:pic>
        <p:pic>
          <p:nvPicPr>
            <p:cNvPr id="9" name="图片 8"/>
            <p:cNvPicPr>
              <a:picLocks noChangeAspect="1"/>
            </p:cNvPicPr>
            <p:nvPr/>
          </p:nvPicPr>
          <p:blipFill rotWithShape="1">
            <a:blip r:embed="rId2"/>
            <a:srcRect l="298" r="596" b="2194"/>
            <a:stretch>
              <a:fillRect/>
            </a:stretch>
          </p:blipFill>
          <p:spPr>
            <a:xfrm>
              <a:off x="1517638" y="4626356"/>
              <a:ext cx="6108721" cy="1804934"/>
            </a:xfrm>
            <a:prstGeom prst="rect">
              <a:avLst/>
            </a:prstGeom>
          </p:spPr>
        </p:pic>
        <p:cxnSp>
          <p:nvCxnSpPr>
            <p:cNvPr id="11" name="直接连接符 10"/>
            <p:cNvCxnSpPr/>
            <p:nvPr/>
          </p:nvCxnSpPr>
          <p:spPr bwMode="auto">
            <a:xfrm>
              <a:off x="2656114" y="5061857"/>
              <a:ext cx="0" cy="1796143"/>
            </a:xfrm>
            <a:prstGeom prst="line">
              <a:avLst/>
            </a:prstGeom>
            <a:ln>
              <a:prstDash val="dashDot"/>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37" name="直接连接符 36"/>
            <p:cNvCxnSpPr/>
            <p:nvPr/>
          </p:nvCxnSpPr>
          <p:spPr bwMode="auto">
            <a:xfrm>
              <a:off x="2100943" y="5061857"/>
              <a:ext cx="0" cy="1796143"/>
            </a:xfrm>
            <a:prstGeom prst="line">
              <a:avLst/>
            </a:prstGeom>
            <a:ln>
              <a:prstDash val="dashDot"/>
              <a:headEnd type="none" w="med" len="med"/>
              <a:tailEnd type="none" w="med" len="med"/>
            </a:ln>
          </p:spPr>
          <p:style>
            <a:lnRef idx="3">
              <a:schemeClr val="accent5"/>
            </a:lnRef>
            <a:fillRef idx="0">
              <a:schemeClr val="accent5"/>
            </a:fillRef>
            <a:effectRef idx="2">
              <a:schemeClr val="accent5"/>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163" y="1497287"/>
            <a:ext cx="8626929" cy="609601"/>
          </a:xfrm>
        </p:spPr>
        <p:txBody>
          <a:bodyPr/>
          <a:lstStyle/>
          <a:p>
            <a:pPr>
              <a:lnSpc>
                <a:spcPct val="125000"/>
              </a:lnSpc>
            </a:pPr>
            <a:r>
              <a:rPr lang="zh-CN" altLang="en-US" dirty="0"/>
              <a:t>分割效果：</a:t>
            </a:r>
            <a:endParaRPr lang="en-US" altLang="zh-CN" dirty="0"/>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20844E02-A695-49DB-9899-B4CCB4593741}" type="slidenum">
              <a:rPr kumimoji="1" lang="en-US" altLang="zh-CN" sz="1400" b="0" i="0" u="none" strike="noStrike" kern="1200" cap="none" spc="0" normalizeH="0" baseline="0" noProof="0" smtClean="0">
                <a:ln>
                  <a:noFill/>
                </a:ln>
                <a:solidFill>
                  <a:srgbClr val="FF9900"/>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rgbClr val="FF9900"/>
              </a:solidFill>
              <a:effectLst/>
              <a:uLnTx/>
              <a:uFillTx/>
              <a:latin typeface="Times New Roman" panose="02020603050405020304" pitchFamily="18" charset="0"/>
              <a:ea typeface="宋体" panose="02010600030101010101" pitchFamily="2" charset="-122"/>
              <a:cs typeface="+mn-cs"/>
            </a:endParaRPr>
          </a:p>
        </p:txBody>
      </p:sp>
      <p:sp>
        <p:nvSpPr>
          <p:cNvPr id="6" name="Rectangle 2"/>
          <p:cNvSpPr txBox="1">
            <a:spLocks noChangeArrowheads="1"/>
          </p:cNvSpPr>
          <p:nvPr/>
        </p:nvSpPr>
        <p:spPr bwMode="auto">
          <a:xfrm>
            <a:off x="685800" y="476858"/>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000" b="1">
                <a:solidFill>
                  <a:srgbClr val="003399"/>
                </a:solidFill>
                <a:latin typeface="+mj-lt"/>
                <a:ea typeface="+mj-ea"/>
                <a:cs typeface="+mj-cs"/>
              </a:defRPr>
            </a:lvl1pPr>
            <a:lvl2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2pPr>
            <a:lvl3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3pPr>
            <a:lvl4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4pPr>
            <a:lvl5pPr algn="ctr" rtl="0" eaLnBrk="0" fontAlgn="base" hangingPunct="0">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5pPr>
            <a:lvl6pPr marL="4572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6pPr>
            <a:lvl7pPr marL="9144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7pPr>
            <a:lvl8pPr marL="13716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8pPr>
            <a:lvl9pPr marL="1828800" algn="ctr" rtl="0" fontAlgn="base">
              <a:spcBef>
                <a:spcPct val="0"/>
              </a:spcBef>
              <a:spcAft>
                <a:spcPct val="0"/>
              </a:spcAft>
              <a:defRPr kumimoji="1" sz="4000" b="1">
                <a:solidFill>
                  <a:srgbClr val="003399"/>
                </a:solidFill>
                <a:latin typeface="Times New Roman" panose="02020603050405020304" pitchFamily="18" charset="0"/>
                <a:ea typeface="黑体" panose="02010609060101010101" pitchFamily="2" charset="-122"/>
              </a:defRPr>
            </a:lvl9pPr>
          </a:lstStyle>
          <a:p>
            <a:pPr defTabSz="914400" eaLnBrk="1" hangingPunct="1"/>
            <a:r>
              <a:rPr lang="zh-CN" altLang="en-US" sz="3600" kern="0" dirty="0"/>
              <a:t>期末大作业</a:t>
            </a:r>
            <a:r>
              <a:rPr lang="en-US" altLang="zh-CN" sz="3600" kern="0" dirty="0"/>
              <a:t>——</a:t>
            </a:r>
            <a:r>
              <a:rPr lang="zh-CN" altLang="en-US" sz="3600" kern="0" dirty="0"/>
              <a:t>车牌定位与字符分割</a:t>
            </a:r>
            <a:endParaRPr lang="zh-CN" altLang="en-US" sz="3600" kern="0" dirty="0"/>
          </a:p>
        </p:txBody>
      </p:sp>
      <p:pic>
        <p:nvPicPr>
          <p:cNvPr id="2" name="图片 1"/>
          <p:cNvPicPr>
            <a:picLocks noChangeAspect="1"/>
          </p:cNvPicPr>
          <p:nvPr/>
        </p:nvPicPr>
        <p:blipFill>
          <a:blip r:embed="rId1"/>
          <a:stretch>
            <a:fillRect/>
          </a:stretch>
        </p:blipFill>
        <p:spPr>
          <a:xfrm>
            <a:off x="971550" y="3284855"/>
            <a:ext cx="2788920" cy="697230"/>
          </a:xfrm>
          <a:prstGeom prst="rect">
            <a:avLst/>
          </a:prstGeom>
        </p:spPr>
      </p:pic>
      <p:sp>
        <p:nvSpPr>
          <p:cNvPr id="4" name="文本框 3"/>
          <p:cNvSpPr txBox="1"/>
          <p:nvPr/>
        </p:nvSpPr>
        <p:spPr>
          <a:xfrm>
            <a:off x="1835785" y="2811145"/>
            <a:ext cx="1452880" cy="39878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p>
            <a:r>
              <a:rPr lang="zh-CN" altLang="en-US" sz="2000" b="0"/>
              <a:t>二值化结果</a:t>
            </a:r>
            <a:endParaRPr lang="zh-CN" altLang="en-US" sz="2000" b="0"/>
          </a:p>
        </p:txBody>
      </p:sp>
      <p:sp>
        <p:nvSpPr>
          <p:cNvPr id="7" name="文本框 6"/>
          <p:cNvSpPr txBox="1"/>
          <p:nvPr/>
        </p:nvSpPr>
        <p:spPr>
          <a:xfrm>
            <a:off x="5580380" y="2811145"/>
            <a:ext cx="1198880" cy="39878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p>
            <a:r>
              <a:rPr lang="zh-CN" altLang="en-US" sz="2000" b="0"/>
              <a:t>切割结果</a:t>
            </a:r>
            <a:endParaRPr lang="zh-CN" altLang="en-US" sz="2000" b="0"/>
          </a:p>
        </p:txBody>
      </p:sp>
      <p:pic>
        <p:nvPicPr>
          <p:cNvPr id="8" name="图片 7"/>
          <p:cNvPicPr>
            <a:picLocks noChangeAspect="1"/>
          </p:cNvPicPr>
          <p:nvPr/>
        </p:nvPicPr>
        <p:blipFill>
          <a:blip r:embed="rId2"/>
          <a:stretch>
            <a:fillRect/>
          </a:stretch>
        </p:blipFill>
        <p:spPr>
          <a:xfrm>
            <a:off x="4139565" y="3253740"/>
            <a:ext cx="345440" cy="758825"/>
          </a:xfrm>
          <a:prstGeom prst="rect">
            <a:avLst/>
          </a:prstGeom>
        </p:spPr>
      </p:pic>
      <p:pic>
        <p:nvPicPr>
          <p:cNvPr id="9" name="图片 8"/>
          <p:cNvPicPr>
            <a:picLocks noChangeAspect="1"/>
          </p:cNvPicPr>
          <p:nvPr/>
        </p:nvPicPr>
        <p:blipFill>
          <a:blip r:embed="rId3"/>
          <a:stretch>
            <a:fillRect/>
          </a:stretch>
        </p:blipFill>
        <p:spPr>
          <a:xfrm>
            <a:off x="4707890" y="3257550"/>
            <a:ext cx="356870" cy="765175"/>
          </a:xfrm>
          <a:prstGeom prst="rect">
            <a:avLst/>
          </a:prstGeom>
        </p:spPr>
      </p:pic>
      <p:pic>
        <p:nvPicPr>
          <p:cNvPr id="11" name="图片 10"/>
          <p:cNvPicPr>
            <a:picLocks noChangeAspect="1"/>
          </p:cNvPicPr>
          <p:nvPr/>
        </p:nvPicPr>
        <p:blipFill>
          <a:blip r:embed="rId4"/>
          <a:stretch>
            <a:fillRect/>
          </a:stretch>
        </p:blipFill>
        <p:spPr>
          <a:xfrm>
            <a:off x="5292090" y="3284855"/>
            <a:ext cx="364490" cy="737235"/>
          </a:xfrm>
          <a:prstGeom prst="rect">
            <a:avLst/>
          </a:prstGeom>
        </p:spPr>
      </p:pic>
      <p:pic>
        <p:nvPicPr>
          <p:cNvPr id="12" name="图片 11"/>
          <p:cNvPicPr>
            <a:picLocks noChangeAspect="1"/>
          </p:cNvPicPr>
          <p:nvPr/>
        </p:nvPicPr>
        <p:blipFill>
          <a:blip r:embed="rId5"/>
          <a:stretch>
            <a:fillRect/>
          </a:stretch>
        </p:blipFill>
        <p:spPr>
          <a:xfrm>
            <a:off x="5960110" y="3257550"/>
            <a:ext cx="324485" cy="776605"/>
          </a:xfrm>
          <a:prstGeom prst="rect">
            <a:avLst/>
          </a:prstGeom>
        </p:spPr>
      </p:pic>
      <p:pic>
        <p:nvPicPr>
          <p:cNvPr id="13" name="图片 12"/>
          <p:cNvPicPr>
            <a:picLocks noChangeAspect="1"/>
          </p:cNvPicPr>
          <p:nvPr/>
        </p:nvPicPr>
        <p:blipFill>
          <a:blip r:embed="rId6"/>
          <a:stretch>
            <a:fillRect/>
          </a:stretch>
        </p:blipFill>
        <p:spPr>
          <a:xfrm>
            <a:off x="6588125" y="3241675"/>
            <a:ext cx="340360" cy="772160"/>
          </a:xfrm>
          <a:prstGeom prst="rect">
            <a:avLst/>
          </a:prstGeom>
        </p:spPr>
      </p:pic>
      <p:pic>
        <p:nvPicPr>
          <p:cNvPr id="14" name="图片 13"/>
          <p:cNvPicPr>
            <a:picLocks noChangeAspect="1"/>
          </p:cNvPicPr>
          <p:nvPr/>
        </p:nvPicPr>
        <p:blipFill>
          <a:blip r:embed="rId7"/>
          <a:stretch>
            <a:fillRect/>
          </a:stretch>
        </p:blipFill>
        <p:spPr>
          <a:xfrm>
            <a:off x="7188200" y="3258185"/>
            <a:ext cx="345440" cy="754380"/>
          </a:xfrm>
          <a:prstGeom prst="rect">
            <a:avLst/>
          </a:prstGeom>
        </p:spPr>
      </p:pic>
      <p:pic>
        <p:nvPicPr>
          <p:cNvPr id="15" name="图片 14"/>
          <p:cNvPicPr>
            <a:picLocks noChangeAspect="1"/>
          </p:cNvPicPr>
          <p:nvPr/>
        </p:nvPicPr>
        <p:blipFill>
          <a:blip r:embed="rId8"/>
          <a:stretch>
            <a:fillRect/>
          </a:stretch>
        </p:blipFill>
        <p:spPr>
          <a:xfrm>
            <a:off x="7812405" y="3253740"/>
            <a:ext cx="311150" cy="75946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6912,&quot;width&quot;:9216}"/>
</p:tagLst>
</file>

<file path=ppt/tags/tag2.xml><?xml version="1.0" encoding="utf-8"?>
<p:tagLst xmlns:p="http://schemas.openxmlformats.org/presentationml/2006/main">
  <p:tag name="KSO_WM_UNIT_PLACING_PICTURE_USER_VIEWPORT" val="{&quot;height&quot;:5580,&quot;width&quot;:9540}"/>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ctr" defTabSz="914400" rtl="0" eaLnBrk="1" fontAlgn="base" latinLnBrk="0" hangingPunct="1">
          <a:lnSpc>
            <a:spcPct val="100000"/>
          </a:lnSpc>
          <a:spcBef>
            <a:spcPct val="20000"/>
          </a:spcBef>
          <a:spcAft>
            <a:spcPct val="0"/>
          </a:spcAft>
          <a:buClr>
            <a:srgbClr val="FF9900"/>
          </a:buClr>
          <a:buSzPct val="70000"/>
          <a:buFont typeface="Monotype Sorts" pitchFamily="2" charset="2"/>
          <a:buNone/>
          <a:defRPr kumimoji="1" lang="zh-CN" altLang="en-US" sz="3200" b="1" i="0" u="none" strike="noStrike" cap="none" normalizeH="0" baseline="0" smtClean="0">
            <a:ln>
              <a:noFill/>
            </a:ln>
            <a:solidFill>
              <a:srgbClr val="277727"/>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ctr" defTabSz="914400" rtl="0" eaLnBrk="1" fontAlgn="base" latinLnBrk="0" hangingPunct="1">
          <a:lnSpc>
            <a:spcPct val="100000"/>
          </a:lnSpc>
          <a:spcBef>
            <a:spcPct val="20000"/>
          </a:spcBef>
          <a:spcAft>
            <a:spcPct val="0"/>
          </a:spcAft>
          <a:buClr>
            <a:srgbClr val="FF9900"/>
          </a:buClr>
          <a:buSzPct val="70000"/>
          <a:buFont typeface="Monotype Sorts" pitchFamily="2" charset="2"/>
          <a:buNone/>
          <a:defRPr kumimoji="1" lang="zh-CN" altLang="en-US" sz="3200" b="1" i="0" u="none" strike="noStrike" cap="none" normalizeH="0" baseline="0" smtClean="0">
            <a:ln>
              <a:noFill/>
            </a:ln>
            <a:solidFill>
              <a:srgbClr val="277727"/>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1008</Words>
  <Application>WPS 演示</Application>
  <PresentationFormat>全屏显示(4:3)</PresentationFormat>
  <Paragraphs>146</Paragraphs>
  <Slides>14</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Times New Roman</vt:lpstr>
      <vt:lpstr>Monotype Sorts</vt:lpstr>
      <vt:lpstr>Wingdings</vt:lpstr>
      <vt:lpstr>黑体</vt:lpstr>
      <vt:lpstr>Monotype Sorts</vt:lpstr>
      <vt:lpstr>Cambria Math</vt:lpstr>
      <vt:lpstr>微软雅黑</vt:lpstr>
      <vt:lpstr>Arial Unicode MS</vt:lpstr>
      <vt:lpstr>默认设计模板</vt:lpstr>
      <vt:lpstr>大作业——车牌定位与字符分割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Tsinghua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Xinggang Lin</dc:creator>
  <cp:lastModifiedBy>WPS_1505907065</cp:lastModifiedBy>
  <cp:revision>1145</cp:revision>
  <cp:lastPrinted>2019-03-15T03:20:00Z</cp:lastPrinted>
  <dcterms:created xsi:type="dcterms:W3CDTF">2003-02-18T16:18:00Z</dcterms:created>
  <dcterms:modified xsi:type="dcterms:W3CDTF">2021-05-10T10:28:09Z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48D8993755744D75ADBDDADC2D8FC1E2</vt:lpwstr>
  </property>
  <property fmtid="{D5CDD505-2E9C-101B-9397-08002B2CF9AE}" pid="3" name="KSOProductBuildVer">
    <vt:lpwstr>2052-11.1.0.10463</vt:lpwstr>
  </property>
</Properties>
</file>