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8" r:id="rId2"/>
    <p:sldId id="267" r:id="rId3"/>
    <p:sldId id="272" r:id="rId4"/>
    <p:sldId id="274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15A3E"/>
    <a:srgbClr val="F6DED8"/>
    <a:srgbClr val="3F5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5326" autoAdjust="0"/>
  </p:normalViewPr>
  <p:slideViewPr>
    <p:cSldViewPr snapToGrid="0">
      <p:cViewPr varScale="1">
        <p:scale>
          <a:sx n="83" d="100"/>
          <a:sy n="83" d="100"/>
        </p:scale>
        <p:origin x="1008" y="10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B11E6-D774-4250-902D-CB0AA0BC7A31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84C46-DB71-4869-B3A9-11E745076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84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>
                <a:solidFill>
                  <a:srgbClr val="2D2E2D"/>
                </a:solidFill>
              </a:rPr>
              <a:pPr/>
              <a:t>1</a:t>
            </a:fld>
            <a:endParaRPr lang="zh-CN" altLang="en-US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671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>
                <a:solidFill>
                  <a:srgbClr val="2D2E2D"/>
                </a:solidFill>
              </a:rPr>
              <a:pPr/>
              <a:t>10</a:t>
            </a:fld>
            <a:endParaRPr lang="zh-CN" altLang="en-US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517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>
                <a:solidFill>
                  <a:srgbClr val="2D2E2D"/>
                </a:solidFill>
              </a:rPr>
              <a:pPr/>
              <a:t>11</a:t>
            </a:fld>
            <a:endParaRPr lang="zh-CN" altLang="en-US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270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>
                <a:solidFill>
                  <a:srgbClr val="2D2E2D"/>
                </a:solidFill>
              </a:rPr>
              <a:pPr/>
              <a:t>12</a:t>
            </a:fld>
            <a:endParaRPr lang="zh-CN" altLang="en-US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08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>
                <a:solidFill>
                  <a:srgbClr val="2D2E2D"/>
                </a:solidFill>
              </a:rPr>
              <a:pPr/>
              <a:t>2</a:t>
            </a:fld>
            <a:endParaRPr lang="zh-CN" altLang="en-US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>
                <a:solidFill>
                  <a:srgbClr val="2D2E2D"/>
                </a:solidFill>
              </a:rPr>
              <a:pPr/>
              <a:t>3</a:t>
            </a:fld>
            <a:endParaRPr lang="zh-CN" altLang="en-US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45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>
                <a:solidFill>
                  <a:srgbClr val="2D2E2D"/>
                </a:solidFill>
              </a:rPr>
              <a:pPr/>
              <a:t>4</a:t>
            </a:fld>
            <a:endParaRPr lang="zh-CN" altLang="en-US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068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>
                <a:solidFill>
                  <a:srgbClr val="2D2E2D"/>
                </a:solidFill>
              </a:rPr>
              <a:pPr/>
              <a:t>5</a:t>
            </a:fld>
            <a:endParaRPr lang="zh-CN" altLang="en-US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798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>
                <a:solidFill>
                  <a:srgbClr val="2D2E2D"/>
                </a:solidFill>
              </a:rPr>
              <a:pPr/>
              <a:t>6</a:t>
            </a:fld>
            <a:endParaRPr lang="zh-CN" altLang="en-US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4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>
                <a:solidFill>
                  <a:srgbClr val="2D2E2D"/>
                </a:solidFill>
              </a:rPr>
              <a:pPr/>
              <a:t>7</a:t>
            </a:fld>
            <a:endParaRPr lang="zh-CN" altLang="en-US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962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>
                <a:solidFill>
                  <a:srgbClr val="2D2E2D"/>
                </a:solidFill>
              </a:rPr>
              <a:pPr/>
              <a:t>8</a:t>
            </a:fld>
            <a:endParaRPr lang="zh-CN" altLang="en-US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968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>
                <a:solidFill>
                  <a:srgbClr val="2D2E2D"/>
                </a:solidFill>
              </a:rPr>
              <a:pPr/>
              <a:t>9</a:t>
            </a:fld>
            <a:endParaRPr lang="zh-CN" altLang="en-US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95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05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zh-CN" altLang="en-US" dirty="0">
                <a:solidFill>
                  <a:srgbClr val="2D2E2D">
                    <a:lumMod val="90000"/>
                    <a:lumOff val="10000"/>
                  </a:srgbClr>
                </a:solidFill>
              </a:rPr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3F8594-396F-4A29-AE35-664656B1FF2B}" type="datetime2">
              <a:rPr lang="zh-CN" alt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2021年1月11日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0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zh-CN" altLang="en-US" dirty="0">
                <a:solidFill>
                  <a:srgbClr val="2D2E2D">
                    <a:lumMod val="90000"/>
                    <a:lumOff val="10000"/>
                  </a:srgbClr>
                </a:solidFill>
              </a:rPr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413077-79BC-4DC9-923C-95ADC96D908F}" type="datetime2">
              <a:rPr lang="zh-CN" alt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2021年1月11日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87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zh-CN" altLang="en-US" dirty="0">
                <a:solidFill>
                  <a:srgbClr val="2D2E2D">
                    <a:lumMod val="90000"/>
                    <a:lumOff val="10000"/>
                  </a:srgbClr>
                </a:solidFill>
              </a:rPr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7AEF68-FF74-4CE2-8106-EBB655E55803}" type="datetime2">
              <a:rPr lang="zh-CN" alt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2021年1月11日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60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10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zh-CN" altLang="en-US" dirty="0">
                <a:solidFill>
                  <a:srgbClr val="2D2E2D">
                    <a:lumMod val="90000"/>
                    <a:lumOff val="10000"/>
                  </a:srgbClr>
                </a:solidFill>
              </a:rPr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A8DF2D-B2DE-4D83-8ECD-552E57817B6B}" type="datetime2">
              <a:rPr lang="zh-CN" alt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2021年1月11日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6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rgbClr val="2D2E2D">
                    <a:lumMod val="90000"/>
                    <a:lumOff val="10000"/>
                  </a:srgbClr>
                </a:solidFill>
              </a:rPr>
              <a:t>添加页脚</a:t>
            </a:r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2776AF-89C0-4E99-B779-186DADA3151F}" type="datetime2">
              <a:rPr lang="zh-CN" alt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2021年1月11日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4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zh-CN" altLang="en-US" dirty="0">
                <a:solidFill>
                  <a:srgbClr val="2D2E2D">
                    <a:lumMod val="90000"/>
                    <a:lumOff val="10000"/>
                  </a:srgbClr>
                </a:solidFill>
              </a:rPr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82F8A8C-FDB0-4DB2-9BCF-30939EDC0542}" type="datetime2">
              <a:rPr lang="zh-CN" alt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2021年1月11日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18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zh-CN" altLang="en-US" dirty="0">
                <a:solidFill>
                  <a:srgbClr val="2D2E2D">
                    <a:lumMod val="90000"/>
                    <a:lumOff val="10000"/>
                  </a:srgbClr>
                </a:solidFill>
              </a:rPr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4B42229-0A65-436D-AB62-F894236A35B4}" type="datetime2">
              <a:rPr lang="zh-CN" alt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2021年1月11日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74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2D2E2D">
                    <a:lumMod val="90000"/>
                    <a:lumOff val="10000"/>
                  </a:srgbClr>
                </a:solidFill>
              </a:rPr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7F1D3BF-A932-4511-9EEC-A899093B77F6}" type="datetime2">
              <a:rPr lang="zh-CN" altLang="en-US" smtClean="0">
                <a:solidFill>
                  <a:prstClr val="white"/>
                </a:solidFill>
              </a:rPr>
              <a:pPr/>
              <a:t>2021年1月11日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7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406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2D2E2D">
                    <a:lumMod val="90000"/>
                    <a:lumOff val="10000"/>
                  </a:srgbClr>
                </a:solidFill>
              </a:rPr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AB62FB9-770A-4F65-9AC0-90D57CA3CDB1}" type="datetime2">
              <a:rPr lang="zh-CN" altLang="en-US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2021年1月11日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56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201E33-D3FE-4A30-A44B-8AED550B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1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ED58A32-AF65-438D-A05B-C231794483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2489" y="-104950"/>
            <a:ext cx="4279511" cy="1181582"/>
          </a:xfrm>
          <a:prstGeom prst="rect">
            <a:avLst/>
          </a:prstGeom>
        </p:spPr>
      </p:pic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19BB610A-338C-475A-919C-AF469F400B39}"/>
              </a:ext>
            </a:extLst>
          </p:cNvPr>
          <p:cNvSpPr/>
          <p:nvPr/>
        </p:nvSpPr>
        <p:spPr>
          <a:xfrm>
            <a:off x="7314833" y="-856"/>
            <a:ext cx="741435" cy="973394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6FF45C1-3235-4133-9CE1-9D26AEA7416A}"/>
              </a:ext>
            </a:extLst>
          </p:cNvPr>
          <p:cNvSpPr/>
          <p:nvPr/>
        </p:nvSpPr>
        <p:spPr>
          <a:xfrm>
            <a:off x="188228" y="261621"/>
            <a:ext cx="108527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AD2D5D-BAE7-41B6-8E17-88F9D6740C9E}"/>
              </a:ext>
            </a:extLst>
          </p:cNvPr>
          <p:cNvSpPr txBox="1"/>
          <p:nvPr/>
        </p:nvSpPr>
        <p:spPr>
          <a:xfrm>
            <a:off x="1642727" y="2007458"/>
            <a:ext cx="956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>
                <a:solidFill>
                  <a:srgbClr val="D1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planning/decision</a:t>
            </a:r>
            <a:r>
              <a:rPr lang="zh-CN" altLang="en-US" sz="3200" b="1">
                <a:solidFill>
                  <a:srgbClr val="D1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的决策逻辑</a:t>
            </a:r>
            <a:endParaRPr lang="zh-CN" altLang="en-US" sz="3200" b="1" dirty="0">
              <a:solidFill>
                <a:srgbClr val="D15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202FD57-34CE-42F2-99B1-9CEEBC9BD1C1}"/>
              </a:ext>
            </a:extLst>
          </p:cNvPr>
          <p:cNvSpPr/>
          <p:nvPr/>
        </p:nvSpPr>
        <p:spPr>
          <a:xfrm>
            <a:off x="1227355" y="2696327"/>
            <a:ext cx="9897397" cy="670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7000">
                <a:srgbClr val="D15A3E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366907C3-41C3-4D3C-90CB-F7B0AC356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720739"/>
              </p:ext>
            </p:extLst>
          </p:nvPr>
        </p:nvGraphicFramePr>
        <p:xfrm>
          <a:off x="4323119" y="3788666"/>
          <a:ext cx="634219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981">
                  <a:extLst>
                    <a:ext uri="{9D8B030D-6E8A-4147-A177-3AD203B41FA5}">
                      <a16:colId xmlns:a16="http://schemas.microsoft.com/office/drawing/2014/main" val="41493567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69082745"/>
                    </a:ext>
                  </a:extLst>
                </a:gridCol>
                <a:gridCol w="4452011">
                  <a:extLst>
                    <a:ext uri="{9D8B030D-6E8A-4147-A177-3AD203B41FA5}">
                      <a16:colId xmlns:a16="http://schemas.microsoft.com/office/drawing/2014/main" val="979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陶  乐  天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40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汇报时间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2021/01/11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015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85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201E33-D3FE-4A30-A44B-8AED550B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10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ED58A32-AF65-438D-A05B-C2317944832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2489" y="-104950"/>
            <a:ext cx="4279511" cy="1181582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6A9B531E-7052-4A46-AFA9-B7D939F1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8058149" cy="973394"/>
          </a:xfrm>
          <a:solidFill>
            <a:schemeClr val="accent1"/>
          </a:solidFill>
        </p:spPr>
        <p:txBody>
          <a:bodyPr anchor="ctr"/>
          <a:lstStyle/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zh-CN" altLang="en-US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19BB610A-338C-475A-919C-AF469F400B39}"/>
              </a:ext>
            </a:extLst>
          </p:cNvPr>
          <p:cNvSpPr/>
          <p:nvPr/>
        </p:nvSpPr>
        <p:spPr>
          <a:xfrm>
            <a:off x="7314833" y="-856"/>
            <a:ext cx="741435" cy="973394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6FF45C1-3235-4133-9CE1-9D26AEA7416A}"/>
              </a:ext>
            </a:extLst>
          </p:cNvPr>
          <p:cNvSpPr/>
          <p:nvPr/>
        </p:nvSpPr>
        <p:spPr>
          <a:xfrm>
            <a:off x="188228" y="261621"/>
            <a:ext cx="108527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8" name="组合 3">
            <a:extLst>
              <a:ext uri="{FF2B5EF4-FFF2-40B4-BE49-F238E27FC236}">
                <a16:creationId xmlns:a16="http://schemas.microsoft.com/office/drawing/2014/main" id="{DC6BC2CD-9F9F-4BF5-8564-243FFBA6F333}"/>
              </a:ext>
            </a:extLst>
          </p:cNvPr>
          <p:cNvGrpSpPr/>
          <p:nvPr/>
        </p:nvGrpSpPr>
        <p:grpSpPr>
          <a:xfrm>
            <a:off x="2704362" y="1646814"/>
            <a:ext cx="6248399" cy="673591"/>
            <a:chOff x="1219200" y="1945294"/>
            <a:chExt cx="6248399" cy="514270"/>
          </a:xfrm>
        </p:grpSpPr>
        <p:sp>
          <p:nvSpPr>
            <p:cNvPr id="29" name="MH_Number_1">
              <a:extLst>
                <a:ext uri="{FF2B5EF4-FFF2-40B4-BE49-F238E27FC236}">
                  <a16:creationId xmlns:a16="http://schemas.microsoft.com/office/drawing/2014/main" id="{6273A80E-3686-4921-8D3A-2B8183EDEA6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219200" y="1945295"/>
              <a:ext cx="859292" cy="514269"/>
            </a:xfrm>
            <a:prstGeom prst="roundRect">
              <a:avLst>
                <a:gd name="adj" fmla="val 7615"/>
              </a:avLst>
            </a:prstGeom>
            <a:solidFill>
              <a:srgbClr val="D1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rgbClr val="FFFF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MH_Entry_1">
              <a:extLst>
                <a:ext uri="{FF2B5EF4-FFF2-40B4-BE49-F238E27FC236}">
                  <a16:creationId xmlns:a16="http://schemas.microsoft.com/office/drawing/2014/main" id="{4EF9323F-278E-4E27-988E-89C5D6CF05C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376590" y="1945294"/>
              <a:ext cx="5091009" cy="514269"/>
            </a:xfrm>
            <a:prstGeom prst="roundRect">
              <a:avLst>
                <a:gd name="adj" fmla="val 9124"/>
              </a:avLst>
            </a:prstGeom>
            <a:solidFill>
              <a:srgbClr val="F6D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2400" spc="200">
                  <a:solidFill>
                    <a:srgbClr val="D1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2400" spc="200">
                  <a:solidFill>
                    <a:srgbClr val="D1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Frenet</a:t>
              </a:r>
              <a:r>
                <a:rPr lang="zh-CN" altLang="en-US" sz="2400" spc="200">
                  <a:solidFill>
                    <a:srgbClr val="D1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的轨迹优化</a:t>
              </a:r>
              <a:endParaRPr lang="en-US" altLang="zh-CN" sz="2400" spc="200" dirty="0">
                <a:solidFill>
                  <a:srgbClr val="D1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">
            <a:extLst>
              <a:ext uri="{FF2B5EF4-FFF2-40B4-BE49-F238E27FC236}">
                <a16:creationId xmlns:a16="http://schemas.microsoft.com/office/drawing/2014/main" id="{9FC1CDE4-D569-419B-91AF-B874085CA5B4}"/>
              </a:ext>
            </a:extLst>
          </p:cNvPr>
          <p:cNvGrpSpPr/>
          <p:nvPr/>
        </p:nvGrpSpPr>
        <p:grpSpPr>
          <a:xfrm>
            <a:off x="2704362" y="2967336"/>
            <a:ext cx="6248399" cy="673591"/>
            <a:chOff x="1219200" y="1945294"/>
            <a:chExt cx="6248399" cy="514270"/>
          </a:xfrm>
        </p:grpSpPr>
        <p:sp>
          <p:nvSpPr>
            <p:cNvPr id="37" name="MH_Number_1">
              <a:extLst>
                <a:ext uri="{FF2B5EF4-FFF2-40B4-BE49-F238E27FC236}">
                  <a16:creationId xmlns:a16="http://schemas.microsoft.com/office/drawing/2014/main" id="{D4526ADB-18E1-438F-A888-89764950FEE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219200" y="1945295"/>
              <a:ext cx="859292" cy="514269"/>
            </a:xfrm>
            <a:prstGeom prst="roundRect">
              <a:avLst>
                <a:gd name="adj" fmla="val 7615"/>
              </a:avLst>
            </a:prstGeom>
            <a:solidFill>
              <a:srgbClr val="D1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rgbClr val="FFFF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400" b="1" dirty="0">
                <a:solidFill>
                  <a:srgbClr val="FFFF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MH_Entry_1">
              <a:extLst>
                <a:ext uri="{FF2B5EF4-FFF2-40B4-BE49-F238E27FC236}">
                  <a16:creationId xmlns:a16="http://schemas.microsoft.com/office/drawing/2014/main" id="{E2EDBDC6-49BB-4B88-8D46-9E02F972771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76590" y="1945294"/>
              <a:ext cx="5091009" cy="514269"/>
            </a:xfrm>
            <a:prstGeom prst="roundRect">
              <a:avLst>
                <a:gd name="adj" fmla="val 9124"/>
              </a:avLst>
            </a:prstGeom>
            <a:solidFill>
              <a:srgbClr val="F6D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2400" spc="200">
                  <a:solidFill>
                    <a:srgbClr val="D1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代码实现</a:t>
              </a:r>
              <a:endParaRPr lang="en-US" altLang="zh-CN" sz="2400" spc="200" dirty="0">
                <a:solidFill>
                  <a:srgbClr val="D1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">
            <a:extLst>
              <a:ext uri="{FF2B5EF4-FFF2-40B4-BE49-F238E27FC236}">
                <a16:creationId xmlns:a16="http://schemas.microsoft.com/office/drawing/2014/main" id="{6422FBC6-5396-4620-9249-E76712544CA8}"/>
              </a:ext>
            </a:extLst>
          </p:cNvPr>
          <p:cNvGrpSpPr/>
          <p:nvPr/>
        </p:nvGrpSpPr>
        <p:grpSpPr>
          <a:xfrm>
            <a:off x="2704362" y="4287859"/>
            <a:ext cx="6248399" cy="673593"/>
            <a:chOff x="1219200" y="1945293"/>
            <a:chExt cx="6248399" cy="514271"/>
          </a:xfrm>
        </p:grpSpPr>
        <p:sp>
          <p:nvSpPr>
            <p:cNvPr id="40" name="MH_Number_1">
              <a:extLst>
                <a:ext uri="{FF2B5EF4-FFF2-40B4-BE49-F238E27FC236}">
                  <a16:creationId xmlns:a16="http://schemas.microsoft.com/office/drawing/2014/main" id="{6DBA8B2C-84AE-48DA-BD88-2303B3DFF52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219200" y="1945295"/>
              <a:ext cx="859292" cy="514269"/>
            </a:xfrm>
            <a:prstGeom prst="roundRect">
              <a:avLst>
                <a:gd name="adj" fmla="val 7615"/>
              </a:avLst>
            </a:prstGeom>
            <a:solidFill>
              <a:srgbClr val="D1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rgbClr val="FFFF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400" b="1" dirty="0">
                <a:solidFill>
                  <a:srgbClr val="FFFF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MH_Entry_1">
              <a:extLst>
                <a:ext uri="{FF2B5EF4-FFF2-40B4-BE49-F238E27FC236}">
                  <a16:creationId xmlns:a16="http://schemas.microsoft.com/office/drawing/2014/main" id="{1DC3A0C8-A3A7-451C-A534-796D613860F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376590" y="1945293"/>
              <a:ext cx="5091009" cy="514269"/>
            </a:xfrm>
            <a:prstGeom prst="roundRect">
              <a:avLst>
                <a:gd name="adj" fmla="val 9124"/>
              </a:avLst>
            </a:prstGeom>
            <a:solidFill>
              <a:srgbClr val="F6D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2400" b="1" spc="200">
                  <a:solidFill>
                    <a:srgbClr val="D1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延时问题</a:t>
              </a:r>
              <a:endParaRPr lang="en-US" altLang="zh-CN" sz="2400" b="1" spc="200" dirty="0">
                <a:solidFill>
                  <a:srgbClr val="D1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2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2">
            <a:extLst>
              <a:ext uri="{FF2B5EF4-FFF2-40B4-BE49-F238E27FC236}">
                <a16:creationId xmlns:a16="http://schemas.microsoft.com/office/drawing/2014/main" id="{458C24BA-F7E0-40ED-BD6A-E006E4685D07}"/>
              </a:ext>
            </a:extLst>
          </p:cNvPr>
          <p:cNvSpPr txBox="1">
            <a:spLocks/>
          </p:cNvSpPr>
          <p:nvPr/>
        </p:nvSpPr>
        <p:spPr>
          <a:xfrm>
            <a:off x="371551" y="1225696"/>
            <a:ext cx="5606321" cy="2203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400" b="1"/>
              <a:t>工程问题：减小延时</a:t>
            </a:r>
            <a:endParaRPr lang="en-US" altLang="zh-CN" sz="2400" b="1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 b="0">
                <a:cs typeface="Times New Roman" panose="02020603050405020304" pitchFamily="18" charset="0"/>
                <a:sym typeface="Arial" panose="020B0604020202020204" pitchFamily="34" charset="0"/>
              </a:rPr>
              <a:t>不应该以牺牲性能为代价</a:t>
            </a: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 b="0">
                <a:cs typeface="Times New Roman" panose="02020603050405020304" pitchFamily="18" charset="0"/>
                <a:sym typeface="Arial" panose="020B0604020202020204" pitchFamily="34" charset="0"/>
              </a:rPr>
              <a:t>硬件加速</a:t>
            </a:r>
            <a:r>
              <a:rPr lang="en-US" altLang="zh-CN" sz="2400" b="0">
                <a:cs typeface="Times New Roman" panose="02020603050405020304" pitchFamily="18" charset="0"/>
                <a:sym typeface="Arial" panose="020B0604020202020204" pitchFamily="34" charset="0"/>
              </a:rPr>
              <a:t>/</a:t>
            </a:r>
            <a:r>
              <a:rPr lang="zh-CN" altLang="en-US" sz="2400" b="0">
                <a:cs typeface="Times New Roman" panose="02020603050405020304" pitchFamily="18" charset="0"/>
                <a:sym typeface="Arial" panose="020B0604020202020204" pitchFamily="34" charset="0"/>
              </a:rPr>
              <a:t>优化算法</a:t>
            </a: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p"/>
            </a:pPr>
            <a:endParaRPr lang="en-US" altLang="zh-CN" sz="2400" b="1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p"/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400" b="1"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201E33-D3FE-4A30-A44B-8AED550B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11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ED58A32-AF65-438D-A05B-C231794483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2489" y="-104950"/>
            <a:ext cx="4279511" cy="1181582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6A9B531E-7052-4A46-AFA9-B7D939F1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8058149" cy="973394"/>
          </a:xfrm>
          <a:solidFill>
            <a:schemeClr val="accent1"/>
          </a:solidFill>
        </p:spPr>
        <p:txBody>
          <a:bodyPr anchor="ctr"/>
          <a:lstStyle/>
          <a:p>
            <a:r>
              <a:rPr lang="en-US" altLang="zh-CN">
                <a:solidFill>
                  <a:schemeClr val="bg1"/>
                </a:solidFill>
              </a:rPr>
              <a:t>3.1 </a:t>
            </a:r>
            <a:r>
              <a:rPr lang="zh-CN" altLang="en-US">
                <a:solidFill>
                  <a:schemeClr val="bg1"/>
                </a:solidFill>
              </a:rPr>
              <a:t>计划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19BB610A-338C-475A-919C-AF469F400B39}"/>
              </a:ext>
            </a:extLst>
          </p:cNvPr>
          <p:cNvSpPr/>
          <p:nvPr/>
        </p:nvSpPr>
        <p:spPr>
          <a:xfrm>
            <a:off x="7314833" y="-856"/>
            <a:ext cx="741435" cy="973394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FEF07F3-B9CA-4E22-8942-A8C9598E8F19}"/>
              </a:ext>
            </a:extLst>
          </p:cNvPr>
          <p:cNvGrpSpPr/>
          <p:nvPr/>
        </p:nvGrpSpPr>
        <p:grpSpPr>
          <a:xfrm>
            <a:off x="493184" y="6176177"/>
            <a:ext cx="9473772" cy="681823"/>
            <a:chOff x="493184" y="6176177"/>
            <a:chExt cx="6230701" cy="68182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291963A-7AAD-41E5-836B-82B450E80560}"/>
                </a:ext>
              </a:extLst>
            </p:cNvPr>
            <p:cNvSpPr txBox="1"/>
            <p:nvPr/>
          </p:nvSpPr>
          <p:spPr>
            <a:xfrm>
              <a:off x="493184" y="6176177"/>
              <a:ext cx="62307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E6C4B97-4341-4407-AF4D-FC68B3A54054}"/>
                </a:ext>
              </a:extLst>
            </p:cNvPr>
            <p:cNvSpPr txBox="1"/>
            <p:nvPr/>
          </p:nvSpPr>
          <p:spPr>
            <a:xfrm>
              <a:off x="493184" y="6409367"/>
              <a:ext cx="62307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BCB1A15-C7B4-4AA4-94AA-05A74D6FF368}"/>
                </a:ext>
              </a:extLst>
            </p:cNvPr>
            <p:cNvSpPr txBox="1"/>
            <p:nvPr/>
          </p:nvSpPr>
          <p:spPr>
            <a:xfrm>
              <a:off x="493184" y="6642556"/>
              <a:ext cx="62307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文本占位符 2">
            <a:extLst>
              <a:ext uri="{FF2B5EF4-FFF2-40B4-BE49-F238E27FC236}">
                <a16:creationId xmlns:a16="http://schemas.microsoft.com/office/drawing/2014/main" id="{765A5A79-1B11-4193-9377-794E3A4E5449}"/>
              </a:ext>
            </a:extLst>
          </p:cNvPr>
          <p:cNvSpPr txBox="1">
            <a:spLocks/>
          </p:cNvSpPr>
          <p:nvPr/>
        </p:nvSpPr>
        <p:spPr>
          <a:xfrm>
            <a:off x="5990545" y="1225696"/>
            <a:ext cx="5606321" cy="23569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400" b="1"/>
              <a:t>学术问题：延时补偿</a:t>
            </a: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 b="0">
                <a:cs typeface="Times New Roman" panose="02020603050405020304" pitchFamily="18" charset="0"/>
                <a:sym typeface="Arial" panose="020B0604020202020204" pitchFamily="34" charset="0"/>
              </a:rPr>
              <a:t>补偿感知、认知阶段的延时（向前）</a:t>
            </a: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 b="0">
                <a:cs typeface="Times New Roman" panose="02020603050405020304" pitchFamily="18" charset="0"/>
                <a:sym typeface="Arial" panose="020B0604020202020204" pitchFamily="34" charset="0"/>
              </a:rPr>
              <a:t>补偿决策阶段本身的延时（向后）</a:t>
            </a: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400" b="1"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36BC94-32A8-4F04-87C4-129E283179A3}"/>
              </a:ext>
            </a:extLst>
          </p:cNvPr>
          <p:cNvSpPr/>
          <p:nvPr/>
        </p:nvSpPr>
        <p:spPr>
          <a:xfrm>
            <a:off x="371551" y="4110091"/>
            <a:ext cx="47645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00000"/>
            </a:pPr>
            <a:r>
              <a:rPr lang="zh-CN" altLang="en-US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将可提前计算的信息预先存入地图</a:t>
            </a:r>
            <a:endParaRPr lang="en-US" altLang="zh-CN" sz="2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CB51B62-2E10-4983-B41C-A1379FCEA73A}"/>
              </a:ext>
            </a:extLst>
          </p:cNvPr>
          <p:cNvCxnSpPr>
            <a:cxnSpLocks/>
          </p:cNvCxnSpPr>
          <p:nvPr/>
        </p:nvCxnSpPr>
        <p:spPr>
          <a:xfrm>
            <a:off x="3174711" y="2747909"/>
            <a:ext cx="1" cy="1344436"/>
          </a:xfrm>
          <a:prstGeom prst="straightConnector1">
            <a:avLst/>
          </a:prstGeom>
          <a:ln w="19050">
            <a:solidFill>
              <a:srgbClr val="D15A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E8301FD-C541-4AD3-A31A-DFD5944E1440}"/>
              </a:ext>
            </a:extLst>
          </p:cNvPr>
          <p:cNvSpPr/>
          <p:nvPr/>
        </p:nvSpPr>
        <p:spPr>
          <a:xfrm>
            <a:off x="2530134" y="2251053"/>
            <a:ext cx="1289154" cy="48545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2C0D3FA-87E2-4C30-8202-ABC03C841F1A}"/>
                  </a:ext>
                </a:extLst>
              </p:cNvPr>
              <p:cNvSpPr/>
              <p:nvPr/>
            </p:nvSpPr>
            <p:spPr>
              <a:xfrm>
                <a:off x="5990545" y="4077111"/>
                <a:ext cx="610046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SzPct val="100000"/>
                </a:pPr>
                <a:r>
                  <a:rPr lang="zh-CN" altLang="en-US" sz="2400" b="1">
                    <a:solidFill>
                      <a:schemeClr val="accent1"/>
                    </a:solidFill>
                    <a:ea typeface="微软雅黑" panose="020B0503020204020204" pitchFamily="34" charset="-122"/>
                  </a:rPr>
                  <a:t>①延时的的分布，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𝜹</m:t>
                    </m:r>
                    <m:r>
                      <a:rPr lang="en-US" altLang="zh-CN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𝒕</m:t>
                    </m:r>
                  </m:oMath>
                </a14:m>
                <a:r>
                  <a:rPr lang="zh-CN" altLang="en-US" sz="2400" b="1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和环境的关系</a:t>
                </a:r>
                <a:endParaRPr lang="en-US" altLang="zh-CN" sz="24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SzPct val="100000"/>
                </a:pPr>
                <a:r>
                  <a:rPr lang="zh-CN" altLang="en-US" sz="2400" b="1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②多大的延时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𝜹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可以容忍</a:t>
                </a:r>
                <a:endParaRPr lang="en-US" altLang="zh-CN" sz="24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SzPct val="100000"/>
                </a:pPr>
                <a:r>
                  <a:rPr lang="zh-CN" altLang="en-US" sz="2400" b="1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③决策阶段对延时进行补偿</a:t>
                </a:r>
                <a:endParaRPr lang="en-US" altLang="zh-CN" sz="24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2C0D3FA-87E2-4C30-8202-ABC03C841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545" y="4077111"/>
                <a:ext cx="6100469" cy="1200329"/>
              </a:xfrm>
              <a:prstGeom prst="rect">
                <a:avLst/>
              </a:prstGeom>
              <a:blipFill>
                <a:blip r:embed="rId4"/>
                <a:stretch>
                  <a:fillRect l="-1600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9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7ED58A32-AF65-438D-A05B-C231794483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2489" y="-104950"/>
            <a:ext cx="4279511" cy="1181582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6A9B531E-7052-4A46-AFA9-B7D939F1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0595"/>
            <a:ext cx="12192000" cy="1181582"/>
          </a:xfrm>
          <a:solidFill>
            <a:schemeClr val="accent1"/>
          </a:solidFill>
        </p:spPr>
        <p:txBody>
          <a:bodyPr anchor="ctr">
            <a:norm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403274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201E33-D3FE-4A30-A44B-8AED550B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2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ED58A32-AF65-438D-A05B-C2317944832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2489" y="-104950"/>
            <a:ext cx="4279511" cy="1181582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6A9B531E-7052-4A46-AFA9-B7D939F1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8058149" cy="973394"/>
          </a:xfrm>
          <a:solidFill>
            <a:schemeClr val="accent1"/>
          </a:solidFill>
        </p:spPr>
        <p:txBody>
          <a:bodyPr anchor="ctr"/>
          <a:lstStyle/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zh-CN" altLang="en-US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19BB610A-338C-475A-919C-AF469F400B39}"/>
              </a:ext>
            </a:extLst>
          </p:cNvPr>
          <p:cNvSpPr/>
          <p:nvPr/>
        </p:nvSpPr>
        <p:spPr>
          <a:xfrm>
            <a:off x="7314833" y="-856"/>
            <a:ext cx="741435" cy="973394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6FF45C1-3235-4133-9CE1-9D26AEA7416A}"/>
              </a:ext>
            </a:extLst>
          </p:cNvPr>
          <p:cNvSpPr/>
          <p:nvPr/>
        </p:nvSpPr>
        <p:spPr>
          <a:xfrm>
            <a:off x="188228" y="261621"/>
            <a:ext cx="108527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8" name="组合 3">
            <a:extLst>
              <a:ext uri="{FF2B5EF4-FFF2-40B4-BE49-F238E27FC236}">
                <a16:creationId xmlns:a16="http://schemas.microsoft.com/office/drawing/2014/main" id="{DC6BC2CD-9F9F-4BF5-8564-243FFBA6F333}"/>
              </a:ext>
            </a:extLst>
          </p:cNvPr>
          <p:cNvGrpSpPr/>
          <p:nvPr/>
        </p:nvGrpSpPr>
        <p:grpSpPr>
          <a:xfrm>
            <a:off x="2704362" y="1646814"/>
            <a:ext cx="6248399" cy="673591"/>
            <a:chOff x="1219200" y="1945294"/>
            <a:chExt cx="6248399" cy="514270"/>
          </a:xfrm>
        </p:grpSpPr>
        <p:sp>
          <p:nvSpPr>
            <p:cNvPr id="29" name="MH_Number_1">
              <a:extLst>
                <a:ext uri="{FF2B5EF4-FFF2-40B4-BE49-F238E27FC236}">
                  <a16:creationId xmlns:a16="http://schemas.microsoft.com/office/drawing/2014/main" id="{6273A80E-3686-4921-8D3A-2B8183EDEA6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219200" y="1945295"/>
              <a:ext cx="859292" cy="514269"/>
            </a:xfrm>
            <a:prstGeom prst="roundRect">
              <a:avLst>
                <a:gd name="adj" fmla="val 7615"/>
              </a:avLst>
            </a:prstGeom>
            <a:solidFill>
              <a:srgbClr val="D1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rgbClr val="FFFF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MH_Entry_1">
              <a:extLst>
                <a:ext uri="{FF2B5EF4-FFF2-40B4-BE49-F238E27FC236}">
                  <a16:creationId xmlns:a16="http://schemas.microsoft.com/office/drawing/2014/main" id="{4EF9323F-278E-4E27-988E-89C5D6CF05C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376590" y="1945294"/>
              <a:ext cx="5091009" cy="514269"/>
            </a:xfrm>
            <a:prstGeom prst="roundRect">
              <a:avLst>
                <a:gd name="adj" fmla="val 9124"/>
              </a:avLst>
            </a:prstGeom>
            <a:solidFill>
              <a:srgbClr val="F6D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2400" b="1" spc="200">
                  <a:solidFill>
                    <a:srgbClr val="D1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2400" b="1" spc="200">
                  <a:solidFill>
                    <a:srgbClr val="D1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Frenet</a:t>
              </a:r>
              <a:r>
                <a:rPr lang="zh-CN" altLang="en-US" sz="2400" b="1" spc="200">
                  <a:solidFill>
                    <a:srgbClr val="D1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的轨迹优化</a:t>
              </a:r>
              <a:endParaRPr lang="en-US" altLang="zh-CN" sz="2400" b="1" spc="200" dirty="0">
                <a:solidFill>
                  <a:srgbClr val="D1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">
            <a:extLst>
              <a:ext uri="{FF2B5EF4-FFF2-40B4-BE49-F238E27FC236}">
                <a16:creationId xmlns:a16="http://schemas.microsoft.com/office/drawing/2014/main" id="{9FC1CDE4-D569-419B-91AF-B874085CA5B4}"/>
              </a:ext>
            </a:extLst>
          </p:cNvPr>
          <p:cNvGrpSpPr/>
          <p:nvPr/>
        </p:nvGrpSpPr>
        <p:grpSpPr>
          <a:xfrm>
            <a:off x="2704362" y="2967336"/>
            <a:ext cx="6248399" cy="673591"/>
            <a:chOff x="1219200" y="1945294"/>
            <a:chExt cx="6248399" cy="514270"/>
          </a:xfrm>
        </p:grpSpPr>
        <p:sp>
          <p:nvSpPr>
            <p:cNvPr id="37" name="MH_Number_1">
              <a:extLst>
                <a:ext uri="{FF2B5EF4-FFF2-40B4-BE49-F238E27FC236}">
                  <a16:creationId xmlns:a16="http://schemas.microsoft.com/office/drawing/2014/main" id="{D4526ADB-18E1-438F-A888-89764950FEE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219200" y="1945295"/>
              <a:ext cx="859292" cy="514269"/>
            </a:xfrm>
            <a:prstGeom prst="roundRect">
              <a:avLst>
                <a:gd name="adj" fmla="val 7615"/>
              </a:avLst>
            </a:prstGeom>
            <a:solidFill>
              <a:srgbClr val="D1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rgbClr val="FFFF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400" b="1" dirty="0">
                <a:solidFill>
                  <a:srgbClr val="FFFF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MH_Entry_1">
              <a:extLst>
                <a:ext uri="{FF2B5EF4-FFF2-40B4-BE49-F238E27FC236}">
                  <a16:creationId xmlns:a16="http://schemas.microsoft.com/office/drawing/2014/main" id="{E2EDBDC6-49BB-4B88-8D46-9E02F972771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76590" y="1945294"/>
              <a:ext cx="5091009" cy="514269"/>
            </a:xfrm>
            <a:prstGeom prst="roundRect">
              <a:avLst>
                <a:gd name="adj" fmla="val 9124"/>
              </a:avLst>
            </a:prstGeom>
            <a:solidFill>
              <a:srgbClr val="F6D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2400" spc="200">
                  <a:solidFill>
                    <a:srgbClr val="D1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代码实现</a:t>
              </a:r>
              <a:endParaRPr lang="en-US" altLang="zh-CN" sz="2400" spc="200" dirty="0">
                <a:solidFill>
                  <a:srgbClr val="D1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">
            <a:extLst>
              <a:ext uri="{FF2B5EF4-FFF2-40B4-BE49-F238E27FC236}">
                <a16:creationId xmlns:a16="http://schemas.microsoft.com/office/drawing/2014/main" id="{6422FBC6-5396-4620-9249-E76712544CA8}"/>
              </a:ext>
            </a:extLst>
          </p:cNvPr>
          <p:cNvGrpSpPr/>
          <p:nvPr/>
        </p:nvGrpSpPr>
        <p:grpSpPr>
          <a:xfrm>
            <a:off x="2704362" y="4287859"/>
            <a:ext cx="6248399" cy="673593"/>
            <a:chOff x="1219200" y="1945293"/>
            <a:chExt cx="6248399" cy="514271"/>
          </a:xfrm>
        </p:grpSpPr>
        <p:sp>
          <p:nvSpPr>
            <p:cNvPr id="40" name="MH_Number_1">
              <a:extLst>
                <a:ext uri="{FF2B5EF4-FFF2-40B4-BE49-F238E27FC236}">
                  <a16:creationId xmlns:a16="http://schemas.microsoft.com/office/drawing/2014/main" id="{6DBA8B2C-84AE-48DA-BD88-2303B3DFF52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219200" y="1945295"/>
              <a:ext cx="859292" cy="514269"/>
            </a:xfrm>
            <a:prstGeom prst="roundRect">
              <a:avLst>
                <a:gd name="adj" fmla="val 7615"/>
              </a:avLst>
            </a:prstGeom>
            <a:solidFill>
              <a:srgbClr val="D1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rgbClr val="FFFF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400" b="1" dirty="0">
                <a:solidFill>
                  <a:srgbClr val="FFFF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MH_Entry_1">
              <a:extLst>
                <a:ext uri="{FF2B5EF4-FFF2-40B4-BE49-F238E27FC236}">
                  <a16:creationId xmlns:a16="http://schemas.microsoft.com/office/drawing/2014/main" id="{1DC3A0C8-A3A7-451C-A534-796D613860F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376590" y="1945293"/>
              <a:ext cx="5091009" cy="514269"/>
            </a:xfrm>
            <a:prstGeom prst="roundRect">
              <a:avLst>
                <a:gd name="adj" fmla="val 9124"/>
              </a:avLst>
            </a:prstGeom>
            <a:solidFill>
              <a:srgbClr val="F6D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2400" spc="200">
                  <a:solidFill>
                    <a:srgbClr val="D1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延时问题</a:t>
              </a:r>
              <a:endParaRPr lang="en-US" altLang="zh-CN" sz="2400" spc="200" dirty="0">
                <a:solidFill>
                  <a:srgbClr val="D1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27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2">
            <a:extLst>
              <a:ext uri="{FF2B5EF4-FFF2-40B4-BE49-F238E27FC236}">
                <a16:creationId xmlns:a16="http://schemas.microsoft.com/office/drawing/2014/main" id="{458C24BA-F7E0-40ED-BD6A-E006E4685D07}"/>
              </a:ext>
            </a:extLst>
          </p:cNvPr>
          <p:cNvSpPr txBox="1">
            <a:spLocks/>
          </p:cNvSpPr>
          <p:nvPr/>
        </p:nvSpPr>
        <p:spPr>
          <a:xfrm>
            <a:off x="4803096" y="1290167"/>
            <a:ext cx="5023474" cy="2428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400" b="1"/>
              <a:t>坐标定义</a:t>
            </a:r>
            <a:endParaRPr lang="en-US" altLang="zh-CN" sz="2400" b="1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 b="0">
                <a:cs typeface="Times New Roman" panose="02020603050405020304" pitchFamily="18" charset="0"/>
                <a:sym typeface="Arial" panose="020B0604020202020204" pitchFamily="34" charset="0"/>
              </a:rPr>
              <a:t>基准：道路中心线</a:t>
            </a: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400" b="0">
                <a:cs typeface="Times New Roman" panose="02020603050405020304" pitchFamily="18" charset="0"/>
                <a:sym typeface="Arial" panose="020B0604020202020204" pitchFamily="34" charset="0"/>
              </a:rPr>
              <a:t>d</a:t>
            </a:r>
            <a:r>
              <a:rPr lang="zh-CN" altLang="en-US" sz="2400" b="0">
                <a:cs typeface="Times New Roman" panose="02020603050405020304" pitchFamily="18" charset="0"/>
                <a:sym typeface="Arial" panose="020B0604020202020204" pitchFamily="34" charset="0"/>
              </a:rPr>
              <a:t>：横向</a:t>
            </a:r>
            <a:r>
              <a:rPr lang="en-US" altLang="zh-CN" sz="2400" b="0">
                <a:cs typeface="Times New Roman" panose="02020603050405020304" pitchFamily="18" charset="0"/>
                <a:sym typeface="Arial" panose="020B0604020202020204" pitchFamily="34" charset="0"/>
              </a:rPr>
              <a:t>Lateral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400" b="0">
                <a:cs typeface="Times New Roman" panose="02020603050405020304" pitchFamily="18" charset="0"/>
                <a:sym typeface="Arial" panose="020B0604020202020204" pitchFamily="34" charset="0"/>
              </a:rPr>
              <a:t>s</a:t>
            </a:r>
            <a:r>
              <a:rPr lang="zh-CN" altLang="en-US" sz="2400" b="0">
                <a:cs typeface="Times New Roman" panose="02020603050405020304" pitchFamily="18" charset="0"/>
                <a:sym typeface="Arial" panose="020B0604020202020204" pitchFamily="34" charset="0"/>
              </a:rPr>
              <a:t>：纵向</a:t>
            </a:r>
            <a:r>
              <a:rPr lang="en-US" altLang="zh-CN" sz="2400" b="0">
                <a:cs typeface="Times New Roman" panose="02020603050405020304" pitchFamily="18" charset="0"/>
                <a:sym typeface="Arial" panose="020B0604020202020204" pitchFamily="34" charset="0"/>
              </a:rPr>
              <a:t>Longitudinal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201E33-D3FE-4A30-A44B-8AED550B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3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ED58A32-AF65-438D-A05B-C231794483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2489" y="-104950"/>
            <a:ext cx="4279511" cy="1181582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6A9B531E-7052-4A46-AFA9-B7D939F1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8058149" cy="973394"/>
          </a:xfrm>
          <a:solidFill>
            <a:schemeClr val="accent1"/>
          </a:solidFill>
        </p:spPr>
        <p:txBody>
          <a:bodyPr anchor="ctr"/>
          <a:lstStyle/>
          <a:p>
            <a:r>
              <a:rPr lang="en-US" altLang="zh-CN">
                <a:solidFill>
                  <a:schemeClr val="bg1"/>
                </a:solidFill>
              </a:rPr>
              <a:t>1.1 Frenet</a:t>
            </a:r>
            <a:r>
              <a:rPr lang="zh-CN" altLang="en-US">
                <a:solidFill>
                  <a:schemeClr val="bg1"/>
                </a:solidFill>
              </a:rPr>
              <a:t>坐标系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19BB610A-338C-475A-919C-AF469F400B39}"/>
              </a:ext>
            </a:extLst>
          </p:cNvPr>
          <p:cNvSpPr/>
          <p:nvPr/>
        </p:nvSpPr>
        <p:spPr>
          <a:xfrm>
            <a:off x="7314833" y="-856"/>
            <a:ext cx="741435" cy="973394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FEF07F3-B9CA-4E22-8942-A8C9598E8F19}"/>
              </a:ext>
            </a:extLst>
          </p:cNvPr>
          <p:cNvGrpSpPr/>
          <p:nvPr/>
        </p:nvGrpSpPr>
        <p:grpSpPr>
          <a:xfrm>
            <a:off x="493184" y="6176177"/>
            <a:ext cx="9473772" cy="681823"/>
            <a:chOff x="493184" y="6176177"/>
            <a:chExt cx="6230701" cy="68182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291963A-7AAD-41E5-836B-82B450E80560}"/>
                </a:ext>
              </a:extLst>
            </p:cNvPr>
            <p:cNvSpPr txBox="1"/>
            <p:nvPr/>
          </p:nvSpPr>
          <p:spPr>
            <a:xfrm>
              <a:off x="493184" y="6176177"/>
              <a:ext cx="62307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[1] Frenet</a:t>
              </a:r>
              <a:r>
                <a:rPr lang="zh-CN" altLang="en-US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坐标 </a:t>
              </a:r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https://www.cnblogs.com/fuhang/p/8991164.html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E6C4B97-4341-4407-AF4D-FC68B3A54054}"/>
                </a:ext>
              </a:extLst>
            </p:cNvPr>
            <p:cNvSpPr txBox="1"/>
            <p:nvPr/>
          </p:nvSpPr>
          <p:spPr>
            <a:xfrm>
              <a:off x="493184" y="6409367"/>
              <a:ext cx="62307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BCB1A15-C7B4-4AA4-94AA-05A74D6FF368}"/>
                </a:ext>
              </a:extLst>
            </p:cNvPr>
            <p:cNvSpPr txBox="1"/>
            <p:nvPr/>
          </p:nvSpPr>
          <p:spPr>
            <a:xfrm>
              <a:off x="493184" y="6642556"/>
              <a:ext cx="62307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B02DEE20-3A20-4AFF-A8D9-F22EDE58C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66" y="1295589"/>
            <a:ext cx="3324161" cy="434149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555ADB0-75E7-4E0E-84CF-7A7ACC02D0B2}"/>
              </a:ext>
            </a:extLst>
          </p:cNvPr>
          <p:cNvSpPr/>
          <p:nvPr/>
        </p:nvSpPr>
        <p:spPr>
          <a:xfrm>
            <a:off x="4326156" y="4716400"/>
            <a:ext cx="7460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zh-CN" altLang="en-US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在此基础上有横向和纵向的距离、速度、加速度</a:t>
            </a:r>
            <a:endParaRPr lang="en-US" altLang="zh-CN" sz="2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9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2">
            <a:extLst>
              <a:ext uri="{FF2B5EF4-FFF2-40B4-BE49-F238E27FC236}">
                <a16:creationId xmlns:a16="http://schemas.microsoft.com/office/drawing/2014/main" id="{458C24BA-F7E0-40ED-BD6A-E006E4685D07}"/>
              </a:ext>
            </a:extLst>
          </p:cNvPr>
          <p:cNvSpPr txBox="1">
            <a:spLocks/>
          </p:cNvSpPr>
          <p:nvPr/>
        </p:nvSpPr>
        <p:spPr>
          <a:xfrm>
            <a:off x="5841191" y="1407703"/>
            <a:ext cx="5023474" cy="4627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400" b="1"/>
              <a:t>运动规划配置空间</a:t>
            </a:r>
            <a:endParaRPr lang="en-US" altLang="zh-CN" sz="2400" b="1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400" b="0">
                <a:cs typeface="Times New Roman" panose="02020603050405020304" pitchFamily="18" charset="0"/>
                <a:sym typeface="Arial" panose="020B0604020202020204" pitchFamily="34" charset="0"/>
              </a:rPr>
              <a:t>(s,d,t)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 b="0">
                <a:cs typeface="Times New Roman" panose="02020603050405020304" pitchFamily="18" charset="0"/>
                <a:sym typeface="Arial" panose="020B0604020202020204" pitchFamily="34" charset="0"/>
              </a:rPr>
              <a:t>分解为横向控制和纵向控制</a:t>
            </a: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400" b="1">
                <a:sym typeface="Arial" panose="020B0604020202020204" pitchFamily="34" charset="0"/>
              </a:rPr>
              <a:t>优化目标</a:t>
            </a:r>
            <a:endParaRPr lang="en-US" altLang="zh-CN" sz="2400" b="1">
              <a:sym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p"/>
            </a:pPr>
            <a:endParaRPr lang="en-US" altLang="zh-CN" sz="2400" b="1">
              <a:sym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p"/>
            </a:pPr>
            <a:endParaRPr lang="en-US" altLang="zh-CN" sz="2400" b="1"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400" b="1">
              <a:sym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400" b="1">
                <a:sym typeface="Arial" panose="020B0604020202020204" pitchFamily="34" charset="0"/>
              </a:rPr>
              <a:t>五次多项式表示</a:t>
            </a:r>
            <a:endParaRPr lang="en-US" altLang="zh-CN" sz="2400" b="1">
              <a:sym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p"/>
            </a:pPr>
            <a:endParaRPr lang="en-US" altLang="zh-CN" sz="2400" b="1">
              <a:sym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p"/>
            </a:pPr>
            <a:endParaRPr lang="en-US" altLang="zh-CN" sz="2400" b="1"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 b="0">
                <a:cs typeface="Times New Roman" panose="02020603050405020304" pitchFamily="18" charset="0"/>
                <a:sym typeface="Arial" panose="020B0604020202020204" pitchFamily="34" charset="0"/>
              </a:rPr>
              <a:t>需要</a:t>
            </a:r>
            <a:r>
              <a:rPr lang="en-US" altLang="zh-CN" sz="2400" b="0">
                <a:cs typeface="Times New Roman" panose="02020603050405020304" pitchFamily="18" charset="0"/>
                <a:sym typeface="Arial" panose="020B0604020202020204" pitchFamily="34" charset="0"/>
              </a:rPr>
              <a:t>6</a:t>
            </a:r>
            <a:r>
              <a:rPr lang="zh-CN" altLang="en-US" sz="2400" b="0">
                <a:cs typeface="Times New Roman" panose="02020603050405020304" pitchFamily="18" charset="0"/>
                <a:sym typeface="Arial" panose="020B0604020202020204" pitchFamily="34" charset="0"/>
              </a:rPr>
              <a:t>个已知点</a:t>
            </a: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p"/>
            </a:pPr>
            <a:endParaRPr lang="en-US" altLang="zh-CN" sz="2400" b="1"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201E33-D3FE-4A30-A44B-8AED550B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4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ED58A32-AF65-438D-A05B-C231794483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2489" y="-104950"/>
            <a:ext cx="4279511" cy="1181582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6A9B531E-7052-4A46-AFA9-B7D939F1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8058149" cy="973394"/>
          </a:xfrm>
          <a:solidFill>
            <a:schemeClr val="accent1"/>
          </a:solidFill>
        </p:spPr>
        <p:txBody>
          <a:bodyPr anchor="ctr"/>
          <a:lstStyle/>
          <a:p>
            <a:r>
              <a:rPr lang="en-US" altLang="zh-CN">
                <a:solidFill>
                  <a:schemeClr val="bg1"/>
                </a:solidFill>
              </a:rPr>
              <a:t>1.2 </a:t>
            </a:r>
            <a:r>
              <a:rPr lang="zh-CN" altLang="en-US">
                <a:solidFill>
                  <a:schemeClr val="bg1"/>
                </a:solidFill>
              </a:rPr>
              <a:t>运动规划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19BB610A-338C-475A-919C-AF469F400B39}"/>
              </a:ext>
            </a:extLst>
          </p:cNvPr>
          <p:cNvSpPr/>
          <p:nvPr/>
        </p:nvSpPr>
        <p:spPr>
          <a:xfrm>
            <a:off x="7314833" y="-856"/>
            <a:ext cx="741435" cy="973394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FEF07F3-B9CA-4E22-8942-A8C9598E8F19}"/>
              </a:ext>
            </a:extLst>
          </p:cNvPr>
          <p:cNvGrpSpPr/>
          <p:nvPr/>
        </p:nvGrpSpPr>
        <p:grpSpPr>
          <a:xfrm>
            <a:off x="493184" y="6176177"/>
            <a:ext cx="9473772" cy="681823"/>
            <a:chOff x="493184" y="6176177"/>
            <a:chExt cx="6230701" cy="68182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291963A-7AAD-41E5-836B-82B450E80560}"/>
                </a:ext>
              </a:extLst>
            </p:cNvPr>
            <p:cNvSpPr txBox="1"/>
            <p:nvPr/>
          </p:nvSpPr>
          <p:spPr>
            <a:xfrm>
              <a:off x="493184" y="6176177"/>
              <a:ext cx="62307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[2]</a:t>
              </a:r>
              <a:r>
                <a:rPr lang="zh-CN" altLang="en-US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Frenet</a:t>
              </a:r>
              <a:r>
                <a:rPr lang="zh-CN" altLang="en-US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优化轨迹的无人车动作规划方法 </a:t>
              </a:r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https://blog.csdn.net/adamshan/article/details/80779615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E6C4B97-4341-4407-AF4D-FC68B3A54054}"/>
                </a:ext>
              </a:extLst>
            </p:cNvPr>
            <p:cNvSpPr txBox="1"/>
            <p:nvPr/>
          </p:nvSpPr>
          <p:spPr>
            <a:xfrm>
              <a:off x="493184" y="6409367"/>
              <a:ext cx="62307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rPr>
                <a:t>[3] Takahashi.  Local path planning and motion control for AGV in positioning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BCB1A15-C7B4-4AA4-94AA-05A74D6FF368}"/>
                </a:ext>
              </a:extLst>
            </p:cNvPr>
            <p:cNvSpPr txBox="1"/>
            <p:nvPr/>
          </p:nvSpPr>
          <p:spPr>
            <a:xfrm>
              <a:off x="493184" y="6642556"/>
              <a:ext cx="62307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2B19A01B-B9DE-4431-A587-344E659D7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61" y="1694151"/>
            <a:ext cx="1715444" cy="34696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27591BE-0A47-4DED-9E68-3071AC6CC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5882" y="1750112"/>
            <a:ext cx="3109238" cy="34517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F4CB4A-5E25-4353-B829-348DF7951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2399" y="3255249"/>
            <a:ext cx="4407732" cy="9093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3E6094-F898-4724-9986-E7A37F8305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2399" y="4789840"/>
            <a:ext cx="4772911" cy="46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5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7DAA2465-6609-432B-804B-E5ADD24752B4}"/>
              </a:ext>
            </a:extLst>
          </p:cNvPr>
          <p:cNvGrpSpPr/>
          <p:nvPr/>
        </p:nvGrpSpPr>
        <p:grpSpPr>
          <a:xfrm>
            <a:off x="493184" y="1180726"/>
            <a:ext cx="8058149" cy="6990325"/>
            <a:chOff x="1389112" y="1147834"/>
            <a:chExt cx="8058149" cy="699032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8B0E14D-CA14-47EA-B8B6-1189ADA81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3011" y="2012384"/>
              <a:ext cx="6620427" cy="686264"/>
            </a:xfrm>
            <a:prstGeom prst="rect">
              <a:avLst/>
            </a:prstGeom>
          </p:spPr>
        </p:pic>
        <p:sp>
          <p:nvSpPr>
            <p:cNvPr id="35" name="文本占位符 2">
              <a:extLst>
                <a:ext uri="{FF2B5EF4-FFF2-40B4-BE49-F238E27FC236}">
                  <a16:creationId xmlns:a16="http://schemas.microsoft.com/office/drawing/2014/main" id="{458C24BA-F7E0-40ED-BD6A-E006E4685D07}"/>
                </a:ext>
              </a:extLst>
            </p:cNvPr>
            <p:cNvSpPr txBox="1">
              <a:spLocks/>
            </p:cNvSpPr>
            <p:nvPr/>
          </p:nvSpPr>
          <p:spPr>
            <a:xfrm>
              <a:off x="1389112" y="1147834"/>
              <a:ext cx="8058149" cy="699032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None/>
                <a:defRPr sz="2000" b="0" kern="12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None/>
                <a:defRPr sz="2000" b="1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None/>
                <a:defRPr sz="1800" b="1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ct val="100000"/>
                </a:lnSpc>
                <a:buFont typeface="Wingdings" panose="05000000000000000000" pitchFamily="2" charset="2"/>
                <a:buChar char="p"/>
              </a:pPr>
              <a:r>
                <a:rPr lang="zh-CN" altLang="en-US" sz="2400" b="1"/>
                <a:t>横向控制</a:t>
              </a:r>
              <a:r>
                <a:rPr lang="en-US" altLang="zh-CN" sz="2400" b="1"/>
                <a:t>d(t)</a:t>
              </a:r>
              <a:r>
                <a:rPr lang="zh-CN" altLang="en-US" sz="2400" b="1"/>
                <a:t>求解</a:t>
              </a:r>
              <a:endParaRPr lang="en-US" altLang="zh-CN" sz="2400" b="1"/>
            </a:p>
            <a:p>
              <a:pPr marL="800100" lvl="1" indent="-342900"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b="0">
                  <a:cs typeface="Times New Roman" panose="02020603050405020304" pitchFamily="18" charset="0"/>
                  <a:sym typeface="Arial" panose="020B0604020202020204" pitchFamily="34" charset="0"/>
                </a:rPr>
                <a:t>初始时刻横向位置、速度、加速度</a:t>
              </a:r>
              <a:endParaRPr lang="en-US" altLang="zh-CN" sz="2400" b="0"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marL="800100" lvl="1" indent="-342900"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endParaRPr lang="en-US" altLang="zh-CN" sz="2400" b="0"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marL="800100" lvl="1" indent="-342900"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endParaRPr lang="en-US" altLang="zh-CN" sz="2400" b="0"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lvl="1">
                <a:lnSpc>
                  <a:spcPct val="100000"/>
                </a:lnSpc>
              </a:pPr>
              <a:endParaRPr lang="en-US" altLang="zh-CN" sz="2400" b="0"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marL="800100" lvl="1" indent="-342900"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b="0">
                  <a:cs typeface="Times New Roman" panose="02020603050405020304" pitchFamily="18" charset="0"/>
                  <a:sym typeface="Arial" panose="020B0604020202020204" pitchFamily="34" charset="0"/>
                </a:rPr>
                <a:t>目标时刻横向位置、速度、加速度</a:t>
              </a:r>
              <a:endParaRPr lang="en-US" altLang="zh-CN" sz="2400" b="0"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lvl="1">
                <a:lnSpc>
                  <a:spcPct val="100000"/>
                </a:lnSpc>
              </a:pPr>
              <a:endParaRPr lang="en-US" altLang="zh-CN" sz="2400" b="0"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marL="800100" lvl="1" indent="-342900"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endParaRPr lang="en-US" altLang="zh-CN" sz="2400" b="0"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marL="800100" lvl="1" indent="-342900"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endParaRPr lang="en-US" altLang="zh-CN" sz="2400" b="0"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en-US" altLang="zh-CN" sz="2400" b="1">
                <a:sym typeface="Arial" panose="020B0604020202020204" pitchFamily="34" charset="0"/>
              </a:endParaRPr>
            </a:p>
            <a:p>
              <a:pPr marL="800100" lvl="1" indent="-342900"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endParaRPr lang="en-US" altLang="zh-CN" sz="2400" b="0"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lvl="1">
                <a:lnSpc>
                  <a:spcPct val="100000"/>
                </a:lnSpc>
              </a:pPr>
              <a:endParaRPr lang="en-US" altLang="zh-CN" sz="2400" b="0"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marL="800100" lvl="1" indent="-342900"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endParaRPr lang="en-US" altLang="zh-CN" sz="2400" b="0">
                <a:cs typeface="Times New Roman" panose="02020603050405020304" pitchFamily="18" charset="0"/>
                <a:sym typeface="Arial" panose="020B0604020202020204" pitchFamily="34" charset="0"/>
              </a:endParaRP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CN" sz="2400" b="0"/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endParaRPr lang="en-US" altLang="zh-CN" sz="2400" dirty="0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10EB16B-B776-4767-96FD-36AF74E1D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3011" y="2555763"/>
              <a:ext cx="6468028" cy="628643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922D3C4-463F-4FD0-A3F8-A46C81DCC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53011" y="3178758"/>
              <a:ext cx="5172629" cy="637208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0DF32DF-23E3-4B0F-9E00-48DCAF992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76204" y="4229187"/>
              <a:ext cx="6560295" cy="495369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4B1B512-72AE-4B32-803C-772E4F661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76204" y="4667015"/>
              <a:ext cx="5391592" cy="608162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4A4AB88C-C2D6-4716-9629-889F9B211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77026" y="5255061"/>
              <a:ext cx="5220055" cy="608162"/>
            </a:xfrm>
            <a:prstGeom prst="rect">
              <a:avLst/>
            </a:prstGeom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201E33-D3FE-4A30-A44B-8AED550B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5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ED58A32-AF65-438D-A05B-C2317944832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2489" y="-104950"/>
            <a:ext cx="4279511" cy="1181582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6A9B531E-7052-4A46-AFA9-B7D939F1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8058149" cy="973394"/>
          </a:xfrm>
          <a:solidFill>
            <a:schemeClr val="accent1"/>
          </a:solidFill>
        </p:spPr>
        <p:txBody>
          <a:bodyPr anchor="ctr"/>
          <a:lstStyle/>
          <a:p>
            <a:r>
              <a:rPr lang="en-US" altLang="zh-CN">
                <a:solidFill>
                  <a:schemeClr val="bg1"/>
                </a:solidFill>
              </a:rPr>
              <a:t>1.2 </a:t>
            </a:r>
            <a:r>
              <a:rPr lang="zh-CN" altLang="en-US">
                <a:solidFill>
                  <a:schemeClr val="bg1"/>
                </a:solidFill>
              </a:rPr>
              <a:t>运动规划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19BB610A-338C-475A-919C-AF469F400B39}"/>
              </a:ext>
            </a:extLst>
          </p:cNvPr>
          <p:cNvSpPr/>
          <p:nvPr/>
        </p:nvSpPr>
        <p:spPr>
          <a:xfrm>
            <a:off x="7314833" y="-856"/>
            <a:ext cx="741435" cy="973394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FEF07F3-B9CA-4E22-8942-A8C9598E8F19}"/>
              </a:ext>
            </a:extLst>
          </p:cNvPr>
          <p:cNvGrpSpPr/>
          <p:nvPr/>
        </p:nvGrpSpPr>
        <p:grpSpPr>
          <a:xfrm>
            <a:off x="493184" y="6176177"/>
            <a:ext cx="9473772" cy="681823"/>
            <a:chOff x="493184" y="6176177"/>
            <a:chExt cx="6230701" cy="68182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291963A-7AAD-41E5-836B-82B450E80560}"/>
                </a:ext>
              </a:extLst>
            </p:cNvPr>
            <p:cNvSpPr txBox="1"/>
            <p:nvPr/>
          </p:nvSpPr>
          <p:spPr>
            <a:xfrm>
              <a:off x="493184" y="6176177"/>
              <a:ext cx="62307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E6C4B97-4341-4407-AF4D-FC68B3A54054}"/>
                </a:ext>
              </a:extLst>
            </p:cNvPr>
            <p:cNvSpPr txBox="1"/>
            <p:nvPr/>
          </p:nvSpPr>
          <p:spPr>
            <a:xfrm>
              <a:off x="493184" y="6409367"/>
              <a:ext cx="62307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BCB1A15-C7B4-4AA4-94AA-05A74D6FF368}"/>
                </a:ext>
              </a:extLst>
            </p:cNvPr>
            <p:cNvSpPr txBox="1"/>
            <p:nvPr/>
          </p:nvSpPr>
          <p:spPr>
            <a:xfrm>
              <a:off x="493184" y="6642556"/>
              <a:ext cx="62307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2CDCC10B-024C-4255-A31C-5C377534FAE8}"/>
              </a:ext>
            </a:extLst>
          </p:cNvPr>
          <p:cNvSpPr/>
          <p:nvPr/>
        </p:nvSpPr>
        <p:spPr>
          <a:xfrm rot="10800000">
            <a:off x="8209630" y="1796255"/>
            <a:ext cx="269010" cy="183014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2596160-93C8-4082-BF83-E9AFA2E17C30}"/>
              </a:ext>
            </a:extLst>
          </p:cNvPr>
          <p:cNvSpPr/>
          <p:nvPr/>
        </p:nvSpPr>
        <p:spPr>
          <a:xfrm>
            <a:off x="8866602" y="248121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00000"/>
            </a:pPr>
            <a:r>
              <a:rPr lang="zh-CN" altLang="en-US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初始信息</a:t>
            </a:r>
            <a:endParaRPr lang="en-US" altLang="zh-CN" sz="2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43999C4F-9831-437D-AF8C-74DC03ECA456}"/>
              </a:ext>
            </a:extLst>
          </p:cNvPr>
          <p:cNvSpPr/>
          <p:nvPr/>
        </p:nvSpPr>
        <p:spPr>
          <a:xfrm rot="10800000">
            <a:off x="8263158" y="3850637"/>
            <a:ext cx="269010" cy="183014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53B1FDD-1B25-44AB-85FD-4961342B4B3D}"/>
                  </a:ext>
                </a:extLst>
              </p:cNvPr>
              <p:cNvSpPr/>
              <p:nvPr/>
            </p:nvSpPr>
            <p:spPr>
              <a:xfrm>
                <a:off x="8866602" y="4189816"/>
                <a:ext cx="2823978" cy="1202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𝒅</m:t>
                    </m:r>
                    <m:r>
                      <a:rPr lang="en-US" altLang="zh-CN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b="1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采样值</a:t>
                </a:r>
                <a:endParaRPr lang="en-US" altLang="zh-CN" sz="24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采样值</a:t>
                </a:r>
                <a:endParaRPr lang="en-US" altLang="zh-CN" sz="24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t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速度、加速度为</a:t>
                </a:r>
                <a:r>
                  <a:rPr lang="en-US" altLang="zh-CN" sz="2400" b="1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53B1FDD-1B25-44AB-85FD-4961342B4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602" y="4189816"/>
                <a:ext cx="2823978" cy="1202445"/>
              </a:xfrm>
              <a:prstGeom prst="rect">
                <a:avLst/>
              </a:prstGeom>
              <a:blipFill>
                <a:blip r:embed="rId10"/>
                <a:stretch>
                  <a:fillRect l="-647" t="-4040" r="-1293" b="-10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05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2">
            <a:extLst>
              <a:ext uri="{FF2B5EF4-FFF2-40B4-BE49-F238E27FC236}">
                <a16:creationId xmlns:a16="http://schemas.microsoft.com/office/drawing/2014/main" id="{458C24BA-F7E0-40ED-BD6A-E006E4685D07}"/>
              </a:ext>
            </a:extLst>
          </p:cNvPr>
          <p:cNvSpPr txBox="1">
            <a:spLocks/>
          </p:cNvSpPr>
          <p:nvPr/>
        </p:nvSpPr>
        <p:spPr>
          <a:xfrm>
            <a:off x="0" y="1225696"/>
            <a:ext cx="5606321" cy="2203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400" b="1"/>
              <a:t>横向控制</a:t>
            </a:r>
            <a:r>
              <a:rPr lang="en-US" altLang="zh-CN" sz="2400" b="1"/>
              <a:t>d(t)</a:t>
            </a:r>
            <a:r>
              <a:rPr lang="zh-CN" altLang="en-US" sz="2400" b="1"/>
              <a:t>求解</a:t>
            </a:r>
            <a:endParaRPr lang="en-US" altLang="zh-CN" sz="2400" b="1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 b="0">
                <a:cs typeface="Times New Roman" panose="02020603050405020304" pitchFamily="18" charset="0"/>
                <a:sym typeface="Arial" panose="020B0604020202020204" pitchFamily="34" charset="0"/>
              </a:rPr>
              <a:t>初始时刻横向位置、速度、加速度</a:t>
            </a: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 b="0">
                <a:cs typeface="Times New Roman" panose="02020603050405020304" pitchFamily="18" charset="0"/>
                <a:sym typeface="Arial" panose="020B0604020202020204" pitchFamily="34" charset="0"/>
              </a:rPr>
              <a:t>目标时刻横向</a:t>
            </a:r>
            <a:r>
              <a:rPr lang="zh-CN" altLang="en-US" sz="2400">
                <a:solidFill>
                  <a:schemeClr val="accent1"/>
                </a:solidFill>
                <a:sym typeface="Arial" panose="020B0604020202020204" pitchFamily="34" charset="0"/>
              </a:rPr>
              <a:t>位置</a:t>
            </a:r>
            <a:r>
              <a:rPr lang="zh-CN" altLang="en-US" sz="2400" b="0">
                <a:cs typeface="Times New Roman" panose="02020603050405020304" pitchFamily="18" charset="0"/>
                <a:sym typeface="Arial" panose="020B0604020202020204" pitchFamily="34" charset="0"/>
              </a:rPr>
              <a:t>、速度、加速度</a:t>
            </a: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accent1"/>
                </a:solidFill>
                <a:sym typeface="Arial" panose="020B0604020202020204" pitchFamily="34" charset="0"/>
              </a:rPr>
              <a:t>预测时长</a:t>
            </a:r>
            <a:endParaRPr lang="en-US" altLang="zh-CN" sz="2400">
              <a:solidFill>
                <a:schemeClr val="accent1"/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400" b="1"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201E33-D3FE-4A30-A44B-8AED550B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6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ED58A32-AF65-438D-A05B-C231794483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2489" y="-104950"/>
            <a:ext cx="4279511" cy="1181582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6A9B531E-7052-4A46-AFA9-B7D939F1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8058149" cy="973394"/>
          </a:xfrm>
          <a:solidFill>
            <a:schemeClr val="accent1"/>
          </a:solidFill>
        </p:spPr>
        <p:txBody>
          <a:bodyPr anchor="ctr"/>
          <a:lstStyle/>
          <a:p>
            <a:r>
              <a:rPr lang="en-US" altLang="zh-CN">
                <a:solidFill>
                  <a:schemeClr val="bg1"/>
                </a:solidFill>
              </a:rPr>
              <a:t>1.2 </a:t>
            </a:r>
            <a:r>
              <a:rPr lang="zh-CN" altLang="en-US">
                <a:solidFill>
                  <a:schemeClr val="bg1"/>
                </a:solidFill>
              </a:rPr>
              <a:t>运动规划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19BB610A-338C-475A-919C-AF469F400B39}"/>
              </a:ext>
            </a:extLst>
          </p:cNvPr>
          <p:cNvSpPr/>
          <p:nvPr/>
        </p:nvSpPr>
        <p:spPr>
          <a:xfrm>
            <a:off x="7314833" y="-856"/>
            <a:ext cx="741435" cy="973394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FEF07F3-B9CA-4E22-8942-A8C9598E8F19}"/>
              </a:ext>
            </a:extLst>
          </p:cNvPr>
          <p:cNvGrpSpPr/>
          <p:nvPr/>
        </p:nvGrpSpPr>
        <p:grpSpPr>
          <a:xfrm>
            <a:off x="493184" y="6176177"/>
            <a:ext cx="9473772" cy="681823"/>
            <a:chOff x="493184" y="6176177"/>
            <a:chExt cx="6230701" cy="68182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291963A-7AAD-41E5-836B-82B450E80560}"/>
                </a:ext>
              </a:extLst>
            </p:cNvPr>
            <p:cNvSpPr txBox="1"/>
            <p:nvPr/>
          </p:nvSpPr>
          <p:spPr>
            <a:xfrm>
              <a:off x="493184" y="6176177"/>
              <a:ext cx="62307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E6C4B97-4341-4407-AF4D-FC68B3A54054}"/>
                </a:ext>
              </a:extLst>
            </p:cNvPr>
            <p:cNvSpPr txBox="1"/>
            <p:nvPr/>
          </p:nvSpPr>
          <p:spPr>
            <a:xfrm>
              <a:off x="493184" y="6409367"/>
              <a:ext cx="62307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BCB1A15-C7B4-4AA4-94AA-05A74D6FF368}"/>
                </a:ext>
              </a:extLst>
            </p:cNvPr>
            <p:cNvSpPr txBox="1"/>
            <p:nvPr/>
          </p:nvSpPr>
          <p:spPr>
            <a:xfrm>
              <a:off x="493184" y="6642556"/>
              <a:ext cx="62307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文本占位符 2">
            <a:extLst>
              <a:ext uri="{FF2B5EF4-FFF2-40B4-BE49-F238E27FC236}">
                <a16:creationId xmlns:a16="http://schemas.microsoft.com/office/drawing/2014/main" id="{765A5A79-1B11-4193-9377-794E3A4E5449}"/>
              </a:ext>
            </a:extLst>
          </p:cNvPr>
          <p:cNvSpPr txBox="1">
            <a:spLocks/>
          </p:cNvSpPr>
          <p:nvPr/>
        </p:nvSpPr>
        <p:spPr>
          <a:xfrm>
            <a:off x="5741233" y="1225695"/>
            <a:ext cx="5606321" cy="23569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400" b="1"/>
              <a:t>纵向控制</a:t>
            </a:r>
            <a:r>
              <a:rPr lang="en-US" altLang="zh-CN" sz="2400" b="1"/>
              <a:t>s(t)</a:t>
            </a:r>
            <a:r>
              <a:rPr lang="zh-CN" altLang="en-US" sz="2400" b="1"/>
              <a:t>求解</a:t>
            </a:r>
            <a:endParaRPr lang="en-US" altLang="zh-CN" sz="2400" b="1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 b="0">
                <a:cs typeface="Times New Roman" panose="02020603050405020304" pitchFamily="18" charset="0"/>
                <a:sym typeface="Arial" panose="020B0604020202020204" pitchFamily="34" charset="0"/>
              </a:rPr>
              <a:t>初始时刻纵向位置、速度、加速度</a:t>
            </a: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 b="0">
                <a:cs typeface="Times New Roman" panose="02020603050405020304" pitchFamily="18" charset="0"/>
                <a:sym typeface="Arial" panose="020B0604020202020204" pitchFamily="34" charset="0"/>
              </a:rPr>
              <a:t>目标时刻纵向</a:t>
            </a:r>
            <a:r>
              <a:rPr lang="zh-CN" altLang="en-US" sz="2400">
                <a:solidFill>
                  <a:schemeClr val="accent1"/>
                </a:solidFill>
                <a:sym typeface="Arial" panose="020B0604020202020204" pitchFamily="34" charset="0"/>
              </a:rPr>
              <a:t>速度</a:t>
            </a:r>
            <a:r>
              <a:rPr lang="zh-CN" altLang="en-US" sz="2400" b="0">
                <a:cs typeface="Times New Roman" panose="02020603050405020304" pitchFamily="18" charset="0"/>
                <a:sym typeface="Arial" panose="020B0604020202020204" pitchFamily="34" charset="0"/>
              </a:rPr>
              <a:t>、加速度</a:t>
            </a: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accent1"/>
                </a:solidFill>
                <a:sym typeface="Arial" panose="020B0604020202020204" pitchFamily="34" charset="0"/>
              </a:rPr>
              <a:t>预测时长</a:t>
            </a:r>
            <a:endParaRPr lang="en-US" altLang="zh-CN" sz="2400">
              <a:solidFill>
                <a:schemeClr val="accent1"/>
              </a:solidFill>
              <a:sym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400" b="1"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400" dirty="0"/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006C4186-E001-4C8A-97B0-A3E57D0D2313}"/>
              </a:ext>
            </a:extLst>
          </p:cNvPr>
          <p:cNvSpPr txBox="1">
            <a:spLocks/>
          </p:cNvSpPr>
          <p:nvPr/>
        </p:nvSpPr>
        <p:spPr>
          <a:xfrm>
            <a:off x="104302" y="3582648"/>
            <a:ext cx="8058149" cy="6990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400" b="1">
                <a:cs typeface="Times New Roman" panose="02020603050405020304" pitchFamily="18" charset="0"/>
                <a:sym typeface="Arial" panose="020B0604020202020204" pitchFamily="34" charset="0"/>
              </a:rPr>
              <a:t>横向损失函数设计</a:t>
            </a:r>
            <a:endParaRPr lang="en-US" altLang="zh-CN" sz="2400" b="1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zh-CN" altLang="en-US" sz="2400" b="1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b="0"/>
              <a:t>惩罚</a:t>
            </a:r>
            <a:r>
              <a:rPr lang="en-US" altLang="zh-CN" b="0"/>
              <a:t>Jerk</a:t>
            </a:r>
            <a:r>
              <a:rPr lang="zh-CN" altLang="en-US" b="0"/>
              <a:t>大的备选轨迹</a:t>
            </a:r>
            <a:endParaRPr lang="en-US" altLang="zh-CN" b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b="0"/>
              <a:t>制动应当迅速，时间短</a:t>
            </a:r>
            <a:endParaRPr lang="en-US" altLang="zh-CN" b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b="0"/>
              <a:t>目标状态不应偏离道路中心线太远</a:t>
            </a:r>
            <a:endParaRPr lang="en-US" altLang="zh-CN" b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sz="2400" b="0"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1653C96-084E-45E5-A4F7-8A0C466B7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11171"/>
            <a:ext cx="4502396" cy="4814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01F89F5-4CC8-475A-9064-2A2EBF9BC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181" y="3989958"/>
            <a:ext cx="3758959" cy="52389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3904129-DC1F-4E88-81B5-A4783E49B599}"/>
              </a:ext>
            </a:extLst>
          </p:cNvPr>
          <p:cNvSpPr/>
          <p:nvPr/>
        </p:nvSpPr>
        <p:spPr>
          <a:xfrm>
            <a:off x="5741233" y="3581792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纵向损失函数设计</a:t>
            </a:r>
            <a:endParaRPr lang="en-US" altLang="zh-CN" sz="2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indent="-342900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</a:pPr>
            <a:endParaRPr lang="en-US" altLang="zh-CN" sz="2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惩罚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Jerk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大的备选轨迹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制动应当迅速，时间短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终点速度和目标速度尽量接近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2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201E33-D3FE-4A30-A44B-8AED550B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7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ED58A32-AF65-438D-A05B-C2317944832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2489" y="-104950"/>
            <a:ext cx="4279511" cy="1181582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6A9B531E-7052-4A46-AFA9-B7D939F1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8058149" cy="973394"/>
          </a:xfrm>
          <a:solidFill>
            <a:schemeClr val="accent1"/>
          </a:solidFill>
        </p:spPr>
        <p:txBody>
          <a:bodyPr anchor="ctr"/>
          <a:lstStyle/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zh-CN" altLang="en-US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19BB610A-338C-475A-919C-AF469F400B39}"/>
              </a:ext>
            </a:extLst>
          </p:cNvPr>
          <p:cNvSpPr/>
          <p:nvPr/>
        </p:nvSpPr>
        <p:spPr>
          <a:xfrm>
            <a:off x="7314833" y="-856"/>
            <a:ext cx="741435" cy="973394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6FF45C1-3235-4133-9CE1-9D26AEA7416A}"/>
              </a:ext>
            </a:extLst>
          </p:cNvPr>
          <p:cNvSpPr/>
          <p:nvPr/>
        </p:nvSpPr>
        <p:spPr>
          <a:xfrm>
            <a:off x="188228" y="261621"/>
            <a:ext cx="108527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8" name="组合 3">
            <a:extLst>
              <a:ext uri="{FF2B5EF4-FFF2-40B4-BE49-F238E27FC236}">
                <a16:creationId xmlns:a16="http://schemas.microsoft.com/office/drawing/2014/main" id="{DC6BC2CD-9F9F-4BF5-8564-243FFBA6F333}"/>
              </a:ext>
            </a:extLst>
          </p:cNvPr>
          <p:cNvGrpSpPr/>
          <p:nvPr/>
        </p:nvGrpSpPr>
        <p:grpSpPr>
          <a:xfrm>
            <a:off x="2704362" y="1646814"/>
            <a:ext cx="6248399" cy="673591"/>
            <a:chOff x="1219200" y="1945294"/>
            <a:chExt cx="6248399" cy="514270"/>
          </a:xfrm>
        </p:grpSpPr>
        <p:sp>
          <p:nvSpPr>
            <p:cNvPr id="29" name="MH_Number_1">
              <a:extLst>
                <a:ext uri="{FF2B5EF4-FFF2-40B4-BE49-F238E27FC236}">
                  <a16:creationId xmlns:a16="http://schemas.microsoft.com/office/drawing/2014/main" id="{6273A80E-3686-4921-8D3A-2B8183EDEA6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219200" y="1945295"/>
              <a:ext cx="859292" cy="514269"/>
            </a:xfrm>
            <a:prstGeom prst="roundRect">
              <a:avLst>
                <a:gd name="adj" fmla="val 7615"/>
              </a:avLst>
            </a:prstGeom>
            <a:solidFill>
              <a:srgbClr val="D1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rgbClr val="FFFF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MH_Entry_1">
              <a:extLst>
                <a:ext uri="{FF2B5EF4-FFF2-40B4-BE49-F238E27FC236}">
                  <a16:creationId xmlns:a16="http://schemas.microsoft.com/office/drawing/2014/main" id="{4EF9323F-278E-4E27-988E-89C5D6CF05C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376590" y="1945294"/>
              <a:ext cx="5091009" cy="514269"/>
            </a:xfrm>
            <a:prstGeom prst="roundRect">
              <a:avLst>
                <a:gd name="adj" fmla="val 9124"/>
              </a:avLst>
            </a:prstGeom>
            <a:solidFill>
              <a:srgbClr val="F6D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2400" spc="200">
                  <a:solidFill>
                    <a:srgbClr val="D1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2400" spc="200">
                  <a:solidFill>
                    <a:srgbClr val="D1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Frenet</a:t>
              </a:r>
              <a:r>
                <a:rPr lang="zh-CN" altLang="en-US" sz="2400" spc="200">
                  <a:solidFill>
                    <a:srgbClr val="D1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的轨迹优化</a:t>
              </a:r>
              <a:endParaRPr lang="en-US" altLang="zh-CN" sz="2400" spc="200" dirty="0">
                <a:solidFill>
                  <a:srgbClr val="D1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">
            <a:extLst>
              <a:ext uri="{FF2B5EF4-FFF2-40B4-BE49-F238E27FC236}">
                <a16:creationId xmlns:a16="http://schemas.microsoft.com/office/drawing/2014/main" id="{9FC1CDE4-D569-419B-91AF-B874085CA5B4}"/>
              </a:ext>
            </a:extLst>
          </p:cNvPr>
          <p:cNvGrpSpPr/>
          <p:nvPr/>
        </p:nvGrpSpPr>
        <p:grpSpPr>
          <a:xfrm>
            <a:off x="2704362" y="2967336"/>
            <a:ext cx="6248399" cy="673591"/>
            <a:chOff x="1219200" y="1945294"/>
            <a:chExt cx="6248399" cy="514270"/>
          </a:xfrm>
        </p:grpSpPr>
        <p:sp>
          <p:nvSpPr>
            <p:cNvPr id="37" name="MH_Number_1">
              <a:extLst>
                <a:ext uri="{FF2B5EF4-FFF2-40B4-BE49-F238E27FC236}">
                  <a16:creationId xmlns:a16="http://schemas.microsoft.com/office/drawing/2014/main" id="{D4526ADB-18E1-438F-A888-89764950FEE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219200" y="1945295"/>
              <a:ext cx="859292" cy="514269"/>
            </a:xfrm>
            <a:prstGeom prst="roundRect">
              <a:avLst>
                <a:gd name="adj" fmla="val 7615"/>
              </a:avLst>
            </a:prstGeom>
            <a:solidFill>
              <a:srgbClr val="D1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rgbClr val="FFFF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400" b="1" dirty="0">
                <a:solidFill>
                  <a:srgbClr val="FFFF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MH_Entry_1">
              <a:extLst>
                <a:ext uri="{FF2B5EF4-FFF2-40B4-BE49-F238E27FC236}">
                  <a16:creationId xmlns:a16="http://schemas.microsoft.com/office/drawing/2014/main" id="{E2EDBDC6-49BB-4B88-8D46-9E02F972771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76590" y="1945294"/>
              <a:ext cx="5091009" cy="514269"/>
            </a:xfrm>
            <a:prstGeom prst="roundRect">
              <a:avLst>
                <a:gd name="adj" fmla="val 9124"/>
              </a:avLst>
            </a:prstGeom>
            <a:solidFill>
              <a:srgbClr val="F6D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2400" b="1" spc="200">
                  <a:solidFill>
                    <a:srgbClr val="D1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代码实现</a:t>
              </a:r>
              <a:endParaRPr lang="en-US" altLang="zh-CN" sz="2400" b="1" spc="200" dirty="0">
                <a:solidFill>
                  <a:srgbClr val="D1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">
            <a:extLst>
              <a:ext uri="{FF2B5EF4-FFF2-40B4-BE49-F238E27FC236}">
                <a16:creationId xmlns:a16="http://schemas.microsoft.com/office/drawing/2014/main" id="{6422FBC6-5396-4620-9249-E76712544CA8}"/>
              </a:ext>
            </a:extLst>
          </p:cNvPr>
          <p:cNvGrpSpPr/>
          <p:nvPr/>
        </p:nvGrpSpPr>
        <p:grpSpPr>
          <a:xfrm>
            <a:off x="2704362" y="4287859"/>
            <a:ext cx="6248399" cy="673593"/>
            <a:chOff x="1219200" y="1945293"/>
            <a:chExt cx="6248399" cy="514271"/>
          </a:xfrm>
        </p:grpSpPr>
        <p:sp>
          <p:nvSpPr>
            <p:cNvPr id="40" name="MH_Number_1">
              <a:extLst>
                <a:ext uri="{FF2B5EF4-FFF2-40B4-BE49-F238E27FC236}">
                  <a16:creationId xmlns:a16="http://schemas.microsoft.com/office/drawing/2014/main" id="{6DBA8B2C-84AE-48DA-BD88-2303B3DFF52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219200" y="1945295"/>
              <a:ext cx="859292" cy="514269"/>
            </a:xfrm>
            <a:prstGeom prst="roundRect">
              <a:avLst>
                <a:gd name="adj" fmla="val 7615"/>
              </a:avLst>
            </a:prstGeom>
            <a:solidFill>
              <a:srgbClr val="D1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rgbClr val="FFFF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400" b="1" dirty="0">
                <a:solidFill>
                  <a:srgbClr val="FFFF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MH_Entry_1">
              <a:extLst>
                <a:ext uri="{FF2B5EF4-FFF2-40B4-BE49-F238E27FC236}">
                  <a16:creationId xmlns:a16="http://schemas.microsoft.com/office/drawing/2014/main" id="{1DC3A0C8-A3A7-451C-A534-796D613860F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376590" y="1945293"/>
              <a:ext cx="5091009" cy="514269"/>
            </a:xfrm>
            <a:prstGeom prst="roundRect">
              <a:avLst>
                <a:gd name="adj" fmla="val 9124"/>
              </a:avLst>
            </a:prstGeom>
            <a:solidFill>
              <a:srgbClr val="F6DE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2400" spc="200">
                  <a:solidFill>
                    <a:srgbClr val="D1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延时问题</a:t>
              </a:r>
              <a:endParaRPr lang="en-US" altLang="zh-CN" sz="2400" spc="200" dirty="0">
                <a:solidFill>
                  <a:srgbClr val="D1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56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201E33-D3FE-4A30-A44B-8AED550B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8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ED58A32-AF65-438D-A05B-C231794483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2489" y="-104950"/>
            <a:ext cx="4279511" cy="1181582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6A9B531E-7052-4A46-AFA9-B7D939F1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8058149" cy="973394"/>
          </a:xfrm>
          <a:solidFill>
            <a:schemeClr val="accent1"/>
          </a:solidFill>
        </p:spPr>
        <p:txBody>
          <a:bodyPr anchor="ctr"/>
          <a:lstStyle/>
          <a:p>
            <a:r>
              <a:rPr lang="en-US" altLang="zh-CN">
                <a:solidFill>
                  <a:schemeClr val="bg1"/>
                </a:solidFill>
              </a:rPr>
              <a:t>2.1 </a:t>
            </a:r>
            <a:r>
              <a:rPr lang="zh-CN" altLang="en-US">
                <a:solidFill>
                  <a:schemeClr val="bg1"/>
                </a:solidFill>
              </a:rPr>
              <a:t>代码调用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19BB610A-338C-475A-919C-AF469F400B39}"/>
              </a:ext>
            </a:extLst>
          </p:cNvPr>
          <p:cNvSpPr/>
          <p:nvPr/>
        </p:nvSpPr>
        <p:spPr>
          <a:xfrm>
            <a:off x="7314833" y="-856"/>
            <a:ext cx="741435" cy="973394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FEF07F3-B9CA-4E22-8942-A8C9598E8F19}"/>
              </a:ext>
            </a:extLst>
          </p:cNvPr>
          <p:cNvGrpSpPr/>
          <p:nvPr/>
        </p:nvGrpSpPr>
        <p:grpSpPr>
          <a:xfrm>
            <a:off x="493184" y="6176177"/>
            <a:ext cx="9473772" cy="681823"/>
            <a:chOff x="493184" y="6176177"/>
            <a:chExt cx="6230701" cy="68182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291963A-7AAD-41E5-836B-82B450E80560}"/>
                </a:ext>
              </a:extLst>
            </p:cNvPr>
            <p:cNvSpPr txBox="1"/>
            <p:nvPr/>
          </p:nvSpPr>
          <p:spPr>
            <a:xfrm>
              <a:off x="493184" y="6176177"/>
              <a:ext cx="62307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E6C4B97-4341-4407-AF4D-FC68B3A54054}"/>
                </a:ext>
              </a:extLst>
            </p:cNvPr>
            <p:cNvSpPr txBox="1"/>
            <p:nvPr/>
          </p:nvSpPr>
          <p:spPr>
            <a:xfrm>
              <a:off x="493184" y="6409367"/>
              <a:ext cx="62307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BCB1A15-C7B4-4AA4-94AA-05A74D6FF368}"/>
                </a:ext>
              </a:extLst>
            </p:cNvPr>
            <p:cNvSpPr txBox="1"/>
            <p:nvPr/>
          </p:nvSpPr>
          <p:spPr>
            <a:xfrm>
              <a:off x="493184" y="6642556"/>
              <a:ext cx="62307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577E0DC-EB7D-455D-9B55-9F3B16C1F972}"/>
              </a:ext>
            </a:extLst>
          </p:cNvPr>
          <p:cNvSpPr/>
          <p:nvPr/>
        </p:nvSpPr>
        <p:spPr>
          <a:xfrm>
            <a:off x="0" y="1286759"/>
            <a:ext cx="3373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节点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decision_node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19ED73-DADB-42FD-844E-149BDCEAC1DF}"/>
              </a:ext>
            </a:extLst>
          </p:cNvPr>
          <p:cNvSpPr/>
          <p:nvPr/>
        </p:nvSpPr>
        <p:spPr>
          <a:xfrm>
            <a:off x="0" y="2039421"/>
            <a:ext cx="4624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Werling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. trajectory_update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10DB90B-CACD-4FD7-A5A8-EE83A4D576EF}"/>
              </a:ext>
            </a:extLst>
          </p:cNvPr>
          <p:cNvSpPr/>
          <p:nvPr/>
        </p:nvSpPr>
        <p:spPr>
          <a:xfrm>
            <a:off x="4764249" y="1254507"/>
            <a:ext cx="76334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Werling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. Initialize</a:t>
            </a:r>
          </a:p>
          <a:p>
            <a:pPr lvl="1">
              <a:lnSpc>
                <a:spcPct val="1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生成地图到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Frenet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坐标点变换关系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csp</a:t>
            </a:r>
          </a:p>
          <a:p>
            <a:pPr lvl="1">
              <a:lnSpc>
                <a:spcPct val="1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线性预测未来一段时间障碍物位置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obs_prediction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AC62EDF-CA53-4405-82A0-3D81906095A1}"/>
              </a:ext>
            </a:extLst>
          </p:cNvPr>
          <p:cNvSpPr/>
          <p:nvPr/>
        </p:nvSpPr>
        <p:spPr>
          <a:xfrm>
            <a:off x="4764249" y="2664693"/>
            <a:ext cx="49068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Werling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. calculate_start_state</a:t>
            </a:r>
          </a:p>
          <a:p>
            <a:pPr lvl="1">
              <a:lnSpc>
                <a:spcPct val="1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计算起始状态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FDC82C-CD4D-4298-8727-AED3586F0156}"/>
              </a:ext>
            </a:extLst>
          </p:cNvPr>
          <p:cNvSpPr/>
          <p:nvPr/>
        </p:nvSpPr>
        <p:spPr>
          <a:xfrm>
            <a:off x="4764249" y="3710088"/>
            <a:ext cx="5532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Werling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. frenet_optimal_planning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AC12C82-468B-42E5-92C9-241DF6782778}"/>
              </a:ext>
            </a:extLst>
          </p:cNvPr>
          <p:cNvSpPr/>
          <p:nvPr/>
        </p:nvSpPr>
        <p:spPr>
          <a:xfrm>
            <a:off x="0" y="2927973"/>
            <a:ext cx="464742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Werling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. calc_frenet_paths</a:t>
            </a:r>
          </a:p>
          <a:p>
            <a:pPr lvl="1">
              <a:lnSpc>
                <a:spcPct val="1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输入当前速度和起始位置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采样返回一系列轨迹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85AEBE-94E6-4822-AE33-D4B27456A185}"/>
              </a:ext>
            </a:extLst>
          </p:cNvPr>
          <p:cNvSpPr/>
          <p:nvPr/>
        </p:nvSpPr>
        <p:spPr>
          <a:xfrm>
            <a:off x="0" y="4200616"/>
            <a:ext cx="45217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Werling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. calc_global_paths</a:t>
            </a:r>
          </a:p>
          <a:p>
            <a:pPr lvl="1">
              <a:lnSpc>
                <a:spcPct val="1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转换为全局坐标轨迹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332DC49-5E17-4217-9679-45BEB2B093ED}"/>
              </a:ext>
            </a:extLst>
          </p:cNvPr>
          <p:cNvSpPr/>
          <p:nvPr/>
        </p:nvSpPr>
        <p:spPr>
          <a:xfrm>
            <a:off x="-1" y="5103928"/>
            <a:ext cx="37454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Werling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. check_paths</a:t>
            </a:r>
          </a:p>
          <a:p>
            <a:pPr lvl="1">
              <a:lnSpc>
                <a:spcPct val="1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对轨迹进行碰撞检测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D2562D-52C2-42AF-AB61-2EEA569FEB87}"/>
              </a:ext>
            </a:extLst>
          </p:cNvPr>
          <p:cNvSpPr/>
          <p:nvPr/>
        </p:nvSpPr>
        <p:spPr>
          <a:xfrm>
            <a:off x="493184" y="1308317"/>
            <a:ext cx="2879855" cy="44010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2512501-D4F6-4E9B-863C-D3945673EB7E}"/>
              </a:ext>
            </a:extLst>
          </p:cNvPr>
          <p:cNvSpPr/>
          <p:nvPr/>
        </p:nvSpPr>
        <p:spPr>
          <a:xfrm>
            <a:off x="493184" y="2039420"/>
            <a:ext cx="4028567" cy="41411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BBFD66D-C883-4756-8492-970A21655E0F}"/>
              </a:ext>
            </a:extLst>
          </p:cNvPr>
          <p:cNvSpPr/>
          <p:nvPr/>
        </p:nvSpPr>
        <p:spPr>
          <a:xfrm>
            <a:off x="5230070" y="1248370"/>
            <a:ext cx="6824770" cy="295224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9FA95F3-8171-4BF8-8820-5598A5FFD31D}"/>
              </a:ext>
            </a:extLst>
          </p:cNvPr>
          <p:cNvSpPr/>
          <p:nvPr/>
        </p:nvSpPr>
        <p:spPr>
          <a:xfrm>
            <a:off x="493184" y="2954651"/>
            <a:ext cx="3960583" cy="295224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F065163-0DF2-4DF7-A45A-C0CFC961E5F5}"/>
              </a:ext>
            </a:extLst>
          </p:cNvPr>
          <p:cNvCxnSpPr>
            <a:cxnSpLocks/>
          </p:cNvCxnSpPr>
          <p:nvPr/>
        </p:nvCxnSpPr>
        <p:spPr>
          <a:xfrm>
            <a:off x="1872723" y="1767333"/>
            <a:ext cx="0" cy="254341"/>
          </a:xfrm>
          <a:prstGeom prst="straightConnector1">
            <a:avLst/>
          </a:prstGeom>
          <a:ln w="19050">
            <a:solidFill>
              <a:srgbClr val="D15A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2726746-2A4F-4CEB-B4E9-1492739918A2}"/>
              </a:ext>
            </a:extLst>
          </p:cNvPr>
          <p:cNvCxnSpPr>
            <a:cxnSpLocks/>
          </p:cNvCxnSpPr>
          <p:nvPr/>
        </p:nvCxnSpPr>
        <p:spPr>
          <a:xfrm flipV="1">
            <a:off x="4533462" y="2234435"/>
            <a:ext cx="673718" cy="1"/>
          </a:xfrm>
          <a:prstGeom prst="straightConnector1">
            <a:avLst/>
          </a:prstGeom>
          <a:ln w="19050">
            <a:solidFill>
              <a:srgbClr val="D15A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5FD8572-E6D6-4592-AD8B-68A6B24AF650}"/>
              </a:ext>
            </a:extLst>
          </p:cNvPr>
          <p:cNvCxnSpPr>
            <a:cxnSpLocks/>
          </p:cNvCxnSpPr>
          <p:nvPr/>
        </p:nvCxnSpPr>
        <p:spPr>
          <a:xfrm flipH="1">
            <a:off x="4509304" y="3955386"/>
            <a:ext cx="688164" cy="0"/>
          </a:xfrm>
          <a:prstGeom prst="straightConnector1">
            <a:avLst/>
          </a:prstGeom>
          <a:ln w="19050">
            <a:solidFill>
              <a:srgbClr val="D15A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16AE8558-A0B8-4C0A-826C-24A4557BF76F}"/>
              </a:ext>
            </a:extLst>
          </p:cNvPr>
          <p:cNvSpPr/>
          <p:nvPr/>
        </p:nvSpPr>
        <p:spPr>
          <a:xfrm>
            <a:off x="5230070" y="3705258"/>
            <a:ext cx="6824770" cy="49534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96D5EE1-DF95-4E0E-B34B-330337D092F3}"/>
              </a:ext>
            </a:extLst>
          </p:cNvPr>
          <p:cNvSpPr/>
          <p:nvPr/>
        </p:nvSpPr>
        <p:spPr>
          <a:xfrm>
            <a:off x="493184" y="2958506"/>
            <a:ext cx="3960583" cy="11110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D3C5894-86D9-4822-9E1B-99E84A733E59}"/>
              </a:ext>
            </a:extLst>
          </p:cNvPr>
          <p:cNvSpPr/>
          <p:nvPr/>
        </p:nvSpPr>
        <p:spPr>
          <a:xfrm>
            <a:off x="9810818" y="1900077"/>
            <a:ext cx="2244022" cy="601009"/>
          </a:xfrm>
          <a:prstGeom prst="ellipse">
            <a:avLst/>
          </a:prstGeom>
          <a:noFill/>
          <a:ln w="19050">
            <a:solidFill>
              <a:srgbClr val="D15A3E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B9CE467F-A2AA-4904-A185-393637943D73}"/>
              </a:ext>
            </a:extLst>
          </p:cNvPr>
          <p:cNvCxnSpPr>
            <a:stCxn id="39" idx="4"/>
            <a:endCxn id="27" idx="3"/>
          </p:cNvCxnSpPr>
          <p:nvPr/>
        </p:nvCxnSpPr>
        <p:spPr>
          <a:xfrm rot="5400000">
            <a:off x="5829969" y="416566"/>
            <a:ext cx="3018341" cy="71873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61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201E33-D3FE-4A30-A44B-8AED550B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>
                <a:solidFill>
                  <a:srgbClr val="2D2E2D">
                    <a:lumMod val="90000"/>
                    <a:lumOff val="10000"/>
                  </a:srgbClr>
                </a:solidFill>
              </a:rPr>
              <a:pPr/>
              <a:t>9</a:t>
            </a:fld>
            <a:endParaRPr lang="zh-CN" altLang="en-US" dirty="0">
              <a:solidFill>
                <a:srgbClr val="2D2E2D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ED58A32-AF65-438D-A05B-C231794483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2489" y="-104950"/>
            <a:ext cx="4279511" cy="1181582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6A9B531E-7052-4A46-AFA9-B7D939F1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8058149" cy="973394"/>
          </a:xfrm>
          <a:solidFill>
            <a:schemeClr val="accent1"/>
          </a:solidFill>
        </p:spPr>
        <p:txBody>
          <a:bodyPr anchor="ctr"/>
          <a:lstStyle/>
          <a:p>
            <a:r>
              <a:rPr lang="en-US" altLang="zh-CN">
                <a:solidFill>
                  <a:schemeClr val="bg1"/>
                </a:solidFill>
              </a:rPr>
              <a:t>2.1 </a:t>
            </a:r>
            <a:r>
              <a:rPr lang="zh-CN" altLang="en-US">
                <a:solidFill>
                  <a:schemeClr val="bg1"/>
                </a:solidFill>
              </a:rPr>
              <a:t>代码调用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19BB610A-338C-475A-919C-AF469F400B39}"/>
              </a:ext>
            </a:extLst>
          </p:cNvPr>
          <p:cNvSpPr/>
          <p:nvPr/>
        </p:nvSpPr>
        <p:spPr>
          <a:xfrm>
            <a:off x="7314833" y="-856"/>
            <a:ext cx="741435" cy="973394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FEF07F3-B9CA-4E22-8942-A8C9598E8F19}"/>
              </a:ext>
            </a:extLst>
          </p:cNvPr>
          <p:cNvGrpSpPr/>
          <p:nvPr/>
        </p:nvGrpSpPr>
        <p:grpSpPr>
          <a:xfrm>
            <a:off x="493184" y="6176177"/>
            <a:ext cx="9473772" cy="681823"/>
            <a:chOff x="493184" y="6176177"/>
            <a:chExt cx="6230701" cy="68182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291963A-7AAD-41E5-836B-82B450E80560}"/>
                </a:ext>
              </a:extLst>
            </p:cNvPr>
            <p:cNvSpPr txBox="1"/>
            <p:nvPr/>
          </p:nvSpPr>
          <p:spPr>
            <a:xfrm>
              <a:off x="493184" y="6176177"/>
              <a:ext cx="62307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E6C4B97-4341-4407-AF4D-FC68B3A54054}"/>
                </a:ext>
              </a:extLst>
            </p:cNvPr>
            <p:cNvSpPr txBox="1"/>
            <p:nvPr/>
          </p:nvSpPr>
          <p:spPr>
            <a:xfrm>
              <a:off x="493184" y="6409367"/>
              <a:ext cx="62307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BCB1A15-C7B4-4AA4-94AA-05A74D6FF368}"/>
                </a:ext>
              </a:extLst>
            </p:cNvPr>
            <p:cNvSpPr txBox="1"/>
            <p:nvPr/>
          </p:nvSpPr>
          <p:spPr>
            <a:xfrm>
              <a:off x="493184" y="6642556"/>
              <a:ext cx="62307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3AC12C82-468B-42E5-92C9-241DF6782778}"/>
              </a:ext>
            </a:extLst>
          </p:cNvPr>
          <p:cNvSpPr/>
          <p:nvPr/>
        </p:nvSpPr>
        <p:spPr>
          <a:xfrm>
            <a:off x="-31719" y="1767991"/>
            <a:ext cx="464742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Werling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. calc_frenet_paths</a:t>
            </a:r>
          </a:p>
          <a:p>
            <a:pPr lvl="1">
              <a:lnSpc>
                <a:spcPct val="1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输入当前速度和起始位置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采样返回一系列轨迹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332DC49-5E17-4217-9679-45BEB2B093ED}"/>
              </a:ext>
            </a:extLst>
          </p:cNvPr>
          <p:cNvSpPr/>
          <p:nvPr/>
        </p:nvSpPr>
        <p:spPr>
          <a:xfrm>
            <a:off x="38931" y="3785395"/>
            <a:ext cx="37454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Werling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. check_paths</a:t>
            </a:r>
          </a:p>
          <a:p>
            <a:pPr lvl="1">
              <a:lnSpc>
                <a:spcPct val="1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对轨迹进行碰撞检测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91E6150-9118-48A7-B282-DE2D23EE26B7}"/>
              </a:ext>
            </a:extLst>
          </p:cNvPr>
          <p:cNvSpPr/>
          <p:nvPr/>
        </p:nvSpPr>
        <p:spPr>
          <a:xfrm>
            <a:off x="4508631" y="1144691"/>
            <a:ext cx="61863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calc_frenet_paths</a:t>
            </a:r>
            <a:r>
              <a:rPr lang="zh-CN" altLang="en-US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三重采样循环：</a:t>
            </a:r>
            <a:endParaRPr lang="en-US" altLang="zh-CN" sz="2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目标时刻横向距离，预测时长，纵向速度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按照损失函数大小排序依次返回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0CF6D09-D68F-40F3-831E-D07264EC806E}"/>
              </a:ext>
            </a:extLst>
          </p:cNvPr>
          <p:cNvCxnSpPr>
            <a:cxnSpLocks/>
          </p:cNvCxnSpPr>
          <p:nvPr/>
        </p:nvCxnSpPr>
        <p:spPr>
          <a:xfrm flipH="1">
            <a:off x="5356319" y="3624603"/>
            <a:ext cx="1432560" cy="18302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64E31972-4542-4B98-9786-FB2477392B4C}"/>
              </a:ext>
            </a:extLst>
          </p:cNvPr>
          <p:cNvSpPr/>
          <p:nvPr/>
        </p:nvSpPr>
        <p:spPr>
          <a:xfrm>
            <a:off x="5951629" y="4422571"/>
            <a:ext cx="241940" cy="234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01C415A-7EFF-47FD-8190-4D84F67B915E}"/>
              </a:ext>
            </a:extLst>
          </p:cNvPr>
          <p:cNvSpPr/>
          <p:nvPr/>
        </p:nvSpPr>
        <p:spPr>
          <a:xfrm>
            <a:off x="5235349" y="5323514"/>
            <a:ext cx="241940" cy="234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A6ED2B5-80FD-416B-A886-1F62E58C0F38}"/>
              </a:ext>
            </a:extLst>
          </p:cNvPr>
          <p:cNvSpPr/>
          <p:nvPr/>
        </p:nvSpPr>
        <p:spPr>
          <a:xfrm>
            <a:off x="6667909" y="3521626"/>
            <a:ext cx="241940" cy="234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640F90-C0C7-4AF0-83BD-C56F251B415F}"/>
              </a:ext>
            </a:extLst>
          </p:cNvPr>
          <p:cNvSpPr/>
          <p:nvPr/>
        </p:nvSpPr>
        <p:spPr>
          <a:xfrm>
            <a:off x="5360060" y="4326353"/>
            <a:ext cx="773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(x,y)</a:t>
            </a:r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686E3D5-EB0E-4332-AFAE-0AFB6971C252}"/>
              </a:ext>
            </a:extLst>
          </p:cNvPr>
          <p:cNvSpPr/>
          <p:nvPr/>
        </p:nvSpPr>
        <p:spPr>
          <a:xfrm>
            <a:off x="6193569" y="4235171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yaw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180D668-66CB-4799-87AF-1DDEE6B8B227}"/>
              </a:ext>
            </a:extLst>
          </p:cNvPr>
          <p:cNvSpPr/>
          <p:nvPr/>
        </p:nvSpPr>
        <p:spPr>
          <a:xfrm>
            <a:off x="6230518" y="3046285"/>
            <a:ext cx="1138890" cy="1138890"/>
          </a:xfrm>
          <a:prstGeom prst="ellipse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87CEACE-A21D-4560-8536-4CC25862BA81}"/>
              </a:ext>
            </a:extLst>
          </p:cNvPr>
          <p:cNvSpPr/>
          <p:nvPr/>
        </p:nvSpPr>
        <p:spPr>
          <a:xfrm>
            <a:off x="4764707" y="4861629"/>
            <a:ext cx="1138890" cy="1138890"/>
          </a:xfrm>
          <a:prstGeom prst="ellipse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F2B2A8D-768C-4D92-A98F-89D8019D717F}"/>
              </a:ext>
            </a:extLst>
          </p:cNvPr>
          <p:cNvSpPr/>
          <p:nvPr/>
        </p:nvSpPr>
        <p:spPr>
          <a:xfrm>
            <a:off x="6485646" y="3195351"/>
            <a:ext cx="773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front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1AF5CC4-81D2-4B39-81CC-909AE4E534D1}"/>
              </a:ext>
            </a:extLst>
          </p:cNvPr>
          <p:cNvSpPr/>
          <p:nvPr/>
        </p:nvSpPr>
        <p:spPr>
          <a:xfrm>
            <a:off x="4973272" y="5524715"/>
            <a:ext cx="773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back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307757-E246-462A-9CD5-D7506816150C}"/>
              </a:ext>
            </a:extLst>
          </p:cNvPr>
          <p:cNvSpPr/>
          <p:nvPr/>
        </p:nvSpPr>
        <p:spPr>
          <a:xfrm>
            <a:off x="6909849" y="4969941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对于考虑的每一时刻成立</a:t>
            </a:r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86163E8D-7530-4D0E-8BAB-182E429EA578}"/>
              </a:ext>
            </a:extLst>
          </p:cNvPr>
          <p:cNvSpPr/>
          <p:nvPr/>
        </p:nvSpPr>
        <p:spPr>
          <a:xfrm>
            <a:off x="8102701" y="3646323"/>
            <a:ext cx="241940" cy="23429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4E63FE3-D27B-40E1-9A07-6C3B3BCD7EF3}"/>
              </a:ext>
            </a:extLst>
          </p:cNvPr>
          <p:cNvSpPr/>
          <p:nvPr/>
        </p:nvSpPr>
        <p:spPr>
          <a:xfrm>
            <a:off x="8942830" y="3195351"/>
            <a:ext cx="22621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障碍物</a:t>
            </a:r>
            <a:endParaRPr lang="en-US" altLang="zh-CN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车的模型在这里一样</a:t>
            </a:r>
            <a:endParaRPr lang="en-US" altLang="zh-CN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行人退化为一个点</a:t>
            </a:r>
            <a:endParaRPr lang="en-US" altLang="zh-CN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endParaRPr lang="en-US" altLang="zh-CN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只能考虑三个障碍物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29C4D87-EA28-4279-93E7-EA96D55EBF21}"/>
              </a:ext>
            </a:extLst>
          </p:cNvPr>
          <p:cNvSpPr/>
          <p:nvPr/>
        </p:nvSpPr>
        <p:spPr>
          <a:xfrm>
            <a:off x="7657505" y="3202546"/>
            <a:ext cx="1138890" cy="1138890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CF473FE-23C5-4D67-BF9B-DFC8FA089679}"/>
              </a:ext>
            </a:extLst>
          </p:cNvPr>
          <p:cNvSpPr/>
          <p:nvPr/>
        </p:nvSpPr>
        <p:spPr>
          <a:xfrm>
            <a:off x="5356319" y="403521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D15A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自车</a:t>
            </a:r>
            <a:endParaRPr lang="zh-CN" altLang="en-US">
              <a:solidFill>
                <a:srgbClr val="D15A3E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34DD89F-7CE6-4961-B587-C9A9819ADF95}"/>
              </a:ext>
            </a:extLst>
          </p:cNvPr>
          <p:cNvSpPr/>
          <p:nvPr/>
        </p:nvSpPr>
        <p:spPr>
          <a:xfrm>
            <a:off x="493184" y="1333203"/>
            <a:ext cx="3960583" cy="363256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14D0B9D-3B8C-414C-BE12-CC8C307AAC9C}"/>
              </a:ext>
            </a:extLst>
          </p:cNvPr>
          <p:cNvSpPr/>
          <p:nvPr/>
        </p:nvSpPr>
        <p:spPr>
          <a:xfrm>
            <a:off x="548048" y="1126598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0000"/>
              </a:lnSpc>
            </a:pPr>
            <a:r>
              <a:rPr lang="zh-CN" altLang="en-US" sz="2400" b="1">
                <a:solidFill>
                  <a:schemeClr val="accent1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决策阶段延时严重处</a:t>
            </a:r>
            <a:endParaRPr lang="en-US" altLang="zh-CN" sz="2400"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7BB4DD-D3A2-4D53-BB4C-7A6B3F14758D}"/>
              </a:ext>
            </a:extLst>
          </p:cNvPr>
          <p:cNvSpPr/>
          <p:nvPr/>
        </p:nvSpPr>
        <p:spPr>
          <a:xfrm>
            <a:off x="4956189" y="2625439"/>
            <a:ext cx="1972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check_paths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11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2121646"/>
  <p:tag name="MH_LIBRARY" val="CONTENTS"/>
  <p:tag name="MH_TYPE" val="NUMBER"/>
  <p:tag name="ID" val="547117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2121646"/>
  <p:tag name="MH_LIBRARY" val="CONTENTS"/>
  <p:tag name="MH_TYPE" val="ENTRY"/>
  <p:tag name="ID" val="547117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2121646"/>
  <p:tag name="MH_LIBRARY" val="CONTENTS"/>
  <p:tag name="MH_TYPE" val="NUMBER"/>
  <p:tag name="ID" val="547117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2121646"/>
  <p:tag name="MH_LIBRARY" val="CONTENTS"/>
  <p:tag name="MH_TYPE" val="ENTRY"/>
  <p:tag name="ID" val="547117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2121646"/>
  <p:tag name="MH_LIBRARY" val="CONTENTS"/>
  <p:tag name="MH_TYPE" val="NUMBER"/>
  <p:tag name="ID" val="547117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2121646"/>
  <p:tag name="MH_LIBRARY" val="CONTENTS"/>
  <p:tag name="MH_TYPE" val="ENTRY"/>
  <p:tag name="ID" val="547117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2121646"/>
  <p:tag name="MH_LIBRARY" val="CONTENTS"/>
  <p:tag name="MH_TYPE" val="NUMBER"/>
  <p:tag name="ID" val="547117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2121646"/>
  <p:tag name="MH_LIBRARY" val="CONTENTS"/>
  <p:tag name="MH_TYPE" val="ENTRY"/>
  <p:tag name="ID" val="547117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2121646"/>
  <p:tag name="MH_LIBRARY" val="CONTENTS"/>
  <p:tag name="MH_TYPE" val="NUMBER"/>
  <p:tag name="ID" val="547117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2121646"/>
  <p:tag name="MH_LIBRARY" val="CONTENTS"/>
  <p:tag name="MH_TYPE" val="ENTRY"/>
  <p:tag name="ID" val="547117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2121646"/>
  <p:tag name="MH_LIBRARY" val="CONTENTS"/>
  <p:tag name="MH_TYPE" val="ENTRY"/>
  <p:tag name="ID" val="547117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2121646"/>
  <p:tag name="MH_LIBRARY" val="CONTENTS"/>
  <p:tag name="MH_TYPE" val="NUMBER"/>
  <p:tag name="ID" val="547117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2121646"/>
  <p:tag name="MH_LIBRARY" val="CONTENTS"/>
  <p:tag name="MH_TYPE" val="ENTRY"/>
  <p:tag name="ID" val="547117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2121646"/>
  <p:tag name="MH_LIBRARY" val="CONTENTS"/>
  <p:tag name="MH_TYPE" val="NUMBER"/>
  <p:tag name="ID" val="547117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2121646"/>
  <p:tag name="MH_LIBRARY" val="CONTENTS"/>
  <p:tag name="MH_TYPE" val="ENTRY"/>
  <p:tag name="ID" val="547117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2121646"/>
  <p:tag name="MH_LIBRARY" val="CONTENTS"/>
  <p:tag name="MH_TYPE" val="NUMBER"/>
  <p:tag name="ID" val="547117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2121646"/>
  <p:tag name="MH_LIBRARY" val="CONTENTS"/>
  <p:tag name="MH_TYPE" val="ENTRY"/>
  <p:tag name="ID" val="547117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2121646"/>
  <p:tag name="MH_LIBRARY" val="CONTENTS"/>
  <p:tag name="MH_TYPE" val="NUMBER"/>
  <p:tag name="ID" val="547117"/>
  <p:tag name="MH_ORDER" val="1"/>
</p:tagLst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7735</TotalTime>
  <Words>618</Words>
  <Application>Microsoft Office PowerPoint</Application>
  <PresentationFormat>宽屏</PresentationFormat>
  <Paragraphs>192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华文中宋</vt:lpstr>
      <vt:lpstr>宋体</vt:lpstr>
      <vt:lpstr>微软雅黑</vt:lpstr>
      <vt:lpstr>幼圆</vt:lpstr>
      <vt:lpstr>Arial</vt:lpstr>
      <vt:lpstr>Calibri</vt:lpstr>
      <vt:lpstr>Cambria Math</vt:lpstr>
      <vt:lpstr>Times New Roman</vt:lpstr>
      <vt:lpstr>Wingdings</vt:lpstr>
      <vt:lpstr>菱形网格 16x9</vt:lpstr>
      <vt:lpstr>PowerPoint 演示文稿</vt:lpstr>
      <vt:lpstr>    目录</vt:lpstr>
      <vt:lpstr>1.1 Frenet坐标系</vt:lpstr>
      <vt:lpstr>1.2 运动规划</vt:lpstr>
      <vt:lpstr>1.2 运动规划</vt:lpstr>
      <vt:lpstr>1.2 运动规划</vt:lpstr>
      <vt:lpstr>    目录</vt:lpstr>
      <vt:lpstr>2.1 代码调用</vt:lpstr>
      <vt:lpstr>2.1 代码调用</vt:lpstr>
      <vt:lpstr>    目录</vt:lpstr>
      <vt:lpstr>3.1 计划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RAN</dc:title>
  <dc:creator>Zhou Taohua</dc:creator>
  <cp:lastModifiedBy>陶乐天</cp:lastModifiedBy>
  <cp:revision>512</cp:revision>
  <dcterms:created xsi:type="dcterms:W3CDTF">2019-10-21T07:29:56Z</dcterms:created>
  <dcterms:modified xsi:type="dcterms:W3CDTF">2021-01-11T14:58:01Z</dcterms:modified>
</cp:coreProperties>
</file>