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D1337E-D478-45FB-A49F-7337E7780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83152D-4E0C-4052-AC98-5FD36055B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200076-92B6-4081-A02F-FE4B3E883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71B2-DAD7-47B6-AAAF-AC73270A46A8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E15C94-1717-4702-AE7D-314276DC4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A273B5-29F9-4CAE-AD6C-69D94549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73E3-9447-42B4-AFCE-F74F36D29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523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8C481-DBA7-4D63-856D-958C2F12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2F9A18-DB61-45C8-802A-3C14C48C9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AEA347-ED0D-49D2-BCDB-E049AC64F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71B2-DAD7-47B6-AAAF-AC73270A46A8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D80884-01D2-4E49-B71C-2F2CDA8A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2076C9-33B4-483E-9DDD-826256DA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73E3-9447-42B4-AFCE-F74F36D29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13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23B1619-6F0B-47B7-8E96-B1BE01087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B153E0-5E41-4925-BCDA-25F8398D3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6C60FF-304C-4D79-BCD5-F32E880E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71B2-DAD7-47B6-AAAF-AC73270A46A8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E9B188-846B-4583-B0BA-87DEEC706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2485ED-2331-4C09-B0EB-3E183522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73E3-9447-42B4-AFCE-F74F36D29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15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012DE7-A7A4-4C7B-A5F3-9B9C9172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24922F-3536-4A60-A9AE-75CF51BAF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F3038D-AC04-45C3-86B0-A191CF6E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71B2-DAD7-47B6-AAAF-AC73270A46A8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733800-913F-4289-9218-05D936527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80195C-4B97-4052-8EA0-D4E9002E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73E3-9447-42B4-AFCE-F74F36D29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224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D81A7-208A-4231-A132-AE938D7A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DDDFE5-7DA5-4C8B-8FC9-A9AC28453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553BD8-8774-4F55-9F92-F29D91A9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71B2-DAD7-47B6-AAAF-AC73270A46A8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998358-CC01-4A12-87F4-1B20E5789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4644E3-FE67-49CB-8BCF-CE613AA0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73E3-9447-42B4-AFCE-F74F36D29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63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E1708-C62B-4819-8D75-841754D2F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FD08F0-94A7-4512-9A54-D678E2070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562EEC-D052-4CB7-92BA-E8EAA9056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4B8F5B-33C2-4DE4-BAAC-917B9E26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71B2-DAD7-47B6-AAAF-AC73270A46A8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F2D04E-004C-45CA-9262-44B89423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767F44-6862-46B8-B31A-99BD2281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73E3-9447-42B4-AFCE-F74F36D29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56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F9AA4F-3B95-4C6F-9E76-8F389F4C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4AEA79-246B-4686-98BD-C5133ACDE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82D0C5-DAF1-4491-86A7-137D54F59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B97D09B-DC0E-4DC6-9404-A34735E67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94F1BA8-7C5D-4549-B036-0126FC693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E4305F4-28E7-4C74-AB01-43013282B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71B2-DAD7-47B6-AAAF-AC73270A46A8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096A92B-9C1C-47E7-8210-B27A11DE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000D2F5-0FEA-4521-8A33-358B8C0E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73E3-9447-42B4-AFCE-F74F36D29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96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ABC4D-7030-4000-9CE0-C7E73772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BDE4C6F-9E61-434D-9985-5A2EFA6E4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71B2-DAD7-47B6-AAAF-AC73270A46A8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A72338-FF7B-4D99-90E3-F185B63F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363714A-B162-4859-BD3C-7B1BE3E10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73E3-9447-42B4-AFCE-F74F36D29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09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96AC56B-C690-4600-933D-B2100BEF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71B2-DAD7-47B6-AAAF-AC73270A46A8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A540361-B96C-487F-825F-49849F1F2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7921B0-0D02-4F83-9CAE-E48B5937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73E3-9447-42B4-AFCE-F74F36D29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70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CBF94-AE95-4981-AE46-4729DEE2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686F63-E555-436C-AD42-CA10E0A59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A94A68-DEBC-42DE-9DF2-51261F04B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16BEEA-ADB8-4BB5-8756-BD73194D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71B2-DAD7-47B6-AAAF-AC73270A46A8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7AE4B2-82F7-4A5F-AB09-EB0CA6A19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2DD368-78F2-4DA8-A439-13C52C8E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73E3-9447-42B4-AFCE-F74F36D29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10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79E72B-A8C7-467D-A598-A260BE4A9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CD1A6D3-27F1-4643-B3D0-F6F5D7122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A9C24D-F3D9-4755-80D5-F248B5EB5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06E348-4D3E-4805-9DF2-F73CCA90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71B2-DAD7-47B6-AAAF-AC73270A46A8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1E2A37-6D77-445E-9F34-0414226C2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6D6464-CCAF-47D2-B26C-35458BC1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F73E3-9447-42B4-AFCE-F74F36D29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04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49DA5-26C5-4BF4-A574-F4F1F0A57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7481D0-20A9-43B5-B810-5B1A24E52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FAE7AB-1189-47D9-9E17-79F680340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671B2-DAD7-47B6-AAAF-AC73270A46A8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7875D0-B8EE-44D0-AE09-3C4E7BCDF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94CD01-9978-42E6-AC0D-18B445AA5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F73E3-9447-42B4-AFCE-F74F36D297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18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C295F8-878B-4145-BB18-9FCCF97D5FB5}"/>
              </a:ext>
            </a:extLst>
          </p:cNvPr>
          <p:cNvSpPr txBox="1"/>
          <p:nvPr/>
        </p:nvSpPr>
        <p:spPr>
          <a:xfrm>
            <a:off x="1851626" y="2224874"/>
            <a:ext cx="7292373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R="750">
              <a:defRPr sz="1100" b="0" i="0" u="none" strike="noStrike" baseline="0">
                <a:solidFill>
                  <a:srgbClr val="373636"/>
                </a:solidFill>
                <a:latin typeface="Segoe UI" panose="020B0502040204020203" pitchFamily="34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/>
                </a:solidFill>
              </a:rPr>
              <a:t>Configuration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/>
                </a:solidFill>
              </a:rPr>
              <a:t>NSW / Navigable Small Worlds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/>
                </a:solidFill>
              </a:rPr>
              <a:t>Barabási–Albert model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506AA8A-5F93-4D51-8680-B26788E1C4BE}"/>
              </a:ext>
            </a:extLst>
          </p:cNvPr>
          <p:cNvSpPr/>
          <p:nvPr/>
        </p:nvSpPr>
        <p:spPr>
          <a:xfrm>
            <a:off x="3973369" y="928516"/>
            <a:ext cx="38021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Types of graph construction: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250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F7EB90-E5FE-4DC0-885A-22C215E56B1F}"/>
              </a:ext>
            </a:extLst>
          </p:cNvPr>
          <p:cNvSpPr txBox="1"/>
          <p:nvPr/>
        </p:nvSpPr>
        <p:spPr>
          <a:xfrm>
            <a:off x="271305" y="177414"/>
            <a:ext cx="394187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R="750">
              <a:defRPr sz="1100" b="0" i="0" u="none" strike="noStrike" baseline="0">
                <a:solidFill>
                  <a:srgbClr val="373636"/>
                </a:solidFill>
                <a:latin typeface="Segoe UI" panose="020B0502040204020203" pitchFamily="34" charset="0"/>
              </a:defRPr>
            </a:lvl1pPr>
          </a:lstStyle>
          <a:p>
            <a:r>
              <a:rPr lang="en-US" sz="2400" b="1" dirty="0">
                <a:solidFill>
                  <a:schemeClr val="accent5"/>
                </a:solidFill>
              </a:rPr>
              <a:t>Configuration model</a:t>
            </a:r>
            <a:endParaRPr lang="ru-RU" sz="2400" b="1" dirty="0">
              <a:solidFill>
                <a:schemeClr val="accent5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0132A3-951A-4922-AC52-6441CA4C7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73" y="1549696"/>
            <a:ext cx="4133850" cy="456247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1BB2597-B9BA-4144-87D8-A43590C4F19D}"/>
              </a:ext>
            </a:extLst>
          </p:cNvPr>
          <p:cNvSpPr/>
          <p:nvPr/>
        </p:nvSpPr>
        <p:spPr>
          <a:xfrm>
            <a:off x="4700723" y="1751089"/>
            <a:ext cx="3480079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750"/>
            <a:r>
              <a:rPr lang="en-US" sz="1100" b="0" i="0" u="none" strike="noStrike" baseline="0" dirty="0">
                <a:solidFill>
                  <a:srgbClr val="373636"/>
                </a:solidFill>
                <a:latin typeface="Segoe UI" panose="020B0502040204020203" pitchFamily="34" charset="0"/>
              </a:rPr>
              <a:t>Schema is [8,3,4,2,2,7,2,7]</a:t>
            </a:r>
          </a:p>
          <a:p>
            <a:pPr marR="750"/>
            <a:r>
              <a:rPr lang="en-US" sz="1100" b="0" i="0" u="none" strike="noStrike" baseline="0" dirty="0">
                <a:solidFill>
                  <a:srgbClr val="373636"/>
                </a:solidFill>
                <a:latin typeface="Segoe UI" panose="020B0502040204020203" pitchFamily="34" charset="0"/>
              </a:rPr>
              <a:t>Node 0 is connected to nodes [1,2,3,4,5,6,7]</a:t>
            </a:r>
          </a:p>
          <a:p>
            <a:pPr marR="750"/>
            <a:r>
              <a:rPr lang="en-US" sz="1100" b="0" i="0" u="none" strike="noStrike" baseline="0" dirty="0">
                <a:solidFill>
                  <a:srgbClr val="373636"/>
                </a:solidFill>
                <a:latin typeface="Segoe UI" panose="020B0502040204020203" pitchFamily="34" charset="0"/>
              </a:rPr>
              <a:t>Node 1 is connected to nodes [0,2,3]</a:t>
            </a:r>
          </a:p>
          <a:p>
            <a:pPr marR="750"/>
            <a:r>
              <a:rPr lang="en-US" sz="1100" b="0" i="0" u="none" strike="noStrike" baseline="0" dirty="0">
                <a:solidFill>
                  <a:srgbClr val="373636"/>
                </a:solidFill>
                <a:latin typeface="Segoe UI" panose="020B0502040204020203" pitchFamily="34" charset="0"/>
              </a:rPr>
              <a:t>Node 2 is connected to nodes [0,1,4,5]</a:t>
            </a:r>
          </a:p>
          <a:p>
            <a:pPr marR="750"/>
            <a:r>
              <a:rPr lang="en-US" sz="1100" b="0" i="0" u="none" strike="noStrike" baseline="0" dirty="0">
                <a:solidFill>
                  <a:srgbClr val="373636"/>
                </a:solidFill>
                <a:latin typeface="Segoe UI" panose="020B0502040204020203" pitchFamily="34" charset="0"/>
              </a:rPr>
              <a:t>Node 3 is connected to nodes [0,1]</a:t>
            </a:r>
          </a:p>
          <a:p>
            <a:pPr marR="750"/>
            <a:r>
              <a:rPr lang="en-US" sz="1100" b="0" i="0" u="none" strike="noStrike" baseline="0" dirty="0">
                <a:solidFill>
                  <a:srgbClr val="373636"/>
                </a:solidFill>
                <a:latin typeface="Segoe UI" panose="020B0502040204020203" pitchFamily="34" charset="0"/>
              </a:rPr>
              <a:t>Node 4 is connected to nodes [0,2]</a:t>
            </a:r>
          </a:p>
          <a:p>
            <a:pPr marR="750"/>
            <a:r>
              <a:rPr lang="en-US" sz="1100" b="0" i="0" u="none" strike="noStrike" baseline="0" dirty="0">
                <a:solidFill>
                  <a:srgbClr val="373636"/>
                </a:solidFill>
                <a:latin typeface="Segoe UI" panose="020B0502040204020203" pitchFamily="34" charset="0"/>
              </a:rPr>
              <a:t>Node 5 is connected to nodes [0,2,6,7]</a:t>
            </a:r>
          </a:p>
          <a:p>
            <a:pPr marR="750"/>
            <a:r>
              <a:rPr lang="en-US" sz="1100" b="0" i="0" u="none" strike="noStrike" baseline="0" dirty="0">
                <a:solidFill>
                  <a:srgbClr val="373636"/>
                </a:solidFill>
                <a:latin typeface="Segoe UI" panose="020B0502040204020203" pitchFamily="34" charset="0"/>
              </a:rPr>
              <a:t>Node 6 is connected to nodes [0,5]</a:t>
            </a:r>
          </a:p>
          <a:p>
            <a:pPr marR="750"/>
            <a:r>
              <a:rPr lang="en-US" sz="1100" b="0" i="0" u="none" strike="noStrike" baseline="0" dirty="0">
                <a:solidFill>
                  <a:srgbClr val="373636"/>
                </a:solidFill>
                <a:latin typeface="Segoe UI" panose="020B0502040204020203" pitchFamily="34" charset="0"/>
              </a:rPr>
              <a:t>Node 7 is connected to nodes [0,5]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A6A49-EF38-4210-B8B6-5BFC81093EAF}"/>
              </a:ext>
            </a:extLst>
          </p:cNvPr>
          <p:cNvSpPr txBox="1"/>
          <p:nvPr/>
        </p:nvSpPr>
        <p:spPr>
          <a:xfrm>
            <a:off x="8400423" y="361740"/>
            <a:ext cx="3711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8 nodes in graph </a:t>
            </a:r>
            <a:r>
              <a:rPr lang="en-US" sz="2000" i="1" dirty="0"/>
              <a:t>(length of array).</a:t>
            </a:r>
            <a:endParaRPr lang="ru-RU" sz="2000" i="1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AB16557A-0A72-46EF-BB82-43572542BD71}"/>
              </a:ext>
            </a:extLst>
          </p:cNvPr>
          <p:cNvCxnSpPr>
            <a:cxnSpLocks/>
            <a:stCxn id="7" idx="1"/>
            <a:endCxn id="6" idx="0"/>
          </p:cNvCxnSpPr>
          <p:nvPr/>
        </p:nvCxnSpPr>
        <p:spPr>
          <a:xfrm flipH="1">
            <a:off x="6440763" y="561795"/>
            <a:ext cx="1959660" cy="1189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EB2FF11-0B72-4FB5-9AB4-44EE48F84301}"/>
              </a:ext>
            </a:extLst>
          </p:cNvPr>
          <p:cNvSpPr txBox="1"/>
          <p:nvPr/>
        </p:nvSpPr>
        <p:spPr>
          <a:xfrm>
            <a:off x="8400423" y="916899"/>
            <a:ext cx="34800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Index of array has a num how many nodes can be connected to current node:</a:t>
            </a:r>
          </a:p>
          <a:p>
            <a:r>
              <a:rPr lang="en-US" sz="2000" b="0" i="0" u="none" strike="noStrike" baseline="0" dirty="0">
                <a:solidFill>
                  <a:srgbClr val="373636"/>
                </a:solidFill>
                <a:latin typeface="Segoe UI" panose="020B0502040204020203" pitchFamily="34" charset="0"/>
              </a:rPr>
              <a:t>[ 8, 3, 4, 2, 2, 7, 2, 7 ]</a:t>
            </a:r>
          </a:p>
          <a:p>
            <a:endParaRPr lang="ru-RU" sz="20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4733017-E2E5-4745-8DE2-9B6DA23F80BB}"/>
              </a:ext>
            </a:extLst>
          </p:cNvPr>
          <p:cNvSpPr/>
          <p:nvPr/>
        </p:nvSpPr>
        <p:spPr>
          <a:xfrm>
            <a:off x="8611437" y="1848897"/>
            <a:ext cx="223136" cy="36174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1E0378-D8B9-45CE-8070-AD5499CE6AD2}"/>
              </a:ext>
            </a:extLst>
          </p:cNvPr>
          <p:cNvSpPr txBox="1"/>
          <p:nvPr/>
        </p:nvSpPr>
        <p:spPr>
          <a:xfrm>
            <a:off x="8400423" y="2767280"/>
            <a:ext cx="3480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Node 0 </a:t>
            </a:r>
            <a:r>
              <a:rPr lang="en-US" sz="2000" dirty="0"/>
              <a:t>can be max connected to 8 nodes.</a:t>
            </a:r>
          </a:p>
          <a:p>
            <a:r>
              <a:rPr lang="en-US" sz="2000" dirty="0"/>
              <a:t>Node 1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max to 3 nodes and etc.</a:t>
            </a:r>
            <a:endParaRPr lang="ru-RU" sz="2000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B3428445-E39C-4065-9043-A731EB07D49C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723005" y="2210637"/>
            <a:ext cx="0" cy="578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23DC77-A368-454B-A7F7-7E81E875ECB3}"/>
              </a:ext>
            </a:extLst>
          </p:cNvPr>
          <p:cNvSpPr txBox="1"/>
          <p:nvPr/>
        </p:nvSpPr>
        <p:spPr>
          <a:xfrm>
            <a:off x="3760669" y="895002"/>
            <a:ext cx="140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How it works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EDD069-9CE8-4A2E-A794-72E60C7A2D08}"/>
              </a:ext>
            </a:extLst>
          </p:cNvPr>
          <p:cNvSpPr txBox="1"/>
          <p:nvPr/>
        </p:nvSpPr>
        <p:spPr>
          <a:xfrm>
            <a:off x="4655738" y="5131007"/>
            <a:ext cx="6924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see that </a:t>
            </a:r>
            <a:r>
              <a:rPr lang="en-US" b="1" dirty="0">
                <a:solidFill>
                  <a:schemeClr val="accent2"/>
                </a:solidFill>
              </a:rPr>
              <a:t>Node 5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can have max </a:t>
            </a:r>
            <a:r>
              <a:rPr lang="en-US" b="1" dirty="0"/>
              <a:t>7 neighbors</a:t>
            </a:r>
            <a:r>
              <a:rPr lang="en-US" dirty="0"/>
              <a:t>, but it is connected only to </a:t>
            </a:r>
            <a:r>
              <a:rPr lang="en-US" b="1" dirty="0"/>
              <a:t>4 node</a:t>
            </a:r>
            <a:r>
              <a:rPr lang="en-US" dirty="0"/>
              <a:t>.</a:t>
            </a:r>
          </a:p>
          <a:p>
            <a:r>
              <a:rPr lang="en-US" dirty="0"/>
              <a:t>Nodes 1, 3, 4 are not connected to Node 5.</a:t>
            </a:r>
          </a:p>
          <a:p>
            <a:r>
              <a:rPr lang="en-US" dirty="0"/>
              <a:t>It’s because of these nodes reached a limit of connection.</a:t>
            </a:r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3C14FF8-FC3F-49AF-ABE9-094ED107CE02}"/>
              </a:ext>
            </a:extLst>
          </p:cNvPr>
          <p:cNvSpPr/>
          <p:nvPr/>
        </p:nvSpPr>
        <p:spPr>
          <a:xfrm>
            <a:off x="9917326" y="1848897"/>
            <a:ext cx="223136" cy="36174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F32A8587-68C1-46A4-BCAC-45CEFC609F12}"/>
              </a:ext>
            </a:extLst>
          </p:cNvPr>
          <p:cNvSpPr/>
          <p:nvPr/>
        </p:nvSpPr>
        <p:spPr>
          <a:xfrm>
            <a:off x="6561574" y="5044273"/>
            <a:ext cx="100483" cy="86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Соединитель: изогнутый 24">
            <a:extLst>
              <a:ext uri="{FF2B5EF4-FFF2-40B4-BE49-F238E27FC236}">
                <a16:creationId xmlns:a16="http://schemas.microsoft.com/office/drawing/2014/main" id="{C971A09D-21D5-4722-B681-0E600915F10A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rot="5400000" flipH="1" flipV="1">
            <a:off x="6903537" y="1918916"/>
            <a:ext cx="2833636" cy="34170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3A0AD232-1EDA-4332-84FE-F9B25BD54387}"/>
              </a:ext>
            </a:extLst>
          </p:cNvPr>
          <p:cNvSpPr/>
          <p:nvPr/>
        </p:nvSpPr>
        <p:spPr>
          <a:xfrm>
            <a:off x="7184572" y="2853649"/>
            <a:ext cx="100483" cy="8673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Соединитель: изогнутый 31">
            <a:extLst>
              <a:ext uri="{FF2B5EF4-FFF2-40B4-BE49-F238E27FC236}">
                <a16:creationId xmlns:a16="http://schemas.microsoft.com/office/drawing/2014/main" id="{295D12AF-5737-45C2-A9D8-5DE330DD6620}"/>
              </a:ext>
            </a:extLst>
          </p:cNvPr>
          <p:cNvCxnSpPr>
            <a:stCxn id="23" idx="0"/>
            <a:endCxn id="30" idx="3"/>
          </p:cNvCxnSpPr>
          <p:nvPr/>
        </p:nvCxnSpPr>
        <p:spPr>
          <a:xfrm rot="5400000" flipH="1" flipV="1">
            <a:off x="5874807" y="3634026"/>
            <a:ext cx="2147257" cy="673239"/>
          </a:xfrm>
          <a:prstGeom prst="curvedConnector4">
            <a:avLst>
              <a:gd name="adj1" fmla="val 51873"/>
              <a:gd name="adj2" fmla="val 1403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60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1D1CE1-AB79-459E-AD77-8A62A28FE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30" y="1334952"/>
            <a:ext cx="1938112" cy="150166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C65FFF-B28E-47E6-98E6-D59C1FD60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571" y="1334951"/>
            <a:ext cx="2125000" cy="150166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25F175-CB75-43C0-8E7E-DBE743D4E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900" y="1334951"/>
            <a:ext cx="2509587" cy="149846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9072D73-B517-4779-8D6C-4703CF6E37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0816" y="1334951"/>
            <a:ext cx="2627179" cy="149846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C7D315-DFFA-4440-9925-D4311050DA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0816" y="3342139"/>
            <a:ext cx="2627179" cy="209600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EFAFFC-2283-48F8-AFAB-4BD45F2835DF}"/>
              </a:ext>
            </a:extLst>
          </p:cNvPr>
          <p:cNvSpPr txBox="1"/>
          <p:nvPr/>
        </p:nvSpPr>
        <p:spPr>
          <a:xfrm>
            <a:off x="271304" y="177414"/>
            <a:ext cx="5824695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R="750">
              <a:defRPr sz="2400" b="1" i="0" u="none" strike="noStrike" baseline="0">
                <a:solidFill>
                  <a:schemeClr val="accent5"/>
                </a:solidFill>
                <a:latin typeface="Segoe UI" panose="020B0502040204020203" pitchFamily="34" charset="0"/>
              </a:defRPr>
            </a:lvl1pPr>
          </a:lstStyle>
          <a:p>
            <a:r>
              <a:rPr lang="en-US" dirty="0"/>
              <a:t>NSW / Navigable Small Worlds</a:t>
            </a:r>
          </a:p>
          <a:p>
            <a:endParaRPr lang="ru-RU" dirty="0"/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A5B06196-7A26-4035-9C65-78C38745E0A7}"/>
              </a:ext>
            </a:extLst>
          </p:cNvPr>
          <p:cNvSpPr/>
          <p:nvPr/>
        </p:nvSpPr>
        <p:spPr>
          <a:xfrm>
            <a:off x="2325950" y="1944210"/>
            <a:ext cx="133165" cy="213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27E96E6F-26BC-444B-A434-74ECAD0D4792}"/>
              </a:ext>
            </a:extLst>
          </p:cNvPr>
          <p:cNvSpPr/>
          <p:nvPr/>
        </p:nvSpPr>
        <p:spPr>
          <a:xfrm>
            <a:off x="4713027" y="1944210"/>
            <a:ext cx="133165" cy="213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F5542978-FAC7-4061-B127-4D88EE2A8A50}"/>
              </a:ext>
            </a:extLst>
          </p:cNvPr>
          <p:cNvSpPr/>
          <p:nvPr/>
        </p:nvSpPr>
        <p:spPr>
          <a:xfrm>
            <a:off x="7513569" y="1944210"/>
            <a:ext cx="133165" cy="213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D00F20CA-AB50-4BFA-8560-D97F4548EAB6}"/>
              </a:ext>
            </a:extLst>
          </p:cNvPr>
          <p:cNvSpPr/>
          <p:nvPr/>
        </p:nvSpPr>
        <p:spPr>
          <a:xfrm rot="5400000">
            <a:off x="9059659" y="2981245"/>
            <a:ext cx="133165" cy="213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: вправо 18">
            <a:extLst>
              <a:ext uri="{FF2B5EF4-FFF2-40B4-BE49-F238E27FC236}">
                <a16:creationId xmlns:a16="http://schemas.microsoft.com/office/drawing/2014/main" id="{4FE401CF-0836-4F31-BC63-AE66C424FA7A}"/>
              </a:ext>
            </a:extLst>
          </p:cNvPr>
          <p:cNvSpPr/>
          <p:nvPr/>
        </p:nvSpPr>
        <p:spPr>
          <a:xfrm flipH="1">
            <a:off x="7513569" y="4214739"/>
            <a:ext cx="133164" cy="213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9A18491-042D-4980-9CD8-E39E2F9C2010}"/>
              </a:ext>
            </a:extLst>
          </p:cNvPr>
          <p:cNvSpPr/>
          <p:nvPr/>
        </p:nvSpPr>
        <p:spPr>
          <a:xfrm>
            <a:off x="4929900" y="3342139"/>
            <a:ext cx="2509586" cy="209600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17C392-3739-404C-81DE-22D57A0E7908}"/>
              </a:ext>
            </a:extLst>
          </p:cNvPr>
          <p:cNvSpPr txBox="1"/>
          <p:nvPr/>
        </p:nvSpPr>
        <p:spPr>
          <a:xfrm>
            <a:off x="5949308" y="4136605"/>
            <a:ext cx="52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etc.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2FC6A1-97A2-4AF1-908C-E1E063D48E8D}"/>
              </a:ext>
            </a:extLst>
          </p:cNvPr>
          <p:cNvSpPr txBox="1"/>
          <p:nvPr/>
        </p:nvSpPr>
        <p:spPr>
          <a:xfrm>
            <a:off x="246600" y="4136605"/>
            <a:ext cx="459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node is connected to 2 nearest neighbors.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2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E0C1B4-273B-4196-9031-7CA783EA723C}"/>
              </a:ext>
            </a:extLst>
          </p:cNvPr>
          <p:cNvSpPr txBox="1"/>
          <p:nvPr/>
        </p:nvSpPr>
        <p:spPr>
          <a:xfrm>
            <a:off x="271304" y="177414"/>
            <a:ext cx="582469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R="750">
              <a:defRPr sz="2400" b="1" i="0" u="none" strike="noStrike" baseline="0">
                <a:solidFill>
                  <a:schemeClr val="accent5"/>
                </a:solidFill>
                <a:latin typeface="Segoe UI" panose="020B0502040204020203" pitchFamily="34" charset="0"/>
              </a:defRPr>
            </a:lvl1pPr>
          </a:lstStyle>
          <a:p>
            <a:r>
              <a:rPr lang="en-US" dirty="0"/>
              <a:t>Barabási–Albert model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873DF1F-672B-4838-A5BF-7FD087C25C5F}"/>
              </a:ext>
            </a:extLst>
          </p:cNvPr>
          <p:cNvSpPr/>
          <p:nvPr/>
        </p:nvSpPr>
        <p:spPr>
          <a:xfrm>
            <a:off x="271304" y="155915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effectLst/>
              </a:rPr>
              <a:t>Nodes are added to the network sequentially. </a:t>
            </a:r>
          </a:p>
          <a:p>
            <a:r>
              <a:rPr lang="en-US" dirty="0">
                <a:effectLst/>
              </a:rPr>
              <a:t>A new node is connected to m existing nodes with probabilities proportional to the degrees of these nodes: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D1AD121-E76B-4B86-9604-2F98E3DA7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409" y="2828544"/>
            <a:ext cx="1762125" cy="1066800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BE3A996-3967-4556-9AF7-87C6B0E6EF6D}"/>
              </a:ext>
            </a:extLst>
          </p:cNvPr>
          <p:cNvSpPr/>
          <p:nvPr/>
        </p:nvSpPr>
        <p:spPr>
          <a:xfrm>
            <a:off x="271304" y="42413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effectLst/>
              </a:rPr>
              <a:t>where </a:t>
            </a:r>
            <a:r>
              <a:rPr lang="en-US" dirty="0" err="1">
                <a:effectLst/>
              </a:rPr>
              <a:t>ki</a:t>
            </a:r>
            <a:r>
              <a:rPr lang="en-US" dirty="0">
                <a:effectLst/>
              </a:rPr>
              <a:t> is the degree of node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, i.e. the new nodes will be join the most connected nodes</a:t>
            </a:r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DA1FE34-76DA-487D-807D-02BB8CBAE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5701" y="916877"/>
            <a:ext cx="4478791" cy="428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081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275</Words>
  <Application>Microsoft Office PowerPoint</Application>
  <PresentationFormat>Широкоэкранный</PresentationFormat>
  <Paragraphs>32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Homeworld</dc:creator>
  <cp:lastModifiedBy>Homeworld</cp:lastModifiedBy>
  <cp:revision>6</cp:revision>
  <dcterms:created xsi:type="dcterms:W3CDTF">2025-03-16T11:36:57Z</dcterms:created>
  <dcterms:modified xsi:type="dcterms:W3CDTF">2025-03-16T12:35:28Z</dcterms:modified>
</cp:coreProperties>
</file>