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F0047-8FD7-4D0D-A9D7-6DFA39A2134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859F-086B-4EA7-83A1-DA2348F7A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choose lot after mode choice?</a:t>
            </a:r>
          </a:p>
          <a:p>
            <a:pPr lvl="1"/>
            <a:r>
              <a:rPr lang="en-US" dirty="0" smtClean="0"/>
              <a:t>Want parking capacity, price to affect mode choice</a:t>
            </a:r>
          </a:p>
          <a:p>
            <a:pPr lvl="1"/>
            <a:r>
              <a:rPr lang="en-US" dirty="0" smtClean="0"/>
              <a:t>As close-by lots fill up, more people park in satellite lots, makes driving utility worse </a:t>
            </a:r>
          </a:p>
          <a:p>
            <a:r>
              <a:rPr lang="en-US" dirty="0" smtClean="0"/>
              <a:t>There are xx TAZs with parking on campus</a:t>
            </a:r>
          </a:p>
          <a:p>
            <a:r>
              <a:rPr lang="en-US" dirty="0" smtClean="0"/>
              <a:t>That means that mode choice calculations would be multiplied by xx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8859F-086B-4EA7-83A1-DA2348F7A2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81A2-F602-4EB2-9F3D-5A0B09882377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CA6-8555-46C2-9A0C-8C01E8C2A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OSU Model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TPAU On-Call Services Call</a:t>
            </a:r>
          </a:p>
        </p:txBody>
      </p:sp>
    </p:spTree>
    <p:extLst>
      <p:ext uri="{BB962C8B-B14F-4D97-AF65-F5344CB8AC3E}">
        <p14:creationId xmlns:p14="http://schemas.microsoft.com/office/powerpoint/2010/main" val="35020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Faculty\Staff Travel Models</a:t>
            </a:r>
          </a:p>
          <a:p>
            <a:pPr lvl="1"/>
            <a:r>
              <a:rPr lang="en-US" dirty="0" smtClean="0"/>
              <a:t>Residential location choice</a:t>
            </a:r>
          </a:p>
          <a:p>
            <a:pPr lvl="1"/>
            <a:r>
              <a:rPr lang="en-US" dirty="0" smtClean="0"/>
              <a:t>Travel models (work tour gen, scheduling, mode, stops, etc.)</a:t>
            </a:r>
          </a:p>
          <a:p>
            <a:pPr lvl="1"/>
            <a:r>
              <a:rPr lang="en-US" dirty="0" smtClean="0"/>
              <a:t>Only tours to/from campus</a:t>
            </a:r>
          </a:p>
          <a:p>
            <a:r>
              <a:rPr lang="en-US" dirty="0" smtClean="0"/>
              <a:t>Parking location choice model</a:t>
            </a:r>
          </a:p>
          <a:p>
            <a:pPr lvl="1"/>
            <a:r>
              <a:rPr lang="en-US" dirty="0" smtClean="0"/>
              <a:t>Parking supply constraints</a:t>
            </a:r>
          </a:p>
          <a:p>
            <a:pPr lvl="1"/>
            <a:r>
              <a:rPr lang="en-US" dirty="0" smtClean="0"/>
              <a:t>Lot -&gt; campus mode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Faculty\Staff Residential Location </a:t>
            </a:r>
            <a:r>
              <a:rPr lang="en-US" dirty="0" smtClean="0"/>
              <a:t>Choice &amp; Worker Selection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Aggregate workers in synthetic population in </a:t>
            </a:r>
            <a:r>
              <a:rPr lang="en-US" sz="2800" i="1" dirty="0" smtClean="0"/>
              <a:t>relevant </a:t>
            </a:r>
            <a:r>
              <a:rPr lang="en-US" sz="2800" dirty="0" smtClean="0"/>
              <a:t>occupation categories </a:t>
            </a:r>
            <a:r>
              <a:rPr lang="en-US" sz="2800" dirty="0" smtClean="0"/>
              <a:t>by TAZ for size </a:t>
            </a:r>
            <a:r>
              <a:rPr lang="en-US" sz="2800" dirty="0" smtClean="0"/>
              <a:t>terms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000" dirty="0" err="1" smtClean="0"/>
              <a:t>Size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∑</a:t>
            </a:r>
            <a:r>
              <a:rPr lang="en-US" sz="2000" dirty="0" err="1" smtClean="0"/>
              <a:t>workers</a:t>
            </a:r>
            <a:r>
              <a:rPr lang="en-US" sz="2000" baseline="-25000" dirty="0" err="1" smtClean="0"/>
              <a:t>i</a:t>
            </a:r>
            <a:endParaRPr lang="en-US" sz="2800" baseline="-250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Calculate aggregate probabilities (distance-based accessibilities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000" dirty="0" err="1" smtClean="0"/>
              <a:t>Prob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e</a:t>
            </a:r>
            <a:r>
              <a:rPr lang="en-US" sz="2000" baseline="30000" dirty="0" err="1" smtClean="0"/>
              <a:t>Util</a:t>
            </a:r>
            <a:r>
              <a:rPr lang="en-US" sz="2000" baseline="16000" dirty="0" err="1" smtClean="0"/>
              <a:t>ij</a:t>
            </a:r>
            <a:r>
              <a:rPr lang="en-US" sz="2000" baseline="30000" dirty="0" smtClean="0"/>
              <a:t> + </a:t>
            </a:r>
            <a:r>
              <a:rPr lang="en-US" sz="2000" baseline="30000" dirty="0" err="1" smtClean="0"/>
              <a:t>Size</a:t>
            </a:r>
            <a:r>
              <a:rPr lang="en-US" sz="2000" baseline="16000" dirty="0" err="1" smtClean="0"/>
              <a:t>i</a:t>
            </a:r>
            <a:endParaRPr lang="en-US" sz="2000" baseline="16000" dirty="0" smtClean="0"/>
          </a:p>
          <a:p>
            <a:pPr marL="0" indent="0">
              <a:buNone/>
            </a:pPr>
            <a:r>
              <a:rPr lang="en-US" sz="2800" dirty="0" smtClean="0"/>
              <a:t>3.  Worker selection; For </a:t>
            </a:r>
            <a:r>
              <a:rPr lang="en-US" sz="2800" dirty="0" smtClean="0"/>
              <a:t>each faculty\staff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Choose residence </a:t>
            </a:r>
            <a:r>
              <a:rPr lang="en-US" sz="2400" dirty="0" smtClean="0"/>
              <a:t>TAZ according to probability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 smtClean="0"/>
              <a:t>worker at random from synthetic population </a:t>
            </a:r>
            <a:r>
              <a:rPr lang="en-US" sz="2400" dirty="0" smtClean="0"/>
              <a:t>in residence TAZ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If worker already selected, re-choose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9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Faculty\Staff Travel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85% work tour/worker rate</a:t>
            </a:r>
          </a:p>
          <a:p>
            <a:pPr lvl="1"/>
            <a:r>
              <a:rPr lang="en-US" dirty="0" smtClean="0"/>
              <a:t>Typically 80-85% of workers go to work on any given day</a:t>
            </a:r>
          </a:p>
          <a:p>
            <a:r>
              <a:rPr lang="en-US" dirty="0" smtClean="0"/>
              <a:t>Use mode choice models developed for </a:t>
            </a:r>
            <a:r>
              <a:rPr lang="en-US" dirty="0" err="1" smtClean="0"/>
              <a:t>UofO</a:t>
            </a:r>
            <a:r>
              <a:rPr lang="en-US" dirty="0" smtClean="0"/>
              <a:t> University Tours</a:t>
            </a:r>
          </a:p>
          <a:p>
            <a:r>
              <a:rPr lang="en-US" dirty="0" smtClean="0"/>
              <a:t>Use student scheduling model or develop schedules from </a:t>
            </a:r>
            <a:r>
              <a:rPr lang="en-US" dirty="0" err="1" smtClean="0"/>
              <a:t>UofO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 student stop frequency models or generate stops from </a:t>
            </a:r>
            <a:r>
              <a:rPr lang="en-US" dirty="0" err="1" smtClean="0"/>
              <a:t>UofO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 university tour stop location choice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2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Parking Location Choice: Dimensions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056" y="4572000"/>
            <a:ext cx="6652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Util</a:t>
            </a:r>
            <a:r>
              <a:rPr lang="en-US" i="1" baseline="-25000" dirty="0" err="1" smtClean="0"/>
              <a:t>m,O</a:t>
            </a:r>
            <a:r>
              <a:rPr lang="en-US" i="1" baseline="-25000" dirty="0" smtClean="0"/>
              <a:t>,</a:t>
            </a:r>
            <a:r>
              <a:rPr lang="en-US" i="1" dirty="0" smtClean="0"/>
              <a:t> </a:t>
            </a:r>
            <a:r>
              <a:rPr lang="en-US" i="1" baseline="-25000" dirty="0" err="1" smtClean="0"/>
              <a:t>l</a:t>
            </a:r>
            <a:r>
              <a:rPr lang="en-US" i="1" baseline="-50000" dirty="0" err="1" smtClean="0"/>
              <a:t>n</a:t>
            </a:r>
            <a:r>
              <a:rPr lang="en-US" i="1" dirty="0" smtClean="0"/>
              <a:t>= Utility from origin to lot n (by auto modes </a:t>
            </a:r>
            <a:r>
              <a:rPr lang="en-US" i="1" dirty="0" err="1" smtClean="0"/>
              <a:t>m∩a</a:t>
            </a:r>
            <a:r>
              <a:rPr lang="en-US" i="1" dirty="0" smtClean="0"/>
              <a:t>)</a:t>
            </a:r>
            <a:endParaRPr lang="en-US" i="1" baseline="-50000" dirty="0" smtClean="0"/>
          </a:p>
          <a:p>
            <a:r>
              <a:rPr lang="en-US" i="1" dirty="0" err="1" smtClean="0"/>
              <a:t>Util</a:t>
            </a:r>
            <a:r>
              <a:rPr lang="en-US" i="1" baseline="-25000" dirty="0" err="1" smtClean="0"/>
              <a:t>m,l</a:t>
            </a:r>
            <a:r>
              <a:rPr lang="en-US" i="1" baseline="-50000" dirty="0" err="1" smtClean="0"/>
              <a:t>n,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= Utility from lot n to campus (by non-auto modes m/a)</a:t>
            </a:r>
          </a:p>
          <a:p>
            <a:r>
              <a:rPr lang="en-US" i="1" dirty="0" err="1" smtClean="0"/>
              <a:t>Util</a:t>
            </a:r>
            <a:r>
              <a:rPr lang="en-US" i="1" dirty="0" smtClean="0"/>
              <a:t> </a:t>
            </a:r>
            <a:r>
              <a:rPr lang="en-US" i="1" baseline="-25000" dirty="0" err="1" smtClean="0"/>
              <a:t>l</a:t>
            </a:r>
            <a:r>
              <a:rPr lang="en-US" i="1" baseline="-50000" dirty="0" err="1" smtClean="0"/>
              <a:t>n</a:t>
            </a:r>
            <a:r>
              <a:rPr lang="en-US" i="1" baseline="-50000" dirty="0" smtClean="0"/>
              <a:t> </a:t>
            </a:r>
            <a:r>
              <a:rPr lang="en-US" i="1" baseline="-25000" dirty="0" smtClean="0"/>
              <a:t>,t</a:t>
            </a:r>
            <a:r>
              <a:rPr lang="en-US" i="1" baseline="-50000" dirty="0" smtClean="0"/>
              <a:t>       </a:t>
            </a:r>
            <a:r>
              <a:rPr lang="en-US" i="1" dirty="0" smtClean="0"/>
              <a:t>= Utility of lot n at time t (capacity, availability)</a:t>
            </a:r>
            <a:endParaRPr lang="en-US" i="1" baseline="-50000" dirty="0" smtClean="0"/>
          </a:p>
          <a:p>
            <a:r>
              <a:rPr lang="en-US" i="1" dirty="0" smtClean="0"/>
              <a:t>m          = modes</a:t>
            </a:r>
            <a:endParaRPr lang="en-US" i="1" baseline="-50000" dirty="0" smtClean="0"/>
          </a:p>
          <a:p>
            <a:r>
              <a:rPr lang="en-US" i="1" dirty="0" smtClean="0"/>
              <a:t>a          = auto modes (6: drive-alone, shared-2, shared 3+ by free, toll)</a:t>
            </a:r>
            <a:endParaRPr lang="en-US" i="1" baseline="-50000" dirty="0" smtClean="0"/>
          </a:p>
          <a:p>
            <a:r>
              <a:rPr lang="en-US" i="1" dirty="0" smtClean="0"/>
              <a:t>m/a     = non-auto modes (walk, walk-transit)</a:t>
            </a:r>
          </a:p>
          <a:p>
            <a:r>
              <a:rPr lang="en-US" i="1" dirty="0" smtClean="0"/>
              <a:t>O          = university tour origin (home) TAZ</a:t>
            </a:r>
          </a:p>
          <a:p>
            <a:r>
              <a:rPr lang="en-US" i="1" dirty="0" smtClean="0"/>
              <a:t>D          = university tour primary destination (campus) TAZ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85800" y="1308494"/>
            <a:ext cx="7531858" cy="4417973"/>
            <a:chOff x="685800" y="1308494"/>
            <a:chExt cx="7531858" cy="4417973"/>
          </a:xfrm>
        </p:grpSpPr>
        <p:sp>
          <p:nvSpPr>
            <p:cNvPr id="46" name="Oval 45"/>
            <p:cNvSpPr/>
            <p:nvPr/>
          </p:nvSpPr>
          <p:spPr>
            <a:xfrm>
              <a:off x="685800" y="2286000"/>
              <a:ext cx="1066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Tour Origin</a:t>
              </a:r>
            </a:p>
            <a:p>
              <a:pPr algn="ctr"/>
              <a:r>
                <a:rPr lang="en-US" sz="1200" dirty="0" smtClean="0"/>
                <a:t>TAZ (O)</a:t>
              </a:r>
              <a:endParaRPr lang="en-US" sz="12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1600200"/>
              <a:ext cx="990600" cy="723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Lot TAZ 1</a:t>
              </a:r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i="1" dirty="0" smtClean="0"/>
                <a:t>l</a:t>
              </a:r>
              <a:r>
                <a:rPr lang="en-US" sz="1000" i="1" baseline="-25000" dirty="0" smtClean="0"/>
                <a:t>1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029" y="2655350"/>
              <a:ext cx="883542" cy="838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Lot TAZ 2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i="1" dirty="0" smtClean="0"/>
                <a:t>l</a:t>
              </a:r>
              <a:r>
                <a:rPr lang="en-US" sz="1200" i="1" baseline="-25000" dirty="0" smtClean="0"/>
                <a:t>2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750942" y="4258069"/>
              <a:ext cx="1188342" cy="914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Lot TAZ 3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i="1" dirty="0" smtClean="0"/>
                <a:t>l</a:t>
              </a:r>
              <a:r>
                <a:rPr lang="en-US" sz="1200" i="1" baseline="-25000" dirty="0" smtClean="0"/>
                <a:t>3</a:t>
              </a:r>
              <a:r>
                <a:rPr lang="en-US" sz="1200" dirty="0" smtClean="0"/>
                <a:t>)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675880" y="1308494"/>
              <a:ext cx="1416942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Campus Destination TAZ (D)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6" idx="6"/>
              <a:endCxn id="47" idx="2"/>
            </p:cNvCxnSpPr>
            <p:nvPr/>
          </p:nvCxnSpPr>
          <p:spPr>
            <a:xfrm flipV="1">
              <a:off x="1752600" y="1962150"/>
              <a:ext cx="2819400" cy="819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6"/>
              <a:endCxn id="50" idx="2"/>
            </p:cNvCxnSpPr>
            <p:nvPr/>
          </p:nvCxnSpPr>
          <p:spPr>
            <a:xfrm flipV="1">
              <a:off x="5562600" y="1803794"/>
              <a:ext cx="1113280" cy="158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6"/>
              <a:endCxn id="48" idx="2"/>
            </p:cNvCxnSpPr>
            <p:nvPr/>
          </p:nvCxnSpPr>
          <p:spPr>
            <a:xfrm>
              <a:off x="1752600" y="2781300"/>
              <a:ext cx="3444429" cy="29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7"/>
              <a:endCxn id="50" idx="3"/>
            </p:cNvCxnSpPr>
            <p:nvPr/>
          </p:nvCxnSpPr>
          <p:spPr>
            <a:xfrm flipV="1">
              <a:off x="5951179" y="2154024"/>
              <a:ext cx="932207" cy="624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1"/>
              <a:endCxn id="50" idx="4"/>
            </p:cNvCxnSpPr>
            <p:nvPr/>
          </p:nvCxnSpPr>
          <p:spPr>
            <a:xfrm flipV="1">
              <a:off x="6924971" y="2299094"/>
              <a:ext cx="459380" cy="20928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6" idx="6"/>
              <a:endCxn id="49" idx="2"/>
            </p:cNvCxnSpPr>
            <p:nvPr/>
          </p:nvCxnSpPr>
          <p:spPr>
            <a:xfrm>
              <a:off x="1752600" y="2781300"/>
              <a:ext cx="4998342" cy="1933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518655" y="1929281"/>
              <a:ext cx="97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Util</a:t>
              </a:r>
              <a:r>
                <a:rPr lang="en-US" i="1" baseline="-25000" dirty="0" err="1" smtClean="0"/>
                <a:t>m,O</a:t>
              </a:r>
              <a:r>
                <a:rPr lang="en-US" i="1" baseline="-25000" dirty="0" smtClean="0"/>
                <a:t>,</a:t>
              </a:r>
              <a:r>
                <a:rPr lang="en-US" i="1" dirty="0" smtClean="0"/>
                <a:t> 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1</a:t>
              </a:r>
              <a:endParaRPr lang="en-US" i="1" baseline="-50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94104" y="2558543"/>
              <a:ext cx="97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Util</a:t>
              </a:r>
              <a:r>
                <a:rPr lang="en-US" i="1" baseline="-25000" dirty="0" err="1" smtClean="0"/>
                <a:t>m,O</a:t>
              </a:r>
              <a:r>
                <a:rPr lang="en-US" i="1" baseline="-25000" dirty="0" smtClean="0"/>
                <a:t>,</a:t>
              </a:r>
              <a:r>
                <a:rPr lang="en-US" i="1" dirty="0" smtClean="0"/>
                <a:t> 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2</a:t>
              </a:r>
              <a:endParaRPr lang="en-US" i="1" baseline="-50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4209" y="3360443"/>
              <a:ext cx="97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Util</a:t>
              </a:r>
              <a:r>
                <a:rPr lang="en-US" i="1" baseline="-25000" dirty="0" err="1" smtClean="0"/>
                <a:t>m,O</a:t>
              </a:r>
              <a:r>
                <a:rPr lang="en-US" i="1" baseline="-25000" dirty="0" smtClean="0"/>
                <a:t>,</a:t>
              </a:r>
              <a:r>
                <a:rPr lang="en-US" i="1" dirty="0" smtClean="0"/>
                <a:t> 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3</a:t>
              </a:r>
              <a:endParaRPr lang="en-US" i="1" baseline="-5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44160" y="1421368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m,l</a:t>
              </a:r>
              <a:r>
                <a:rPr lang="en-US" i="1" baseline="-50000" dirty="0" smtClean="0"/>
                <a:t>1</a:t>
              </a:r>
              <a:r>
                <a:rPr lang="en-US" i="1" baseline="-25000" dirty="0" smtClean="0"/>
                <a:t>,D</a:t>
              </a:r>
              <a:endParaRPr lang="en-US" i="1" baseline="-5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23107" y="2411968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m,l</a:t>
              </a:r>
              <a:r>
                <a:rPr lang="en-US" i="1" baseline="-50000" dirty="0" smtClean="0"/>
                <a:t>2</a:t>
              </a:r>
              <a:r>
                <a:rPr lang="en-US" i="1" baseline="-25000" dirty="0" smtClean="0"/>
                <a:t>,D</a:t>
              </a:r>
              <a:endParaRPr lang="en-US" i="1" baseline="-50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95611" y="3125082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m,l</a:t>
              </a:r>
              <a:r>
                <a:rPr lang="en-US" i="1" baseline="-50000" dirty="0" smtClean="0"/>
                <a:t>3</a:t>
              </a:r>
              <a:r>
                <a:rPr lang="en-US" i="1" baseline="-25000" dirty="0" smtClean="0"/>
                <a:t>,D</a:t>
              </a:r>
              <a:endParaRPr lang="en-US" i="1" baseline="-50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82680" y="2276239"/>
              <a:ext cx="71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1</a:t>
              </a:r>
              <a:r>
                <a:rPr lang="en-US" i="1" baseline="-25000" dirty="0" smtClean="0"/>
                <a:t>,t</a:t>
              </a:r>
              <a:endParaRPr lang="en-US" i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56755" y="3486308"/>
              <a:ext cx="7148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2</a:t>
              </a:r>
              <a:r>
                <a:rPr lang="en-US" i="1" baseline="-25000" dirty="0" smtClean="0"/>
                <a:t>,t</a:t>
              </a:r>
            </a:p>
            <a:p>
              <a:endParaRPr lang="en-US" i="1" baseline="-5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18670" y="5172469"/>
              <a:ext cx="7148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Util</a:t>
              </a:r>
              <a:r>
                <a:rPr lang="en-US" i="1" baseline="-25000" dirty="0" smtClean="0"/>
                <a:t>l</a:t>
              </a:r>
              <a:r>
                <a:rPr lang="en-US" i="1" baseline="-50000" dirty="0" smtClean="0"/>
                <a:t>3</a:t>
              </a:r>
              <a:r>
                <a:rPr lang="en-US" i="1" baseline="-25000" dirty="0" smtClean="0"/>
                <a:t>,t</a:t>
              </a:r>
            </a:p>
            <a:p>
              <a:endParaRPr lang="en-US" i="1" baseline="-5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Parking Location Choice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22537"/>
              </p:ext>
            </p:extLst>
          </p:nvPr>
        </p:nvGraphicFramePr>
        <p:xfrm>
          <a:off x="457200" y="1092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362200"/>
                <a:gridCol w="2057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1. Choose mode</a:t>
                      </a:r>
                    </a:p>
                    <a:p>
                      <a:pPr lvl="0"/>
                      <a:r>
                        <a:rPr lang="en-US" sz="1400" baseline="0" dirty="0" smtClean="0"/>
                        <a:t>2. Choose </a:t>
                      </a:r>
                      <a:r>
                        <a:rPr lang="en-US" sz="1400" dirty="0" smtClean="0"/>
                        <a:t>lot location for auto tours</a:t>
                      </a:r>
                    </a:p>
                    <a:p>
                      <a:pPr lvl="0"/>
                      <a:r>
                        <a:rPr lang="en-US" sz="1400" dirty="0" smtClean="0"/>
                        <a:t>3. Choose non-auto mode from lot to campus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Computationally tractable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sensitivity of mode choice to lot capacity or transit</a:t>
                      </a:r>
                      <a:r>
                        <a:rPr lang="en-US" sz="1400" baseline="0" dirty="0" smtClean="0"/>
                        <a:t> service from lot to campus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1. Choose mode and lot simultaneously, using full modal utilities for each tour</a:t>
                      </a:r>
                    </a:p>
                    <a:p>
                      <a:pPr lv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</a:t>
                      </a:r>
                      <a:r>
                        <a:rPr lang="en-US" sz="1400" baseline="0" dirty="0" smtClean="0"/>
                        <a:t> choice sensitivity to lot capacity and transit service from lot to campus. </a:t>
                      </a:r>
                    </a:p>
                    <a:p>
                      <a:r>
                        <a:rPr lang="en-US" sz="1400" baseline="0" dirty="0" smtClean="0"/>
                        <a:t>Sensitivity to all user attributes in consistent choice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Computational</a:t>
                      </a:r>
                      <a:r>
                        <a:rPr lang="en-US" sz="1400" baseline="0" dirty="0" smtClean="0"/>
                        <a:t> burden; iterate through all lots for each tour to campus calculating full modal utilities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baseline="0" dirty="0" smtClean="0"/>
                        <a:t>Choose lot location based upon simplified modal utilities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aseline="0" dirty="0" smtClean="0"/>
                        <a:t>Recalculate mode using full modal utilities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</a:t>
                      </a:r>
                      <a:r>
                        <a:rPr lang="en-US" sz="1400" baseline="0" dirty="0" smtClean="0"/>
                        <a:t> choice sensitivity to lot capacity and transit service from lot to campus. </a:t>
                      </a:r>
                    </a:p>
                    <a:p>
                      <a:r>
                        <a:rPr lang="en-US" sz="1400" dirty="0" smtClean="0"/>
                        <a:t>Computation</a:t>
                      </a:r>
                      <a:r>
                        <a:rPr lang="en-US" sz="1400" baseline="0" dirty="0" smtClean="0"/>
                        <a:t>al efficiency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Lot location choice does</a:t>
                      </a:r>
                      <a:r>
                        <a:rPr lang="en-US" sz="1400" baseline="0" dirty="0" smtClean="0"/>
                        <a:t> not take into account all user attributes consistently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Parking Location Choice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217613"/>
            <a:ext cx="4859337" cy="289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36442" y="4882596"/>
                <a:ext cx="5990807" cy="92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𝑈𝑡𝑖𝑙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𝑈𝑡𝑖𝑙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𝑙𝑛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𝑈𝑡𝑖𝑙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𝑈𝑡𝑖𝑙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42" y="4882596"/>
                <a:ext cx="5990807" cy="929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 rot="16200000">
            <a:off x="2978760" y="5153984"/>
            <a:ext cx="403626" cy="1592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6161844" y="5523009"/>
            <a:ext cx="403626" cy="8803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 rot="5400000">
            <a:off x="4783084" y="4089027"/>
            <a:ext cx="403626" cy="1592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84243" y="6172200"/>
            <a:ext cx="1698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Utility from origin </a:t>
            </a:r>
          </a:p>
          <a:p>
            <a:r>
              <a:rPr lang="en-US" sz="1400" dirty="0" smtClean="0"/>
              <a:t>to lot by auto modes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76903" y="4160323"/>
            <a:ext cx="192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Utility from lot to </a:t>
            </a:r>
          </a:p>
          <a:p>
            <a:r>
              <a:rPr lang="en-US" sz="1400" dirty="0" smtClean="0"/>
              <a:t>Campus by walk, transit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97493" y="6165010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Utility of lot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0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555</Words>
  <Application>Microsoft Office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OSU Model Enhancements</vt:lpstr>
      <vt:lpstr>New Model Components</vt:lpstr>
      <vt:lpstr>Faculty\Staff Residential Location Choice &amp; Worker Selection Model</vt:lpstr>
      <vt:lpstr>Faculty\Staff Travel Models</vt:lpstr>
      <vt:lpstr>Parking Location Choice: Dimensions</vt:lpstr>
      <vt:lpstr>Parking Location Choice</vt:lpstr>
      <vt:lpstr>Parking Location Choice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OSU Model Enhancements</dc:title>
  <dc:creator>Freedman, Joel</dc:creator>
  <cp:lastModifiedBy>Freedman, Joel</cp:lastModifiedBy>
  <cp:revision>19</cp:revision>
  <dcterms:created xsi:type="dcterms:W3CDTF">2014-01-10T23:12:41Z</dcterms:created>
  <dcterms:modified xsi:type="dcterms:W3CDTF">2014-01-15T00:13:51Z</dcterms:modified>
</cp:coreProperties>
</file>