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oma\Dropbox\Data%20analysis%20projects\marathon%20temperature%20effect\prague_marathon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oma\Dropbox\Data%20analysis%20projects\marathon%20temperature%20effect\prague_marathon_analysi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oma\Dropbox\Data%20analysis%20projects\marathon%20temperature%20effect\prague_marathon_analysi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oma\Dropbox\Data%20analysis%20projects\marathon%20temperature%20effect\prague_marathon_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oma\Dropbox\Data%20analysis%20projects\marathon%20temperature%20effect\prague_marathon_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oma\Dropbox\Data%20analysis%20projects\marathon%20temperature%20effect\prague_marathon_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oma\Dropbox\Data%20analysis%20projects\marathon%20temperature%20effect\prague_marathon_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oma\Dropbox\Data%20analysis%20projects\marathon%20temperature%20effect\prague_marathon_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oma\Dropbox\Data%20analysis%20projects\marathon%20temperature%20effect\prague_marathon_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oma\Dropbox\Data%20analysis%20projects\marathon%20temperature%20effect\prague_marathon_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oma\Dropbox\Data%20analysis%20projects\marathon%20temperature%20effect\prague_marathon_analysi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'number of runners'!$B$1</c:f>
              <c:strCache>
                <c:ptCount val="1"/>
                <c:pt idx="0">
                  <c:v>Total runners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'number of runners'!$A$2:$A$28</c:f>
              <c:numCache>
                <c:formatCode>General</c:formatCode>
                <c:ptCount val="27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  <c:pt idx="22">
                  <c:v>2017</c:v>
                </c:pt>
                <c:pt idx="23">
                  <c:v>2018</c:v>
                </c:pt>
                <c:pt idx="24">
                  <c:v>2019</c:v>
                </c:pt>
                <c:pt idx="25">
                  <c:v>2022</c:v>
                </c:pt>
                <c:pt idx="26">
                  <c:v>2023</c:v>
                </c:pt>
              </c:numCache>
            </c:numRef>
          </c:xVal>
          <c:yVal>
            <c:numRef>
              <c:f>'number of runners'!$B$2:$B$28</c:f>
              <c:numCache>
                <c:formatCode>General</c:formatCode>
                <c:ptCount val="27"/>
                <c:pt idx="0">
                  <c:v>519</c:v>
                </c:pt>
                <c:pt idx="1">
                  <c:v>1167</c:v>
                </c:pt>
                <c:pt idx="2">
                  <c:v>1639</c:v>
                </c:pt>
                <c:pt idx="3">
                  <c:v>2222</c:v>
                </c:pt>
                <c:pt idx="4">
                  <c:v>2782</c:v>
                </c:pt>
                <c:pt idx="5">
                  <c:v>2776</c:v>
                </c:pt>
                <c:pt idx="6">
                  <c:v>2641</c:v>
                </c:pt>
                <c:pt idx="7">
                  <c:v>2809</c:v>
                </c:pt>
                <c:pt idx="8">
                  <c:v>2602</c:v>
                </c:pt>
                <c:pt idx="9">
                  <c:v>3433</c:v>
                </c:pt>
                <c:pt idx="10">
                  <c:v>3402</c:v>
                </c:pt>
                <c:pt idx="11">
                  <c:v>2991</c:v>
                </c:pt>
                <c:pt idx="12">
                  <c:v>3190</c:v>
                </c:pt>
                <c:pt idx="13">
                  <c:v>3691</c:v>
                </c:pt>
                <c:pt idx="14">
                  <c:v>3976</c:v>
                </c:pt>
                <c:pt idx="15">
                  <c:v>4859</c:v>
                </c:pt>
                <c:pt idx="16">
                  <c:v>4629</c:v>
                </c:pt>
                <c:pt idx="17">
                  <c:v>5607</c:v>
                </c:pt>
                <c:pt idx="18">
                  <c:v>5766</c:v>
                </c:pt>
                <c:pt idx="19">
                  <c:v>5846</c:v>
                </c:pt>
                <c:pt idx="20">
                  <c:v>5871</c:v>
                </c:pt>
                <c:pt idx="21">
                  <c:v>5777</c:v>
                </c:pt>
                <c:pt idx="22">
                  <c:v>6510</c:v>
                </c:pt>
                <c:pt idx="23">
                  <c:v>6950</c:v>
                </c:pt>
                <c:pt idx="24">
                  <c:v>7299</c:v>
                </c:pt>
                <c:pt idx="25">
                  <c:v>4612</c:v>
                </c:pt>
                <c:pt idx="26">
                  <c:v>5421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071-41D2-84D6-00068C1DDB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3459727"/>
        <c:axId val="1733470287"/>
      </c:scatterChart>
      <c:valAx>
        <c:axId val="17334597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470287"/>
        <c:crosses val="autoZero"/>
        <c:crossBetween val="midCat"/>
      </c:valAx>
      <c:valAx>
        <c:axId val="173347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4597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Pressure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weather!$E$12:$E$28</c:f>
              <c:numCache>
                <c:formatCode>General</c:formatCode>
                <c:ptCount val="17"/>
                <c:pt idx="0">
                  <c:v>991</c:v>
                </c:pt>
                <c:pt idx="1">
                  <c:v>994</c:v>
                </c:pt>
                <c:pt idx="2">
                  <c:v>991</c:v>
                </c:pt>
                <c:pt idx="3">
                  <c:v>999</c:v>
                </c:pt>
                <c:pt idx="4">
                  <c:v>994</c:v>
                </c:pt>
                <c:pt idx="5">
                  <c:v>987</c:v>
                </c:pt>
                <c:pt idx="6">
                  <c:v>998</c:v>
                </c:pt>
                <c:pt idx="7">
                  <c:v>1005</c:v>
                </c:pt>
                <c:pt idx="8">
                  <c:v>989</c:v>
                </c:pt>
                <c:pt idx="9">
                  <c:v>982</c:v>
                </c:pt>
                <c:pt idx="10">
                  <c:v>987</c:v>
                </c:pt>
                <c:pt idx="11">
                  <c:v>994</c:v>
                </c:pt>
                <c:pt idx="12">
                  <c:v>987</c:v>
                </c:pt>
                <c:pt idx="13">
                  <c:v>1001</c:v>
                </c:pt>
                <c:pt idx="14">
                  <c:v>990</c:v>
                </c:pt>
                <c:pt idx="15">
                  <c:v>999</c:v>
                </c:pt>
                <c:pt idx="16">
                  <c:v>997</c:v>
                </c:pt>
              </c:numCache>
            </c:numRef>
          </c:xVal>
          <c:yVal>
            <c:numRef>
              <c:f>weather!$G$12:$G$28</c:f>
              <c:numCache>
                <c:formatCode>General</c:formatCode>
                <c:ptCount val="17"/>
                <c:pt idx="0">
                  <c:v>4.1706715799999996</c:v>
                </c:pt>
                <c:pt idx="1">
                  <c:v>4.0526486799999999</c:v>
                </c:pt>
                <c:pt idx="2">
                  <c:v>4.1841298399999998</c:v>
                </c:pt>
                <c:pt idx="3">
                  <c:v>4.15963555</c:v>
                </c:pt>
                <c:pt idx="4">
                  <c:v>4.2226229399999999</c:v>
                </c:pt>
                <c:pt idx="5">
                  <c:v>4.09065046</c:v>
                </c:pt>
                <c:pt idx="6">
                  <c:v>4.1467366400000003</c:v>
                </c:pt>
                <c:pt idx="7">
                  <c:v>4.0045578700000002</c:v>
                </c:pt>
                <c:pt idx="8">
                  <c:v>4.18049348</c:v>
                </c:pt>
                <c:pt idx="9">
                  <c:v>4.1047254400000002</c:v>
                </c:pt>
                <c:pt idx="10">
                  <c:v>4.1692174800000004</c:v>
                </c:pt>
                <c:pt idx="11">
                  <c:v>4.2834321600000003</c:v>
                </c:pt>
                <c:pt idx="12">
                  <c:v>4.26129129</c:v>
                </c:pt>
                <c:pt idx="13">
                  <c:v>4.2726265000000003</c:v>
                </c:pt>
                <c:pt idx="14">
                  <c:v>4.1505650999999997</c:v>
                </c:pt>
                <c:pt idx="15">
                  <c:v>4.2578410499999997</c:v>
                </c:pt>
                <c:pt idx="16">
                  <c:v>4.0940871400000001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4AC-4E95-AC93-7AD29B2E52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5315103"/>
        <c:axId val="815315583"/>
      </c:scatterChart>
      <c:valAx>
        <c:axId val="815315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315583"/>
        <c:crosses val="autoZero"/>
        <c:crossBetween val="midCat"/>
      </c:valAx>
      <c:valAx>
        <c:axId val="815315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3151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country!$B$1</c:f>
              <c:strCache>
                <c:ptCount val="1"/>
                <c:pt idx="0">
                  <c:v>country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country!$A$2:$A$21</c:f>
              <c:strCache>
                <c:ptCount val="20"/>
                <c:pt idx="0">
                  <c:v>Czechia</c:v>
                </c:pt>
                <c:pt idx="1">
                  <c:v>France</c:v>
                </c:pt>
                <c:pt idx="2">
                  <c:v>Italy</c:v>
                </c:pt>
                <c:pt idx="3">
                  <c:v>Germany</c:v>
                </c:pt>
                <c:pt idx="4">
                  <c:v>UK</c:v>
                </c:pt>
                <c:pt idx="5">
                  <c:v>Slovakia</c:v>
                </c:pt>
                <c:pt idx="6">
                  <c:v>Poland</c:v>
                </c:pt>
                <c:pt idx="7">
                  <c:v>USA</c:v>
                </c:pt>
                <c:pt idx="8">
                  <c:v>Spain</c:v>
                </c:pt>
                <c:pt idx="9">
                  <c:v>Finland</c:v>
                </c:pt>
                <c:pt idx="10">
                  <c:v>Netherlands</c:v>
                </c:pt>
                <c:pt idx="11">
                  <c:v>China</c:v>
                </c:pt>
                <c:pt idx="12">
                  <c:v>Hungary</c:v>
                </c:pt>
                <c:pt idx="13">
                  <c:v>Denmark</c:v>
                </c:pt>
                <c:pt idx="14">
                  <c:v>Belgium</c:v>
                </c:pt>
                <c:pt idx="15">
                  <c:v>Sweden</c:v>
                </c:pt>
                <c:pt idx="16">
                  <c:v>Switzerland</c:v>
                </c:pt>
                <c:pt idx="17">
                  <c:v>Austria</c:v>
                </c:pt>
                <c:pt idx="18">
                  <c:v>Russia</c:v>
                </c:pt>
                <c:pt idx="19">
                  <c:v>Japan</c:v>
                </c:pt>
              </c:strCache>
            </c:strRef>
          </c:cat>
          <c:val>
            <c:numRef>
              <c:f>country!$B$2:$B$21</c:f>
              <c:numCache>
                <c:formatCode>General</c:formatCode>
                <c:ptCount val="20"/>
                <c:pt idx="0">
                  <c:v>53183</c:v>
                </c:pt>
                <c:pt idx="1">
                  <c:v>7701</c:v>
                </c:pt>
                <c:pt idx="2">
                  <c:v>7484</c:v>
                </c:pt>
                <c:pt idx="3">
                  <c:v>5212</c:v>
                </c:pt>
                <c:pt idx="4">
                  <c:v>4730</c:v>
                </c:pt>
                <c:pt idx="5">
                  <c:v>3151</c:v>
                </c:pt>
                <c:pt idx="6">
                  <c:v>3022</c:v>
                </c:pt>
                <c:pt idx="7">
                  <c:v>2738</c:v>
                </c:pt>
                <c:pt idx="8">
                  <c:v>1943</c:v>
                </c:pt>
                <c:pt idx="9">
                  <c:v>1594</c:v>
                </c:pt>
                <c:pt idx="10">
                  <c:v>1148</c:v>
                </c:pt>
                <c:pt idx="11">
                  <c:v>1126</c:v>
                </c:pt>
                <c:pt idx="12">
                  <c:v>1102</c:v>
                </c:pt>
                <c:pt idx="13">
                  <c:v>1086</c:v>
                </c:pt>
                <c:pt idx="14">
                  <c:v>1056</c:v>
                </c:pt>
                <c:pt idx="15">
                  <c:v>917</c:v>
                </c:pt>
                <c:pt idx="16">
                  <c:v>838</c:v>
                </c:pt>
                <c:pt idx="17">
                  <c:v>722</c:v>
                </c:pt>
                <c:pt idx="18">
                  <c:v>644</c:v>
                </c:pt>
                <c:pt idx="19">
                  <c:v>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DF-4C84-8F99-B9AB462F0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6612319"/>
        <c:axId val="826604159"/>
      </c:barChart>
      <c:catAx>
        <c:axId val="826612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604159"/>
        <c:crosses val="autoZero"/>
        <c:auto val="1"/>
        <c:lblAlgn val="ctr"/>
        <c:lblOffset val="100"/>
        <c:noMultiLvlLbl val="0"/>
      </c:catAx>
      <c:valAx>
        <c:axId val="826604159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612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gender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'number of runners'!$D$1</c:f>
              <c:strCache>
                <c:ptCount val="1"/>
                <c:pt idx="0">
                  <c:v>%female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cat>
            <c:numRef>
              <c:f>'number of runners'!$A$2:$A$28</c:f>
              <c:numCache>
                <c:formatCode>General</c:formatCode>
                <c:ptCount val="27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  <c:pt idx="22">
                  <c:v>2017</c:v>
                </c:pt>
                <c:pt idx="23">
                  <c:v>2018</c:v>
                </c:pt>
                <c:pt idx="24">
                  <c:v>2019</c:v>
                </c:pt>
                <c:pt idx="25">
                  <c:v>2022</c:v>
                </c:pt>
                <c:pt idx="26">
                  <c:v>2023</c:v>
                </c:pt>
              </c:numCache>
            </c:numRef>
          </c:cat>
          <c:val>
            <c:numRef>
              <c:f>'number of runners'!$D$2:$D$28</c:f>
              <c:numCache>
                <c:formatCode>0.0%</c:formatCode>
                <c:ptCount val="27"/>
                <c:pt idx="0">
                  <c:v>0</c:v>
                </c:pt>
                <c:pt idx="1">
                  <c:v>8.2262210796915161E-2</c:v>
                </c:pt>
                <c:pt idx="2">
                  <c:v>0.10555216595485052</c:v>
                </c:pt>
                <c:pt idx="3">
                  <c:v>0.10486048604860486</c:v>
                </c:pt>
                <c:pt idx="4">
                  <c:v>0.10352264557872035</c:v>
                </c:pt>
                <c:pt idx="5">
                  <c:v>0.12103746397694524</c:v>
                </c:pt>
                <c:pt idx="6">
                  <c:v>0.11965164710336994</c:v>
                </c:pt>
                <c:pt idx="7">
                  <c:v>0.10715557137771449</c:v>
                </c:pt>
                <c:pt idx="8">
                  <c:v>0.11798616448885473</c:v>
                </c:pt>
                <c:pt idx="9">
                  <c:v>0.14302359452374017</c:v>
                </c:pt>
                <c:pt idx="10">
                  <c:v>0.13756613756613756</c:v>
                </c:pt>
                <c:pt idx="11">
                  <c:v>0.15513206285523237</c:v>
                </c:pt>
                <c:pt idx="12">
                  <c:v>0.14952978056426333</c:v>
                </c:pt>
                <c:pt idx="13">
                  <c:v>0.15388783527499322</c:v>
                </c:pt>
                <c:pt idx="14">
                  <c:v>0.16071428571428573</c:v>
                </c:pt>
                <c:pt idx="15">
                  <c:v>0.16649516361391234</c:v>
                </c:pt>
                <c:pt idx="16">
                  <c:v>0.16958306329660833</c:v>
                </c:pt>
                <c:pt idx="17">
                  <c:v>0.16140538612448724</c:v>
                </c:pt>
                <c:pt idx="18">
                  <c:v>0.1678806798473812</c:v>
                </c:pt>
                <c:pt idx="19">
                  <c:v>0.1840574751967157</c:v>
                </c:pt>
                <c:pt idx="20">
                  <c:v>0.18429569068301824</c:v>
                </c:pt>
                <c:pt idx="21">
                  <c:v>0.21862558421325948</c:v>
                </c:pt>
                <c:pt idx="22">
                  <c:v>0.22350230414746544</c:v>
                </c:pt>
                <c:pt idx="23">
                  <c:v>0.22805755395683452</c:v>
                </c:pt>
                <c:pt idx="24">
                  <c:v>0.22427729826003562</c:v>
                </c:pt>
                <c:pt idx="25">
                  <c:v>0.20793581960104077</c:v>
                </c:pt>
                <c:pt idx="26">
                  <c:v>0.22228371149234458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D7-4863-9B9C-635E8FDEAFF9}"/>
            </c:ext>
          </c:extLst>
        </c:ser>
        <c:ser>
          <c:idx val="1"/>
          <c:order val="1"/>
          <c:tx>
            <c:strRef>
              <c:f>'number of runners'!$E$1</c:f>
              <c:strCache>
                <c:ptCount val="1"/>
                <c:pt idx="0">
                  <c:v>%male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cat>
            <c:numRef>
              <c:f>'number of runners'!$A$2:$A$28</c:f>
              <c:numCache>
                <c:formatCode>General</c:formatCode>
                <c:ptCount val="27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  <c:pt idx="22">
                  <c:v>2017</c:v>
                </c:pt>
                <c:pt idx="23">
                  <c:v>2018</c:v>
                </c:pt>
                <c:pt idx="24">
                  <c:v>2019</c:v>
                </c:pt>
                <c:pt idx="25">
                  <c:v>2022</c:v>
                </c:pt>
                <c:pt idx="26">
                  <c:v>2023</c:v>
                </c:pt>
              </c:numCache>
            </c:numRef>
          </c:cat>
          <c:val>
            <c:numRef>
              <c:f>'number of runners'!$E$2:$E$28</c:f>
              <c:numCache>
                <c:formatCode>0.0%</c:formatCode>
                <c:ptCount val="27"/>
                <c:pt idx="0">
                  <c:v>0</c:v>
                </c:pt>
                <c:pt idx="1">
                  <c:v>0.9177377892030848</c:v>
                </c:pt>
                <c:pt idx="2">
                  <c:v>0.89444783404514949</c:v>
                </c:pt>
                <c:pt idx="3">
                  <c:v>0.89513951395139513</c:v>
                </c:pt>
                <c:pt idx="4">
                  <c:v>0.89647735442127963</c:v>
                </c:pt>
                <c:pt idx="5">
                  <c:v>0.87896253602305474</c:v>
                </c:pt>
                <c:pt idx="6">
                  <c:v>0.88034835289663005</c:v>
                </c:pt>
                <c:pt idx="7">
                  <c:v>0.89284442862228552</c:v>
                </c:pt>
                <c:pt idx="8">
                  <c:v>0.88201383551114532</c:v>
                </c:pt>
                <c:pt idx="9">
                  <c:v>0.85697640547625986</c:v>
                </c:pt>
                <c:pt idx="10">
                  <c:v>0.86243386243386244</c:v>
                </c:pt>
                <c:pt idx="11">
                  <c:v>0.8448679371447676</c:v>
                </c:pt>
                <c:pt idx="12">
                  <c:v>0.85047021943573664</c:v>
                </c:pt>
                <c:pt idx="13">
                  <c:v>0.84611216472500672</c:v>
                </c:pt>
                <c:pt idx="14">
                  <c:v>0.8392857142857143</c:v>
                </c:pt>
                <c:pt idx="15">
                  <c:v>0.83350483638608763</c:v>
                </c:pt>
                <c:pt idx="16">
                  <c:v>0.83041693670339167</c:v>
                </c:pt>
                <c:pt idx="17">
                  <c:v>0.83859461387551271</c:v>
                </c:pt>
                <c:pt idx="18">
                  <c:v>0.8321193201526188</c:v>
                </c:pt>
                <c:pt idx="19">
                  <c:v>0.81594252480328433</c:v>
                </c:pt>
                <c:pt idx="20">
                  <c:v>0.81570430931698179</c:v>
                </c:pt>
                <c:pt idx="21">
                  <c:v>0.78120131556171024</c:v>
                </c:pt>
                <c:pt idx="22">
                  <c:v>0.77649769585253459</c:v>
                </c:pt>
                <c:pt idx="23">
                  <c:v>0.77194244604316542</c:v>
                </c:pt>
                <c:pt idx="24">
                  <c:v>0.77572270173996438</c:v>
                </c:pt>
                <c:pt idx="25">
                  <c:v>0.79206418039895921</c:v>
                </c:pt>
                <c:pt idx="26">
                  <c:v>0.7777162885076554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D7-4863-9B9C-635E8FDEA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6647247"/>
        <c:axId val="696647727"/>
      </c:barChart>
      <c:catAx>
        <c:axId val="69664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647727"/>
        <c:crosses val="autoZero"/>
        <c:auto val="1"/>
        <c:lblAlgn val="ctr"/>
        <c:lblOffset val="100"/>
        <c:noMultiLvlLbl val="0"/>
      </c:catAx>
      <c:valAx>
        <c:axId val="696647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647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'number of runners'!$D$1</c:f>
              <c:strCache>
                <c:ptCount val="1"/>
                <c:pt idx="0">
                  <c:v>%female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'number of runners'!$A$2:$A$28</c:f>
              <c:numCache>
                <c:formatCode>General</c:formatCode>
                <c:ptCount val="27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  <c:pt idx="22">
                  <c:v>2017</c:v>
                </c:pt>
                <c:pt idx="23">
                  <c:v>2018</c:v>
                </c:pt>
                <c:pt idx="24">
                  <c:v>2019</c:v>
                </c:pt>
                <c:pt idx="25">
                  <c:v>2022</c:v>
                </c:pt>
                <c:pt idx="26">
                  <c:v>2023</c:v>
                </c:pt>
              </c:numCache>
            </c:numRef>
          </c:xVal>
          <c:yVal>
            <c:numRef>
              <c:f>'number of runners'!$D$2:$D$28</c:f>
              <c:numCache>
                <c:formatCode>0.0%</c:formatCode>
                <c:ptCount val="27"/>
                <c:pt idx="0">
                  <c:v>0</c:v>
                </c:pt>
                <c:pt idx="1">
                  <c:v>8.2262210796915161E-2</c:v>
                </c:pt>
                <c:pt idx="2">
                  <c:v>0.10555216595485052</c:v>
                </c:pt>
                <c:pt idx="3">
                  <c:v>0.10486048604860486</c:v>
                </c:pt>
                <c:pt idx="4">
                  <c:v>0.10352264557872035</c:v>
                </c:pt>
                <c:pt idx="5">
                  <c:v>0.12103746397694524</c:v>
                </c:pt>
                <c:pt idx="6">
                  <c:v>0.11965164710336994</c:v>
                </c:pt>
                <c:pt idx="7">
                  <c:v>0.10715557137771449</c:v>
                </c:pt>
                <c:pt idx="8">
                  <c:v>0.11798616448885473</c:v>
                </c:pt>
                <c:pt idx="9">
                  <c:v>0.14302359452374017</c:v>
                </c:pt>
                <c:pt idx="10">
                  <c:v>0.13756613756613756</c:v>
                </c:pt>
                <c:pt idx="11">
                  <c:v>0.15513206285523237</c:v>
                </c:pt>
                <c:pt idx="12">
                  <c:v>0.14952978056426333</c:v>
                </c:pt>
                <c:pt idx="13">
                  <c:v>0.15388783527499322</c:v>
                </c:pt>
                <c:pt idx="14">
                  <c:v>0.16071428571428573</c:v>
                </c:pt>
                <c:pt idx="15">
                  <c:v>0.16649516361391234</c:v>
                </c:pt>
                <c:pt idx="16">
                  <c:v>0.16958306329660833</c:v>
                </c:pt>
                <c:pt idx="17">
                  <c:v>0.16140538612448724</c:v>
                </c:pt>
                <c:pt idx="18">
                  <c:v>0.1678806798473812</c:v>
                </c:pt>
                <c:pt idx="19">
                  <c:v>0.1840574751967157</c:v>
                </c:pt>
                <c:pt idx="20">
                  <c:v>0.18429569068301824</c:v>
                </c:pt>
                <c:pt idx="21">
                  <c:v>0.21862558421325948</c:v>
                </c:pt>
                <c:pt idx="22">
                  <c:v>0.22350230414746544</c:v>
                </c:pt>
                <c:pt idx="23">
                  <c:v>0.22805755395683452</c:v>
                </c:pt>
                <c:pt idx="24">
                  <c:v>0.22427729826003562</c:v>
                </c:pt>
                <c:pt idx="25">
                  <c:v>0.20793581960104077</c:v>
                </c:pt>
                <c:pt idx="26">
                  <c:v>0.22228371149234458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E92-40F2-BC7D-C0EBBE7B8A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5315103"/>
        <c:axId val="815303103"/>
      </c:scatterChart>
      <c:valAx>
        <c:axId val="815315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303103"/>
        <c:crosses val="autoZero"/>
        <c:crossBetween val="midCat"/>
      </c:valAx>
      <c:valAx>
        <c:axId val="815303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3151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Mean finish times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'finish times'!$C$1</c:f>
              <c:strCache>
                <c:ptCount val="1"/>
                <c:pt idx="0">
                  <c:v>mean finish 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'finish times'!$A$2:$A$29</c:f>
              <c:numCache>
                <c:formatCode>General</c:formatCode>
                <c:ptCount val="28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  <c:pt idx="22">
                  <c:v>2017</c:v>
                </c:pt>
                <c:pt idx="23">
                  <c:v>2018</c:v>
                </c:pt>
                <c:pt idx="24">
                  <c:v>2019</c:v>
                </c:pt>
                <c:pt idx="25">
                  <c:v>2022</c:v>
                </c:pt>
                <c:pt idx="26">
                  <c:v>2023</c:v>
                </c:pt>
              </c:numCache>
            </c:numRef>
          </c:xVal>
          <c:yVal>
            <c:numRef>
              <c:f>'finish times'!$C$2:$C$29</c:f>
              <c:numCache>
                <c:formatCode>General</c:formatCode>
                <c:ptCount val="28"/>
                <c:pt idx="0">
                  <c:v>0</c:v>
                </c:pt>
                <c:pt idx="1">
                  <c:v>3.781838</c:v>
                </c:pt>
                <c:pt idx="2">
                  <c:v>3.6779165800000002</c:v>
                </c:pt>
                <c:pt idx="3">
                  <c:v>3.7803403200000001</c:v>
                </c:pt>
                <c:pt idx="4">
                  <c:v>3.83554358</c:v>
                </c:pt>
                <c:pt idx="5">
                  <c:v>3.89218742</c:v>
                </c:pt>
                <c:pt idx="6">
                  <c:v>3.89475858</c:v>
                </c:pt>
                <c:pt idx="7">
                  <c:v>3.9107668699999998</c:v>
                </c:pt>
                <c:pt idx="8">
                  <c:v>4.0646525100000002</c:v>
                </c:pt>
                <c:pt idx="9">
                  <c:v>3.9016870199999998</c:v>
                </c:pt>
                <c:pt idx="10">
                  <c:v>4.1188773999999997</c:v>
                </c:pt>
                <c:pt idx="11">
                  <c:v>3.99606051</c:v>
                </c:pt>
                <c:pt idx="12">
                  <c:v>4.1338602699999996</c:v>
                </c:pt>
                <c:pt idx="13">
                  <c:v>4.0931608400000004</c:v>
                </c:pt>
                <c:pt idx="14">
                  <c:v>4.1541629899999997</c:v>
                </c:pt>
                <c:pt idx="15">
                  <c:v>4.03796526</c:v>
                </c:pt>
                <c:pt idx="16">
                  <c:v>4.0803029100000003</c:v>
                </c:pt>
                <c:pt idx="17">
                  <c:v>3.9379084400000002</c:v>
                </c:pt>
                <c:pt idx="18">
                  <c:v>4.1121602499999996</c:v>
                </c:pt>
                <c:pt idx="19">
                  <c:v>4.0245696200000003</c:v>
                </c:pt>
                <c:pt idx="20">
                  <c:v>4.0943598899999998</c:v>
                </c:pt>
                <c:pt idx="21">
                  <c:v>4.1673466699999997</c:v>
                </c:pt>
                <c:pt idx="22">
                  <c:v>4.1543654800000001</c:v>
                </c:pt>
                <c:pt idx="23">
                  <c:v>4.1617113699999999</c:v>
                </c:pt>
                <c:pt idx="24">
                  <c:v>4.0439570500000004</c:v>
                </c:pt>
                <c:pt idx="25">
                  <c:v>4.1847850800000002</c:v>
                </c:pt>
                <c:pt idx="26">
                  <c:v>4.0061192600000002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8A3-4CC1-A994-5B9E08D334CD}"/>
            </c:ext>
          </c:extLst>
        </c:ser>
        <c:ser>
          <c:idx val="1"/>
          <c:order val="1"/>
          <c:tx>
            <c:strRef>
              <c:f>'finish times'!$D$1</c:f>
              <c:strCache>
                <c:ptCount val="1"/>
                <c:pt idx="0">
                  <c:v>mean finish F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'finish times'!$A$2:$A$29</c:f>
              <c:numCache>
                <c:formatCode>General</c:formatCode>
                <c:ptCount val="28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  <c:pt idx="22">
                  <c:v>2017</c:v>
                </c:pt>
                <c:pt idx="23">
                  <c:v>2018</c:v>
                </c:pt>
                <c:pt idx="24">
                  <c:v>2019</c:v>
                </c:pt>
                <c:pt idx="25">
                  <c:v>2022</c:v>
                </c:pt>
                <c:pt idx="26">
                  <c:v>2023</c:v>
                </c:pt>
              </c:numCache>
            </c:numRef>
          </c:xVal>
          <c:yVal>
            <c:numRef>
              <c:f>'finish times'!$D$2:$D$29</c:f>
              <c:numCache>
                <c:formatCode>General</c:formatCode>
                <c:ptCount val="28"/>
                <c:pt idx="0">
                  <c:v>0</c:v>
                </c:pt>
                <c:pt idx="1">
                  <c:v>4.0222187500000004</c:v>
                </c:pt>
                <c:pt idx="2">
                  <c:v>4.0523080900000004</c:v>
                </c:pt>
                <c:pt idx="3">
                  <c:v>4.19250773</c:v>
                </c:pt>
                <c:pt idx="4">
                  <c:v>4.2201489600000004</c:v>
                </c:pt>
                <c:pt idx="5">
                  <c:v>4.3672949399999998</c:v>
                </c:pt>
                <c:pt idx="6">
                  <c:v>4.3348721499999998</c:v>
                </c:pt>
                <c:pt idx="7">
                  <c:v>4.3902747499999997</c:v>
                </c:pt>
                <c:pt idx="8">
                  <c:v>4.4045504900000001</c:v>
                </c:pt>
                <c:pt idx="9">
                  <c:v>4.2902050899999997</c:v>
                </c:pt>
                <c:pt idx="10">
                  <c:v>4.4953811999999997</c:v>
                </c:pt>
                <c:pt idx="11">
                  <c:v>4.3608346999999998</c:v>
                </c:pt>
                <c:pt idx="12">
                  <c:v>4.4700446500000002</c:v>
                </c:pt>
                <c:pt idx="13">
                  <c:v>4.5251294</c:v>
                </c:pt>
                <c:pt idx="14">
                  <c:v>4.5801359899999996</c:v>
                </c:pt>
                <c:pt idx="15">
                  <c:v>4.3544020999999997</c:v>
                </c:pt>
                <c:pt idx="16">
                  <c:v>4.4720503200000001</c:v>
                </c:pt>
                <c:pt idx="17">
                  <c:v>4.3508403299999996</c:v>
                </c:pt>
                <c:pt idx="18">
                  <c:v>4.5191947299999997</c:v>
                </c:pt>
                <c:pt idx="19">
                  <c:v>4.4600630099999998</c:v>
                </c:pt>
                <c:pt idx="20">
                  <c:v>4.5005418700000002</c:v>
                </c:pt>
                <c:pt idx="21">
                  <c:v>4.6979670599999999</c:v>
                </c:pt>
                <c:pt idx="22">
                  <c:v>4.63277581</c:v>
                </c:pt>
                <c:pt idx="23">
                  <c:v>4.6480584900000004</c:v>
                </c:pt>
                <c:pt idx="24">
                  <c:v>4.5192974299999999</c:v>
                </c:pt>
                <c:pt idx="25">
                  <c:v>4.5361240900000004</c:v>
                </c:pt>
                <c:pt idx="26">
                  <c:v>4.4018652300000003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8A3-4CC1-A994-5B9E08D334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5306943"/>
        <c:axId val="815308863"/>
      </c:scatterChart>
      <c:valAx>
        <c:axId val="8153069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308863"/>
        <c:crosses val="autoZero"/>
        <c:crossBetween val="midCat"/>
      </c:valAx>
      <c:valAx>
        <c:axId val="815308863"/>
        <c:scaling>
          <c:orientation val="minMax"/>
          <c:min val="3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30694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Winner</a:t>
            </a:r>
            <a:r>
              <a:rPr lang="en-GB" baseline="0"/>
              <a:t> finish times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'finish times'!$F$1</c:f>
              <c:strCache>
                <c:ptCount val="1"/>
                <c:pt idx="0">
                  <c:v>winner time 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'finish times'!$A$2:$A$29</c:f>
              <c:numCache>
                <c:formatCode>General</c:formatCode>
                <c:ptCount val="28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  <c:pt idx="22">
                  <c:v>2017</c:v>
                </c:pt>
                <c:pt idx="23">
                  <c:v>2018</c:v>
                </c:pt>
                <c:pt idx="24">
                  <c:v>2019</c:v>
                </c:pt>
                <c:pt idx="25">
                  <c:v>2022</c:v>
                </c:pt>
                <c:pt idx="26">
                  <c:v>2023</c:v>
                </c:pt>
              </c:numCache>
            </c:numRef>
          </c:xVal>
          <c:yVal>
            <c:numRef>
              <c:f>'finish times'!$F$2:$F$29</c:f>
              <c:numCache>
                <c:formatCode>General</c:formatCode>
                <c:ptCount val="28"/>
                <c:pt idx="0">
                  <c:v>0</c:v>
                </c:pt>
                <c:pt idx="1">
                  <c:v>2.2058</c:v>
                </c:pt>
                <c:pt idx="2">
                  <c:v>2.1518999999999999</c:v>
                </c:pt>
                <c:pt idx="3">
                  <c:v>2.1478000000000002</c:v>
                </c:pt>
                <c:pt idx="4">
                  <c:v>2.1886000000000001</c:v>
                </c:pt>
                <c:pt idx="5">
                  <c:v>2.1764000000000001</c:v>
                </c:pt>
                <c:pt idx="6">
                  <c:v>2.1705999999999999</c:v>
                </c:pt>
                <c:pt idx="7">
                  <c:v>2.1947000000000001</c:v>
                </c:pt>
                <c:pt idx="8">
                  <c:v>2.1989000000000001</c:v>
                </c:pt>
                <c:pt idx="9">
                  <c:v>2.2042000000000002</c:v>
                </c:pt>
                <c:pt idx="10">
                  <c:v>2.1783000000000001</c:v>
                </c:pt>
                <c:pt idx="11">
                  <c:v>2.1856</c:v>
                </c:pt>
                <c:pt idx="12">
                  <c:v>2.1968999999999999</c:v>
                </c:pt>
                <c:pt idx="13">
                  <c:v>2.1850000000000001</c:v>
                </c:pt>
                <c:pt idx="14">
                  <c:v>2.13</c:v>
                </c:pt>
                <c:pt idx="15">
                  <c:v>2.0941999999999998</c:v>
                </c:pt>
                <c:pt idx="16">
                  <c:v>2.1185999999999998</c:v>
                </c:pt>
                <c:pt idx="17">
                  <c:v>2.1069</c:v>
                </c:pt>
                <c:pt idx="18">
                  <c:v>2.1475</c:v>
                </c:pt>
                <c:pt idx="19">
                  <c:v>2.1353</c:v>
                </c:pt>
                <c:pt idx="20">
                  <c:v>2.1421999999999999</c:v>
                </c:pt>
                <c:pt idx="21">
                  <c:v>2.1233</c:v>
                </c:pt>
                <c:pt idx="22">
                  <c:v>2.1463999999999999</c:v>
                </c:pt>
                <c:pt idx="23">
                  <c:v>2.1019000000000001</c:v>
                </c:pt>
                <c:pt idx="24">
                  <c:v>2.105</c:v>
                </c:pt>
                <c:pt idx="25">
                  <c:v>2.1316999999999999</c:v>
                </c:pt>
                <c:pt idx="26">
                  <c:v>2.0857999999999999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67A-4140-AF0A-68C00C4390C3}"/>
            </c:ext>
          </c:extLst>
        </c:ser>
        <c:ser>
          <c:idx val="1"/>
          <c:order val="1"/>
          <c:tx>
            <c:strRef>
              <c:f>'finish times'!$G$1</c:f>
              <c:strCache>
                <c:ptCount val="1"/>
                <c:pt idx="0">
                  <c:v>winner time f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'finish times'!$A$2:$A$29</c:f>
              <c:numCache>
                <c:formatCode>General</c:formatCode>
                <c:ptCount val="28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  <c:pt idx="22">
                  <c:v>2017</c:v>
                </c:pt>
                <c:pt idx="23">
                  <c:v>2018</c:v>
                </c:pt>
                <c:pt idx="24">
                  <c:v>2019</c:v>
                </c:pt>
                <c:pt idx="25">
                  <c:v>2022</c:v>
                </c:pt>
                <c:pt idx="26">
                  <c:v>2023</c:v>
                </c:pt>
              </c:numCache>
            </c:numRef>
          </c:xVal>
          <c:yVal>
            <c:numRef>
              <c:f>'finish times'!$G$2:$G$29</c:f>
              <c:numCache>
                <c:formatCode>General</c:formatCode>
                <c:ptCount val="28"/>
                <c:pt idx="0">
                  <c:v>0</c:v>
                </c:pt>
                <c:pt idx="1">
                  <c:v>2.6257999999999999</c:v>
                </c:pt>
                <c:pt idx="2">
                  <c:v>2.5493999999999999</c:v>
                </c:pt>
                <c:pt idx="3">
                  <c:v>2.5735999999999999</c:v>
                </c:pt>
                <c:pt idx="4">
                  <c:v>2.4758</c:v>
                </c:pt>
                <c:pt idx="5">
                  <c:v>2.4617</c:v>
                </c:pt>
                <c:pt idx="6">
                  <c:v>2.4424999999999999</c:v>
                </c:pt>
                <c:pt idx="7">
                  <c:v>2.54</c:v>
                </c:pt>
                <c:pt idx="8">
                  <c:v>2.5194000000000001</c:v>
                </c:pt>
                <c:pt idx="9">
                  <c:v>2.5299999999999998</c:v>
                </c:pt>
                <c:pt idx="10">
                  <c:v>2.4782999999999999</c:v>
                </c:pt>
                <c:pt idx="11">
                  <c:v>2.4883000000000002</c:v>
                </c:pt>
                <c:pt idx="12">
                  <c:v>2.5522</c:v>
                </c:pt>
                <c:pt idx="13">
                  <c:v>2.5286</c:v>
                </c:pt>
                <c:pt idx="14">
                  <c:v>2.4742000000000002</c:v>
                </c:pt>
                <c:pt idx="15">
                  <c:v>2.4247000000000001</c:v>
                </c:pt>
                <c:pt idx="16">
                  <c:v>2.3761000000000001</c:v>
                </c:pt>
                <c:pt idx="17">
                  <c:v>2.4278</c:v>
                </c:pt>
                <c:pt idx="18">
                  <c:v>2.4500000000000002</c:v>
                </c:pt>
                <c:pt idx="19">
                  <c:v>2.3927999999999998</c:v>
                </c:pt>
                <c:pt idx="20">
                  <c:v>2.3969</c:v>
                </c:pt>
                <c:pt idx="21">
                  <c:v>2.4121999999999999</c:v>
                </c:pt>
                <c:pt idx="22">
                  <c:v>2.3658000000000001</c:v>
                </c:pt>
                <c:pt idx="23">
                  <c:v>2.4053</c:v>
                </c:pt>
                <c:pt idx="24">
                  <c:v>2.3294000000000001</c:v>
                </c:pt>
                <c:pt idx="25">
                  <c:v>2.3822000000000001</c:v>
                </c:pt>
                <c:pt idx="26">
                  <c:v>2.3450000000000002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67A-4140-AF0A-68C00C4390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5302623"/>
        <c:axId val="815313183"/>
      </c:scatterChart>
      <c:valAx>
        <c:axId val="8153026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313183"/>
        <c:crosses val="autoZero"/>
        <c:crossBetween val="midCat"/>
      </c:valAx>
      <c:valAx>
        <c:axId val="815313183"/>
        <c:scaling>
          <c:orientation val="minMax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3026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Temperature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weather!$B$12:$B$28</c:f>
              <c:numCache>
                <c:formatCode>General</c:formatCode>
                <c:ptCount val="17"/>
                <c:pt idx="0">
                  <c:v>19</c:v>
                </c:pt>
                <c:pt idx="1">
                  <c:v>15.4</c:v>
                </c:pt>
                <c:pt idx="2">
                  <c:v>18.899999999999999</c:v>
                </c:pt>
                <c:pt idx="3">
                  <c:v>16</c:v>
                </c:pt>
                <c:pt idx="4">
                  <c:v>19.5</c:v>
                </c:pt>
                <c:pt idx="5">
                  <c:v>14.2</c:v>
                </c:pt>
                <c:pt idx="6">
                  <c:v>15.1</c:v>
                </c:pt>
                <c:pt idx="7">
                  <c:v>8.6</c:v>
                </c:pt>
                <c:pt idx="8">
                  <c:v>13.9</c:v>
                </c:pt>
                <c:pt idx="9">
                  <c:v>14.4</c:v>
                </c:pt>
                <c:pt idx="10">
                  <c:v>13.5</c:v>
                </c:pt>
                <c:pt idx="11">
                  <c:v>16</c:v>
                </c:pt>
                <c:pt idx="12">
                  <c:v>13.5</c:v>
                </c:pt>
                <c:pt idx="13">
                  <c:v>15.7</c:v>
                </c:pt>
                <c:pt idx="14">
                  <c:v>6.2</c:v>
                </c:pt>
                <c:pt idx="15">
                  <c:v>17.399999999999999</c:v>
                </c:pt>
                <c:pt idx="16">
                  <c:v>11.3</c:v>
                </c:pt>
              </c:numCache>
            </c:numRef>
          </c:xVal>
          <c:yVal>
            <c:numRef>
              <c:f>weather!$G$12:$G$28</c:f>
              <c:numCache>
                <c:formatCode>General</c:formatCode>
                <c:ptCount val="17"/>
                <c:pt idx="0">
                  <c:v>4.1706715799999996</c:v>
                </c:pt>
                <c:pt idx="1">
                  <c:v>4.0526486799999999</c:v>
                </c:pt>
                <c:pt idx="2">
                  <c:v>4.1841298399999998</c:v>
                </c:pt>
                <c:pt idx="3">
                  <c:v>4.15963555</c:v>
                </c:pt>
                <c:pt idx="4">
                  <c:v>4.2226229399999999</c:v>
                </c:pt>
                <c:pt idx="5">
                  <c:v>4.09065046</c:v>
                </c:pt>
                <c:pt idx="6">
                  <c:v>4.1467366400000003</c:v>
                </c:pt>
                <c:pt idx="7">
                  <c:v>4.0045578700000002</c:v>
                </c:pt>
                <c:pt idx="8">
                  <c:v>4.18049348</c:v>
                </c:pt>
                <c:pt idx="9">
                  <c:v>4.1047254400000002</c:v>
                </c:pt>
                <c:pt idx="10">
                  <c:v>4.1692174800000004</c:v>
                </c:pt>
                <c:pt idx="11">
                  <c:v>4.2834321600000003</c:v>
                </c:pt>
                <c:pt idx="12">
                  <c:v>4.26129129</c:v>
                </c:pt>
                <c:pt idx="13">
                  <c:v>4.2726265000000003</c:v>
                </c:pt>
                <c:pt idx="14">
                  <c:v>4.1505650999999997</c:v>
                </c:pt>
                <c:pt idx="15">
                  <c:v>4.2578410499999997</c:v>
                </c:pt>
                <c:pt idx="16">
                  <c:v>4.0940871400000001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5C6-444F-863E-5B6CD821C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3852991"/>
        <c:axId val="803853471"/>
      </c:scatterChart>
      <c:valAx>
        <c:axId val="803852991"/>
        <c:scaling>
          <c:orientation val="minMax"/>
          <c:max val="20"/>
          <c:min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853471"/>
        <c:crosses val="autoZero"/>
        <c:crossBetween val="midCat"/>
      </c:valAx>
      <c:valAx>
        <c:axId val="803853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8529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Humidity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weather!$D$12:$D$28</c:f>
              <c:numCache>
                <c:formatCode>General</c:formatCode>
                <c:ptCount val="17"/>
                <c:pt idx="0">
                  <c:v>69</c:v>
                </c:pt>
                <c:pt idx="1">
                  <c:v>74</c:v>
                </c:pt>
                <c:pt idx="2">
                  <c:v>51</c:v>
                </c:pt>
                <c:pt idx="3">
                  <c:v>57</c:v>
                </c:pt>
                <c:pt idx="4">
                  <c:v>65</c:v>
                </c:pt>
                <c:pt idx="5">
                  <c:v>69</c:v>
                </c:pt>
                <c:pt idx="6">
                  <c:v>56</c:v>
                </c:pt>
                <c:pt idx="7">
                  <c:v>59</c:v>
                </c:pt>
                <c:pt idx="8">
                  <c:v>68</c:v>
                </c:pt>
                <c:pt idx="9">
                  <c:v>62</c:v>
                </c:pt>
                <c:pt idx="10">
                  <c:v>72</c:v>
                </c:pt>
                <c:pt idx="11">
                  <c:v>59</c:v>
                </c:pt>
                <c:pt idx="12">
                  <c:v>84</c:v>
                </c:pt>
                <c:pt idx="13">
                  <c:v>48</c:v>
                </c:pt>
                <c:pt idx="14">
                  <c:v>65</c:v>
                </c:pt>
                <c:pt idx="15">
                  <c:v>58</c:v>
                </c:pt>
                <c:pt idx="16">
                  <c:v>75</c:v>
                </c:pt>
              </c:numCache>
            </c:numRef>
          </c:xVal>
          <c:yVal>
            <c:numRef>
              <c:f>weather!$G$12:$G$28</c:f>
              <c:numCache>
                <c:formatCode>General</c:formatCode>
                <c:ptCount val="17"/>
                <c:pt idx="0">
                  <c:v>4.1706715799999996</c:v>
                </c:pt>
                <c:pt idx="1">
                  <c:v>4.0526486799999999</c:v>
                </c:pt>
                <c:pt idx="2">
                  <c:v>4.1841298399999998</c:v>
                </c:pt>
                <c:pt idx="3">
                  <c:v>4.15963555</c:v>
                </c:pt>
                <c:pt idx="4">
                  <c:v>4.2226229399999999</c:v>
                </c:pt>
                <c:pt idx="5">
                  <c:v>4.09065046</c:v>
                </c:pt>
                <c:pt idx="6">
                  <c:v>4.1467366400000003</c:v>
                </c:pt>
                <c:pt idx="7">
                  <c:v>4.0045578700000002</c:v>
                </c:pt>
                <c:pt idx="8">
                  <c:v>4.18049348</c:v>
                </c:pt>
                <c:pt idx="9">
                  <c:v>4.1047254400000002</c:v>
                </c:pt>
                <c:pt idx="10">
                  <c:v>4.1692174800000004</c:v>
                </c:pt>
                <c:pt idx="11">
                  <c:v>4.2834321600000003</c:v>
                </c:pt>
                <c:pt idx="12">
                  <c:v>4.26129129</c:v>
                </c:pt>
                <c:pt idx="13">
                  <c:v>4.2726265000000003</c:v>
                </c:pt>
                <c:pt idx="14">
                  <c:v>4.1505650999999997</c:v>
                </c:pt>
                <c:pt idx="15">
                  <c:v>4.2578410499999997</c:v>
                </c:pt>
                <c:pt idx="16">
                  <c:v>4.0940871400000001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7B1-4E9C-BFED-01977ADBBA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6608959"/>
        <c:axId val="826600319"/>
      </c:scatterChart>
      <c:valAx>
        <c:axId val="826608959"/>
        <c:scaling>
          <c:orientation val="minMax"/>
          <c:min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600319"/>
        <c:crosses val="autoZero"/>
        <c:crossBetween val="midCat"/>
      </c:valAx>
      <c:valAx>
        <c:axId val="826600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6089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Wind speed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weather!$F$12:$F$28</c:f>
              <c:numCache>
                <c:formatCode>General</c:formatCode>
                <c:ptCount val="17"/>
                <c:pt idx="0">
                  <c:v>1.6</c:v>
                </c:pt>
                <c:pt idx="1">
                  <c:v>10.9</c:v>
                </c:pt>
                <c:pt idx="2">
                  <c:v>6.9</c:v>
                </c:pt>
                <c:pt idx="3">
                  <c:v>13</c:v>
                </c:pt>
                <c:pt idx="4">
                  <c:v>13.1</c:v>
                </c:pt>
                <c:pt idx="5">
                  <c:v>2.2999999999999998</c:v>
                </c:pt>
                <c:pt idx="6">
                  <c:v>7.6</c:v>
                </c:pt>
                <c:pt idx="7">
                  <c:v>16.3</c:v>
                </c:pt>
                <c:pt idx="8">
                  <c:v>8.1</c:v>
                </c:pt>
                <c:pt idx="9">
                  <c:v>21</c:v>
                </c:pt>
                <c:pt idx="10">
                  <c:v>10.8</c:v>
                </c:pt>
                <c:pt idx="11">
                  <c:v>17.3</c:v>
                </c:pt>
                <c:pt idx="12">
                  <c:v>9.5</c:v>
                </c:pt>
                <c:pt idx="13">
                  <c:v>10.4</c:v>
                </c:pt>
                <c:pt idx="14">
                  <c:v>18.7</c:v>
                </c:pt>
                <c:pt idx="15">
                  <c:v>3.6</c:v>
                </c:pt>
                <c:pt idx="16">
                  <c:v>10</c:v>
                </c:pt>
              </c:numCache>
            </c:numRef>
          </c:xVal>
          <c:yVal>
            <c:numRef>
              <c:f>weather!$G$12:$G$28</c:f>
              <c:numCache>
                <c:formatCode>General</c:formatCode>
                <c:ptCount val="17"/>
                <c:pt idx="0">
                  <c:v>4.1706715799999996</c:v>
                </c:pt>
                <c:pt idx="1">
                  <c:v>4.0526486799999999</c:v>
                </c:pt>
                <c:pt idx="2">
                  <c:v>4.1841298399999998</c:v>
                </c:pt>
                <c:pt idx="3">
                  <c:v>4.15963555</c:v>
                </c:pt>
                <c:pt idx="4">
                  <c:v>4.2226229399999999</c:v>
                </c:pt>
                <c:pt idx="5">
                  <c:v>4.09065046</c:v>
                </c:pt>
                <c:pt idx="6">
                  <c:v>4.1467366400000003</c:v>
                </c:pt>
                <c:pt idx="7">
                  <c:v>4.0045578700000002</c:v>
                </c:pt>
                <c:pt idx="8">
                  <c:v>4.18049348</c:v>
                </c:pt>
                <c:pt idx="9">
                  <c:v>4.1047254400000002</c:v>
                </c:pt>
                <c:pt idx="10">
                  <c:v>4.1692174800000004</c:v>
                </c:pt>
                <c:pt idx="11">
                  <c:v>4.2834321600000003</c:v>
                </c:pt>
                <c:pt idx="12">
                  <c:v>4.26129129</c:v>
                </c:pt>
                <c:pt idx="13">
                  <c:v>4.2726265000000003</c:v>
                </c:pt>
                <c:pt idx="14">
                  <c:v>4.1505650999999997</c:v>
                </c:pt>
                <c:pt idx="15">
                  <c:v>4.2578410499999997</c:v>
                </c:pt>
                <c:pt idx="16">
                  <c:v>4.0940871400000001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A0C-4DD9-9C82-043673DA18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3857311"/>
        <c:axId val="803859711"/>
      </c:scatterChart>
      <c:valAx>
        <c:axId val="8038573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859711"/>
        <c:crosses val="autoZero"/>
        <c:crossBetween val="midCat"/>
      </c:valAx>
      <c:valAx>
        <c:axId val="803859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8573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Cloud cover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weather!$C$12:$C$28</c:f>
              <c:numCache>
                <c:formatCode>General</c:formatCode>
                <c:ptCount val="17"/>
                <c:pt idx="0">
                  <c:v>68</c:v>
                </c:pt>
                <c:pt idx="1">
                  <c:v>97</c:v>
                </c:pt>
                <c:pt idx="2">
                  <c:v>27</c:v>
                </c:pt>
                <c:pt idx="3">
                  <c:v>0</c:v>
                </c:pt>
                <c:pt idx="4">
                  <c:v>25</c:v>
                </c:pt>
                <c:pt idx="5">
                  <c:v>11</c:v>
                </c:pt>
                <c:pt idx="6">
                  <c:v>14</c:v>
                </c:pt>
                <c:pt idx="7">
                  <c:v>74</c:v>
                </c:pt>
                <c:pt idx="8">
                  <c:v>62</c:v>
                </c:pt>
                <c:pt idx="9">
                  <c:v>54</c:v>
                </c:pt>
                <c:pt idx="10">
                  <c:v>31</c:v>
                </c:pt>
                <c:pt idx="11">
                  <c:v>0</c:v>
                </c:pt>
                <c:pt idx="12">
                  <c:v>55</c:v>
                </c:pt>
                <c:pt idx="13">
                  <c:v>0</c:v>
                </c:pt>
                <c:pt idx="14">
                  <c:v>100</c:v>
                </c:pt>
                <c:pt idx="15">
                  <c:v>5</c:v>
                </c:pt>
                <c:pt idx="16">
                  <c:v>100</c:v>
                </c:pt>
              </c:numCache>
            </c:numRef>
          </c:xVal>
          <c:yVal>
            <c:numRef>
              <c:f>weather!$G$12:$G$28</c:f>
              <c:numCache>
                <c:formatCode>General</c:formatCode>
                <c:ptCount val="17"/>
                <c:pt idx="0">
                  <c:v>4.1706715799999996</c:v>
                </c:pt>
                <c:pt idx="1">
                  <c:v>4.0526486799999999</c:v>
                </c:pt>
                <c:pt idx="2">
                  <c:v>4.1841298399999998</c:v>
                </c:pt>
                <c:pt idx="3">
                  <c:v>4.15963555</c:v>
                </c:pt>
                <c:pt idx="4">
                  <c:v>4.2226229399999999</c:v>
                </c:pt>
                <c:pt idx="5">
                  <c:v>4.09065046</c:v>
                </c:pt>
                <c:pt idx="6">
                  <c:v>4.1467366400000003</c:v>
                </c:pt>
                <c:pt idx="7">
                  <c:v>4.0045578700000002</c:v>
                </c:pt>
                <c:pt idx="8">
                  <c:v>4.18049348</c:v>
                </c:pt>
                <c:pt idx="9">
                  <c:v>4.1047254400000002</c:v>
                </c:pt>
                <c:pt idx="10">
                  <c:v>4.1692174800000004</c:v>
                </c:pt>
                <c:pt idx="11">
                  <c:v>4.2834321600000003</c:v>
                </c:pt>
                <c:pt idx="12">
                  <c:v>4.26129129</c:v>
                </c:pt>
                <c:pt idx="13">
                  <c:v>4.2726265000000003</c:v>
                </c:pt>
                <c:pt idx="14">
                  <c:v>4.1505650999999997</c:v>
                </c:pt>
                <c:pt idx="15">
                  <c:v>4.2578410499999997</c:v>
                </c:pt>
                <c:pt idx="16">
                  <c:v>4.0940871400000001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2C7-492B-96D6-EE02CCDB9B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6750495"/>
        <c:axId val="596751455"/>
      </c:scatterChart>
      <c:valAx>
        <c:axId val="596750495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751455"/>
        <c:crosses val="autoZero"/>
        <c:crossBetween val="midCat"/>
      </c:valAx>
      <c:valAx>
        <c:axId val="596751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7504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3646-35C3-BF1B-0A5F-7B8BB36CC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411AC-C678-A459-F3FD-87B2FD322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11D9-7A2D-273C-B1A6-94417540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8408-C7EB-4CF0-ACD8-D6CBA0B2BF26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79256-7F9E-DE0F-E8CF-1C2F8918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61BC9-9D1A-B0B2-0EEF-7D71ACD7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E70F-417E-4B55-81E6-9292EBDB2E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25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7B35-099D-CF2E-7766-C1F9681B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81AA6-2247-7797-7B47-660899608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40633-2D1D-38A3-140E-42B61EA5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8408-C7EB-4CF0-ACD8-D6CBA0B2BF26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AE8FC-CE7A-5854-D286-CFB2CCEC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233E9-E888-D103-47D5-B4EF1426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E70F-417E-4B55-81E6-9292EBDB2E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29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6FDCF-063C-7C2F-C357-F74A686E2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6135C-2169-FDC2-0886-A944053F1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F225A-7CCE-6826-A3BF-FCB4CB61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8408-C7EB-4CF0-ACD8-D6CBA0B2BF26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32660-B164-3207-F75D-4A3BADBC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2109C-8987-3D7A-FA4D-45BD52F4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E70F-417E-4B55-81E6-9292EBDB2E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77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A36F-74CF-B9DC-4A44-E31F0B10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D5A6E-185A-B395-7CCB-015E5C166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2247E-BCF0-ABE0-F073-76CD9E93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8408-C7EB-4CF0-ACD8-D6CBA0B2BF26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67348-273B-A7ED-8093-52CCCCD6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45B26-17E7-0607-8A4D-08AF0A2C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E70F-417E-4B55-81E6-9292EBDB2E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34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0D9A-83D8-EAB3-E423-F451A654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86D80-C9B0-B674-8887-7F8A8FA9E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058C2-A628-C0D9-8372-E880D8C8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8408-C7EB-4CF0-ACD8-D6CBA0B2BF26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9FDCF-7F47-FCB9-6CED-012D424C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5CB68-A97F-CDC6-CA44-717B2D9A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E70F-417E-4B55-81E6-9292EBDB2E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18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F962-BC9F-5232-A24E-CE3DF1C4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DF7EE-448C-161F-6489-EF9DC3AE8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1B35E-5B10-1012-F40C-5F0B34613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AD11B-88A1-1239-D3FC-C675BA76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8408-C7EB-4CF0-ACD8-D6CBA0B2BF26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8ABBD-9D58-02D2-2456-30DF79AD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746F0-A5D5-2648-23DD-1DCE17EF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E70F-417E-4B55-81E6-9292EBDB2E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04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45EE-C9FC-AE40-6835-A7ACED3E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4EE3B-2D2C-8B9C-566E-A9A56361C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5F8C3-46BF-9330-830D-E7AE2A4AA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9B810-4DD5-3792-F588-E543B4BC7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E2150-8320-9678-0D81-5AC1D2543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404EF-FCF2-DB2F-5AFA-CCBFB9ED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8408-C7EB-4CF0-ACD8-D6CBA0B2BF26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91F42-7342-95FF-73A0-617CA0B4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35A07-6256-8AD0-0183-CDE90003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E70F-417E-4B55-81E6-9292EBDB2E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15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C5AD-211A-7097-D657-F7ACE1D2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718A9-EA46-B7DE-3EC2-A8DAA343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8408-C7EB-4CF0-ACD8-D6CBA0B2BF26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8889C-F70C-2A42-2DCF-AAAB1B8F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8097A-9A29-E797-E8EF-433C5FCE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E70F-417E-4B55-81E6-9292EBDB2E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30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1CABB-EB70-7A60-99A4-A648B4E2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8408-C7EB-4CF0-ACD8-D6CBA0B2BF26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609998-C306-E10F-70D5-21FEBADB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14986-4E0E-B3E6-9FBF-F4CAFDDE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E70F-417E-4B55-81E6-9292EBDB2E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40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4A5E-D5C0-0BCA-5511-9316DE61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0BC3-E39C-F172-35CA-AED54032E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B3073-3CBC-D7EC-79CF-96BFB5A11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ABE85-856E-12C0-4B6F-D5EE930F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8408-C7EB-4CF0-ACD8-D6CBA0B2BF26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A7EF0-F780-8D17-19E8-A849FBC4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2EE83-4B3F-582E-8DDB-7C82E0B8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E70F-417E-4B55-81E6-9292EBDB2E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75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8C51-2220-E57C-56C0-A9D8E0C6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96E206-7C49-8EAC-A236-2489BD8B8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95484-67F6-F96B-7F45-0456E483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F1579-DB00-31D0-356F-2C429A95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8408-C7EB-4CF0-ACD8-D6CBA0B2BF26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48F09-4525-BBC5-9D07-0AE8319D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A7502-A937-141A-0EFE-6E1F6F7E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E70F-417E-4B55-81E6-9292EBDB2E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17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6338F-CA8A-2FB7-8722-59FC94B1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F9DB2-E1FC-BF90-5DFD-F845ECEE1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DAC0A-E213-CD0F-D07A-BE49B5310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28408-C7EB-4CF0-ACD8-D6CBA0B2BF26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5092A-B21A-4D05-B8A2-1EA1647F8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8D9E8-3ECB-9535-7710-618DF6085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FE70F-417E-4B55-81E6-9292EBDB2E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57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F28CF14-E761-7B93-A6FE-D6F80C5A79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3128347"/>
              </p:ext>
            </p:extLst>
          </p:nvPr>
        </p:nvGraphicFramePr>
        <p:xfrm>
          <a:off x="909781" y="10506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1A8F65C-C567-29D3-E285-01B8B83EFADD}"/>
              </a:ext>
            </a:extLst>
          </p:cNvPr>
          <p:cNvSpPr txBox="1"/>
          <p:nvPr/>
        </p:nvSpPr>
        <p:spPr>
          <a:xfrm>
            <a:off x="1052945" y="4017818"/>
            <a:ext cx="4017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Total number of runners</a:t>
            </a:r>
          </a:p>
          <a:p>
            <a:r>
              <a:rPr lang="en-GB" dirty="0"/>
              <a:t>Number increases, then plateaus multiple times. Then there is a big drop for covid.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D1860BD-BA4F-43D6-B717-9F774DCA7E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562741"/>
              </p:ext>
            </p:extLst>
          </p:nvPr>
        </p:nvGraphicFramePr>
        <p:xfrm>
          <a:off x="6502402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24C65F-EECC-1E11-FBBB-3B73DD0E05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971995"/>
              </p:ext>
            </p:extLst>
          </p:nvPr>
        </p:nvGraphicFramePr>
        <p:xfrm>
          <a:off x="6502402" y="2565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2C5A36F-355F-55B3-F2D1-8EDCF20AC8C5}"/>
              </a:ext>
            </a:extLst>
          </p:cNvPr>
          <p:cNvSpPr txBox="1"/>
          <p:nvPr/>
        </p:nvSpPr>
        <p:spPr>
          <a:xfrm>
            <a:off x="6908800" y="5569527"/>
            <a:ext cx="4433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Gender ratio</a:t>
            </a:r>
          </a:p>
          <a:p>
            <a:r>
              <a:rPr lang="en-GB" dirty="0"/>
              <a:t>The ratio of female runners is initially flat at about 10%, then rises between 2004-2016, then is flat at about 22%</a:t>
            </a:r>
          </a:p>
        </p:txBody>
      </p:sp>
    </p:spTree>
    <p:extLst>
      <p:ext uri="{BB962C8B-B14F-4D97-AF65-F5344CB8AC3E}">
        <p14:creationId xmlns:p14="http://schemas.microsoft.com/office/powerpoint/2010/main" val="351823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CCA9801-50D9-7CF6-7738-661C197A61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188233"/>
              </p:ext>
            </p:extLst>
          </p:nvPr>
        </p:nvGraphicFramePr>
        <p:xfrm>
          <a:off x="1524000" y="12630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50BBD21-A9E0-6881-C048-28FB0E0D6C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046162"/>
              </p:ext>
            </p:extLst>
          </p:nvPr>
        </p:nvGraphicFramePr>
        <p:xfrm>
          <a:off x="6608618" y="12630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F50384F-ABB7-FD29-C4DE-EB1E96FBCFBF}"/>
              </a:ext>
            </a:extLst>
          </p:cNvPr>
          <p:cNvSpPr txBox="1"/>
          <p:nvPr/>
        </p:nvSpPr>
        <p:spPr>
          <a:xfrm>
            <a:off x="1524000" y="4322618"/>
            <a:ext cx="4812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Average finish times</a:t>
            </a:r>
          </a:p>
          <a:p>
            <a:r>
              <a:rPr lang="en-GB" dirty="0"/>
              <a:t>The average finish times increase until ~2006 and are then reasonably flat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D5328-FA0B-F98E-3DF6-EE13DF06B5BA}"/>
              </a:ext>
            </a:extLst>
          </p:cNvPr>
          <p:cNvSpPr txBox="1"/>
          <p:nvPr/>
        </p:nvSpPr>
        <p:spPr>
          <a:xfrm>
            <a:off x="6807200" y="4322618"/>
            <a:ext cx="481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Winner finish times</a:t>
            </a:r>
          </a:p>
          <a:p>
            <a:r>
              <a:rPr lang="en-GB" dirty="0"/>
              <a:t>The winner finish times decrease over time</a:t>
            </a:r>
          </a:p>
        </p:txBody>
      </p:sp>
    </p:spTree>
    <p:extLst>
      <p:ext uri="{BB962C8B-B14F-4D97-AF65-F5344CB8AC3E}">
        <p14:creationId xmlns:p14="http://schemas.microsoft.com/office/powerpoint/2010/main" val="393608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CBBF5B1-68A4-0FF4-DD25-1F2D70F82D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370841"/>
              </p:ext>
            </p:extLst>
          </p:nvPr>
        </p:nvGraphicFramePr>
        <p:xfrm>
          <a:off x="-238991" y="34636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FB23FD4-B0EF-1398-76EC-F195CDBC50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698869"/>
              </p:ext>
            </p:extLst>
          </p:nvPr>
        </p:nvGraphicFramePr>
        <p:xfrm>
          <a:off x="4333009" y="34636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B9170DC-1F26-47B9-187F-6134660DA5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646908"/>
              </p:ext>
            </p:extLst>
          </p:nvPr>
        </p:nvGraphicFramePr>
        <p:xfrm>
          <a:off x="8775700" y="431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D601DAC-471E-24EA-34BB-DDB4D20EE1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13184"/>
              </p:ext>
            </p:extLst>
          </p:nvPr>
        </p:nvGraphicFramePr>
        <p:xfrm>
          <a:off x="-238991" y="3175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4E660F2-A8D1-A507-4311-DC8052A910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979382"/>
              </p:ext>
            </p:extLst>
          </p:nvPr>
        </p:nvGraphicFramePr>
        <p:xfrm>
          <a:off x="4333009" y="3175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6046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94C119D-49E9-E81A-DDC6-192E305A74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3819939"/>
              </p:ext>
            </p:extLst>
          </p:nvPr>
        </p:nvGraphicFramePr>
        <p:xfrm>
          <a:off x="2314575" y="1200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63537FA-C41F-EDA8-8580-474B28278936}"/>
              </a:ext>
            </a:extLst>
          </p:cNvPr>
          <p:cNvSpPr txBox="1"/>
          <p:nvPr/>
        </p:nvSpPr>
        <p:spPr>
          <a:xfrm>
            <a:off x="3276600" y="4267200"/>
            <a:ext cx="53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Most represented countries</a:t>
            </a:r>
          </a:p>
        </p:txBody>
      </p:sp>
    </p:spTree>
    <p:extLst>
      <p:ext uri="{BB962C8B-B14F-4D97-AF65-F5344CB8AC3E}">
        <p14:creationId xmlns:p14="http://schemas.microsoft.com/office/powerpoint/2010/main" val="337710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Luxford</dc:creator>
  <cp:lastModifiedBy>Thomas Luxford</cp:lastModifiedBy>
  <cp:revision>1</cp:revision>
  <dcterms:created xsi:type="dcterms:W3CDTF">2023-05-22T10:52:49Z</dcterms:created>
  <dcterms:modified xsi:type="dcterms:W3CDTF">2023-05-22T12:15:11Z</dcterms:modified>
</cp:coreProperties>
</file>