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87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2017/3/22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为什么要使用原型模式</a:t>
            </a:r>
            <a:endParaRPr lang="zh-CN" altLang="en-US" dirty="0"/>
          </a:p>
        </p:txBody>
      </p:sp>
      <p:sp>
        <p:nvSpPr>
          <p:cNvPr id="3" name="副标题 2"/>
          <p:cNvSpPr>
            <a:spLocks noGrp="1"/>
          </p:cNvSpPr>
          <p:nvPr>
            <p:ph type="subTitle" idx="1"/>
          </p:nvPr>
        </p:nvSpPr>
        <p:spPr/>
        <p:txBody>
          <a:bodyPr/>
          <a:lstStyle/>
          <a:p>
            <a:r>
              <a:rPr lang="en-US" altLang="zh-CN" dirty="0" smtClean="0"/>
              <a:t>20170322</a:t>
            </a:r>
          </a:p>
          <a:p>
            <a:r>
              <a:rPr lang="en-US" altLang="zh-CN" dirty="0" smtClean="0"/>
              <a:t>tlw@winning.com.cn</a:t>
            </a:r>
          </a:p>
        </p:txBody>
      </p:sp>
    </p:spTree>
    <p:extLst>
      <p:ext uri="{BB962C8B-B14F-4D97-AF65-F5344CB8AC3E}">
        <p14:creationId xmlns:p14="http://schemas.microsoft.com/office/powerpoint/2010/main" val="1594115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a:t>
            </a:r>
          </a:p>
        </p:txBody>
      </p:sp>
      <p:sp>
        <p:nvSpPr>
          <p:cNvPr id="3" name="内容占位符 2"/>
          <p:cNvSpPr>
            <a:spLocks noGrp="1"/>
          </p:cNvSpPr>
          <p:nvPr>
            <p:ph idx="1"/>
          </p:nvPr>
        </p:nvSpPr>
        <p:spPr/>
        <p:txBody>
          <a:bodyPr/>
          <a:lstStyle/>
          <a:p>
            <a:r>
              <a:rPr lang="zh-CN" altLang="en-US" dirty="0"/>
              <a:t>原型是向信息模型添加领域语义的一种</a:t>
            </a:r>
            <a:r>
              <a:rPr lang="zh-CN" altLang="en-US" dirty="0" smtClean="0"/>
              <a:t>方法</a:t>
            </a:r>
            <a:r>
              <a:rPr lang="zh-CN" altLang="en-US" dirty="0" smtClean="0"/>
              <a:t>。</a:t>
            </a:r>
            <a:endParaRPr lang="en-US" altLang="zh-CN" dirty="0" smtClean="0"/>
          </a:p>
          <a:p>
            <a:pPr lvl="1"/>
            <a:r>
              <a:rPr lang="zh-CN" altLang="en-US" dirty="0" smtClean="0"/>
              <a:t>传统扩充信息模型的方式：</a:t>
            </a:r>
            <a:endParaRPr lang="en-US" altLang="zh-CN" dirty="0" smtClean="0"/>
          </a:p>
          <a:p>
            <a:pPr lvl="2"/>
            <a:r>
              <a:rPr lang="zh-CN" altLang="en-US" dirty="0"/>
              <a:t>增加</a:t>
            </a:r>
            <a:r>
              <a:rPr lang="zh-CN" altLang="en-US" dirty="0" smtClean="0"/>
              <a:t>表</a:t>
            </a:r>
            <a:endParaRPr lang="en-US" altLang="zh-CN" dirty="0" smtClean="0"/>
          </a:p>
          <a:p>
            <a:pPr lvl="2"/>
            <a:r>
              <a:rPr lang="zh-CN" altLang="en-US" dirty="0" smtClean="0"/>
              <a:t>增加视图</a:t>
            </a:r>
            <a:endParaRPr lang="en-US" altLang="zh-CN" dirty="0" smtClean="0"/>
          </a:p>
          <a:p>
            <a:pPr lvl="2"/>
            <a:r>
              <a:rPr lang="zh-CN" altLang="en-US" dirty="0" smtClean="0"/>
              <a:t>增加查询</a:t>
            </a:r>
            <a:r>
              <a:rPr lang="en-US" altLang="zh-CN" dirty="0" smtClean="0"/>
              <a:t>Join</a:t>
            </a:r>
          </a:p>
          <a:p>
            <a:pPr lvl="1"/>
            <a:r>
              <a:rPr lang="zh-CN" altLang="en-US" dirty="0" smtClean="0"/>
              <a:t>原型的方式：</a:t>
            </a:r>
            <a:endParaRPr lang="en-US" altLang="zh-CN" dirty="0" smtClean="0"/>
          </a:p>
          <a:p>
            <a:pPr lvl="2"/>
            <a:r>
              <a:rPr lang="zh-CN" altLang="en-US" dirty="0" smtClean="0"/>
              <a:t>增加原型</a:t>
            </a:r>
            <a:endParaRPr lang="en-US" altLang="zh-CN" dirty="0" smtClean="0"/>
          </a:p>
          <a:p>
            <a:pPr lvl="2"/>
            <a:r>
              <a:rPr lang="zh-CN" altLang="en-US" dirty="0" smtClean="0"/>
              <a:t>组合新的原型</a:t>
            </a:r>
            <a:endParaRPr lang="en-US" altLang="zh-CN" dirty="0"/>
          </a:p>
        </p:txBody>
      </p:sp>
    </p:spTree>
    <p:extLst>
      <p:ext uri="{BB962C8B-B14F-4D97-AF65-F5344CB8AC3E}">
        <p14:creationId xmlns:p14="http://schemas.microsoft.com/office/powerpoint/2010/main" val="384028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信息模型</a:t>
            </a:r>
            <a:r>
              <a:rPr lang="en-US" altLang="zh-CN" dirty="0" smtClean="0"/>
              <a:t>-</a:t>
            </a:r>
            <a:r>
              <a:rPr lang="zh-CN" altLang="en-US" dirty="0" smtClean="0"/>
              <a:t>构成</a:t>
            </a:r>
            <a:endParaRPr lang="zh-CN" altLang="en-US" dirty="0"/>
          </a:p>
        </p:txBody>
      </p:sp>
      <p:sp>
        <p:nvSpPr>
          <p:cNvPr id="3" name="内容占位符 2"/>
          <p:cNvSpPr>
            <a:spLocks noGrp="1"/>
          </p:cNvSpPr>
          <p:nvPr>
            <p:ph idx="1"/>
          </p:nvPr>
        </p:nvSpPr>
        <p:spPr/>
        <p:txBody>
          <a:bodyPr>
            <a:normAutofit/>
          </a:bodyPr>
          <a:lstStyle/>
          <a:p>
            <a:r>
              <a:rPr lang="zh-CN" altLang="en-US" dirty="0"/>
              <a:t>信息模型通常定义以下</a:t>
            </a:r>
            <a:r>
              <a:rPr lang="zh-CN" altLang="en-US" dirty="0" smtClean="0"/>
              <a:t>内容：</a:t>
            </a:r>
            <a:endParaRPr lang="en-US" altLang="zh-CN" dirty="0" smtClean="0"/>
          </a:p>
          <a:p>
            <a:pPr lvl="1"/>
            <a:r>
              <a:rPr lang="zh-CN" altLang="en-US" dirty="0" smtClean="0"/>
              <a:t>“临床数据类型”</a:t>
            </a:r>
            <a:r>
              <a:rPr lang="zh-CN" altLang="en-US" dirty="0"/>
              <a:t>，例如。数量（单位，精度等），编码文本，有序（整数</a:t>
            </a:r>
            <a:r>
              <a:rPr lang="en-US" altLang="zh-CN" dirty="0"/>
              <a:t>/</a:t>
            </a:r>
            <a:r>
              <a:rPr lang="zh-CN" altLang="en-US" dirty="0"/>
              <a:t>符号连接）</a:t>
            </a:r>
            <a:r>
              <a:rPr lang="en-US" altLang="zh-CN" dirty="0" smtClean="0"/>
              <a:t>;</a:t>
            </a:r>
          </a:p>
          <a:p>
            <a:pPr lvl="1"/>
            <a:r>
              <a:rPr lang="zh-CN" altLang="en-US" dirty="0" smtClean="0"/>
              <a:t>各种</a:t>
            </a:r>
            <a:r>
              <a:rPr lang="zh-CN" altLang="en-US" dirty="0"/>
              <a:t>通用临床数据结构，例如“临床表述”（由</a:t>
            </a:r>
            <a:r>
              <a:rPr lang="en-US" altLang="zh-CN" dirty="0" err="1"/>
              <a:t>openEHR</a:t>
            </a:r>
            <a:r>
              <a:rPr lang="zh-CN" altLang="en-US" dirty="0"/>
              <a:t>和</a:t>
            </a:r>
            <a:r>
              <a:rPr lang="en-US" altLang="zh-CN" dirty="0"/>
              <a:t>ISO 13606-1</a:t>
            </a:r>
            <a:r>
              <a:rPr lang="zh-CN" altLang="en-US" dirty="0"/>
              <a:t>中的类型</a:t>
            </a:r>
            <a:r>
              <a:rPr lang="en-US" altLang="zh-CN" dirty="0"/>
              <a:t>Entry</a:t>
            </a:r>
            <a:r>
              <a:rPr lang="zh-CN" altLang="en-US" dirty="0"/>
              <a:t>表示），“临床文献”，“报告”等</a:t>
            </a:r>
            <a:r>
              <a:rPr lang="en-US" altLang="zh-CN" dirty="0" smtClean="0"/>
              <a:t>;</a:t>
            </a:r>
          </a:p>
          <a:p>
            <a:pPr lvl="1"/>
            <a:r>
              <a:rPr lang="zh-CN" altLang="en-US" dirty="0" smtClean="0"/>
              <a:t>各种</a:t>
            </a:r>
            <a:r>
              <a:rPr lang="zh-CN" altLang="en-US" dirty="0"/>
              <a:t>基础设施类型与识别，版本控制等</a:t>
            </a:r>
            <a:r>
              <a:rPr lang="zh-CN" altLang="en-US" dirty="0" smtClean="0"/>
              <a:t>。</a:t>
            </a:r>
            <a:endParaRPr lang="en-US" altLang="zh-CN" dirty="0" smtClean="0"/>
          </a:p>
        </p:txBody>
      </p:sp>
    </p:spTree>
    <p:extLst>
      <p:ext uri="{BB962C8B-B14F-4D97-AF65-F5344CB8AC3E}">
        <p14:creationId xmlns:p14="http://schemas.microsoft.com/office/powerpoint/2010/main" val="229275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信息模型</a:t>
            </a:r>
            <a:r>
              <a:rPr lang="en-US" altLang="zh-CN" dirty="0" smtClean="0"/>
              <a:t>-</a:t>
            </a:r>
            <a:r>
              <a:rPr lang="zh-CN" altLang="en-US" dirty="0" smtClean="0"/>
              <a:t>元素</a:t>
            </a:r>
            <a:endParaRPr lang="zh-CN" altLang="en-US" dirty="0"/>
          </a:p>
        </p:txBody>
      </p:sp>
      <p:sp>
        <p:nvSpPr>
          <p:cNvPr id="3" name="内容占位符 2"/>
          <p:cNvSpPr>
            <a:spLocks noGrp="1"/>
          </p:cNvSpPr>
          <p:nvPr>
            <p:ph idx="1"/>
          </p:nvPr>
        </p:nvSpPr>
        <p:spPr/>
        <p:txBody>
          <a:bodyPr/>
          <a:lstStyle/>
          <a:p>
            <a:r>
              <a:rPr lang="zh-CN" altLang="en-US" dirty="0" smtClean="0"/>
              <a:t>“临床文档”都是“复合体”</a:t>
            </a:r>
            <a:endParaRPr lang="en-US" altLang="zh-CN" dirty="0" smtClean="0"/>
          </a:p>
          <a:p>
            <a:r>
              <a:rPr lang="zh-CN" altLang="en-US" dirty="0" smtClean="0"/>
              <a:t>几十</a:t>
            </a:r>
            <a:r>
              <a:rPr lang="zh-CN" altLang="en-US" dirty="0"/>
              <a:t>到几十万的“临床陈述”模式将充分地覆盖几乎所有的一般医学</a:t>
            </a:r>
            <a:r>
              <a:rPr lang="zh-CN" altLang="en-US" dirty="0" smtClean="0"/>
              <a:t>数据记录。</a:t>
            </a:r>
            <a:endParaRPr lang="en-US" altLang="zh-CN" dirty="0" smtClean="0"/>
          </a:p>
          <a:p>
            <a:r>
              <a:rPr lang="zh-CN" altLang="en-US" dirty="0"/>
              <a:t>留下</a:t>
            </a:r>
            <a:r>
              <a:rPr lang="zh-CN" altLang="en-US" dirty="0" smtClean="0"/>
              <a:t>在各自</a:t>
            </a:r>
            <a:r>
              <a:rPr lang="zh-CN" altLang="en-US" dirty="0"/>
              <a:t>的健康范围内的真实世界中实际</a:t>
            </a:r>
            <a:r>
              <a:rPr lang="zh-CN" altLang="en-US" dirty="0" smtClean="0"/>
              <a:t>血压值并开放之，</a:t>
            </a:r>
            <a:r>
              <a:rPr lang="zh-CN" altLang="en-US" dirty="0"/>
              <a:t>并没有任何意义</a:t>
            </a:r>
            <a:r>
              <a:rPr lang="zh-CN" altLang="en-US" dirty="0" smtClean="0"/>
              <a:t>。</a:t>
            </a:r>
            <a:endParaRPr lang="en-US" altLang="zh-CN" dirty="0" smtClean="0"/>
          </a:p>
          <a:p>
            <a:r>
              <a:rPr lang="zh-CN" altLang="en-US" dirty="0" smtClean="0"/>
              <a:t>术语的量总共在</a:t>
            </a:r>
            <a:r>
              <a:rPr lang="en-US" altLang="zh-CN" dirty="0" smtClean="0"/>
              <a:t>1E4</a:t>
            </a:r>
            <a:r>
              <a:rPr lang="zh-CN" altLang="en-US" dirty="0" smtClean="0"/>
              <a:t>到</a:t>
            </a:r>
            <a:r>
              <a:rPr lang="en-US" altLang="zh-CN" dirty="0" smtClean="0"/>
              <a:t>1E6</a:t>
            </a:r>
            <a:r>
              <a:rPr lang="zh-CN" altLang="en-US" dirty="0" smtClean="0"/>
              <a:t>之间</a:t>
            </a:r>
            <a:endParaRPr lang="en-US" altLang="zh-CN" dirty="0" smtClean="0"/>
          </a:p>
          <a:p>
            <a:r>
              <a:rPr lang="zh-CN" altLang="en-US" dirty="0"/>
              <a:t>换句话说</a:t>
            </a:r>
            <a:r>
              <a:rPr lang="zh-CN" altLang="en-US" dirty="0" smtClean="0"/>
              <a:t>，</a:t>
            </a:r>
            <a:r>
              <a:rPr lang="zh-CN" altLang="en-US" i="1" dirty="0" smtClean="0">
                <a:solidFill>
                  <a:srgbClr val="FF0000"/>
                </a:solidFill>
              </a:rPr>
              <a:t>来自</a:t>
            </a:r>
            <a:r>
              <a:rPr lang="zh-CN" altLang="en-US" i="1" dirty="0">
                <a:solidFill>
                  <a:srgbClr val="FF0000"/>
                </a:solidFill>
              </a:rPr>
              <a:t>典型信息模型的大多数可能的实例数据结构是</a:t>
            </a:r>
            <a:r>
              <a:rPr lang="zh-CN" altLang="en-US" i="1" dirty="0" smtClean="0">
                <a:solidFill>
                  <a:srgbClr val="FF0000"/>
                </a:solidFill>
              </a:rPr>
              <a:t>垃圾</a:t>
            </a:r>
            <a:r>
              <a:rPr lang="zh-CN" altLang="en-US" dirty="0" smtClean="0"/>
              <a:t>。</a:t>
            </a:r>
            <a:endParaRPr lang="en-US" altLang="zh-CN" dirty="0" smtClean="0"/>
          </a:p>
        </p:txBody>
      </p:sp>
    </p:spTree>
    <p:extLst>
      <p:ext uri="{BB962C8B-B14F-4D97-AF65-F5344CB8AC3E}">
        <p14:creationId xmlns:p14="http://schemas.microsoft.com/office/powerpoint/2010/main" val="32886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信息模型</a:t>
            </a:r>
            <a:r>
              <a:rPr lang="en-US" altLang="zh-CN" dirty="0" smtClean="0"/>
              <a:t>-</a:t>
            </a:r>
            <a:r>
              <a:rPr lang="zh-CN" altLang="en-US" dirty="0" smtClean="0"/>
              <a:t>扩展方式</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经典教科书</a:t>
            </a:r>
            <a:r>
              <a:rPr lang="zh-CN" altLang="en-US" dirty="0" smtClean="0"/>
              <a:t>方法简单</a:t>
            </a:r>
            <a:r>
              <a:rPr lang="zh-CN" altLang="en-US" dirty="0"/>
              <a:t>地通过增长信息模型。问题是信息模型通常是可部署软件的基础，也是数据库模式，因此常数变化意味着系统不稳定性</a:t>
            </a:r>
            <a:r>
              <a:rPr lang="zh-CN" altLang="en-US" dirty="0" smtClean="0"/>
              <a:t>。</a:t>
            </a:r>
            <a:endParaRPr lang="en-US" altLang="zh-CN" dirty="0" smtClean="0"/>
          </a:p>
          <a:p>
            <a:r>
              <a:rPr lang="zh-CN" altLang="en-US" dirty="0"/>
              <a:t>不断</a:t>
            </a:r>
            <a:r>
              <a:rPr lang="zh-CN" altLang="en-US" dirty="0" smtClean="0"/>
              <a:t>地</a:t>
            </a:r>
            <a:r>
              <a:rPr lang="zh-CN" altLang="en-US" dirty="0"/>
              <a:t>建模扩展意味着无休止的维护和更新部署的软件，更糟糕的是频繁的数据库迁移。在运行</a:t>
            </a:r>
            <a:r>
              <a:rPr lang="en-US" altLang="zh-CN" dirty="0"/>
              <a:t>24x365</a:t>
            </a:r>
            <a:r>
              <a:rPr lang="zh-CN" altLang="en-US" dirty="0"/>
              <a:t>的系统中，每年定期创建千兆字节的数据，这不是一种可接受的方法。</a:t>
            </a:r>
          </a:p>
        </p:txBody>
      </p:sp>
    </p:spTree>
    <p:extLst>
      <p:ext uri="{BB962C8B-B14F-4D97-AF65-F5344CB8AC3E}">
        <p14:creationId xmlns:p14="http://schemas.microsoft.com/office/powerpoint/2010/main" val="73646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信息模型</a:t>
            </a:r>
            <a:r>
              <a:rPr lang="en-US" altLang="zh-CN" dirty="0" smtClean="0"/>
              <a:t>-</a:t>
            </a:r>
            <a:r>
              <a:rPr lang="zh-CN" altLang="en-US" dirty="0" smtClean="0"/>
              <a:t>建模</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更重要的理由是提供一种通用的方法来建模领域信息模式：域级定义或模型的作者不是软件或数据库开发者，而是某种领域专家，例如。医生或航空工程师。后一种专业人员通常不会知道或关心</a:t>
            </a:r>
            <a:r>
              <a:rPr lang="en-US" altLang="zh-CN" dirty="0"/>
              <a:t>IT</a:t>
            </a:r>
            <a:r>
              <a:rPr lang="zh-CN" altLang="en-US" dirty="0"/>
              <a:t>人员使用的编程或建模语言，并且通常有自己的形式主义，</a:t>
            </a:r>
            <a:r>
              <a:rPr lang="en-US" altLang="zh-CN" dirty="0"/>
              <a:t>IT</a:t>
            </a:r>
            <a:r>
              <a:rPr lang="zh-CN" altLang="en-US" dirty="0"/>
              <a:t>专业人员难以理解。此外，它们在其领域中使用的语义通常不能在</a:t>
            </a:r>
            <a:r>
              <a:rPr lang="en-US" altLang="zh-CN" dirty="0"/>
              <a:t>UML</a:t>
            </a:r>
            <a:r>
              <a:rPr lang="zh-CN" altLang="en-US" dirty="0"/>
              <a:t>或</a:t>
            </a:r>
            <a:r>
              <a:rPr lang="en-US" altLang="zh-CN" dirty="0"/>
              <a:t>ER</a:t>
            </a:r>
            <a:r>
              <a:rPr lang="zh-CN" altLang="en-US" dirty="0"/>
              <a:t>模型的相对简单的形式主义中直接表示。</a:t>
            </a:r>
            <a:br>
              <a:rPr lang="zh-CN" altLang="en-US" dirty="0"/>
            </a:br>
            <a:r>
              <a:rPr lang="zh-CN" altLang="en-US" dirty="0"/>
              <a:t/>
            </a:r>
            <a:br>
              <a:rPr lang="zh-CN" altLang="en-US" dirty="0"/>
            </a:br>
            <a:r>
              <a:rPr lang="zh-CN" altLang="en-US" dirty="0"/>
              <a:t>因此，健康和其他域中的一些大型软件产品具有配置或模板构建工具，其能够建模典型的域内容模式，通常作为屏幕形式定义。这部分地解决了这两个问题：一些域语义现在与软件分离，并且它们可以由非</a:t>
            </a:r>
            <a:r>
              <a:rPr lang="en-US" altLang="zh-CN" dirty="0"/>
              <a:t>IT</a:t>
            </a:r>
            <a:r>
              <a:rPr lang="zh-CN" altLang="en-US" dirty="0"/>
              <a:t>人员使用专用工具来构建</a:t>
            </a:r>
            <a:r>
              <a:rPr lang="zh-CN" altLang="en-US" dirty="0" smtClean="0"/>
              <a:t>。</a:t>
            </a:r>
            <a:endParaRPr lang="en-US" altLang="zh-CN" dirty="0" smtClean="0"/>
          </a:p>
          <a:p>
            <a:r>
              <a:rPr lang="zh-CN" altLang="en-US" dirty="0" smtClean="0"/>
              <a:t>但它</a:t>
            </a:r>
            <a:r>
              <a:rPr lang="zh-CN" altLang="en-US" dirty="0"/>
              <a:t>通常与用户界面细节相关</a:t>
            </a:r>
            <a:r>
              <a:rPr lang="en-US" altLang="zh-CN" dirty="0"/>
              <a:t>;</a:t>
            </a:r>
            <a:r>
              <a:rPr lang="zh-CN" altLang="en-US" dirty="0"/>
              <a:t>它不会停止无意义数据实例的创建。</a:t>
            </a:r>
          </a:p>
        </p:txBody>
      </p:sp>
    </p:spTree>
    <p:extLst>
      <p:ext uri="{BB962C8B-B14F-4D97-AF65-F5344CB8AC3E}">
        <p14:creationId xmlns:p14="http://schemas.microsoft.com/office/powerpoint/2010/main" val="331886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en-US" dirty="0"/>
              <a:t>一个重要的经济因素是，创建高质量领域模型是耗时和昂贵的，依赖于领域专家 </a:t>
            </a:r>
            <a:r>
              <a:rPr lang="en-US" altLang="zh-CN" dirty="0"/>
              <a:t>- </a:t>
            </a:r>
            <a:r>
              <a:rPr lang="zh-CN" altLang="en-US" dirty="0"/>
              <a:t>通常是有经验的临床医生，工程师等 </a:t>
            </a:r>
            <a:r>
              <a:rPr lang="en-US" altLang="zh-CN" dirty="0"/>
              <a:t>- </a:t>
            </a:r>
            <a:r>
              <a:rPr lang="zh-CN" altLang="en-US" dirty="0"/>
              <a:t>而不是</a:t>
            </a:r>
            <a:r>
              <a:rPr lang="en-US" altLang="zh-CN" dirty="0"/>
              <a:t>IT</a:t>
            </a:r>
            <a:r>
              <a:rPr lang="zh-CN" altLang="en-US" dirty="0"/>
              <a:t>人员。如果在特定产品（例如特定医院信息系统）内创建模型，并且该产品被替换，则通常工作人员很少有欲望或可用性来重新创建在创建用于第一产品的模型</a:t>
            </a:r>
            <a:r>
              <a:rPr lang="en-US" altLang="zh-CN" dirty="0"/>
              <a:t>/</a:t>
            </a:r>
            <a:r>
              <a:rPr lang="zh-CN" altLang="en-US" dirty="0"/>
              <a:t>模板时完成的工作，新产品环境。在产品，网站和整个行业垂直方面，乘数，缺乏标准的方式来表示域内容的模型已成为高质量信息系统生产的重大障碍。相反，随着每个解决方案被替换，其域模型通常与它一起消亡</a:t>
            </a:r>
            <a:r>
              <a:rPr lang="zh-CN" altLang="en-US" dirty="0" smtClean="0"/>
              <a:t>。</a:t>
            </a:r>
            <a:endParaRPr lang="en-US" altLang="zh-CN" dirty="0" smtClean="0"/>
          </a:p>
          <a:p>
            <a:endParaRPr lang="en-US" altLang="zh-CN" dirty="0"/>
          </a:p>
          <a:p>
            <a:r>
              <a:rPr lang="zh-CN" altLang="en-US" dirty="0"/>
              <a:t>因此，对于有效，正式，以及产品和实现与格式无关的领域建模能力的需求是清楚的。在健康中，需要形式化的域语义的绝对数量使得经典的单模型方法和简单的屏幕模板不可扩展，其他方法不得不被开发。在</a:t>
            </a:r>
            <a:r>
              <a:rPr lang="en-US" altLang="zh-CN" dirty="0" err="1"/>
              <a:t>openEHR</a:t>
            </a:r>
            <a:r>
              <a:rPr lang="zh-CN" altLang="en-US" dirty="0"/>
              <a:t>中，这采用原型形式主义的形式，与包括</a:t>
            </a:r>
            <a:r>
              <a:rPr lang="en-US" altLang="zh-CN" dirty="0"/>
              <a:t>[SNOMED CT](http://www.ihtsdo.org/)</a:t>
            </a:r>
            <a:r>
              <a:rPr lang="zh-CN" altLang="en-US" dirty="0"/>
              <a:t>，</a:t>
            </a:r>
            <a:r>
              <a:rPr lang="en-US" altLang="zh-CN" dirty="0"/>
              <a:t>[LOINC](http://loinc.org/)</a:t>
            </a:r>
            <a:r>
              <a:rPr lang="zh-CN" altLang="en-US" dirty="0"/>
              <a:t>，</a:t>
            </a:r>
            <a:r>
              <a:rPr lang="en-US" altLang="zh-CN" dirty="0"/>
              <a:t>[</a:t>
            </a:r>
            <a:r>
              <a:rPr lang="en-US" altLang="zh-CN" dirty="0" err="1"/>
              <a:t>ICDx</a:t>
            </a:r>
            <a:r>
              <a:rPr lang="en-US" altLang="zh-CN" dirty="0"/>
              <a:t>](http://www.who.int/classifications/icd/en/)</a:t>
            </a:r>
            <a:r>
              <a:rPr lang="zh-CN" altLang="en-US" dirty="0"/>
              <a:t>和许多其他术语的术语结合使用</a:t>
            </a:r>
            <a:r>
              <a:rPr lang="zh-CN" altLang="en-US" dirty="0" smtClean="0"/>
              <a:t>。</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45238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可以区分两类域内容模型，响应于能够表示“数据点”和“数据组”的使用独立定义的普遍需要以及“数据集”的依赖于用例的定义。考虑记录患者生命体征的情况。假设可以为“血压”，“心率”和“血氧”定义内容模型。这些定义需要独立于特定用途，例如患者家庭测量，</a:t>
            </a:r>
            <a:r>
              <a:rPr lang="en-US" altLang="zh-CN" dirty="0"/>
              <a:t>GP</a:t>
            </a:r>
            <a:r>
              <a:rPr lang="zh-CN" altLang="en-US" dirty="0"/>
              <a:t>相遇和医院床边测量，因为在所有这些情况下，每个生命体征以完全相同的方式记录。然而，在每种情况下，这些生命体征数据点被记录在对应于发生的健康系统事件的更大的数据集中，例如</a:t>
            </a:r>
            <a:r>
              <a:rPr lang="en-US" altLang="zh-CN" dirty="0"/>
              <a:t>GP</a:t>
            </a:r>
            <a:r>
              <a:rPr lang="zh-CN" altLang="en-US" dirty="0"/>
              <a:t>患者健康检查或</a:t>
            </a:r>
            <a:r>
              <a:rPr lang="en-US" altLang="zh-CN" dirty="0"/>
              <a:t>ED</a:t>
            </a:r>
            <a:r>
              <a:rPr lang="zh-CN" altLang="en-US" dirty="0"/>
              <a:t>初始评估。</a:t>
            </a:r>
            <a:br>
              <a:rPr lang="zh-CN" altLang="en-US" dirty="0"/>
            </a:br>
            <a:r>
              <a:rPr lang="zh-CN" altLang="en-US" dirty="0"/>
              <a:t/>
            </a:r>
            <a:br>
              <a:rPr lang="zh-CN" altLang="en-US" dirty="0"/>
            </a:br>
            <a:r>
              <a:rPr lang="zh-CN" altLang="en-US" dirty="0"/>
              <a:t>因此，存在域建模形式主义的两个相关要求：能够建模可重用域数据项和结构，其次，能够对这些通用元素的更大使用情况特定组合进行建模。替代方法是为每个数据集创建一个域模型，并在这些模型中的许多模型中重复定义循环内容的相同子模型，例如“血压”。</a:t>
            </a:r>
          </a:p>
        </p:txBody>
      </p:sp>
    </p:spTree>
    <p:extLst>
      <p:ext uri="{BB962C8B-B14F-4D97-AF65-F5344CB8AC3E}">
        <p14:creationId xmlns:p14="http://schemas.microsoft.com/office/powerpoint/2010/main" val="254153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0884599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734</Words>
  <Application>Microsoft Office PowerPoint</Application>
  <PresentationFormat>全屏显示(4:3)</PresentationFormat>
  <Paragraphs>33</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为什么要使用原型模式</vt:lpstr>
      <vt:lpstr>原型</vt:lpstr>
      <vt:lpstr>信息模型-构成</vt:lpstr>
      <vt:lpstr>信息模型-元素</vt:lpstr>
      <vt:lpstr>信息模型-扩展方式</vt:lpstr>
      <vt:lpstr>信息模型-建模</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为什么要使用原型模式</dc:title>
  <dc:creator>liwei tang</dc:creator>
  <cp:lastModifiedBy>liwei tang</cp:lastModifiedBy>
  <cp:revision>8</cp:revision>
  <dcterms:created xsi:type="dcterms:W3CDTF">2017-03-22T02:45:57Z</dcterms:created>
  <dcterms:modified xsi:type="dcterms:W3CDTF">2017-03-22T04:48:04Z</dcterms:modified>
</cp:coreProperties>
</file>