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 id="270" r:id="rId7"/>
    <p:sldId id="265" r:id="rId8"/>
    <p:sldId id="269" r:id="rId9"/>
    <p:sldId id="27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109CE88-B989-4109-89C8-36F7C245DB1C}"/>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5" name="Footer Placeholder 4">
            <a:extLst>
              <a:ext uri="{FF2B5EF4-FFF2-40B4-BE49-F238E27FC236}">
                <a16:creationId xmlns="" xmlns:a16="http://schemas.microsoft.com/office/drawing/2014/main"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B6F7EF-D1BE-4437-85F3-99626E37E4EF}"/>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5" name="Footer Placeholder 4">
            <a:extLst>
              <a:ext uri="{FF2B5EF4-FFF2-40B4-BE49-F238E27FC236}">
                <a16:creationId xmlns="" xmlns:a16="http://schemas.microsoft.com/office/drawing/2014/main"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26B8E1-6758-4F5E-B618-96641332600B}"/>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5" name="Footer Placeholder 4">
            <a:extLst>
              <a:ext uri="{FF2B5EF4-FFF2-40B4-BE49-F238E27FC236}">
                <a16:creationId xmlns="" xmlns:a16="http://schemas.microsoft.com/office/drawing/2014/main"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776BDAF-D8F2-4A61-904D-094BB4545702}"/>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5" name="Footer Placeholder 4">
            <a:extLst>
              <a:ext uri="{FF2B5EF4-FFF2-40B4-BE49-F238E27FC236}">
                <a16:creationId xmlns="" xmlns:a16="http://schemas.microsoft.com/office/drawing/2014/main"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00EA68C-01A6-487D-9D6E-1D1B4EAC0440}"/>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5" name="Footer Placeholder 4">
            <a:extLst>
              <a:ext uri="{FF2B5EF4-FFF2-40B4-BE49-F238E27FC236}">
                <a16:creationId xmlns="" xmlns:a16="http://schemas.microsoft.com/office/drawing/2014/main"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E9B8EF5-28D5-4C4E-A2AB-EEA30D75DAFE}"/>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6" name="Footer Placeholder 5">
            <a:extLst>
              <a:ext uri="{FF2B5EF4-FFF2-40B4-BE49-F238E27FC236}">
                <a16:creationId xmlns="" xmlns:a16="http://schemas.microsoft.com/office/drawing/2014/main"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CFD4208-60E7-48B1-8CD0-717D5E26B827}"/>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8" name="Footer Placeholder 7">
            <a:extLst>
              <a:ext uri="{FF2B5EF4-FFF2-40B4-BE49-F238E27FC236}">
                <a16:creationId xmlns="" xmlns:a16="http://schemas.microsoft.com/office/drawing/2014/main"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D6F5F83-F07E-4501-B86B-9F96CD43993C}"/>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4" name="Footer Placeholder 3">
            <a:extLst>
              <a:ext uri="{FF2B5EF4-FFF2-40B4-BE49-F238E27FC236}">
                <a16:creationId xmlns="" xmlns:a16="http://schemas.microsoft.com/office/drawing/2014/main"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877919A-C4B6-46FD-A08A-9A4B867FE01A}"/>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3" name="Footer Placeholder 2">
            <a:extLst>
              <a:ext uri="{FF2B5EF4-FFF2-40B4-BE49-F238E27FC236}">
                <a16:creationId xmlns="" xmlns:a16="http://schemas.microsoft.com/office/drawing/2014/main"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7A441D-4FA7-4110-BF24-165CD3C3DAD7}"/>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6" name="Footer Placeholder 5">
            <a:extLst>
              <a:ext uri="{FF2B5EF4-FFF2-40B4-BE49-F238E27FC236}">
                <a16:creationId xmlns="" xmlns:a16="http://schemas.microsoft.com/office/drawing/2014/main"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8C8945E-A47A-42A2-9DF6-CA6D5002F65F}"/>
              </a:ext>
            </a:extLst>
          </p:cNvPr>
          <p:cNvSpPr>
            <a:spLocks noGrp="1"/>
          </p:cNvSpPr>
          <p:nvPr>
            <p:ph type="dt" sz="half" idx="10"/>
          </p:nvPr>
        </p:nvSpPr>
        <p:spPr/>
        <p:txBody>
          <a:bodyPr/>
          <a:lstStyle/>
          <a:p>
            <a:fld id="{6C733091-19F0-4DD7-90FE-000B4789B4CF}" type="datetimeFigureOut">
              <a:rPr lang="en-US" smtClean="0"/>
              <a:t>8/27/2021</a:t>
            </a:fld>
            <a:endParaRPr lang="en-US"/>
          </a:p>
        </p:txBody>
      </p:sp>
      <p:sp>
        <p:nvSpPr>
          <p:cNvPr id="6" name="Footer Placeholder 5">
            <a:extLst>
              <a:ext uri="{FF2B5EF4-FFF2-40B4-BE49-F238E27FC236}">
                <a16:creationId xmlns="" xmlns:a16="http://schemas.microsoft.com/office/drawing/2014/main"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8/27/2021</a:t>
            </a:fld>
            <a:endParaRPr lang="en-US"/>
          </a:p>
        </p:txBody>
      </p:sp>
      <p:sp>
        <p:nvSpPr>
          <p:cNvPr id="5" name="Footer Placeholder 4">
            <a:extLst>
              <a:ext uri="{FF2B5EF4-FFF2-40B4-BE49-F238E27FC236}">
                <a16:creationId xmlns="" xmlns:a16="http://schemas.microsoft.com/office/drawing/2014/main"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92500" lnSpcReduction="10000"/>
          </a:bodyPr>
          <a:lstStyle/>
          <a:p>
            <a:pPr marL="342900" indent="-342900" algn="l">
              <a:buFont typeface="Arial" panose="020B0604020202020204" pitchFamily="34" charset="0"/>
              <a:buChar char="•"/>
            </a:pPr>
            <a:r>
              <a:rPr lang="en-US" dirty="0" smtClean="0"/>
              <a:t>Team Members</a:t>
            </a:r>
          </a:p>
          <a:p>
            <a:pPr marL="800100" lvl="1" indent="-342900" algn="l">
              <a:buFont typeface="Arial" panose="020B0604020202020204" pitchFamily="34" charset="0"/>
              <a:buChar char="•"/>
            </a:pPr>
            <a:r>
              <a:rPr lang="en-US" dirty="0" smtClean="0"/>
              <a:t>Antonio Pierre</a:t>
            </a:r>
            <a:endParaRPr lang="en-US" dirty="0"/>
          </a:p>
          <a:p>
            <a:pPr marL="800100" lvl="1" indent="-342900" algn="l">
              <a:buFont typeface="Arial" panose="020B0604020202020204" pitchFamily="34" charset="0"/>
              <a:buChar char="•"/>
            </a:pPr>
            <a:r>
              <a:rPr lang="en-US" dirty="0" smtClean="0"/>
              <a:t>Matthew Rho</a:t>
            </a:r>
            <a:endParaRPr lang="en-US" dirty="0"/>
          </a:p>
          <a:p>
            <a:pPr marL="800100" lvl="1" indent="-342900" algn="l">
              <a:buFont typeface="Arial" panose="020B0604020202020204" pitchFamily="34" charset="0"/>
              <a:buChar char="•"/>
            </a:pPr>
            <a:r>
              <a:rPr lang="en-US" dirty="0" smtClean="0"/>
              <a:t>Tom Weikel</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Have </a:t>
            </a:r>
            <a:r>
              <a:rPr lang="en-US" dirty="0"/>
              <a:t>a team </a:t>
            </a:r>
            <a:r>
              <a:rPr lang="en-US" dirty="0" smtClean="0"/>
              <a:t>name: Team Power: </a:t>
            </a:r>
            <a:r>
              <a:rPr lang="en-US" dirty="0" err="1"/>
              <a:t>PoweR</a:t>
            </a:r>
            <a:r>
              <a:rPr lang="en-US" dirty="0"/>
              <a:t> </a:t>
            </a:r>
            <a:r>
              <a:rPr lang="en-US" dirty="0" err="1"/>
              <a:t>breW</a:t>
            </a:r>
            <a:r>
              <a:rPr lang="en-US" dirty="0"/>
              <a:t> (PRW) Coffee </a:t>
            </a:r>
            <a:r>
              <a:rPr lang="en-US" dirty="0" smtClean="0"/>
              <a:t>System</a:t>
            </a:r>
          </a:p>
          <a:p>
            <a:pPr marL="800100" lvl="1" indent="-342900" algn="l">
              <a:buFont typeface="Arial" panose="020B0604020202020204" pitchFamily="34" charset="0"/>
              <a:buChar char="•"/>
            </a:pPr>
            <a:r>
              <a:rPr lang="en-US" dirty="0" smtClean="0"/>
              <a:t>Slogan: “Power Brewed to Power Through”</a:t>
            </a:r>
          </a:p>
          <a:p>
            <a:pPr marL="342900" indent="-342900" algn="l">
              <a:buFont typeface="Arial" panose="020B0604020202020204" pitchFamily="34" charset="0"/>
              <a:buChar char="•"/>
            </a:pPr>
            <a:r>
              <a:rPr lang="en-US" dirty="0" smtClean="0"/>
              <a:t>This is an online coffee store that allows customers and employee to buy coffee beans, </a:t>
            </a:r>
            <a:r>
              <a:rPr lang="en-US" dirty="0" smtClean="0"/>
              <a:t>ground coffee, syrups, coffee </a:t>
            </a:r>
            <a:r>
              <a:rPr lang="en-US" dirty="0" smtClean="0"/>
              <a:t>accessory and apparel.</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Thought process</a:t>
            </a:r>
          </a:p>
          <a:p>
            <a:pPr marL="800100" lvl="1" indent="-342900" algn="l">
              <a:buFont typeface="Arial" panose="020B0604020202020204" pitchFamily="34" charset="0"/>
              <a:buChar char="•"/>
            </a:pPr>
            <a:r>
              <a:rPr lang="en-US" dirty="0" smtClean="0"/>
              <a:t>Client server / login / endpoints / roles</a:t>
            </a:r>
          </a:p>
          <a:p>
            <a:pPr marL="800100" lvl="1" indent="-342900" algn="l">
              <a:buFont typeface="Arial" panose="020B0604020202020204" pitchFamily="34" charset="0"/>
              <a:buChar char="•"/>
            </a:pPr>
            <a:r>
              <a:rPr lang="en-US" dirty="0" smtClean="0"/>
              <a:t>Online Store (Like Amazon)</a:t>
            </a:r>
          </a:p>
          <a:p>
            <a:pPr marL="1257300" lvl="2" indent="-342900" algn="l">
              <a:buFont typeface="Arial" panose="020B0604020202020204" pitchFamily="34" charset="0"/>
              <a:buChar char="•"/>
            </a:pPr>
            <a:r>
              <a:rPr lang="en-US" dirty="0" smtClean="0"/>
              <a:t>Customers</a:t>
            </a:r>
          </a:p>
          <a:p>
            <a:pPr marL="1257300" lvl="2" indent="-342900" algn="l">
              <a:buFont typeface="Arial" panose="020B0604020202020204" pitchFamily="34" charset="0"/>
              <a:buChar char="•"/>
            </a:pPr>
            <a:r>
              <a:rPr lang="en-US" dirty="0" smtClean="0"/>
              <a:t>Admin</a:t>
            </a:r>
          </a:p>
          <a:p>
            <a:pPr marL="1257300" lvl="2" indent="-342900" algn="l">
              <a:buFont typeface="Arial" panose="020B0604020202020204" pitchFamily="34" charset="0"/>
              <a:buChar char="•"/>
            </a:pPr>
            <a:r>
              <a:rPr lang="en-US" dirty="0" smtClean="0"/>
              <a:t>Employee (access to some but not all Admin areas)</a:t>
            </a:r>
          </a:p>
          <a:p>
            <a:pPr marL="1257300" lvl="2" indent="-342900" algn="l">
              <a:buFont typeface="Arial" panose="020B0604020202020204" pitchFamily="34" charset="0"/>
              <a:buChar char="•"/>
            </a:pPr>
            <a:r>
              <a:rPr lang="en-US" dirty="0" smtClean="0"/>
              <a:t>Product pages (One related products, like a Starbucks Coffee and related items)</a:t>
            </a:r>
          </a:p>
          <a:p>
            <a:pPr marL="1257300" lvl="2" indent="-342900" algn="l">
              <a:buFont typeface="Arial" panose="020B0604020202020204" pitchFamily="34" charset="0"/>
              <a:buChar char="•"/>
            </a:pPr>
            <a:r>
              <a:rPr lang="en-US" dirty="0" smtClean="0"/>
              <a:t>Payment process (store payment info [credit cards, </a:t>
            </a:r>
            <a:r>
              <a:rPr lang="en-US" dirty="0" err="1" smtClean="0"/>
              <a:t>paypal</a:t>
            </a:r>
            <a:r>
              <a:rPr lang="en-US" dirty="0" smtClean="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820" y="819149"/>
            <a:ext cx="9144000" cy="5888275"/>
          </a:xfrm>
        </p:spPr>
        <p:txBody>
          <a:bodyPr>
            <a:normAutofit fontScale="92500" lnSpcReduction="20000"/>
          </a:bodyPr>
          <a:lstStyle/>
          <a:p>
            <a:pPr marL="342900" indent="-342900" algn="l">
              <a:buFont typeface="Arial" panose="020B0604020202020204" pitchFamily="34" charset="0"/>
              <a:buChar char="•"/>
            </a:pPr>
            <a:r>
              <a:rPr lang="en-US" dirty="0"/>
              <a:t>Technologies requirements all implemented</a:t>
            </a:r>
          </a:p>
          <a:p>
            <a:pPr marL="342900" indent="-342900" algn="l">
              <a:buFont typeface="Arial" panose="020B0604020202020204" pitchFamily="34" charset="0"/>
              <a:buChar char="•"/>
            </a:pPr>
            <a:r>
              <a:rPr lang="en-US" dirty="0"/>
              <a:t>Other general requirements met or exceeded</a:t>
            </a:r>
          </a:p>
          <a:p>
            <a:pPr marL="800100" lvl="1" indent="-342900" algn="l">
              <a:buFont typeface="Arial" panose="020B0604020202020204" pitchFamily="34" charset="0"/>
              <a:buChar char="•"/>
            </a:pPr>
            <a:r>
              <a:rPr lang="en-US" dirty="0"/>
              <a:t>3 layered architecture</a:t>
            </a:r>
          </a:p>
          <a:p>
            <a:pPr marL="800100" lvl="1" indent="-342900" algn="l">
              <a:buFont typeface="Arial" panose="020B0604020202020204" pitchFamily="34" charset="0"/>
              <a:buChar char="•"/>
            </a:pPr>
            <a:r>
              <a:rPr lang="en-US" dirty="0"/>
              <a:t>Hibernate “create” for creating the schema </a:t>
            </a:r>
          </a:p>
          <a:p>
            <a:pPr marL="800100" lvl="1" indent="-342900" algn="l">
              <a:buFont typeface="Arial" panose="020B0604020202020204" pitchFamily="34" charset="0"/>
              <a:buChar char="•"/>
            </a:pPr>
            <a:r>
              <a:rPr lang="en-US" dirty="0"/>
              <a:t>Hibernate HQL performing object data loads, record create and updates</a:t>
            </a:r>
          </a:p>
          <a:p>
            <a:pPr marL="800100" lvl="1" indent="-342900" algn="l">
              <a:buFont typeface="Arial" panose="020B0604020202020204" pitchFamily="34" charset="0"/>
              <a:buChar char="•"/>
            </a:pPr>
            <a:r>
              <a:rPr lang="en-US" dirty="0"/>
              <a:t>Utilize the Controller, Service, DTO, DAO design pattern</a:t>
            </a:r>
          </a:p>
          <a:p>
            <a:pPr marL="800100" lvl="1" indent="-342900" algn="l">
              <a:buFont typeface="Arial" panose="020B0604020202020204" pitchFamily="34" charset="0"/>
              <a:buChar char="•"/>
            </a:pPr>
            <a:r>
              <a:rPr lang="en-US" dirty="0" err="1"/>
              <a:t>MariaDB</a:t>
            </a:r>
            <a:r>
              <a:rPr lang="en-US" dirty="0"/>
              <a:t> (through localhost)</a:t>
            </a:r>
          </a:p>
          <a:p>
            <a:pPr marL="800100" lvl="1" indent="-342900" algn="l">
              <a:buFont typeface="Arial" panose="020B0604020202020204" pitchFamily="34" charset="0"/>
              <a:buChar char="•"/>
            </a:pPr>
            <a:r>
              <a:rPr lang="en-US" dirty="0"/>
              <a:t>Logging accomplished using </a:t>
            </a:r>
            <a:r>
              <a:rPr lang="en-US" dirty="0" err="1"/>
              <a:t>Logback</a:t>
            </a:r>
            <a:endParaRPr lang="en-US" dirty="0"/>
          </a:p>
          <a:p>
            <a:pPr marL="800100" lvl="1" indent="-342900" algn="l">
              <a:buFont typeface="Arial" panose="020B0604020202020204" pitchFamily="34" charset="0"/>
              <a:buChar char="•"/>
            </a:pPr>
            <a:r>
              <a:rPr lang="en-US" dirty="0"/>
              <a:t>Login session control and validation</a:t>
            </a:r>
          </a:p>
          <a:p>
            <a:pPr marL="342900" indent="-342900" algn="l">
              <a:buFont typeface="Arial" panose="020B0604020202020204" pitchFamily="34" charset="0"/>
              <a:buChar char="•"/>
            </a:pPr>
            <a:r>
              <a:rPr lang="en-US" dirty="0"/>
              <a:t>HTTP Endpoints (Login and Reimbursement)</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Login, Reimbursement, and Finance interactive pages</a:t>
            </a:r>
          </a:p>
          <a:p>
            <a:pPr marL="342900" indent="-342900" algn="l">
              <a:buFont typeface="Arial" panose="020B0604020202020204" pitchFamily="34" charset="0"/>
              <a:buChar char="•"/>
            </a:pPr>
            <a:r>
              <a:rPr lang="en-US" dirty="0"/>
              <a:t>Other considerations</a:t>
            </a:r>
          </a:p>
          <a:p>
            <a:pPr marL="800100" lvl="1" indent="-342900" algn="l">
              <a:buFont typeface="Arial" panose="020B0604020202020204" pitchFamily="34" charset="0"/>
              <a:buChar char="•"/>
            </a:pPr>
            <a:r>
              <a:rPr lang="en-US" dirty="0"/>
              <a:t>Implementing </a:t>
            </a:r>
            <a:r>
              <a:rPr lang="en-US" dirty="0" err="1"/>
              <a:t>GenericDAO</a:t>
            </a:r>
            <a:r>
              <a:rPr lang="en-US" dirty="0"/>
              <a:t>&lt;T&gt;  model fully realized</a:t>
            </a:r>
          </a:p>
          <a:p>
            <a:pPr marL="800100" lvl="1" indent="-342900" algn="l">
              <a:buFont typeface="Arial" panose="020B0604020202020204" pitchFamily="34" charset="0"/>
              <a:buChar char="•"/>
            </a:pPr>
            <a:r>
              <a:rPr lang="en-US" dirty="0"/>
              <a:t>Extend Add/Edit DTO storing data generically in </a:t>
            </a:r>
            <a:r>
              <a:rPr lang="en-US" dirty="0" err="1"/>
              <a:t>HashMaps</a:t>
            </a:r>
            <a:endParaRPr lang="en-US" dirty="0"/>
          </a:p>
          <a:p>
            <a:pPr marL="800100" lvl="1" indent="-342900" algn="l">
              <a:buFont typeface="Arial" panose="020B0604020202020204" pitchFamily="34" charset="0"/>
              <a:buChar char="•"/>
            </a:pPr>
            <a:r>
              <a:rPr lang="en-US" dirty="0"/>
              <a:t>Minimal JUnit and </a:t>
            </a:r>
            <a:r>
              <a:rPr lang="en-US" dirty="0" err="1"/>
              <a:t>Mockito</a:t>
            </a:r>
            <a:r>
              <a:rPr lang="en-US" dirty="0"/>
              <a:t> test cases</a:t>
            </a:r>
          </a:p>
          <a:p>
            <a:pPr marL="800100" lvl="1" indent="-342900" algn="l">
              <a:buFont typeface="Arial" panose="020B0604020202020204" pitchFamily="34" charset="0"/>
              <a:buChar char="•"/>
            </a:pPr>
            <a:r>
              <a:rPr lang="en-US" dirty="0"/>
              <a:t>Extensive utilization of internal driver tests</a:t>
            </a:r>
          </a:p>
          <a:p>
            <a:pPr marL="800100" lvl="1" indent="-342900" algn="l">
              <a:buFont typeface="Arial" panose="020B0604020202020204" pitchFamily="34" charset="0"/>
              <a:buChar char="•"/>
            </a:pPr>
            <a:r>
              <a:rPr lang="en-US" dirty="0"/>
              <a:t>Extensive Logging through package logging levels</a:t>
            </a:r>
          </a:p>
          <a:p>
            <a:pPr marL="800100" lvl="1" indent="-342900" algn="l">
              <a:buFont typeface="Arial" panose="020B0604020202020204" pitchFamily="34" charset="0"/>
              <a:buChar char="•"/>
            </a:pPr>
            <a:r>
              <a:rPr lang="en-US" dirty="0"/>
              <a:t>Postman utilize for some initial endpoint tests</a:t>
            </a:r>
          </a:p>
          <a:p>
            <a:pPr marL="800100" lvl="1" indent="-342900" algn="l">
              <a:buFont typeface="Arial" panose="020B0604020202020204" pitchFamily="34" charset="0"/>
              <a:buChar char="•"/>
            </a:pPr>
            <a:r>
              <a:rPr lang="en-US" dirty="0"/>
              <a:t>Internal test drivers and Admin driver</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p:cNvSpPr>
            <a:spLocks noGrp="1"/>
          </p:cNvSpPr>
          <p:nvPr>
            <p:ph type="ctrTitle"/>
          </p:nvPr>
        </p:nvSpPr>
        <p:spPr>
          <a:xfrm>
            <a:off x="166088" y="120357"/>
            <a:ext cx="10965500" cy="698793"/>
          </a:xfrm>
        </p:spPr>
        <p:txBody>
          <a:bodyPr>
            <a:noAutofit/>
          </a:bodyPr>
          <a:lstStyle/>
          <a:p>
            <a:pPr algn="l"/>
            <a:r>
              <a:rPr lang="en-US" sz="4000" dirty="0"/>
              <a:t>Expense Reimbursement System (ERS) Summary</a:t>
            </a:r>
          </a:p>
        </p:txBody>
      </p:sp>
      <p:sp>
        <p:nvSpPr>
          <p:cNvPr id="6" name="Title 1"/>
          <p:cNvSpPr txBox="1">
            <a:spLocks/>
          </p:cNvSpPr>
          <p:nvPr/>
        </p:nvSpPr>
        <p:spPr>
          <a:xfrm>
            <a:off x="166088" y="125832"/>
            <a:ext cx="9755425" cy="6987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a:t>Expense Reimbursement System (ERS)</a:t>
            </a:r>
            <a:endParaRPr lang="en-US" sz="4000" dirty="0"/>
          </a:p>
        </p:txBody>
      </p:sp>
    </p:spTree>
    <p:extLst>
      <p:ext uri="{BB962C8B-B14F-4D97-AF65-F5344CB8AC3E}">
        <p14:creationId xmlns:p14="http://schemas.microsoft.com/office/powerpoint/2010/main" val="210587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smtClean="0"/>
              <a:t>User Stories</a:t>
            </a:r>
          </a:p>
          <a:p>
            <a:pPr marL="800100" lvl="1" indent="-342900" algn="l">
              <a:buFont typeface="Arial" panose="020B0604020202020204" pitchFamily="34" charset="0"/>
              <a:buChar char="•"/>
            </a:pPr>
            <a:r>
              <a:rPr lang="en-US" dirty="0" smtClean="0"/>
              <a:t>View Catalog</a:t>
            </a:r>
          </a:p>
          <a:p>
            <a:pPr marL="800100" lvl="1" indent="-342900" algn="l">
              <a:buFont typeface="Arial" panose="020B0604020202020204" pitchFamily="34" charset="0"/>
              <a:buChar char="•"/>
            </a:pPr>
            <a:r>
              <a:rPr lang="en-US" dirty="0" smtClean="0"/>
              <a:t>Add to shopping cart</a:t>
            </a:r>
          </a:p>
          <a:p>
            <a:pPr marL="800100" lvl="1" indent="-342900" algn="l">
              <a:buFont typeface="Arial" panose="020B0604020202020204" pitchFamily="34" charset="0"/>
              <a:buChar char="•"/>
            </a:pPr>
            <a:r>
              <a:rPr lang="en-US" dirty="0" smtClean="0"/>
              <a:t>Checkout (login)</a:t>
            </a:r>
          </a:p>
          <a:p>
            <a:pPr marL="800100" lvl="1" indent="-342900" algn="l">
              <a:buFont typeface="Arial" panose="020B0604020202020204" pitchFamily="34" charset="0"/>
              <a:buChar char="•"/>
            </a:pPr>
            <a:r>
              <a:rPr lang="en-US" dirty="0" smtClean="0"/>
              <a:t>Admin user stories (controls publishing catalog)</a:t>
            </a:r>
          </a:p>
          <a:p>
            <a:pPr marL="1257300" lvl="2" indent="-342900" algn="l">
              <a:buFont typeface="Arial" panose="020B0604020202020204" pitchFamily="34" charset="0"/>
              <a:buChar char="•"/>
            </a:pPr>
            <a:r>
              <a:rPr lang="en-US" dirty="0" smtClean="0"/>
              <a:t>As an Admin controls publishing of Employee catalog items and pages</a:t>
            </a:r>
          </a:p>
          <a:p>
            <a:pPr marL="800100" lvl="1" indent="-342900" algn="l">
              <a:buFont typeface="Arial" panose="020B0604020202020204" pitchFamily="34" charset="0"/>
              <a:buChar char="•"/>
            </a:pPr>
            <a:r>
              <a:rPr lang="en-US" dirty="0" smtClean="0"/>
              <a:t>Employee (in employee role and as customers) user stories</a:t>
            </a:r>
          </a:p>
          <a:p>
            <a:pPr marL="1257300" lvl="2" indent="-342900" algn="l">
              <a:buFont typeface="Arial" panose="020B0604020202020204" pitchFamily="34" charset="0"/>
              <a:buChar char="•"/>
            </a:pPr>
            <a:r>
              <a:rPr lang="en-US" dirty="0" smtClean="0"/>
              <a:t>As an employee can create catalog items / pages</a:t>
            </a:r>
          </a:p>
          <a:p>
            <a:pPr marL="1257300" lvl="2" indent="-342900" algn="l">
              <a:buFont typeface="Arial" panose="020B0604020202020204" pitchFamily="34" charset="0"/>
              <a:buChar char="•"/>
            </a:pPr>
            <a:r>
              <a:rPr lang="en-US" dirty="0" smtClean="0"/>
              <a:t>As an employee I provide customer support (contact us support, online chat)</a:t>
            </a:r>
          </a:p>
          <a:p>
            <a:pPr marL="1257300" lvl="2" indent="-342900" algn="l">
              <a:buFont typeface="Arial" panose="020B0604020202020204" pitchFamily="34" charset="0"/>
              <a:buChar char="•"/>
            </a:pPr>
            <a:r>
              <a:rPr lang="en-US" dirty="0" smtClean="0"/>
              <a:t>As an employee buying from the catalog I want to use my company discount benefits</a:t>
            </a:r>
          </a:p>
          <a:p>
            <a:pPr marL="800100" lvl="1" indent="-342900" algn="l">
              <a:buFont typeface="Arial" panose="020B0604020202020204" pitchFamily="34" charset="0"/>
              <a:buChar char="•"/>
            </a:pPr>
            <a:r>
              <a:rPr lang="en-US" dirty="0" smtClean="0"/>
              <a:t>Customer</a:t>
            </a:r>
          </a:p>
          <a:p>
            <a:pPr marL="1257300" lvl="2" indent="-342900" algn="l">
              <a:buFont typeface="Arial" panose="020B0604020202020204" pitchFamily="34" charset="0"/>
              <a:buChar char="•"/>
            </a:pPr>
            <a:r>
              <a:rPr lang="en-US" dirty="0" smtClean="0"/>
              <a:t>As a Customer I want to view the online catalog</a:t>
            </a:r>
          </a:p>
          <a:p>
            <a:pPr marL="1257300" lvl="2" indent="-342900" algn="l">
              <a:buFont typeface="Arial" panose="020B0604020202020204" pitchFamily="34" charset="0"/>
              <a:buChar char="•"/>
            </a:pPr>
            <a:r>
              <a:rPr lang="en-US" dirty="0" smtClean="0"/>
              <a:t>As a Customer I want to buy from the online catalog</a:t>
            </a:r>
          </a:p>
          <a:p>
            <a:pPr marL="1257300" lvl="2" indent="-342900" algn="l">
              <a:buFont typeface="Arial" panose="020B0604020202020204" pitchFamily="34" charset="0"/>
              <a:buChar char="•"/>
            </a:pPr>
            <a:r>
              <a:rPr lang="en-US" dirty="0" smtClean="0"/>
              <a:t>As a Customer I want to create and use a secure account to make my purchases</a:t>
            </a:r>
          </a:p>
          <a:p>
            <a:pPr marL="800100" lvl="1"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a:t>
            </a:r>
            <a:r>
              <a:rPr lang="en-US" sz="2800" dirty="0" smtClean="0"/>
              <a:t>Basic Requirements</a:t>
            </a:r>
            <a:endParaRPr lang="en-US" sz="2800" dirty="0"/>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a:t>
            </a:r>
            <a:r>
              <a:rPr lang="en-US" dirty="0" smtClean="0"/>
              <a:t>tests</a:t>
            </a:r>
            <a:endParaRPr lang="en-US" dirty="0"/>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smtClean="0"/>
              <a:t>Frontend</a:t>
            </a:r>
          </a:p>
          <a:p>
            <a:pPr marL="800100" lvl="1" indent="-342900" algn="l">
              <a:buFont typeface="Arial" panose="020B0604020202020204" pitchFamily="34" charset="0"/>
              <a:buChar char="•"/>
            </a:pPr>
            <a:r>
              <a:rPr lang="en-US" dirty="0" smtClean="0"/>
              <a:t>You should be using </a:t>
            </a:r>
            <a:r>
              <a:rPr lang="en-US" b="1" dirty="0" smtClean="0"/>
              <a:t>Angular</a:t>
            </a:r>
            <a:endParaRPr lang="en-US" dirty="0" smtClean="0"/>
          </a:p>
          <a:p>
            <a:pPr marL="800100" lvl="1" indent="-342900" algn="l">
              <a:buFont typeface="Arial" panose="020B0604020202020204" pitchFamily="34" charset="0"/>
              <a:buChar char="•"/>
            </a:pPr>
            <a:r>
              <a:rPr lang="en-US" dirty="0" smtClean="0"/>
              <a:t>You must consume your RESTful API backend</a:t>
            </a:r>
          </a:p>
          <a:p>
            <a:pPr marL="800100" lvl="1" indent="-342900" algn="l">
              <a:buFont typeface="Arial" panose="020B0604020202020204" pitchFamily="34" charset="0"/>
              <a:buChar char="•"/>
            </a:pPr>
            <a:r>
              <a:rPr lang="en-US" b="1" dirty="0" smtClean="0"/>
              <a:t>You must also consume a second, external REST API</a:t>
            </a:r>
            <a:endParaRPr lang="en-US" dirty="0" smtClean="0"/>
          </a:p>
          <a:p>
            <a:pPr marL="1200150" lvl="2" indent="-285750" algn="l">
              <a:buFont typeface="Arial" panose="020B0604020202020204" pitchFamily="34" charset="0"/>
              <a:buChar char="•"/>
            </a:pPr>
            <a:r>
              <a:rPr lang="en-US" dirty="0" smtClean="0"/>
              <a:t>Please make sure the API you want to use is free and working</a:t>
            </a:r>
          </a:p>
          <a:p>
            <a:pPr marL="1200150" lvl="2" indent="-285750" algn="l">
              <a:buFont typeface="Arial" panose="020B0604020202020204" pitchFamily="34" charset="0"/>
              <a:buChar char="•"/>
            </a:pPr>
            <a:r>
              <a:rPr lang="en-US" dirty="0" smtClean="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smtClean="0"/>
              <a:t>AWS </a:t>
            </a:r>
            <a:r>
              <a:rPr lang="en-US" dirty="0"/>
              <a:t>Deployment (Frontend + Backend)</a:t>
            </a:r>
          </a:p>
          <a:p>
            <a:pPr marL="800100" lvl="1" indent="-342900" algn="l">
              <a:buFont typeface="Arial" panose="020B0604020202020204" pitchFamily="34" charset="0"/>
              <a:buChar char="•"/>
            </a:pPr>
            <a:r>
              <a:rPr lang="en-US" dirty="0"/>
              <a:t>The frontend and backend should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Jenkins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a:t>
            </a:r>
            <a:r>
              <a:rPr lang="en-US" sz="2800" dirty="0" smtClean="0"/>
              <a:t>Basic Requirements Continued</a:t>
            </a:r>
            <a:endParaRPr lang="en-US" sz="2800" dirty="0"/>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 xmlns:a16="http://schemas.microsoft.com/office/drawing/2014/main" id="{CFFD1938-4192-486E-9D53-D9784518AD14}"/>
              </a:ext>
            </a:extLst>
          </p:cNvPr>
          <p:cNvSpPr txBox="1"/>
          <p:nvPr/>
        </p:nvSpPr>
        <p:spPr>
          <a:xfrm>
            <a:off x="130751" y="135257"/>
            <a:ext cx="3784975" cy="369332"/>
          </a:xfrm>
          <a:prstGeom prst="rect">
            <a:avLst/>
          </a:prstGeom>
          <a:noFill/>
        </p:spPr>
        <p:txBody>
          <a:bodyPr wrap="square" rtlCol="0">
            <a:spAutoFit/>
          </a:bodyPr>
          <a:lstStyle/>
          <a:p>
            <a:r>
              <a:rPr lang="en-US" dirty="0"/>
              <a:t>ERS Project Client Process Flow Model</a:t>
            </a:r>
          </a:p>
        </p:txBody>
      </p:sp>
      <p:sp>
        <p:nvSpPr>
          <p:cNvPr id="2" name="Rectangle 1">
            <a:extLst>
              <a:ext uri="{FF2B5EF4-FFF2-40B4-BE49-F238E27FC236}">
                <a16:creationId xmlns="" xmlns:a16="http://schemas.microsoft.com/office/drawing/2014/main" id="{AA0ED7A8-1532-4365-90ED-3F304B8440CE}"/>
              </a:ext>
            </a:extLst>
          </p:cNvPr>
          <p:cNvSpPr/>
          <p:nvPr/>
        </p:nvSpPr>
        <p:spPr>
          <a:xfrm>
            <a:off x="4636261" y="1778212"/>
            <a:ext cx="1690777" cy="1061049"/>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ERS-Client</a:t>
            </a:r>
          </a:p>
          <a:p>
            <a:pPr algn="ctr"/>
            <a:r>
              <a:rPr lang="en-US" dirty="0"/>
              <a:t>Index.html</a:t>
            </a:r>
          </a:p>
        </p:txBody>
      </p:sp>
      <p:sp>
        <p:nvSpPr>
          <p:cNvPr id="4" name="Rectangle 3">
            <a:extLst>
              <a:ext uri="{FF2B5EF4-FFF2-40B4-BE49-F238E27FC236}">
                <a16:creationId xmlns="" xmlns:a16="http://schemas.microsoft.com/office/drawing/2014/main" id="{21B869D6-66CB-4B38-975F-B7FEB6AA9B13}"/>
              </a:ext>
            </a:extLst>
          </p:cNvPr>
          <p:cNvSpPr/>
          <p:nvPr/>
        </p:nvSpPr>
        <p:spPr>
          <a:xfrm>
            <a:off x="2639167" y="3794979"/>
            <a:ext cx="5710893"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sp>
        <p:nvSpPr>
          <p:cNvPr id="5" name="Rectangle 4"/>
          <p:cNvSpPr/>
          <p:nvPr/>
        </p:nvSpPr>
        <p:spPr>
          <a:xfrm>
            <a:off x="4662362" y="4529386"/>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err="1"/>
              <a:t>LoginController</a:t>
            </a:r>
            <a:endParaRPr lang="en-US" dirty="0"/>
          </a:p>
        </p:txBody>
      </p:sp>
      <p:cxnSp>
        <p:nvCxnSpPr>
          <p:cNvPr id="6" name="Straight Arrow Connector 5"/>
          <p:cNvCxnSpPr>
            <a:cxnSpLocks/>
            <a:stCxn id="4" idx="2"/>
            <a:endCxn id="5" idx="0"/>
          </p:cNvCxnSpPr>
          <p:nvPr/>
        </p:nvCxnSpPr>
        <p:spPr>
          <a:xfrm>
            <a:off x="5494614" y="4019265"/>
            <a:ext cx="7206" cy="510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E0BBD6C8-C8F2-40C5-AA64-85961A11ADC2}"/>
              </a:ext>
            </a:extLst>
          </p:cNvPr>
          <p:cNvSpPr txBox="1"/>
          <p:nvPr/>
        </p:nvSpPr>
        <p:spPr>
          <a:xfrm>
            <a:off x="5446530" y="4202308"/>
            <a:ext cx="843694" cy="276999"/>
          </a:xfrm>
          <a:prstGeom prst="rect">
            <a:avLst/>
          </a:prstGeom>
          <a:noFill/>
        </p:spPr>
        <p:txBody>
          <a:bodyPr wrap="square" rtlCol="0">
            <a:spAutoFit/>
          </a:bodyPr>
          <a:lstStyle/>
          <a:p>
            <a:r>
              <a:rPr lang="en-US" sz="1200" dirty="0"/>
              <a:t>processes</a:t>
            </a:r>
          </a:p>
        </p:txBody>
      </p:sp>
      <p:cxnSp>
        <p:nvCxnSpPr>
          <p:cNvPr id="10" name="Elbow Connector 9"/>
          <p:cNvCxnSpPr>
            <a:stCxn id="5" idx="0"/>
            <a:endCxn id="4" idx="2"/>
          </p:cNvCxnSpPr>
          <p:nvPr/>
        </p:nvCxnSpPr>
        <p:spPr>
          <a:xfrm rot="16200000" flipV="1">
            <a:off x="5243157" y="4270723"/>
            <a:ext cx="510121" cy="72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2"/>
            <a:endCxn id="4" idx="0"/>
          </p:cNvCxnSpPr>
          <p:nvPr/>
        </p:nvCxnSpPr>
        <p:spPr>
          <a:xfrm>
            <a:off x="5481650" y="2839261"/>
            <a:ext cx="12964"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0"/>
            <a:endCxn id="2" idx="2"/>
          </p:cNvCxnSpPr>
          <p:nvPr/>
        </p:nvCxnSpPr>
        <p:spPr>
          <a:xfrm flipH="1" flipV="1">
            <a:off x="5481650" y="2839261"/>
            <a:ext cx="12964"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AA0ED7A8-1532-4365-90ED-3F304B8440CE}"/>
              </a:ext>
            </a:extLst>
          </p:cNvPr>
          <p:cNvSpPr/>
          <p:nvPr/>
        </p:nvSpPr>
        <p:spPr>
          <a:xfrm>
            <a:off x="8391506" y="1762907"/>
            <a:ext cx="1690777" cy="1061049"/>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ERS-Client</a:t>
            </a:r>
          </a:p>
          <a:p>
            <a:pPr algn="ctr"/>
            <a:r>
              <a:rPr lang="en-US" sz="1300" dirty="0"/>
              <a:t>Reimbursement.html</a:t>
            </a:r>
          </a:p>
        </p:txBody>
      </p:sp>
      <p:sp>
        <p:nvSpPr>
          <p:cNvPr id="17" name="Rectangle 16">
            <a:extLst>
              <a:ext uri="{FF2B5EF4-FFF2-40B4-BE49-F238E27FC236}">
                <a16:creationId xmlns="" xmlns:a16="http://schemas.microsoft.com/office/drawing/2014/main" id="{AA0ED7A8-1532-4365-90ED-3F304B8440CE}"/>
              </a:ext>
            </a:extLst>
          </p:cNvPr>
          <p:cNvSpPr/>
          <p:nvPr/>
        </p:nvSpPr>
        <p:spPr>
          <a:xfrm>
            <a:off x="995233" y="1778212"/>
            <a:ext cx="1690777" cy="1061049"/>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ERS-Client</a:t>
            </a:r>
          </a:p>
          <a:p>
            <a:pPr algn="ctr"/>
            <a:r>
              <a:rPr lang="en-US" dirty="0"/>
              <a:t>Finance.html</a:t>
            </a:r>
          </a:p>
        </p:txBody>
      </p:sp>
      <p:cxnSp>
        <p:nvCxnSpPr>
          <p:cNvPr id="18" name="Straight Arrow Connector 17"/>
          <p:cNvCxnSpPr>
            <a:stCxn id="2" idx="3"/>
            <a:endCxn id="16" idx="1"/>
          </p:cNvCxnSpPr>
          <p:nvPr/>
        </p:nvCxnSpPr>
        <p:spPr>
          <a:xfrm flipV="1">
            <a:off x="6327038" y="2293432"/>
            <a:ext cx="2064468" cy="1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E0BBD6C8-C8F2-40C5-AA64-85961A11ADC2}"/>
              </a:ext>
            </a:extLst>
          </p:cNvPr>
          <p:cNvSpPr txBox="1"/>
          <p:nvPr/>
        </p:nvSpPr>
        <p:spPr>
          <a:xfrm>
            <a:off x="5036006" y="3135633"/>
            <a:ext cx="542221" cy="276999"/>
          </a:xfrm>
          <a:prstGeom prst="rect">
            <a:avLst/>
          </a:prstGeom>
          <a:noFill/>
        </p:spPr>
        <p:txBody>
          <a:bodyPr wrap="square" rtlCol="0">
            <a:spAutoFit/>
          </a:bodyPr>
          <a:lstStyle/>
          <a:p>
            <a:r>
              <a:rPr lang="en-US" sz="1200" dirty="0"/>
              <a:t>login</a:t>
            </a:r>
          </a:p>
        </p:txBody>
      </p:sp>
      <p:sp>
        <p:nvSpPr>
          <p:cNvPr id="21" name="TextBox 20">
            <a:extLst>
              <a:ext uri="{FF2B5EF4-FFF2-40B4-BE49-F238E27FC236}">
                <a16:creationId xmlns="" xmlns:a16="http://schemas.microsoft.com/office/drawing/2014/main" id="{E0BBD6C8-C8F2-40C5-AA64-85961A11ADC2}"/>
              </a:ext>
            </a:extLst>
          </p:cNvPr>
          <p:cNvSpPr txBox="1"/>
          <p:nvPr/>
        </p:nvSpPr>
        <p:spPr>
          <a:xfrm>
            <a:off x="6466100" y="2016432"/>
            <a:ext cx="953133" cy="276999"/>
          </a:xfrm>
          <a:prstGeom prst="rect">
            <a:avLst/>
          </a:prstGeom>
          <a:noFill/>
        </p:spPr>
        <p:txBody>
          <a:bodyPr wrap="square" rtlCol="0">
            <a:spAutoFit/>
          </a:bodyPr>
          <a:lstStyle/>
          <a:p>
            <a:r>
              <a:rPr lang="en-US" sz="1200" dirty="0"/>
              <a:t>EMPLOYEE</a:t>
            </a:r>
          </a:p>
        </p:txBody>
      </p:sp>
      <p:cxnSp>
        <p:nvCxnSpPr>
          <p:cNvPr id="22" name="Elbow Connector 21"/>
          <p:cNvCxnSpPr>
            <a:stCxn id="16" idx="0"/>
            <a:endCxn id="61" idx="3"/>
          </p:cNvCxnSpPr>
          <p:nvPr/>
        </p:nvCxnSpPr>
        <p:spPr>
          <a:xfrm rot="16200000" flipV="1">
            <a:off x="7441133" y="-32855"/>
            <a:ext cx="280612" cy="33109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E0BBD6C8-C8F2-40C5-AA64-85961A11ADC2}"/>
              </a:ext>
            </a:extLst>
          </p:cNvPr>
          <p:cNvSpPr txBox="1"/>
          <p:nvPr/>
        </p:nvSpPr>
        <p:spPr>
          <a:xfrm>
            <a:off x="6915099" y="1262465"/>
            <a:ext cx="1258988" cy="461665"/>
          </a:xfrm>
          <a:prstGeom prst="rect">
            <a:avLst/>
          </a:prstGeom>
          <a:noFill/>
        </p:spPr>
        <p:txBody>
          <a:bodyPr wrap="square" rtlCol="0">
            <a:spAutoFit/>
          </a:bodyPr>
          <a:lstStyle/>
          <a:p>
            <a:r>
              <a:rPr lang="en-US" sz="1200" dirty="0"/>
              <a:t>session expired</a:t>
            </a:r>
          </a:p>
          <a:p>
            <a:r>
              <a:rPr lang="en-US" sz="1200" dirty="0"/>
              <a:t>logout</a:t>
            </a:r>
          </a:p>
        </p:txBody>
      </p:sp>
      <p:cxnSp>
        <p:nvCxnSpPr>
          <p:cNvPr id="25" name="Straight Arrow Connector 24"/>
          <p:cNvCxnSpPr>
            <a:stCxn id="2" idx="1"/>
            <a:endCxn id="17" idx="3"/>
          </p:cNvCxnSpPr>
          <p:nvPr/>
        </p:nvCxnSpPr>
        <p:spPr>
          <a:xfrm flipH="1">
            <a:off x="2686010" y="2308737"/>
            <a:ext cx="19502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7" idx="0"/>
            <a:endCxn id="61" idx="1"/>
          </p:cNvCxnSpPr>
          <p:nvPr/>
        </p:nvCxnSpPr>
        <p:spPr>
          <a:xfrm rot="5400000" flipH="1" flipV="1">
            <a:off x="3287718" y="35200"/>
            <a:ext cx="295917" cy="3190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E0BBD6C8-C8F2-40C5-AA64-85961A11ADC2}"/>
              </a:ext>
            </a:extLst>
          </p:cNvPr>
          <p:cNvSpPr txBox="1"/>
          <p:nvPr/>
        </p:nvSpPr>
        <p:spPr>
          <a:xfrm>
            <a:off x="2953154" y="1274764"/>
            <a:ext cx="1182326" cy="461665"/>
          </a:xfrm>
          <a:prstGeom prst="rect">
            <a:avLst/>
          </a:prstGeom>
          <a:noFill/>
        </p:spPr>
        <p:txBody>
          <a:bodyPr wrap="square" rtlCol="0">
            <a:spAutoFit/>
          </a:bodyPr>
          <a:lstStyle/>
          <a:p>
            <a:r>
              <a:rPr lang="en-US" sz="1200" dirty="0"/>
              <a:t>session expired</a:t>
            </a:r>
          </a:p>
          <a:p>
            <a:r>
              <a:rPr lang="en-US" sz="1200" dirty="0"/>
              <a:t>logout</a:t>
            </a:r>
          </a:p>
        </p:txBody>
      </p:sp>
      <p:sp>
        <p:nvSpPr>
          <p:cNvPr id="30" name="TextBox 29">
            <a:extLst>
              <a:ext uri="{FF2B5EF4-FFF2-40B4-BE49-F238E27FC236}">
                <a16:creationId xmlns="" xmlns:a16="http://schemas.microsoft.com/office/drawing/2014/main" id="{E0BBD6C8-C8F2-40C5-AA64-85961A11ADC2}"/>
              </a:ext>
            </a:extLst>
          </p:cNvPr>
          <p:cNvSpPr txBox="1"/>
          <p:nvPr/>
        </p:nvSpPr>
        <p:spPr>
          <a:xfrm>
            <a:off x="2962593" y="2081079"/>
            <a:ext cx="953133" cy="461665"/>
          </a:xfrm>
          <a:prstGeom prst="rect">
            <a:avLst/>
          </a:prstGeom>
          <a:noFill/>
        </p:spPr>
        <p:txBody>
          <a:bodyPr wrap="square" rtlCol="0">
            <a:spAutoFit/>
          </a:bodyPr>
          <a:lstStyle/>
          <a:p>
            <a:r>
              <a:rPr lang="en-US" sz="1200" dirty="0"/>
              <a:t>FINANCE MANAGER</a:t>
            </a:r>
          </a:p>
        </p:txBody>
      </p:sp>
      <p:cxnSp>
        <p:nvCxnSpPr>
          <p:cNvPr id="31" name="Straight Arrow Connector 30"/>
          <p:cNvCxnSpPr>
            <a:stCxn id="16" idx="1"/>
            <a:endCxn id="4" idx="0"/>
          </p:cNvCxnSpPr>
          <p:nvPr/>
        </p:nvCxnSpPr>
        <p:spPr>
          <a:xfrm flipH="1">
            <a:off x="5494614" y="2293432"/>
            <a:ext cx="2896892" cy="15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0"/>
            <a:endCxn id="16" idx="1"/>
          </p:cNvCxnSpPr>
          <p:nvPr/>
        </p:nvCxnSpPr>
        <p:spPr>
          <a:xfrm flipV="1">
            <a:off x="5494614" y="2293432"/>
            <a:ext cx="2896892" cy="15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7" idx="2"/>
            <a:endCxn id="4" idx="0"/>
          </p:cNvCxnSpPr>
          <p:nvPr/>
        </p:nvCxnSpPr>
        <p:spPr>
          <a:xfrm>
            <a:off x="1840622" y="2839261"/>
            <a:ext cx="3653992"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E0BBD6C8-C8F2-40C5-AA64-85961A11ADC2}"/>
              </a:ext>
            </a:extLst>
          </p:cNvPr>
          <p:cNvSpPr txBox="1"/>
          <p:nvPr/>
        </p:nvSpPr>
        <p:spPr>
          <a:xfrm>
            <a:off x="2993892" y="2970825"/>
            <a:ext cx="843694" cy="461665"/>
          </a:xfrm>
          <a:prstGeom prst="rect">
            <a:avLst/>
          </a:prstGeom>
          <a:noFill/>
        </p:spPr>
        <p:txBody>
          <a:bodyPr wrap="square" rtlCol="0">
            <a:spAutoFit/>
          </a:bodyPr>
          <a:lstStyle/>
          <a:p>
            <a:r>
              <a:rPr lang="en-US" sz="1200" dirty="0"/>
              <a:t>verify session</a:t>
            </a:r>
          </a:p>
        </p:txBody>
      </p:sp>
      <p:sp>
        <p:nvSpPr>
          <p:cNvPr id="28" name="TextBox 27">
            <a:extLst>
              <a:ext uri="{FF2B5EF4-FFF2-40B4-BE49-F238E27FC236}">
                <a16:creationId xmlns="" xmlns:a16="http://schemas.microsoft.com/office/drawing/2014/main" id="{E0BBD6C8-C8F2-40C5-AA64-85961A11ADC2}"/>
              </a:ext>
            </a:extLst>
          </p:cNvPr>
          <p:cNvSpPr txBox="1"/>
          <p:nvPr/>
        </p:nvSpPr>
        <p:spPr>
          <a:xfrm>
            <a:off x="6633226" y="2848180"/>
            <a:ext cx="843694" cy="461665"/>
          </a:xfrm>
          <a:prstGeom prst="rect">
            <a:avLst/>
          </a:prstGeom>
          <a:noFill/>
        </p:spPr>
        <p:txBody>
          <a:bodyPr wrap="square" rtlCol="0">
            <a:spAutoFit/>
          </a:bodyPr>
          <a:lstStyle/>
          <a:p>
            <a:r>
              <a:rPr lang="en-US" sz="1200" dirty="0"/>
              <a:t>verify session</a:t>
            </a:r>
          </a:p>
        </p:txBody>
      </p:sp>
      <p:sp>
        <p:nvSpPr>
          <p:cNvPr id="32" name="Rectangle 31"/>
          <p:cNvSpPr/>
          <p:nvPr/>
        </p:nvSpPr>
        <p:spPr>
          <a:xfrm>
            <a:off x="2174155" y="4536113"/>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err="1"/>
              <a:t>ReimbursementController</a:t>
            </a:r>
            <a:endParaRPr lang="en-US" dirty="0"/>
          </a:p>
        </p:txBody>
      </p:sp>
      <p:sp>
        <p:nvSpPr>
          <p:cNvPr id="34" name="Rectangle 33"/>
          <p:cNvSpPr/>
          <p:nvPr/>
        </p:nvSpPr>
        <p:spPr>
          <a:xfrm>
            <a:off x="7842615" y="5568613"/>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err="1"/>
              <a:t>UserService</a:t>
            </a:r>
            <a:endParaRPr lang="en-US" dirty="0"/>
          </a:p>
        </p:txBody>
      </p:sp>
      <p:cxnSp>
        <p:nvCxnSpPr>
          <p:cNvPr id="48" name="Straight Arrow Connector 47"/>
          <p:cNvCxnSpPr>
            <a:stCxn id="17" idx="2"/>
            <a:endCxn id="4" idx="1"/>
          </p:cNvCxnSpPr>
          <p:nvPr/>
        </p:nvCxnSpPr>
        <p:spPr>
          <a:xfrm>
            <a:off x="1840622" y="2839261"/>
            <a:ext cx="798545" cy="1067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2"/>
            <a:endCxn id="4" idx="3"/>
          </p:cNvCxnSpPr>
          <p:nvPr/>
        </p:nvCxnSpPr>
        <p:spPr>
          <a:xfrm flipH="1">
            <a:off x="8350060" y="2823956"/>
            <a:ext cx="886835" cy="108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 idx="3"/>
            <a:endCxn id="34" idx="1"/>
          </p:cNvCxnSpPr>
          <p:nvPr/>
        </p:nvCxnSpPr>
        <p:spPr>
          <a:xfrm>
            <a:off x="6341278" y="5024914"/>
            <a:ext cx="1501337" cy="103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 xmlns:a16="http://schemas.microsoft.com/office/drawing/2014/main" id="{E0BBD6C8-C8F2-40C5-AA64-85961A11ADC2}"/>
              </a:ext>
            </a:extLst>
          </p:cNvPr>
          <p:cNvSpPr txBox="1"/>
          <p:nvPr/>
        </p:nvSpPr>
        <p:spPr>
          <a:xfrm>
            <a:off x="6549725" y="6101474"/>
            <a:ext cx="542221" cy="276999"/>
          </a:xfrm>
          <a:prstGeom prst="rect">
            <a:avLst/>
          </a:prstGeom>
          <a:noFill/>
        </p:spPr>
        <p:txBody>
          <a:bodyPr wrap="square" rtlCol="0">
            <a:spAutoFit/>
          </a:bodyPr>
          <a:lstStyle/>
          <a:p>
            <a:r>
              <a:rPr lang="en-US" sz="1200" dirty="0"/>
              <a:t>uses</a:t>
            </a:r>
          </a:p>
        </p:txBody>
      </p:sp>
      <p:sp>
        <p:nvSpPr>
          <p:cNvPr id="66" name="TextBox 65">
            <a:extLst>
              <a:ext uri="{FF2B5EF4-FFF2-40B4-BE49-F238E27FC236}">
                <a16:creationId xmlns="" xmlns:a16="http://schemas.microsoft.com/office/drawing/2014/main" id="{E0BBD6C8-C8F2-40C5-AA64-85961A11ADC2}"/>
              </a:ext>
            </a:extLst>
          </p:cNvPr>
          <p:cNvSpPr txBox="1"/>
          <p:nvPr/>
        </p:nvSpPr>
        <p:spPr>
          <a:xfrm>
            <a:off x="1116353" y="3303396"/>
            <a:ext cx="1166958" cy="276999"/>
          </a:xfrm>
          <a:prstGeom prst="rect">
            <a:avLst/>
          </a:prstGeom>
          <a:noFill/>
        </p:spPr>
        <p:txBody>
          <a:bodyPr wrap="square" rtlCol="0">
            <a:spAutoFit/>
          </a:bodyPr>
          <a:lstStyle/>
          <a:p>
            <a:r>
              <a:rPr lang="en-US" sz="1200" dirty="0"/>
              <a:t>reimbursement</a:t>
            </a:r>
          </a:p>
        </p:txBody>
      </p:sp>
      <p:sp>
        <p:nvSpPr>
          <p:cNvPr id="67" name="TextBox 66">
            <a:extLst>
              <a:ext uri="{FF2B5EF4-FFF2-40B4-BE49-F238E27FC236}">
                <a16:creationId xmlns="" xmlns:a16="http://schemas.microsoft.com/office/drawing/2014/main" id="{E0BBD6C8-C8F2-40C5-AA64-85961A11ADC2}"/>
              </a:ext>
            </a:extLst>
          </p:cNvPr>
          <p:cNvSpPr txBox="1"/>
          <p:nvPr/>
        </p:nvSpPr>
        <p:spPr>
          <a:xfrm>
            <a:off x="8793477" y="3201658"/>
            <a:ext cx="1166958" cy="276999"/>
          </a:xfrm>
          <a:prstGeom prst="rect">
            <a:avLst/>
          </a:prstGeom>
          <a:noFill/>
        </p:spPr>
        <p:txBody>
          <a:bodyPr wrap="square" rtlCol="0">
            <a:spAutoFit/>
          </a:bodyPr>
          <a:lstStyle/>
          <a:p>
            <a:r>
              <a:rPr lang="en-US" sz="1200" dirty="0"/>
              <a:t>reimbursement</a:t>
            </a:r>
          </a:p>
        </p:txBody>
      </p:sp>
      <p:cxnSp>
        <p:nvCxnSpPr>
          <p:cNvPr id="69" name="Straight Arrow Connector 68"/>
          <p:cNvCxnSpPr>
            <a:stCxn id="4" idx="2"/>
            <a:endCxn id="32" idx="0"/>
          </p:cNvCxnSpPr>
          <p:nvPr/>
        </p:nvCxnSpPr>
        <p:spPr>
          <a:xfrm flipH="1">
            <a:off x="3013613" y="4019265"/>
            <a:ext cx="2481001" cy="51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 xmlns:a16="http://schemas.microsoft.com/office/drawing/2014/main" id="{E0BBD6C8-C8F2-40C5-AA64-85961A11ADC2}"/>
              </a:ext>
            </a:extLst>
          </p:cNvPr>
          <p:cNvSpPr txBox="1"/>
          <p:nvPr/>
        </p:nvSpPr>
        <p:spPr>
          <a:xfrm>
            <a:off x="2817441" y="4155667"/>
            <a:ext cx="843694" cy="276999"/>
          </a:xfrm>
          <a:prstGeom prst="rect">
            <a:avLst/>
          </a:prstGeom>
          <a:noFill/>
        </p:spPr>
        <p:txBody>
          <a:bodyPr wrap="square" rtlCol="0">
            <a:spAutoFit/>
          </a:bodyPr>
          <a:lstStyle/>
          <a:p>
            <a:r>
              <a:rPr lang="en-US" sz="1200" dirty="0"/>
              <a:t>processes</a:t>
            </a:r>
          </a:p>
        </p:txBody>
      </p:sp>
      <p:cxnSp>
        <p:nvCxnSpPr>
          <p:cNvPr id="72" name="Straight Arrow Connector 71"/>
          <p:cNvCxnSpPr>
            <a:stCxn id="32" idx="2"/>
            <a:endCxn id="57" idx="1"/>
          </p:cNvCxnSpPr>
          <p:nvPr/>
        </p:nvCxnSpPr>
        <p:spPr>
          <a:xfrm>
            <a:off x="3013613" y="5527169"/>
            <a:ext cx="2069308" cy="62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 xmlns:a16="http://schemas.microsoft.com/office/drawing/2014/main" id="{E0BBD6C8-C8F2-40C5-AA64-85961A11ADC2}"/>
              </a:ext>
            </a:extLst>
          </p:cNvPr>
          <p:cNvSpPr txBox="1"/>
          <p:nvPr/>
        </p:nvSpPr>
        <p:spPr>
          <a:xfrm>
            <a:off x="3837321" y="5568613"/>
            <a:ext cx="542221" cy="276999"/>
          </a:xfrm>
          <a:prstGeom prst="rect">
            <a:avLst/>
          </a:prstGeom>
          <a:noFill/>
        </p:spPr>
        <p:txBody>
          <a:bodyPr wrap="square" rtlCol="0">
            <a:spAutoFit/>
          </a:bodyPr>
          <a:lstStyle/>
          <a:p>
            <a:r>
              <a:rPr lang="en-US" sz="1200" dirty="0"/>
              <a:t>uses</a:t>
            </a:r>
          </a:p>
        </p:txBody>
      </p:sp>
      <p:cxnSp>
        <p:nvCxnSpPr>
          <p:cNvPr id="75" name="Straight Arrow Connector 74"/>
          <p:cNvCxnSpPr>
            <a:stCxn id="4" idx="3"/>
            <a:endCxn id="16" idx="2"/>
          </p:cNvCxnSpPr>
          <p:nvPr/>
        </p:nvCxnSpPr>
        <p:spPr>
          <a:xfrm flipV="1">
            <a:off x="8350060" y="2823956"/>
            <a:ext cx="886835" cy="108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 idx="1"/>
            <a:endCxn id="17" idx="2"/>
          </p:cNvCxnSpPr>
          <p:nvPr/>
        </p:nvCxnSpPr>
        <p:spPr>
          <a:xfrm flipH="1" flipV="1">
            <a:off x="1840622" y="2839261"/>
            <a:ext cx="798545" cy="1067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4" idx="1"/>
            <a:endCxn id="5" idx="3"/>
          </p:cNvCxnSpPr>
          <p:nvPr/>
        </p:nvCxnSpPr>
        <p:spPr>
          <a:xfrm flipH="1" flipV="1">
            <a:off x="6341278" y="5024914"/>
            <a:ext cx="1501337" cy="103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7" idx="1"/>
            <a:endCxn id="32" idx="2"/>
          </p:cNvCxnSpPr>
          <p:nvPr/>
        </p:nvCxnSpPr>
        <p:spPr>
          <a:xfrm flipH="1" flipV="1">
            <a:off x="3013613" y="5527169"/>
            <a:ext cx="2069308" cy="62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2" idx="0"/>
            <a:endCxn id="4" idx="2"/>
          </p:cNvCxnSpPr>
          <p:nvPr/>
        </p:nvCxnSpPr>
        <p:spPr>
          <a:xfrm flipV="1">
            <a:off x="3013613" y="4019265"/>
            <a:ext cx="2481001" cy="51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 idx="0"/>
            <a:endCxn id="17" idx="2"/>
          </p:cNvCxnSpPr>
          <p:nvPr/>
        </p:nvCxnSpPr>
        <p:spPr>
          <a:xfrm flipH="1" flipV="1">
            <a:off x="1840622" y="2839261"/>
            <a:ext cx="3653992" cy="95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 idx="0"/>
            <a:endCxn id="16" idx="1"/>
          </p:cNvCxnSpPr>
          <p:nvPr/>
        </p:nvCxnSpPr>
        <p:spPr>
          <a:xfrm flipV="1">
            <a:off x="5494614" y="2293432"/>
            <a:ext cx="2896892" cy="15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Sort 40"/>
          <p:cNvSpPr/>
          <p:nvPr/>
        </p:nvSpPr>
        <p:spPr>
          <a:xfrm>
            <a:off x="5067751" y="1056878"/>
            <a:ext cx="895252" cy="98528"/>
          </a:xfrm>
          <a:prstGeom prst="flowChartSor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p:cNvCxnSpPr>
            <a:stCxn id="17" idx="0"/>
          </p:cNvCxnSpPr>
          <p:nvPr/>
        </p:nvCxnSpPr>
        <p:spPr>
          <a:xfrm>
            <a:off x="1840621" y="1784562"/>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7" idx="0"/>
            <a:endCxn id="41" idx="1"/>
          </p:cNvCxnSpPr>
          <p:nvPr/>
        </p:nvCxnSpPr>
        <p:spPr>
          <a:xfrm rot="5400000" flipH="1" flipV="1">
            <a:off x="3118151" y="-171387"/>
            <a:ext cx="672070" cy="322712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1" idx="1"/>
            <a:endCxn id="17" idx="0"/>
          </p:cNvCxnSpPr>
          <p:nvPr/>
        </p:nvCxnSpPr>
        <p:spPr>
          <a:xfrm rot="10800000" flipV="1">
            <a:off x="1840623" y="1106142"/>
            <a:ext cx="3227129" cy="6720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1" idx="3"/>
            <a:endCxn id="16" idx="0"/>
          </p:cNvCxnSpPr>
          <p:nvPr/>
        </p:nvCxnSpPr>
        <p:spPr>
          <a:xfrm>
            <a:off x="5963003" y="1106142"/>
            <a:ext cx="3273892" cy="65676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6" idx="0"/>
            <a:endCxn id="41" idx="3"/>
          </p:cNvCxnSpPr>
          <p:nvPr/>
        </p:nvCxnSpPr>
        <p:spPr>
          <a:xfrm rot="16200000" flipV="1">
            <a:off x="7271567" y="-202421"/>
            <a:ext cx="656765" cy="327389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 xmlns:a16="http://schemas.microsoft.com/office/drawing/2014/main" id="{E0BBD6C8-C8F2-40C5-AA64-85961A11ADC2}"/>
              </a:ext>
            </a:extLst>
          </p:cNvPr>
          <p:cNvSpPr txBox="1"/>
          <p:nvPr/>
        </p:nvSpPr>
        <p:spPr>
          <a:xfrm>
            <a:off x="2101198" y="825839"/>
            <a:ext cx="965053" cy="276999"/>
          </a:xfrm>
          <a:prstGeom prst="rect">
            <a:avLst/>
          </a:prstGeom>
          <a:noFill/>
        </p:spPr>
        <p:txBody>
          <a:bodyPr wrap="square" rtlCol="0">
            <a:spAutoFit/>
          </a:bodyPr>
          <a:lstStyle/>
          <a:p>
            <a:r>
              <a:rPr lang="en-US" sz="1200" dirty="0"/>
              <a:t>create own</a:t>
            </a:r>
          </a:p>
        </p:txBody>
      </p:sp>
      <p:sp>
        <p:nvSpPr>
          <p:cNvPr id="57" name="Flowchart: Sort 56"/>
          <p:cNvSpPr/>
          <p:nvPr/>
        </p:nvSpPr>
        <p:spPr>
          <a:xfrm>
            <a:off x="5082921" y="6104113"/>
            <a:ext cx="895252" cy="98528"/>
          </a:xfrm>
          <a:prstGeom prst="flowChartSor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 xmlns:a16="http://schemas.microsoft.com/office/drawing/2014/main" id="{E0BBD6C8-C8F2-40C5-AA64-85961A11ADC2}"/>
              </a:ext>
            </a:extLst>
          </p:cNvPr>
          <p:cNvSpPr txBox="1"/>
          <p:nvPr/>
        </p:nvSpPr>
        <p:spPr>
          <a:xfrm>
            <a:off x="8424280" y="4217951"/>
            <a:ext cx="843694" cy="276999"/>
          </a:xfrm>
          <a:prstGeom prst="rect">
            <a:avLst/>
          </a:prstGeom>
          <a:noFill/>
        </p:spPr>
        <p:txBody>
          <a:bodyPr wrap="square" rtlCol="0">
            <a:spAutoFit/>
          </a:bodyPr>
          <a:lstStyle/>
          <a:p>
            <a:r>
              <a:rPr lang="en-US" sz="1200" dirty="0"/>
              <a:t>processes</a:t>
            </a:r>
          </a:p>
        </p:txBody>
      </p:sp>
      <p:cxnSp>
        <p:nvCxnSpPr>
          <p:cNvPr id="78" name="Straight Arrow Connector 77"/>
          <p:cNvCxnSpPr>
            <a:stCxn id="57" idx="3"/>
            <a:endCxn id="34" idx="1"/>
          </p:cNvCxnSpPr>
          <p:nvPr/>
        </p:nvCxnSpPr>
        <p:spPr>
          <a:xfrm flipV="1">
            <a:off x="5978173" y="6064141"/>
            <a:ext cx="1864442" cy="8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57" idx="3"/>
          </p:cNvCxnSpPr>
          <p:nvPr/>
        </p:nvCxnSpPr>
        <p:spPr>
          <a:xfrm flipH="1">
            <a:off x="5978173" y="6064141"/>
            <a:ext cx="1827737" cy="8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 xmlns:a16="http://schemas.microsoft.com/office/drawing/2014/main" id="{E0BBD6C8-C8F2-40C5-AA64-85961A11ADC2}"/>
              </a:ext>
            </a:extLst>
          </p:cNvPr>
          <p:cNvSpPr txBox="1"/>
          <p:nvPr/>
        </p:nvSpPr>
        <p:spPr>
          <a:xfrm>
            <a:off x="6820835" y="5197733"/>
            <a:ext cx="542221" cy="276999"/>
          </a:xfrm>
          <a:prstGeom prst="rect">
            <a:avLst/>
          </a:prstGeom>
          <a:noFill/>
        </p:spPr>
        <p:txBody>
          <a:bodyPr wrap="square" rtlCol="0">
            <a:spAutoFit/>
          </a:bodyPr>
          <a:lstStyle/>
          <a:p>
            <a:r>
              <a:rPr lang="en-US" sz="1200" dirty="0"/>
              <a:t>uses</a:t>
            </a:r>
          </a:p>
        </p:txBody>
      </p:sp>
      <p:sp>
        <p:nvSpPr>
          <p:cNvPr id="111" name="TextBox 110">
            <a:extLst>
              <a:ext uri="{FF2B5EF4-FFF2-40B4-BE49-F238E27FC236}">
                <a16:creationId xmlns="" xmlns:a16="http://schemas.microsoft.com/office/drawing/2014/main" id="{E0BBD6C8-C8F2-40C5-AA64-85961A11ADC2}"/>
              </a:ext>
            </a:extLst>
          </p:cNvPr>
          <p:cNvSpPr txBox="1"/>
          <p:nvPr/>
        </p:nvSpPr>
        <p:spPr>
          <a:xfrm>
            <a:off x="7572161" y="804511"/>
            <a:ext cx="629494" cy="276999"/>
          </a:xfrm>
          <a:prstGeom prst="rect">
            <a:avLst/>
          </a:prstGeom>
          <a:noFill/>
        </p:spPr>
        <p:txBody>
          <a:bodyPr wrap="square" rtlCol="0">
            <a:spAutoFit/>
          </a:bodyPr>
          <a:lstStyle/>
          <a:p>
            <a:r>
              <a:rPr lang="en-US" sz="1200" dirty="0"/>
              <a:t>return</a:t>
            </a:r>
          </a:p>
        </p:txBody>
      </p:sp>
      <p:sp>
        <p:nvSpPr>
          <p:cNvPr id="61" name="Flowchart: Sort 60"/>
          <p:cNvSpPr/>
          <p:nvPr/>
        </p:nvSpPr>
        <p:spPr>
          <a:xfrm>
            <a:off x="5030731" y="1433031"/>
            <a:ext cx="895252" cy="98528"/>
          </a:xfrm>
          <a:prstGeom prst="flowChartSor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61" idx="2"/>
            <a:endCxn id="2" idx="0"/>
          </p:cNvCxnSpPr>
          <p:nvPr/>
        </p:nvCxnSpPr>
        <p:spPr>
          <a:xfrm>
            <a:off x="5478357" y="1531559"/>
            <a:ext cx="3293" cy="2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 idx="0"/>
            <a:endCxn id="61" idx="2"/>
          </p:cNvCxnSpPr>
          <p:nvPr/>
        </p:nvCxnSpPr>
        <p:spPr>
          <a:xfrm flipH="1" flipV="1">
            <a:off x="5478357" y="1531559"/>
            <a:ext cx="3293" cy="2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775912" y="3999422"/>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err="1" smtClean="0"/>
              <a:t>UserController</a:t>
            </a:r>
            <a:endParaRPr lang="en-US" dirty="0"/>
          </a:p>
        </p:txBody>
      </p:sp>
      <p:cxnSp>
        <p:nvCxnSpPr>
          <p:cNvPr id="63" name="Straight Arrow Connector 62"/>
          <p:cNvCxnSpPr>
            <a:stCxn id="4" idx="3"/>
            <a:endCxn id="80" idx="1"/>
          </p:cNvCxnSpPr>
          <p:nvPr/>
        </p:nvCxnSpPr>
        <p:spPr>
          <a:xfrm>
            <a:off x="8350060" y="3907122"/>
            <a:ext cx="1425852"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80" idx="1"/>
            <a:endCxn id="34" idx="0"/>
          </p:cNvCxnSpPr>
          <p:nvPr/>
        </p:nvCxnSpPr>
        <p:spPr>
          <a:xfrm flipH="1">
            <a:off x="8682073" y="4494950"/>
            <a:ext cx="1093839" cy="107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4" idx="0"/>
            <a:endCxn id="80" idx="1"/>
          </p:cNvCxnSpPr>
          <p:nvPr/>
        </p:nvCxnSpPr>
        <p:spPr>
          <a:xfrm flipV="1">
            <a:off x="8682073" y="4494950"/>
            <a:ext cx="1093839" cy="107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0" idx="1"/>
            <a:endCxn id="4" idx="3"/>
          </p:cNvCxnSpPr>
          <p:nvPr/>
        </p:nvCxnSpPr>
        <p:spPr>
          <a:xfrm flipH="1" flipV="1">
            <a:off x="8350060" y="3907122"/>
            <a:ext cx="1425852"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62720" y="5627144"/>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err="1" smtClean="0"/>
              <a:t>ReimbursementService</a:t>
            </a:r>
            <a:endParaRPr lang="en-US" dirty="0"/>
          </a:p>
        </p:txBody>
      </p:sp>
      <p:cxnSp>
        <p:nvCxnSpPr>
          <p:cNvPr id="95" name="Straight Arrow Connector 94"/>
          <p:cNvCxnSpPr>
            <a:stCxn id="32" idx="1"/>
            <a:endCxn id="90" idx="0"/>
          </p:cNvCxnSpPr>
          <p:nvPr/>
        </p:nvCxnSpPr>
        <p:spPr>
          <a:xfrm flipH="1">
            <a:off x="1202178" y="5031641"/>
            <a:ext cx="971977" cy="59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0" idx="0"/>
            <a:endCxn id="32" idx="1"/>
          </p:cNvCxnSpPr>
          <p:nvPr/>
        </p:nvCxnSpPr>
        <p:spPr>
          <a:xfrm flipV="1">
            <a:off x="1202178" y="5031641"/>
            <a:ext cx="971977" cy="59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0" idx="3"/>
            <a:endCxn id="57" idx="1"/>
          </p:cNvCxnSpPr>
          <p:nvPr/>
        </p:nvCxnSpPr>
        <p:spPr>
          <a:xfrm>
            <a:off x="2041636" y="6122672"/>
            <a:ext cx="3041285" cy="3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57" idx="1"/>
            <a:endCxn id="90" idx="3"/>
          </p:cNvCxnSpPr>
          <p:nvPr/>
        </p:nvCxnSpPr>
        <p:spPr>
          <a:xfrm flipH="1" flipV="1">
            <a:off x="2041636" y="6122672"/>
            <a:ext cx="3041285" cy="3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 xmlns:a16="http://schemas.microsoft.com/office/drawing/2014/main" id="{E0BBD6C8-C8F2-40C5-AA64-85961A11ADC2}"/>
              </a:ext>
            </a:extLst>
          </p:cNvPr>
          <p:cNvSpPr txBox="1"/>
          <p:nvPr/>
        </p:nvSpPr>
        <p:spPr>
          <a:xfrm>
            <a:off x="2609983" y="6122672"/>
            <a:ext cx="542221" cy="276999"/>
          </a:xfrm>
          <a:prstGeom prst="rect">
            <a:avLst/>
          </a:prstGeom>
          <a:noFill/>
        </p:spPr>
        <p:txBody>
          <a:bodyPr wrap="square" rtlCol="0">
            <a:spAutoFit/>
          </a:bodyPr>
          <a:lstStyle/>
          <a:p>
            <a:r>
              <a:rPr lang="en-US" sz="1200" dirty="0"/>
              <a:t>uses</a:t>
            </a:r>
          </a:p>
        </p:txBody>
      </p:sp>
    </p:spTree>
    <p:extLst>
      <p:ext uri="{BB962C8B-B14F-4D97-AF65-F5344CB8AC3E}">
        <p14:creationId xmlns:p14="http://schemas.microsoft.com/office/powerpoint/2010/main" val="195687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 xmlns:a16="http://schemas.microsoft.com/office/drawing/2014/main" id="{EED827AB-78FC-41AC-8676-30DA25D7C5FC}"/>
              </a:ext>
            </a:extLst>
          </p:cNvPr>
          <p:cNvSpPr/>
          <p:nvPr/>
        </p:nvSpPr>
        <p:spPr>
          <a:xfrm>
            <a:off x="7544214" y="332640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&lt;Tn&gt;DTO</a:t>
            </a:r>
          </a:p>
          <a:p>
            <a:pPr algn="ctr"/>
            <a:r>
              <a:rPr lang="en-US" sz="1200" dirty="0"/>
              <a:t>&lt;Tn&gt;</a:t>
            </a:r>
            <a:r>
              <a:rPr lang="en-US" sz="1200" dirty="0" err="1"/>
              <a:t>AddOrEditDTO</a:t>
            </a:r>
            <a:endParaRPr lang="en-US" sz="1200" dirty="0"/>
          </a:p>
        </p:txBody>
      </p:sp>
      <p:sp>
        <p:nvSpPr>
          <p:cNvPr id="62" name="Rectangle 61">
            <a:extLst>
              <a:ext uri="{FF2B5EF4-FFF2-40B4-BE49-F238E27FC236}">
                <a16:creationId xmlns="" xmlns:a16="http://schemas.microsoft.com/office/drawing/2014/main" id="{C3FE7107-D2B1-4448-B03A-F2CE9B45CFD6}"/>
              </a:ext>
            </a:extLst>
          </p:cNvPr>
          <p:cNvSpPr/>
          <p:nvPr/>
        </p:nvSpPr>
        <p:spPr>
          <a:xfrm>
            <a:off x="4733154" y="2531096"/>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&lt;Tn&gt;</a:t>
            </a:r>
            <a:r>
              <a:rPr lang="en-US" dirty="0" err="1"/>
              <a:t>DAOImpl</a:t>
            </a:r>
            <a:endParaRPr lang="en-US" dirty="0"/>
          </a:p>
        </p:txBody>
      </p:sp>
      <p:sp>
        <p:nvSpPr>
          <p:cNvPr id="61" name="Rectangle 60">
            <a:extLst>
              <a:ext uri="{FF2B5EF4-FFF2-40B4-BE49-F238E27FC236}">
                <a16:creationId xmlns="" xmlns:a16="http://schemas.microsoft.com/office/drawing/2014/main" id="{2F7B40FD-C5BA-431D-AE99-1CB70F1BAB88}"/>
              </a:ext>
            </a:extLst>
          </p:cNvPr>
          <p:cNvSpPr/>
          <p:nvPr/>
        </p:nvSpPr>
        <p:spPr>
          <a:xfrm>
            <a:off x="8635143" y="97211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&lt;Tn&gt;Model</a:t>
            </a:r>
          </a:p>
        </p:txBody>
      </p:sp>
      <p:sp>
        <p:nvSpPr>
          <p:cNvPr id="60" name="Rectangle 59">
            <a:extLst>
              <a:ext uri="{FF2B5EF4-FFF2-40B4-BE49-F238E27FC236}">
                <a16:creationId xmlns="" xmlns:a16="http://schemas.microsoft.com/office/drawing/2014/main" id="{CF3E4DE9-C6F2-4C11-BE7F-2753CDEFE535}"/>
              </a:ext>
            </a:extLst>
          </p:cNvPr>
          <p:cNvSpPr/>
          <p:nvPr/>
        </p:nvSpPr>
        <p:spPr>
          <a:xfrm>
            <a:off x="7508008" y="519535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&lt;Tn&gt;Controller</a:t>
            </a:r>
          </a:p>
        </p:txBody>
      </p:sp>
      <p:sp>
        <p:nvSpPr>
          <p:cNvPr id="36" name="Rectangle 35"/>
          <p:cNvSpPr/>
          <p:nvPr/>
        </p:nvSpPr>
        <p:spPr>
          <a:xfrm>
            <a:off x="4779362" y="4590037"/>
            <a:ext cx="151917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sz="1600" dirty="0"/>
              <a:t>&lt;Tn&gt;Service</a:t>
            </a:r>
          </a:p>
        </p:txBody>
      </p:sp>
      <p:sp>
        <p:nvSpPr>
          <p:cNvPr id="4" name="Rectangle 3"/>
          <p:cNvSpPr/>
          <p:nvPr/>
        </p:nvSpPr>
        <p:spPr>
          <a:xfrm>
            <a:off x="806450" y="754828"/>
            <a:ext cx="1690400" cy="11692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sz="1000" dirty="0"/>
              <a:t>&lt;&lt; interface &gt;&gt;</a:t>
            </a:r>
          </a:p>
          <a:p>
            <a:pPr algn="ctr"/>
            <a:r>
              <a:rPr lang="en-US" sz="1400" dirty="0"/>
              <a:t>Data Access Object</a:t>
            </a:r>
          </a:p>
          <a:p>
            <a:pPr algn="ctr"/>
            <a:r>
              <a:rPr lang="en-US" sz="1400" dirty="0" err="1"/>
              <a:t>GenericDAO</a:t>
            </a:r>
            <a:r>
              <a:rPr lang="en-US" sz="1400" dirty="0"/>
              <a:t>&lt;T&gt;</a:t>
            </a:r>
          </a:p>
        </p:txBody>
      </p:sp>
      <p:sp>
        <p:nvSpPr>
          <p:cNvPr id="5" name="Rectangle 4"/>
          <p:cNvSpPr/>
          <p:nvPr/>
        </p:nvSpPr>
        <p:spPr>
          <a:xfrm>
            <a:off x="8499897" y="417543"/>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&lt;T&gt;Model</a:t>
            </a:r>
          </a:p>
        </p:txBody>
      </p:sp>
      <p:cxnSp>
        <p:nvCxnSpPr>
          <p:cNvPr id="9" name="Straight Arrow Connector 8"/>
          <p:cNvCxnSpPr>
            <a:cxnSpLocks/>
            <a:stCxn id="20" idx="3"/>
            <a:endCxn id="5" idx="1"/>
          </p:cNvCxnSpPr>
          <p:nvPr/>
        </p:nvCxnSpPr>
        <p:spPr>
          <a:xfrm flipV="1">
            <a:off x="6258426" y="913071"/>
            <a:ext cx="2241471" cy="155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33863" y="280924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&lt;T&gt;DTO</a:t>
            </a:r>
          </a:p>
          <a:p>
            <a:pPr algn="ctr"/>
            <a:r>
              <a:rPr lang="en-US" sz="1200" dirty="0"/>
              <a:t>&lt;T&gt;</a:t>
            </a:r>
            <a:r>
              <a:rPr lang="en-US" sz="1200" dirty="0" err="1"/>
              <a:t>AddOrEditDTO</a:t>
            </a:r>
            <a:endParaRPr lang="en-US" sz="1200" dirty="0"/>
          </a:p>
        </p:txBody>
      </p:sp>
      <p:cxnSp>
        <p:nvCxnSpPr>
          <p:cNvPr id="17" name="Straight Arrow Connector 16"/>
          <p:cNvCxnSpPr>
            <a:cxnSpLocks/>
            <a:stCxn id="20" idx="3"/>
            <a:endCxn id="57" idx="1"/>
          </p:cNvCxnSpPr>
          <p:nvPr/>
        </p:nvCxnSpPr>
        <p:spPr>
          <a:xfrm flipV="1">
            <a:off x="6258426" y="2308389"/>
            <a:ext cx="4048574" cy="1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E0BBD6C8-C8F2-40C5-AA64-85961A11ADC2}"/>
              </a:ext>
            </a:extLst>
          </p:cNvPr>
          <p:cNvSpPr txBox="1"/>
          <p:nvPr/>
        </p:nvSpPr>
        <p:spPr>
          <a:xfrm>
            <a:off x="7207461" y="2088153"/>
            <a:ext cx="728932" cy="276999"/>
          </a:xfrm>
          <a:prstGeom prst="rect">
            <a:avLst/>
          </a:prstGeom>
          <a:noFill/>
        </p:spPr>
        <p:txBody>
          <a:bodyPr wrap="square" rtlCol="0">
            <a:spAutoFit/>
          </a:bodyPr>
          <a:lstStyle/>
          <a:p>
            <a:r>
              <a:rPr lang="en-US" sz="1200" dirty="0"/>
              <a:t>uses</a:t>
            </a:r>
          </a:p>
        </p:txBody>
      </p:sp>
      <p:sp>
        <p:nvSpPr>
          <p:cNvPr id="20" name="Rectangle 19"/>
          <p:cNvSpPr/>
          <p:nvPr/>
        </p:nvSpPr>
        <p:spPr>
          <a:xfrm>
            <a:off x="4668504" y="1972359"/>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&lt;T&gt;</a:t>
            </a:r>
            <a:r>
              <a:rPr lang="en-US" dirty="0" err="1"/>
              <a:t>DAOImpl</a:t>
            </a:r>
            <a:endParaRPr lang="en-US" dirty="0"/>
          </a:p>
        </p:txBody>
      </p:sp>
      <p:cxnSp>
        <p:nvCxnSpPr>
          <p:cNvPr id="22" name="Straight Arrow Connector 21"/>
          <p:cNvCxnSpPr>
            <a:cxnSpLocks/>
            <a:stCxn id="20" idx="1"/>
            <a:endCxn id="4" idx="3"/>
          </p:cNvCxnSpPr>
          <p:nvPr/>
        </p:nvCxnSpPr>
        <p:spPr>
          <a:xfrm flipH="1" flipV="1">
            <a:off x="2496850" y="1339439"/>
            <a:ext cx="2171654" cy="112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E0BBD6C8-C8F2-40C5-AA64-85961A11ADC2}"/>
              </a:ext>
            </a:extLst>
          </p:cNvPr>
          <p:cNvSpPr txBox="1"/>
          <p:nvPr/>
        </p:nvSpPr>
        <p:spPr>
          <a:xfrm>
            <a:off x="3112152" y="1408599"/>
            <a:ext cx="1063847" cy="276999"/>
          </a:xfrm>
          <a:prstGeom prst="rect">
            <a:avLst/>
          </a:prstGeom>
          <a:noFill/>
        </p:spPr>
        <p:txBody>
          <a:bodyPr wrap="square" rtlCol="0">
            <a:spAutoFit/>
          </a:bodyPr>
          <a:lstStyle/>
          <a:p>
            <a:r>
              <a:rPr lang="en-US" sz="1200" dirty="0"/>
              <a:t>implements</a:t>
            </a:r>
          </a:p>
        </p:txBody>
      </p:sp>
      <p:sp>
        <p:nvSpPr>
          <p:cNvPr id="25" name="Flowchart: Magnetic Disk 24"/>
          <p:cNvSpPr/>
          <p:nvPr/>
        </p:nvSpPr>
        <p:spPr>
          <a:xfrm>
            <a:off x="7400487" y="158383"/>
            <a:ext cx="653404" cy="1018434"/>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27" name="Straight Arrow Connector 26"/>
          <p:cNvCxnSpPr>
            <a:stCxn id="20" idx="3"/>
            <a:endCxn id="25" idx="2"/>
          </p:cNvCxnSpPr>
          <p:nvPr/>
        </p:nvCxnSpPr>
        <p:spPr>
          <a:xfrm flipV="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E0BBD6C8-C8F2-40C5-AA64-85961A11ADC2}"/>
              </a:ext>
            </a:extLst>
          </p:cNvPr>
          <p:cNvSpPr txBox="1"/>
          <p:nvPr/>
        </p:nvSpPr>
        <p:spPr>
          <a:xfrm>
            <a:off x="6889602" y="1360525"/>
            <a:ext cx="728932" cy="276999"/>
          </a:xfrm>
          <a:prstGeom prst="rect">
            <a:avLst/>
          </a:prstGeom>
          <a:noFill/>
        </p:spPr>
        <p:txBody>
          <a:bodyPr wrap="square" rtlCol="0">
            <a:spAutoFit/>
          </a:bodyPr>
          <a:lstStyle/>
          <a:p>
            <a:r>
              <a:rPr lang="en-US" sz="1200" dirty="0"/>
              <a:t>access</a:t>
            </a:r>
          </a:p>
        </p:txBody>
      </p:sp>
      <p:sp>
        <p:nvSpPr>
          <p:cNvPr id="29" name="Rectangle 28"/>
          <p:cNvSpPr/>
          <p:nvPr/>
        </p:nvSpPr>
        <p:spPr>
          <a:xfrm>
            <a:off x="4717928" y="4051852"/>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a:t>&lt;T&gt;Service</a:t>
            </a:r>
          </a:p>
        </p:txBody>
      </p:sp>
      <p:cxnSp>
        <p:nvCxnSpPr>
          <p:cNvPr id="33" name="Straight Arrow Connector 32"/>
          <p:cNvCxnSpPr>
            <a:stCxn id="29" idx="0"/>
            <a:endCxn id="20" idx="2"/>
          </p:cNvCxnSpPr>
          <p:nvPr/>
        </p:nvCxnSpPr>
        <p:spPr>
          <a:xfrm flipH="1" flipV="1">
            <a:off x="5463465" y="2963415"/>
            <a:ext cx="1862" cy="108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E0BBD6C8-C8F2-40C5-AA64-85961A11ADC2}"/>
              </a:ext>
            </a:extLst>
          </p:cNvPr>
          <p:cNvSpPr txBox="1"/>
          <p:nvPr/>
        </p:nvSpPr>
        <p:spPr>
          <a:xfrm>
            <a:off x="5001782" y="3652968"/>
            <a:ext cx="538098" cy="276999"/>
          </a:xfrm>
          <a:prstGeom prst="rect">
            <a:avLst/>
          </a:prstGeom>
          <a:noFill/>
        </p:spPr>
        <p:txBody>
          <a:bodyPr wrap="square" rtlCol="0">
            <a:spAutoFit/>
          </a:bodyPr>
          <a:lstStyle/>
          <a:p>
            <a:r>
              <a:rPr lang="en-US" sz="1200" dirty="0"/>
              <a:t>uses</a:t>
            </a:r>
          </a:p>
        </p:txBody>
      </p:sp>
      <p:sp>
        <p:nvSpPr>
          <p:cNvPr id="35" name="Rectangle 34"/>
          <p:cNvSpPr/>
          <p:nvPr/>
        </p:nvSpPr>
        <p:spPr>
          <a:xfrm>
            <a:off x="949569" y="2293030"/>
            <a:ext cx="1998489"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BadParameterException</a:t>
            </a:r>
            <a:endParaRPr lang="en-US" sz="1400" dirty="0"/>
          </a:p>
        </p:txBody>
      </p:sp>
      <p:cxnSp>
        <p:nvCxnSpPr>
          <p:cNvPr id="37" name="Straight Arrow Connector 36"/>
          <p:cNvCxnSpPr>
            <a:cxnSpLocks/>
            <a:stCxn id="29" idx="1"/>
            <a:endCxn id="35" idx="3"/>
          </p:cNvCxnSpPr>
          <p:nvPr/>
        </p:nvCxnSpPr>
        <p:spPr>
          <a:xfrm flipH="1" flipV="1">
            <a:off x="2948058" y="2621557"/>
            <a:ext cx="1769870" cy="192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 xmlns:a16="http://schemas.microsoft.com/office/drawing/2014/main" id="{E0BBD6C8-C8F2-40C5-AA64-85961A11ADC2}"/>
              </a:ext>
            </a:extLst>
          </p:cNvPr>
          <p:cNvSpPr txBox="1"/>
          <p:nvPr/>
        </p:nvSpPr>
        <p:spPr>
          <a:xfrm>
            <a:off x="3673623" y="3721656"/>
            <a:ext cx="728932" cy="276999"/>
          </a:xfrm>
          <a:prstGeom prst="rect">
            <a:avLst/>
          </a:prstGeom>
          <a:noFill/>
        </p:spPr>
        <p:txBody>
          <a:bodyPr wrap="square" rtlCol="0">
            <a:spAutoFit/>
          </a:bodyPr>
          <a:lstStyle/>
          <a:p>
            <a:r>
              <a:rPr lang="en-US" sz="1200" dirty="0"/>
              <a:t>throws</a:t>
            </a:r>
          </a:p>
        </p:txBody>
      </p:sp>
      <p:sp>
        <p:nvSpPr>
          <p:cNvPr id="39" name="Rectangle 38"/>
          <p:cNvSpPr/>
          <p:nvPr/>
        </p:nvSpPr>
        <p:spPr>
          <a:xfrm>
            <a:off x="4550736" y="360554"/>
            <a:ext cx="1822194"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com.tlw8253.utility</a:t>
            </a:r>
          </a:p>
          <a:p>
            <a:pPr algn="ctr"/>
            <a:r>
              <a:rPr lang="en-US" dirty="0"/>
              <a:t>Hibernate</a:t>
            </a:r>
          </a:p>
          <a:p>
            <a:pPr algn="ctr"/>
            <a:r>
              <a:rPr lang="en-US" sz="1200" dirty="0" err="1"/>
              <a:t>SessionFactorySingleton</a:t>
            </a:r>
            <a:endParaRPr lang="en-US" sz="1200" dirty="0"/>
          </a:p>
        </p:txBody>
      </p:sp>
      <p:cxnSp>
        <p:nvCxnSpPr>
          <p:cNvPr id="41" name="Straight Arrow Connector 40"/>
          <p:cNvCxnSpPr>
            <a:cxnSpLocks/>
            <a:stCxn id="20" idx="0"/>
            <a:endCxn id="39" idx="2"/>
          </p:cNvCxnSpPr>
          <p:nvPr/>
        </p:nvCxnSpPr>
        <p:spPr>
          <a:xfrm flipH="1" flipV="1">
            <a:off x="5461833" y="1351610"/>
            <a:ext cx="1632" cy="62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9" idx="3"/>
            <a:endCxn id="25" idx="2"/>
          </p:cNvCxnSpPr>
          <p:nvPr/>
        </p:nvCxnSpPr>
        <p:spPr>
          <a:xfrm flipV="1">
            <a:off x="6372930" y="667600"/>
            <a:ext cx="1027557" cy="188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 xmlns:a16="http://schemas.microsoft.com/office/drawing/2014/main" id="{E0BBD6C8-C8F2-40C5-AA64-85961A11ADC2}"/>
              </a:ext>
            </a:extLst>
          </p:cNvPr>
          <p:cNvSpPr txBox="1"/>
          <p:nvPr/>
        </p:nvSpPr>
        <p:spPr>
          <a:xfrm>
            <a:off x="5450658" y="1491310"/>
            <a:ext cx="728932" cy="276999"/>
          </a:xfrm>
          <a:prstGeom prst="rect">
            <a:avLst/>
          </a:prstGeom>
          <a:noFill/>
        </p:spPr>
        <p:txBody>
          <a:bodyPr wrap="square" rtlCol="0">
            <a:spAutoFit/>
          </a:bodyPr>
          <a:lstStyle/>
          <a:p>
            <a:r>
              <a:rPr lang="en-US" sz="1200" dirty="0"/>
              <a:t>uses</a:t>
            </a:r>
          </a:p>
        </p:txBody>
      </p:sp>
      <p:sp>
        <p:nvSpPr>
          <p:cNvPr id="45" name="TextBox 44">
            <a:extLst>
              <a:ext uri="{FF2B5EF4-FFF2-40B4-BE49-F238E27FC236}">
                <a16:creationId xmlns="" xmlns:a16="http://schemas.microsoft.com/office/drawing/2014/main" id="{E0BBD6C8-C8F2-40C5-AA64-85961A11ADC2}"/>
              </a:ext>
            </a:extLst>
          </p:cNvPr>
          <p:cNvSpPr txBox="1"/>
          <p:nvPr/>
        </p:nvSpPr>
        <p:spPr>
          <a:xfrm>
            <a:off x="6457552" y="622132"/>
            <a:ext cx="864099" cy="646331"/>
          </a:xfrm>
          <a:prstGeom prst="rect">
            <a:avLst/>
          </a:prstGeom>
          <a:noFill/>
        </p:spPr>
        <p:txBody>
          <a:bodyPr wrap="square" rtlCol="0">
            <a:spAutoFit/>
          </a:bodyPr>
          <a:lstStyle/>
          <a:p>
            <a:r>
              <a:rPr lang="en-US" sz="1200" dirty="0"/>
              <a:t>connects</a:t>
            </a:r>
          </a:p>
          <a:p>
            <a:r>
              <a:rPr lang="en-US" sz="1200" dirty="0"/>
              <a:t>creates</a:t>
            </a:r>
          </a:p>
          <a:p>
            <a:r>
              <a:rPr lang="en-US" sz="1200" dirty="0"/>
              <a:t>updates</a:t>
            </a:r>
          </a:p>
        </p:txBody>
      </p:sp>
      <p:sp>
        <p:nvSpPr>
          <p:cNvPr id="26" name="TextBox 25">
            <a:extLst>
              <a:ext uri="{FF2B5EF4-FFF2-40B4-BE49-F238E27FC236}">
                <a16:creationId xmlns="" xmlns:a16="http://schemas.microsoft.com/office/drawing/2014/main" id="{6C45E26E-8FEE-4439-A34B-789237C9C62C}"/>
              </a:ext>
            </a:extLst>
          </p:cNvPr>
          <p:cNvSpPr txBox="1"/>
          <p:nvPr/>
        </p:nvSpPr>
        <p:spPr>
          <a:xfrm>
            <a:off x="0" y="30549"/>
            <a:ext cx="4944934" cy="369332"/>
          </a:xfrm>
          <a:prstGeom prst="rect">
            <a:avLst/>
          </a:prstGeom>
          <a:noFill/>
        </p:spPr>
        <p:txBody>
          <a:bodyPr wrap="square" rtlCol="0">
            <a:spAutoFit/>
          </a:bodyPr>
          <a:lstStyle/>
          <a:p>
            <a:r>
              <a:rPr lang="en-US" dirty="0"/>
              <a:t>ERS Project Generic&lt;T&gt; Process Flow Model</a:t>
            </a:r>
          </a:p>
        </p:txBody>
      </p:sp>
      <p:sp>
        <p:nvSpPr>
          <p:cNvPr id="31" name="Rectangle 30">
            <a:extLst>
              <a:ext uri="{FF2B5EF4-FFF2-40B4-BE49-F238E27FC236}">
                <a16:creationId xmlns="" xmlns:a16="http://schemas.microsoft.com/office/drawing/2014/main" id="{6D396BFC-10E0-4935-903B-EDC457BD1755}"/>
              </a:ext>
            </a:extLst>
          </p:cNvPr>
          <p:cNvSpPr/>
          <p:nvPr/>
        </p:nvSpPr>
        <p:spPr>
          <a:xfrm>
            <a:off x="897901" y="3410601"/>
            <a:ext cx="1621682"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DatabaseException</a:t>
            </a:r>
            <a:endParaRPr lang="en-US" sz="1400" dirty="0"/>
          </a:p>
        </p:txBody>
      </p:sp>
      <p:sp>
        <p:nvSpPr>
          <p:cNvPr id="32" name="Rectangle 31">
            <a:extLst>
              <a:ext uri="{FF2B5EF4-FFF2-40B4-BE49-F238E27FC236}">
                <a16:creationId xmlns="" xmlns:a16="http://schemas.microsoft.com/office/drawing/2014/main" id="{02A645C8-F11F-438D-92DC-F6FCCA5ECFB8}"/>
              </a:ext>
            </a:extLst>
          </p:cNvPr>
          <p:cNvSpPr/>
          <p:nvPr/>
        </p:nvSpPr>
        <p:spPr>
          <a:xfrm>
            <a:off x="1302075" y="4606565"/>
            <a:ext cx="2048896"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300" dirty="0" err="1"/>
              <a:t>RecordNotFoundException</a:t>
            </a:r>
            <a:endParaRPr lang="en-US" sz="1300" dirty="0"/>
          </a:p>
        </p:txBody>
      </p:sp>
      <p:cxnSp>
        <p:nvCxnSpPr>
          <p:cNvPr id="12" name="Straight Arrow Connector 11">
            <a:extLst>
              <a:ext uri="{FF2B5EF4-FFF2-40B4-BE49-F238E27FC236}">
                <a16:creationId xmlns="" xmlns:a16="http://schemas.microsoft.com/office/drawing/2014/main" id="{FF2076CA-F897-4293-B6CD-7408EB452156}"/>
              </a:ext>
            </a:extLst>
          </p:cNvPr>
          <p:cNvCxnSpPr>
            <a:cxnSpLocks/>
            <a:stCxn id="29" idx="1"/>
            <a:endCxn id="31" idx="3"/>
          </p:cNvCxnSpPr>
          <p:nvPr/>
        </p:nvCxnSpPr>
        <p:spPr>
          <a:xfrm flipH="1" flipV="1">
            <a:off x="2519583" y="3739128"/>
            <a:ext cx="2198345" cy="80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5C625B7B-4A1E-46C5-9082-4FEC89B30DA9}"/>
              </a:ext>
            </a:extLst>
          </p:cNvPr>
          <p:cNvCxnSpPr>
            <a:cxnSpLocks/>
            <a:stCxn id="29" idx="1"/>
            <a:endCxn id="32" idx="0"/>
          </p:cNvCxnSpPr>
          <p:nvPr/>
        </p:nvCxnSpPr>
        <p:spPr>
          <a:xfrm flipH="1">
            <a:off x="2326523" y="4547380"/>
            <a:ext cx="2391405" cy="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 xmlns:a16="http://schemas.microsoft.com/office/drawing/2014/main" id="{C1C9B843-1D11-4D9F-8CBF-AE00E90AA070}"/>
              </a:ext>
            </a:extLst>
          </p:cNvPr>
          <p:cNvCxnSpPr>
            <a:stCxn id="25" idx="2"/>
            <a:endCxn id="20" idx="3"/>
          </p:cNvCxnSpPr>
          <p:nvPr/>
        </p:nvCxnSpPr>
        <p:spPr>
          <a:xfrm flipH="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 xmlns:a16="http://schemas.microsoft.com/office/drawing/2014/main" id="{5E4B2700-0522-40EF-B035-166AA1C17D76}"/>
              </a:ext>
            </a:extLst>
          </p:cNvPr>
          <p:cNvSpPr txBox="1"/>
          <p:nvPr/>
        </p:nvSpPr>
        <p:spPr>
          <a:xfrm>
            <a:off x="7618534" y="1640699"/>
            <a:ext cx="728932" cy="276999"/>
          </a:xfrm>
          <a:prstGeom prst="rect">
            <a:avLst/>
          </a:prstGeom>
          <a:noFill/>
        </p:spPr>
        <p:txBody>
          <a:bodyPr wrap="square" rtlCol="0">
            <a:spAutoFit/>
          </a:bodyPr>
          <a:lstStyle/>
          <a:p>
            <a:r>
              <a:rPr lang="en-US" sz="1200" dirty="0"/>
              <a:t>returns</a:t>
            </a:r>
          </a:p>
        </p:txBody>
      </p:sp>
      <p:sp>
        <p:nvSpPr>
          <p:cNvPr id="46" name="Rectangle 45"/>
          <p:cNvSpPr/>
          <p:nvPr/>
        </p:nvSpPr>
        <p:spPr>
          <a:xfrm>
            <a:off x="7361772" y="467819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&lt;T&gt;Controller</a:t>
            </a:r>
          </a:p>
        </p:txBody>
      </p:sp>
      <p:cxnSp>
        <p:nvCxnSpPr>
          <p:cNvPr id="47" name="Straight Arrow Connector 46"/>
          <p:cNvCxnSpPr>
            <a:stCxn id="46" idx="1"/>
            <a:endCxn id="29" idx="3"/>
          </p:cNvCxnSpPr>
          <p:nvPr/>
        </p:nvCxnSpPr>
        <p:spPr>
          <a:xfrm flipH="1" flipV="1">
            <a:off x="6212725" y="4547380"/>
            <a:ext cx="1149047" cy="6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E0BBD6C8-C8F2-40C5-AA64-85961A11ADC2}"/>
              </a:ext>
            </a:extLst>
          </p:cNvPr>
          <p:cNvSpPr txBox="1"/>
          <p:nvPr/>
        </p:nvSpPr>
        <p:spPr>
          <a:xfrm>
            <a:off x="6444271" y="4320994"/>
            <a:ext cx="728932" cy="276999"/>
          </a:xfrm>
          <a:prstGeom prst="rect">
            <a:avLst/>
          </a:prstGeom>
          <a:noFill/>
        </p:spPr>
        <p:txBody>
          <a:bodyPr wrap="square" rtlCol="0">
            <a:spAutoFit/>
          </a:bodyPr>
          <a:lstStyle/>
          <a:p>
            <a:r>
              <a:rPr lang="en-US" sz="1200" dirty="0"/>
              <a:t>controls</a:t>
            </a:r>
          </a:p>
        </p:txBody>
      </p:sp>
      <p:sp>
        <p:nvSpPr>
          <p:cNvPr id="52" name="Rectangle 51">
            <a:extLst>
              <a:ext uri="{FF2B5EF4-FFF2-40B4-BE49-F238E27FC236}">
                <a16:creationId xmlns="" xmlns:a16="http://schemas.microsoft.com/office/drawing/2014/main" id="{21B869D6-66CB-4B38-975F-B7FEB6AA9B13}"/>
              </a:ext>
            </a:extLst>
          </p:cNvPr>
          <p:cNvSpPr/>
          <p:nvPr/>
        </p:nvSpPr>
        <p:spPr>
          <a:xfrm>
            <a:off x="9186924" y="4643673"/>
            <a:ext cx="2844400"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cxnSp>
        <p:nvCxnSpPr>
          <p:cNvPr id="51" name="Straight Arrow Connector 50"/>
          <p:cNvCxnSpPr>
            <a:cxnSpLocks/>
            <a:stCxn id="46" idx="3"/>
            <a:endCxn id="52" idx="2"/>
          </p:cNvCxnSpPr>
          <p:nvPr/>
        </p:nvCxnSpPr>
        <p:spPr>
          <a:xfrm flipV="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2" idx="2"/>
            <a:endCxn id="46" idx="3"/>
          </p:cNvCxnSpPr>
          <p:nvPr/>
        </p:nvCxnSpPr>
        <p:spPr>
          <a:xfrm flipH="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 xmlns:a16="http://schemas.microsoft.com/office/drawing/2014/main" id="{E0BBD6C8-C8F2-40C5-AA64-85961A11ADC2}"/>
              </a:ext>
            </a:extLst>
          </p:cNvPr>
          <p:cNvSpPr txBox="1"/>
          <p:nvPr/>
        </p:nvSpPr>
        <p:spPr>
          <a:xfrm>
            <a:off x="9572847" y="5006032"/>
            <a:ext cx="843694" cy="276999"/>
          </a:xfrm>
          <a:prstGeom prst="rect">
            <a:avLst/>
          </a:prstGeom>
          <a:noFill/>
        </p:spPr>
        <p:txBody>
          <a:bodyPr wrap="square" rtlCol="0">
            <a:spAutoFit/>
          </a:bodyPr>
          <a:lstStyle/>
          <a:p>
            <a:r>
              <a:rPr lang="en-US" sz="1200" dirty="0"/>
              <a:t>processes</a:t>
            </a:r>
          </a:p>
        </p:txBody>
      </p:sp>
      <p:cxnSp>
        <p:nvCxnSpPr>
          <p:cNvPr id="91" name="Straight Arrow Connector 90"/>
          <p:cNvCxnSpPr>
            <a:cxnSpLocks/>
            <a:stCxn id="29" idx="3"/>
            <a:endCxn id="15" idx="1"/>
          </p:cNvCxnSpPr>
          <p:nvPr/>
        </p:nvCxnSpPr>
        <p:spPr>
          <a:xfrm flipV="1">
            <a:off x="6212725" y="3304776"/>
            <a:ext cx="1221138" cy="124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6" idx="0"/>
            <a:endCxn id="15" idx="2"/>
          </p:cNvCxnSpPr>
          <p:nvPr/>
        </p:nvCxnSpPr>
        <p:spPr>
          <a:xfrm flipH="1" flipV="1">
            <a:off x="8181262" y="3800304"/>
            <a:ext cx="19968" cy="87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E0BBD6C8-C8F2-40C5-AA64-85961A11ADC2}"/>
              </a:ext>
            </a:extLst>
          </p:cNvPr>
          <p:cNvSpPr txBox="1"/>
          <p:nvPr/>
        </p:nvSpPr>
        <p:spPr>
          <a:xfrm>
            <a:off x="8161295" y="4358304"/>
            <a:ext cx="490999" cy="276999"/>
          </a:xfrm>
          <a:prstGeom prst="rect">
            <a:avLst/>
          </a:prstGeom>
          <a:noFill/>
        </p:spPr>
        <p:txBody>
          <a:bodyPr wrap="square" rtlCol="0">
            <a:spAutoFit/>
          </a:bodyPr>
          <a:lstStyle/>
          <a:p>
            <a:r>
              <a:rPr lang="en-US" sz="1200" dirty="0"/>
              <a:t>uses</a:t>
            </a:r>
          </a:p>
        </p:txBody>
      </p:sp>
      <p:sp>
        <p:nvSpPr>
          <p:cNvPr id="95" name="TextBox 94">
            <a:extLst>
              <a:ext uri="{FF2B5EF4-FFF2-40B4-BE49-F238E27FC236}">
                <a16:creationId xmlns="" xmlns:a16="http://schemas.microsoft.com/office/drawing/2014/main" id="{E0BBD6C8-C8F2-40C5-AA64-85961A11ADC2}"/>
              </a:ext>
            </a:extLst>
          </p:cNvPr>
          <p:cNvSpPr txBox="1"/>
          <p:nvPr/>
        </p:nvSpPr>
        <p:spPr>
          <a:xfrm>
            <a:off x="6505919" y="3378345"/>
            <a:ext cx="728932" cy="276999"/>
          </a:xfrm>
          <a:prstGeom prst="rect">
            <a:avLst/>
          </a:prstGeom>
          <a:noFill/>
        </p:spPr>
        <p:txBody>
          <a:bodyPr wrap="square" rtlCol="0">
            <a:spAutoFit/>
          </a:bodyPr>
          <a:lstStyle/>
          <a:p>
            <a:r>
              <a:rPr lang="en-US" sz="1200" dirty="0"/>
              <a:t>uses</a:t>
            </a:r>
          </a:p>
        </p:txBody>
      </p:sp>
      <p:sp>
        <p:nvSpPr>
          <p:cNvPr id="49" name="Rectangle 48">
            <a:extLst>
              <a:ext uri="{FF2B5EF4-FFF2-40B4-BE49-F238E27FC236}">
                <a16:creationId xmlns="" xmlns:a16="http://schemas.microsoft.com/office/drawing/2014/main" id="{02A645C8-F11F-438D-92DC-F6FCCA5ECFB8}"/>
              </a:ext>
            </a:extLst>
          </p:cNvPr>
          <p:cNvSpPr/>
          <p:nvPr/>
        </p:nvSpPr>
        <p:spPr>
          <a:xfrm>
            <a:off x="1582107" y="5802529"/>
            <a:ext cx="2212030"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200" dirty="0" err="1"/>
              <a:t>AuthenticationFailureException</a:t>
            </a:r>
            <a:endParaRPr lang="en-US" sz="1200" dirty="0"/>
          </a:p>
        </p:txBody>
      </p:sp>
      <p:cxnSp>
        <p:nvCxnSpPr>
          <p:cNvPr id="6" name="Straight Arrow Connector 5"/>
          <p:cNvCxnSpPr>
            <a:cxnSpLocks/>
            <a:stCxn id="29" idx="1"/>
            <a:endCxn id="49" idx="3"/>
          </p:cNvCxnSpPr>
          <p:nvPr/>
        </p:nvCxnSpPr>
        <p:spPr>
          <a:xfrm flipH="1">
            <a:off x="3794137" y="4547380"/>
            <a:ext cx="923791" cy="158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 xmlns:a16="http://schemas.microsoft.com/office/drawing/2014/main" id="{93FBA679-F71B-47BD-BE29-21E7C2262CEB}"/>
              </a:ext>
            </a:extLst>
          </p:cNvPr>
          <p:cNvSpPr/>
          <p:nvPr/>
        </p:nvSpPr>
        <p:spPr>
          <a:xfrm>
            <a:off x="10307000" y="1812861"/>
            <a:ext cx="1494797" cy="991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DTO</a:t>
            </a:r>
          </a:p>
          <a:p>
            <a:pPr algn="ctr"/>
            <a:r>
              <a:rPr lang="en-US" sz="1200" dirty="0" err="1"/>
              <a:t>AddOrEditDTO</a:t>
            </a:r>
            <a:endParaRPr lang="en-US" sz="1200" dirty="0"/>
          </a:p>
        </p:txBody>
      </p:sp>
      <p:cxnSp>
        <p:nvCxnSpPr>
          <p:cNvPr id="16" name="Straight Arrow Connector 15"/>
          <p:cNvCxnSpPr>
            <a:stCxn id="15" idx="3"/>
            <a:endCxn id="57" idx="1"/>
          </p:cNvCxnSpPr>
          <p:nvPr/>
        </p:nvCxnSpPr>
        <p:spPr>
          <a:xfrm flipV="1">
            <a:off x="8928660" y="2308389"/>
            <a:ext cx="1378340" cy="99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 xmlns:a16="http://schemas.microsoft.com/office/drawing/2014/main" id="{5E4B2700-0522-40EF-B035-166AA1C17D76}"/>
              </a:ext>
            </a:extLst>
          </p:cNvPr>
          <p:cNvSpPr txBox="1"/>
          <p:nvPr/>
        </p:nvSpPr>
        <p:spPr>
          <a:xfrm>
            <a:off x="9077448" y="2969828"/>
            <a:ext cx="728932" cy="276999"/>
          </a:xfrm>
          <a:prstGeom prst="rect">
            <a:avLst/>
          </a:prstGeom>
          <a:noFill/>
        </p:spPr>
        <p:txBody>
          <a:bodyPr wrap="square" rtlCol="0">
            <a:spAutoFit/>
          </a:bodyPr>
          <a:lstStyle/>
          <a:p>
            <a:r>
              <a:rPr lang="en-US" sz="1200" dirty="0"/>
              <a:t>extends</a:t>
            </a:r>
          </a:p>
        </p:txBody>
      </p:sp>
    </p:spTree>
    <p:extLst>
      <p:ext uri="{BB962C8B-B14F-4D97-AF65-F5344CB8AC3E}">
        <p14:creationId xmlns:p14="http://schemas.microsoft.com/office/powerpoint/2010/main" val="12859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542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6C45E26E-8FEE-4439-A34B-789237C9C62C}"/>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rgbClr val="FFFFFF"/>
                </a:solidFill>
                <a:latin typeface="+mj-lt"/>
                <a:ea typeface="+mj-ea"/>
                <a:cs typeface="+mj-cs"/>
              </a:rPr>
              <a:t>ERS Physical Database Model</a:t>
            </a:r>
          </a:p>
        </p:txBody>
      </p:sp>
      <p:pic>
        <p:nvPicPr>
          <p:cNvPr id="6" name="Picture 5"/>
          <p:cNvPicPr>
            <a:picLocks noChangeAspect="1"/>
          </p:cNvPicPr>
          <p:nvPr/>
        </p:nvPicPr>
        <p:blipFill>
          <a:blip r:embed="rId2"/>
          <a:stretch>
            <a:fillRect/>
          </a:stretch>
        </p:blipFill>
        <p:spPr>
          <a:xfrm>
            <a:off x="4133736" y="993024"/>
            <a:ext cx="6629400" cy="4543425"/>
          </a:xfrm>
          <a:prstGeom prst="rect">
            <a:avLst/>
          </a:prstGeom>
        </p:spPr>
      </p:pic>
    </p:spTree>
    <p:extLst>
      <p:ext uri="{BB962C8B-B14F-4D97-AF65-F5344CB8AC3E}">
        <p14:creationId xmlns:p14="http://schemas.microsoft.com/office/powerpoint/2010/main" val="26714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A221E1-FAF2-4290-9E9E-12C74FCBDD4A}"/>
              </a:ext>
            </a:extLst>
          </p:cNvPr>
          <p:cNvSpPr>
            <a:spLocks noGrp="1"/>
          </p:cNvSpPr>
          <p:nvPr>
            <p:ph type="title"/>
          </p:nvPr>
        </p:nvSpPr>
        <p:spPr/>
        <p:txBody>
          <a:bodyPr/>
          <a:lstStyle/>
          <a:p>
            <a:r>
              <a:rPr lang="en-US" dirty="0"/>
              <a:t>Requirements Traceability Matrix (RTM)</a:t>
            </a:r>
          </a:p>
        </p:txBody>
      </p:sp>
      <p:graphicFrame>
        <p:nvGraphicFramePr>
          <p:cNvPr id="4" name="Content Placeholder 3">
            <a:extLst>
              <a:ext uri="{FF2B5EF4-FFF2-40B4-BE49-F238E27FC236}">
                <a16:creationId xmlns="" xmlns:a16="http://schemas.microsoft.com/office/drawing/2014/main" id="{CD35AFD6-14E5-4229-AC73-C65241D45091}"/>
              </a:ext>
            </a:extLst>
          </p:cNvPr>
          <p:cNvGraphicFramePr>
            <a:graphicFrameLocks noGrp="1" noChangeAspect="1"/>
          </p:cNvGraphicFramePr>
          <p:nvPr>
            <p:ph idx="1"/>
            <p:extLst>
              <p:ext uri="{D42A27DB-BD31-4B8C-83A1-F6EECF244321}">
                <p14:modId xmlns:p14="http://schemas.microsoft.com/office/powerpoint/2010/main" val="2349842346"/>
              </p:ext>
            </p:extLst>
          </p:nvPr>
        </p:nvGraphicFramePr>
        <p:xfrm>
          <a:off x="838200" y="1533525"/>
          <a:ext cx="10668000" cy="4667250"/>
        </p:xfrm>
        <a:graphic>
          <a:graphicData uri="http://schemas.openxmlformats.org/presentationml/2006/ole">
            <mc:AlternateContent xmlns:mc="http://schemas.openxmlformats.org/markup-compatibility/2006">
              <mc:Choice xmlns:v="urn:schemas-microsoft-com:vml" Requires="v">
                <p:oleObj spid="_x0000_s1048" name="Worksheet" r:id="rId4" imgW="10449082" imgH="7819875" progId="Excel.Sheet.12">
                  <p:embed/>
                </p:oleObj>
              </mc:Choice>
              <mc:Fallback>
                <p:oleObj name="Worksheet" r:id="rId4" imgW="10449082" imgH="7819875" progId="Excel.Sheet.12">
                  <p:embed/>
                  <p:pic>
                    <p:nvPicPr>
                      <p:cNvPr id="0" name=""/>
                      <p:cNvPicPr/>
                      <p:nvPr/>
                    </p:nvPicPr>
                    <p:blipFill>
                      <a:blip r:embed="rId5"/>
                      <a:stretch>
                        <a:fillRect/>
                      </a:stretch>
                    </p:blipFill>
                    <p:spPr>
                      <a:xfrm>
                        <a:off x="838200" y="1533525"/>
                        <a:ext cx="10668000" cy="4667250"/>
                      </a:xfrm>
                      <a:prstGeom prst="rect">
                        <a:avLst/>
                      </a:prstGeom>
                    </p:spPr>
                  </p:pic>
                </p:oleObj>
              </mc:Fallback>
            </mc:AlternateContent>
          </a:graphicData>
        </a:graphic>
      </p:graphicFrame>
    </p:spTree>
    <p:extLst>
      <p:ext uri="{BB962C8B-B14F-4D97-AF65-F5344CB8AC3E}">
        <p14:creationId xmlns:p14="http://schemas.microsoft.com/office/powerpoint/2010/main" val="148734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5563</TotalTime>
  <Words>1028</Words>
  <Application>Microsoft Office PowerPoint</Application>
  <PresentationFormat>Widescreen</PresentationFormat>
  <Paragraphs>218</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Worksheet</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lpstr>PowerPoint Presentation</vt:lpstr>
      <vt:lpstr>PowerPoint Presentation</vt:lpstr>
      <vt:lpstr>PowerPoint Presentation</vt:lpstr>
      <vt:lpstr>Requirements Traceability Matrix (RTM)</vt:lpstr>
      <vt:lpstr>Expense Reimbursement System (ERS)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Tom Weikel</cp:lastModifiedBy>
  <cp:revision>186</cp:revision>
  <dcterms:created xsi:type="dcterms:W3CDTF">2021-07-29T02:36:30Z</dcterms:created>
  <dcterms:modified xsi:type="dcterms:W3CDTF">2021-08-27T20:10:16Z</dcterms:modified>
</cp:coreProperties>
</file>