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5" r:id="rId3"/>
    <p:sldId id="272" r:id="rId4"/>
    <p:sldId id="274" r:id="rId5"/>
    <p:sldId id="273" r:id="rId6"/>
    <p:sldId id="27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06D7E-D400-44F1-9A1A-D68CE501C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A5FDE527-E621-4639-A0C7-E1E9B0DFBC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E109CE88-B989-4109-89C8-36F7C245DB1C}"/>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xmlns="" id="{0841498F-B991-43D3-B408-CC35D8EFCF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1754CB8-17B1-45A0-AE7D-755EAA1B69D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20709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A7B055-5DC2-440D-83C1-CAAE8E9A8E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5710707-423D-4F9D-A49D-6C764C5625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8B6F7EF-D1BE-4437-85F3-99626E37E4EF}"/>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xmlns="" id="{D890AA9B-E479-4209-B245-83608F3D4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E4976E4-E15A-4296-A430-633D2BB9142B}"/>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4976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F63CF5-8DEE-4BB2-A2A5-5C16FEBE1A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0D5EBA5-94AF-4373-B032-A40FF73C75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26B8E1-6758-4F5E-B618-96641332600B}"/>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xmlns="" id="{F65E330E-2A7E-482D-AE0F-70EA5A2995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8000005-FC38-4A6C-9D09-7945EFA0816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93092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0002C-766B-44B4-A24C-BE6DE6C7BA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455BAA9-6C7B-4874-AD76-BD466F64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776BDAF-D8F2-4A61-904D-094BB4545702}"/>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xmlns="" id="{F89C5665-4384-4706-9BD2-9F42B05C9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DCAD73E-CAB3-4BA7-905E-D203691D0418}"/>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116154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80706-F7FA-4EC3-A022-9D6C7CEC36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8A65D0-3DF5-448D-82EC-A967682A0D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00EA68C-01A6-487D-9D6E-1D1B4EAC0440}"/>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xmlns="" id="{6E6527CB-4FFD-4569-A82C-5EDC311B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B19E5B-5A98-4381-A01D-01F81FD65792}"/>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442313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28B71-E923-4431-B8D2-FAE7246789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18895E9-B7FF-4A00-955B-206CF8C73E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A813955-E3B9-44BC-8E1D-139269C8B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E9B8EF5-28D5-4C4E-A2AB-EEA30D75DAFE}"/>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6" name="Footer Placeholder 5">
            <a:extLst>
              <a:ext uri="{FF2B5EF4-FFF2-40B4-BE49-F238E27FC236}">
                <a16:creationId xmlns:a16="http://schemas.microsoft.com/office/drawing/2014/main" xmlns="" id="{5723E678-8CB4-4335-AA04-6BD391748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7B5567-9F4D-4AE1-92D8-769C9F7EA4F0}"/>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289866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0320A9-7C0C-45B4-BF2B-3B53B5686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C440DE1-7DD6-4B1C-B961-CD2079B51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AFE840-CC9A-4D89-B05F-159EF756B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B87AADC-3401-48C6-98F6-0AB60F6DF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4BCF1A4-FB52-4DCD-80BC-324BA41C3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CFD4208-60E7-48B1-8CD0-717D5E26B827}"/>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8" name="Footer Placeholder 7">
            <a:extLst>
              <a:ext uri="{FF2B5EF4-FFF2-40B4-BE49-F238E27FC236}">
                <a16:creationId xmlns:a16="http://schemas.microsoft.com/office/drawing/2014/main" xmlns="" id="{94E429D1-BEB1-4D8A-91F2-CD4F80157F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F17C19C-8370-4118-A8FC-5DDA6F84230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8101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CBF36-7F99-45A9-BC35-BD2EC260CB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D6F5F83-F07E-4501-B86B-9F96CD43993C}"/>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4" name="Footer Placeholder 3">
            <a:extLst>
              <a:ext uri="{FF2B5EF4-FFF2-40B4-BE49-F238E27FC236}">
                <a16:creationId xmlns:a16="http://schemas.microsoft.com/office/drawing/2014/main" xmlns="" id="{2861989B-F8E9-41FD-8E16-687424BCC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2026B6D7-7832-4815-95CE-5CEC39502825}"/>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07596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77919A-C4B6-46FD-A08A-9A4B867FE01A}"/>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3" name="Footer Placeholder 2">
            <a:extLst>
              <a:ext uri="{FF2B5EF4-FFF2-40B4-BE49-F238E27FC236}">
                <a16:creationId xmlns:a16="http://schemas.microsoft.com/office/drawing/2014/main" xmlns="" id="{9118539E-383C-4F1C-86F2-14C533A7E9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C9A6D4E1-CA83-4214-9942-9E4617AA89BF}"/>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33955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6EF9B5-7A2A-4225-8817-86D028D69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8667C390-5297-41E8-A403-22856007B0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D0D2F7D-D6CD-4AB1-A3EA-CBFD2A2B3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7A441D-4FA7-4110-BF24-165CD3C3DAD7}"/>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6" name="Footer Placeholder 5">
            <a:extLst>
              <a:ext uri="{FF2B5EF4-FFF2-40B4-BE49-F238E27FC236}">
                <a16:creationId xmlns:a16="http://schemas.microsoft.com/office/drawing/2014/main" xmlns="" id="{346102C5-5AE3-43CF-A686-1AB72B07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528B3F7-462C-4500-8836-B3E5CD8DA61A}"/>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970463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A10E59-DA48-4690-A956-9EB8E4E1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C7AFE1E-67D1-4106-97CA-98302D42C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7D8D73B-3D4D-42A7-9A3C-1D508E8A9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8C8945E-A47A-42A2-9DF6-CA6D5002F65F}"/>
              </a:ext>
            </a:extLst>
          </p:cNvPr>
          <p:cNvSpPr>
            <a:spLocks noGrp="1"/>
          </p:cNvSpPr>
          <p:nvPr>
            <p:ph type="dt" sz="half" idx="10"/>
          </p:nvPr>
        </p:nvSpPr>
        <p:spPr/>
        <p:txBody>
          <a:bodyPr/>
          <a:lstStyle/>
          <a:p>
            <a:fld id="{6C733091-19F0-4DD7-90FE-000B4789B4CF}" type="datetimeFigureOut">
              <a:rPr lang="en-US" smtClean="0"/>
              <a:t>8/31/2021</a:t>
            </a:fld>
            <a:endParaRPr lang="en-US"/>
          </a:p>
        </p:txBody>
      </p:sp>
      <p:sp>
        <p:nvSpPr>
          <p:cNvPr id="6" name="Footer Placeholder 5">
            <a:extLst>
              <a:ext uri="{FF2B5EF4-FFF2-40B4-BE49-F238E27FC236}">
                <a16:creationId xmlns:a16="http://schemas.microsoft.com/office/drawing/2014/main" xmlns="" id="{EB000DB4-2747-4297-B400-42A539FBDB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AD9222-F141-4803-AF73-E2DD92E2ABBC}"/>
              </a:ext>
            </a:extLst>
          </p:cNvPr>
          <p:cNvSpPr>
            <a:spLocks noGrp="1"/>
          </p:cNvSpPr>
          <p:nvPr>
            <p:ph type="sldNum" sz="quarter" idx="12"/>
          </p:nvPr>
        </p:nvSpPr>
        <p:spPr/>
        <p:txBody>
          <a:bodyPr/>
          <a:lstStyle/>
          <a:p>
            <a:fld id="{3706A5E0-8067-4C82-8486-377BB0C1BB83}" type="slidenum">
              <a:rPr lang="en-US" smtClean="0"/>
              <a:t>‹#›</a:t>
            </a:fld>
            <a:endParaRPr lang="en-US"/>
          </a:p>
        </p:txBody>
      </p:sp>
    </p:spTree>
    <p:extLst>
      <p:ext uri="{BB962C8B-B14F-4D97-AF65-F5344CB8AC3E}">
        <p14:creationId xmlns:p14="http://schemas.microsoft.com/office/powerpoint/2010/main" val="109213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9D404-795C-4EA4-AD01-267405192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E3FEC7B-48F8-4348-9BC6-68F83B859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1CA1A1D-E2F5-4161-A025-7B911965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33091-19F0-4DD7-90FE-000B4789B4CF}" type="datetimeFigureOut">
              <a:rPr lang="en-US" smtClean="0"/>
              <a:t>8/31/2021</a:t>
            </a:fld>
            <a:endParaRPr lang="en-US"/>
          </a:p>
        </p:txBody>
      </p:sp>
      <p:sp>
        <p:nvSpPr>
          <p:cNvPr id="5" name="Footer Placeholder 4">
            <a:extLst>
              <a:ext uri="{FF2B5EF4-FFF2-40B4-BE49-F238E27FC236}">
                <a16:creationId xmlns:a16="http://schemas.microsoft.com/office/drawing/2014/main" xmlns="" id="{43C7B926-18F3-4C13-AB92-764E10D324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734FA846-3BF6-46FD-80CF-34B300D2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6A5E0-8067-4C82-8486-377BB0C1BB83}" type="slidenum">
              <a:rPr lang="en-US" smtClean="0"/>
              <a:t>‹#›</a:t>
            </a:fld>
            <a:endParaRPr lang="en-US"/>
          </a:p>
        </p:txBody>
      </p:sp>
    </p:spTree>
    <p:extLst>
      <p:ext uri="{BB962C8B-B14F-4D97-AF65-F5344CB8AC3E}">
        <p14:creationId xmlns:p14="http://schemas.microsoft.com/office/powerpoint/2010/main" val="4215884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 </a:t>
            </a:r>
          </a:p>
        </p:txBody>
      </p:sp>
      <p:sp>
        <p:nvSpPr>
          <p:cNvPr id="3" name="Subtitle 2"/>
          <p:cNvSpPr>
            <a:spLocks noGrp="1"/>
          </p:cNvSpPr>
          <p:nvPr>
            <p:ph type="subTitle" idx="1"/>
          </p:nvPr>
        </p:nvSpPr>
        <p:spPr>
          <a:xfrm>
            <a:off x="569447" y="819149"/>
            <a:ext cx="9423247" cy="5953982"/>
          </a:xfrm>
        </p:spPr>
        <p:txBody>
          <a:bodyPr>
            <a:normAutofit fontScale="85000" lnSpcReduction="20000"/>
          </a:bodyPr>
          <a:lstStyle/>
          <a:p>
            <a:pPr marL="342900" indent="-342900" algn="l">
              <a:buFont typeface="Arial" panose="020B0604020202020204" pitchFamily="34" charset="0"/>
              <a:buChar char="•"/>
            </a:pPr>
            <a:r>
              <a:rPr lang="en-US" dirty="0"/>
              <a:t>Team Members</a:t>
            </a:r>
          </a:p>
          <a:p>
            <a:pPr marL="800100" lvl="1" indent="-342900" algn="l">
              <a:buFont typeface="Arial" panose="020B0604020202020204" pitchFamily="34" charset="0"/>
              <a:buChar char="•"/>
            </a:pPr>
            <a:r>
              <a:rPr lang="en-US" dirty="0"/>
              <a:t>Antonio Pierre</a:t>
            </a:r>
          </a:p>
          <a:p>
            <a:pPr marL="800100" lvl="1" indent="-342900" algn="l">
              <a:buFont typeface="Arial" panose="020B0604020202020204" pitchFamily="34" charset="0"/>
              <a:buChar char="•"/>
            </a:pPr>
            <a:r>
              <a:rPr lang="en-US" dirty="0"/>
              <a:t>Matthew Rho</a:t>
            </a:r>
          </a:p>
          <a:p>
            <a:pPr marL="800100" lvl="1" indent="-342900" algn="l">
              <a:buFont typeface="Arial" panose="020B0604020202020204" pitchFamily="34" charset="0"/>
              <a:buChar char="•"/>
            </a:pPr>
            <a:r>
              <a:rPr lang="en-US" dirty="0"/>
              <a:t>Tom Weikel</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Have a team name: Team Power: </a:t>
            </a:r>
            <a:r>
              <a:rPr lang="en-US" dirty="0" err="1"/>
              <a:t>PoweR</a:t>
            </a:r>
            <a:r>
              <a:rPr lang="en-US" dirty="0"/>
              <a:t> Rangers Coffee System</a:t>
            </a:r>
          </a:p>
          <a:p>
            <a:pPr marL="800100" lvl="1" indent="-342900" algn="l">
              <a:buFont typeface="Arial" panose="020B0604020202020204" pitchFamily="34" charset="0"/>
              <a:buChar char="•"/>
            </a:pPr>
            <a:r>
              <a:rPr lang="en-US" dirty="0"/>
              <a:t>Slogan: “Power Brewed to Power Through”</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Aromatic Mountain Technologies (AMT) is an online coffee store that allows customers and employees to buy coffee beans, ground coffee, syrups, coffee accessory and apparel.  AMT makes use of an external free API possibly to do payment processing and/or shopping cart API.  AMT has internal RESTful APIs that are consumed by the client web pages.</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Thought process</a:t>
            </a:r>
          </a:p>
          <a:p>
            <a:pPr marL="800100" lvl="1" indent="-342900" algn="l">
              <a:buFont typeface="Arial" panose="020B0604020202020204" pitchFamily="34" charset="0"/>
              <a:buChar char="•"/>
            </a:pPr>
            <a:r>
              <a:rPr lang="en-US" dirty="0"/>
              <a:t>Client server / login / endpoints / roles</a:t>
            </a:r>
          </a:p>
          <a:p>
            <a:pPr marL="800100" lvl="1" indent="-342900" algn="l">
              <a:buFont typeface="Arial" panose="020B0604020202020204" pitchFamily="34" charset="0"/>
              <a:buChar char="•"/>
            </a:pPr>
            <a:r>
              <a:rPr lang="en-US" dirty="0"/>
              <a:t>Online Store (Like Amazon)</a:t>
            </a:r>
          </a:p>
          <a:p>
            <a:pPr marL="1257300" lvl="2" indent="-342900" algn="l">
              <a:buFont typeface="Arial" panose="020B0604020202020204" pitchFamily="34" charset="0"/>
              <a:buChar char="•"/>
            </a:pPr>
            <a:r>
              <a:rPr lang="en-US" dirty="0"/>
              <a:t>Customers</a:t>
            </a:r>
          </a:p>
          <a:p>
            <a:pPr marL="1257300" lvl="2" indent="-342900" algn="l">
              <a:buFont typeface="Arial" panose="020B0604020202020204" pitchFamily="34" charset="0"/>
              <a:buChar char="•"/>
            </a:pPr>
            <a:r>
              <a:rPr lang="en-US" dirty="0"/>
              <a:t>Admin</a:t>
            </a:r>
          </a:p>
          <a:p>
            <a:pPr marL="1257300" lvl="2" indent="-342900" algn="l">
              <a:buFont typeface="Arial" panose="020B0604020202020204" pitchFamily="34" charset="0"/>
              <a:buChar char="•"/>
            </a:pPr>
            <a:r>
              <a:rPr lang="en-US" dirty="0"/>
              <a:t>Employee (access to some but not all Admin areas)</a:t>
            </a:r>
          </a:p>
          <a:p>
            <a:pPr marL="1257300" lvl="2" indent="-342900" algn="l">
              <a:buFont typeface="Arial" panose="020B0604020202020204" pitchFamily="34" charset="0"/>
              <a:buChar char="•"/>
            </a:pPr>
            <a:r>
              <a:rPr lang="en-US" dirty="0"/>
              <a:t>Product pages (One related products, like a Starbucks Coffee and related items)</a:t>
            </a:r>
          </a:p>
          <a:p>
            <a:pPr marL="1257300" lvl="2" indent="-342900" algn="l">
              <a:buFont typeface="Arial" panose="020B0604020202020204" pitchFamily="34" charset="0"/>
              <a:buChar char="•"/>
            </a:pPr>
            <a:r>
              <a:rPr lang="en-US" dirty="0"/>
              <a:t>Payment process (store payment info [credit cards, </a:t>
            </a:r>
            <a:r>
              <a:rPr lang="en-US" dirty="0" err="1"/>
              <a:t>paypal</a:t>
            </a:r>
            <a:r>
              <a:rPr lang="en-US" dirty="0"/>
              <a:t>, electronic transfer])</a:t>
            </a:r>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743456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4000" dirty="0"/>
              <a:t>Aromatic Mountain Technologies (AMT)</a:t>
            </a:r>
          </a:p>
        </p:txBody>
      </p:sp>
      <p:sp>
        <p:nvSpPr>
          <p:cNvPr id="3" name="Subtitle 2"/>
          <p:cNvSpPr>
            <a:spLocks noGrp="1"/>
          </p:cNvSpPr>
          <p:nvPr>
            <p:ph type="subTitle" idx="1"/>
          </p:nvPr>
        </p:nvSpPr>
        <p:spPr>
          <a:xfrm>
            <a:off x="569447" y="819149"/>
            <a:ext cx="9423247" cy="5953982"/>
          </a:xfrm>
        </p:spPr>
        <p:txBody>
          <a:bodyPr>
            <a:normAutofit/>
          </a:bodyPr>
          <a:lstStyle/>
          <a:p>
            <a:pPr marL="342900" indent="-342900" algn="l">
              <a:buFont typeface="Arial" panose="020B0604020202020204" pitchFamily="34" charset="0"/>
              <a:buChar char="•"/>
            </a:pPr>
            <a:r>
              <a:rPr lang="en-US" dirty="0"/>
              <a:t>User Stories</a:t>
            </a:r>
          </a:p>
          <a:p>
            <a:pPr marL="800100" lvl="1" indent="-342900" algn="l">
              <a:buFont typeface="Arial" panose="020B0604020202020204" pitchFamily="34" charset="0"/>
              <a:buChar char="•"/>
            </a:pPr>
            <a:r>
              <a:rPr lang="en-US" dirty="0"/>
              <a:t>View Catalog</a:t>
            </a:r>
          </a:p>
          <a:p>
            <a:pPr marL="800100" lvl="1" indent="-342900" algn="l">
              <a:buFont typeface="Arial" panose="020B0604020202020204" pitchFamily="34" charset="0"/>
              <a:buChar char="•"/>
            </a:pPr>
            <a:r>
              <a:rPr lang="en-US" dirty="0"/>
              <a:t>Add to shopping cart</a:t>
            </a:r>
          </a:p>
          <a:p>
            <a:pPr marL="800100" lvl="1" indent="-342900" algn="l">
              <a:buFont typeface="Arial" panose="020B0604020202020204" pitchFamily="34" charset="0"/>
              <a:buChar char="•"/>
            </a:pPr>
            <a:r>
              <a:rPr lang="en-US" dirty="0"/>
              <a:t>Checkout (login)</a:t>
            </a:r>
          </a:p>
          <a:p>
            <a:pPr marL="800100" lvl="1" indent="-342900" algn="l">
              <a:buFont typeface="Arial" panose="020B0604020202020204" pitchFamily="34" charset="0"/>
              <a:buChar char="•"/>
            </a:pPr>
            <a:r>
              <a:rPr lang="en-US" dirty="0"/>
              <a:t>Admin user stories (controls publishing catalog)</a:t>
            </a:r>
          </a:p>
          <a:p>
            <a:pPr marL="1257300" lvl="2" indent="-342900" algn="l">
              <a:buFont typeface="Arial" panose="020B0604020202020204" pitchFamily="34" charset="0"/>
              <a:buChar char="•"/>
            </a:pPr>
            <a:r>
              <a:rPr lang="en-US" dirty="0"/>
              <a:t>As an Admin controls publishing of Employee catalog items and pages</a:t>
            </a:r>
          </a:p>
          <a:p>
            <a:pPr marL="800100" lvl="1" indent="-342900" algn="l">
              <a:buFont typeface="Arial" panose="020B0604020202020204" pitchFamily="34" charset="0"/>
              <a:buChar char="•"/>
            </a:pPr>
            <a:r>
              <a:rPr lang="en-US" dirty="0"/>
              <a:t>Employee (in employee role and as customers) user stories</a:t>
            </a:r>
          </a:p>
          <a:p>
            <a:pPr marL="1257300" lvl="2" indent="-342900" algn="l">
              <a:buFont typeface="Arial" panose="020B0604020202020204" pitchFamily="34" charset="0"/>
              <a:buChar char="•"/>
            </a:pPr>
            <a:r>
              <a:rPr lang="en-US" dirty="0"/>
              <a:t>As an employee I can create catalog items / pages</a:t>
            </a:r>
          </a:p>
          <a:p>
            <a:pPr marL="1257300" lvl="2" indent="-342900" algn="l">
              <a:buFont typeface="Arial" panose="020B0604020202020204" pitchFamily="34" charset="0"/>
              <a:buChar char="•"/>
            </a:pPr>
            <a:r>
              <a:rPr lang="en-US" dirty="0"/>
              <a:t>As an employee I provide customer support (contact us support, online chat)</a:t>
            </a:r>
          </a:p>
          <a:p>
            <a:pPr marL="1257300" lvl="2" indent="-342900" algn="l">
              <a:buFont typeface="Arial" panose="020B0604020202020204" pitchFamily="34" charset="0"/>
              <a:buChar char="•"/>
            </a:pPr>
            <a:r>
              <a:rPr lang="en-US" dirty="0"/>
              <a:t>As an employee buying from the catalog I want to use my company discount benefits</a:t>
            </a:r>
          </a:p>
          <a:p>
            <a:pPr marL="800100" lvl="1" indent="-342900" algn="l">
              <a:buFont typeface="Arial" panose="020B0604020202020204" pitchFamily="34" charset="0"/>
              <a:buChar char="•"/>
            </a:pPr>
            <a:r>
              <a:rPr lang="en-US" dirty="0"/>
              <a:t>Customer</a:t>
            </a:r>
          </a:p>
          <a:p>
            <a:pPr marL="1257300" lvl="2" indent="-342900" algn="l">
              <a:buFont typeface="Arial" panose="020B0604020202020204" pitchFamily="34" charset="0"/>
              <a:buChar char="•"/>
            </a:pPr>
            <a:r>
              <a:rPr lang="en-US" dirty="0"/>
              <a:t>As a Customer I want to view the online catalog</a:t>
            </a:r>
          </a:p>
          <a:p>
            <a:pPr marL="1257300" lvl="2" indent="-342900" algn="l">
              <a:buFont typeface="Arial" panose="020B0604020202020204" pitchFamily="34" charset="0"/>
              <a:buChar char="•"/>
            </a:pPr>
            <a:r>
              <a:rPr lang="en-US" dirty="0"/>
              <a:t>As a Customer I want to buy from the online catalog</a:t>
            </a:r>
          </a:p>
          <a:p>
            <a:pPr marL="1257300" lvl="2" indent="-342900" algn="l">
              <a:buFont typeface="Arial" panose="020B0604020202020204" pitchFamily="34" charset="0"/>
              <a:buChar char="•"/>
            </a:pPr>
            <a:r>
              <a:rPr lang="en-US" dirty="0"/>
              <a:t>As a Customer I want to create and use a secure account to make my purchases</a:t>
            </a:r>
          </a:p>
          <a:p>
            <a:pPr marL="800100" lvl="1"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a:p>
            <a:pPr lvl="1" algn="l"/>
            <a:endParaRPr lang="en-US" dirty="0"/>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913904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9755425" cy="698793"/>
          </a:xfrm>
        </p:spPr>
        <p:txBody>
          <a:bodyPr>
            <a:noAutofit/>
          </a:bodyPr>
          <a:lstStyle/>
          <a:p>
            <a:pPr algn="l"/>
            <a:r>
              <a:rPr lang="en-US" sz="2800" dirty="0"/>
              <a:t>Aromatic Mountain Technologies (AMT) Basic Requirements</a:t>
            </a:r>
          </a:p>
        </p:txBody>
      </p:sp>
      <p:sp>
        <p:nvSpPr>
          <p:cNvPr id="3" name="Subtitle 2"/>
          <p:cNvSpPr>
            <a:spLocks noGrp="1"/>
          </p:cNvSpPr>
          <p:nvPr>
            <p:ph type="subTitle" idx="1"/>
          </p:nvPr>
        </p:nvSpPr>
        <p:spPr>
          <a:xfrm>
            <a:off x="569447" y="819149"/>
            <a:ext cx="9423247" cy="5953982"/>
          </a:xfrm>
        </p:spPr>
        <p:txBody>
          <a:bodyPr>
            <a:normAutofit fontScale="700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Backend</a:t>
            </a:r>
          </a:p>
          <a:p>
            <a:pPr marL="800100" lvl="1" indent="-342900" algn="l">
              <a:buFont typeface="Arial" panose="020B0604020202020204" pitchFamily="34" charset="0"/>
              <a:buChar char="•"/>
            </a:pPr>
            <a:r>
              <a:rPr lang="en-US" dirty="0"/>
              <a:t>The backend should be a RESTful API. However you can use </a:t>
            </a:r>
            <a:r>
              <a:rPr lang="en-US" dirty="0" err="1"/>
              <a:t>stateful</a:t>
            </a:r>
            <a:r>
              <a:rPr lang="en-US" dirty="0"/>
              <a:t> authentication through </a:t>
            </a:r>
            <a:r>
              <a:rPr lang="en-US" dirty="0" err="1"/>
              <a:t>HttpSessions</a:t>
            </a:r>
            <a:r>
              <a:rPr lang="en-US" dirty="0"/>
              <a:t> and not be totally stateless</a:t>
            </a:r>
          </a:p>
          <a:p>
            <a:pPr marL="1200150" lvl="2" indent="-285750" algn="l">
              <a:buFont typeface="Arial" panose="020B0604020202020204" pitchFamily="34" charset="0"/>
              <a:buChar char="•"/>
            </a:pPr>
            <a:r>
              <a:rPr lang="en-US" dirty="0"/>
              <a:t>Look into </a:t>
            </a:r>
            <a:r>
              <a:rPr lang="en-US" dirty="0" err="1"/>
              <a:t>Json</a:t>
            </a:r>
            <a:r>
              <a:rPr lang="en-US" dirty="0"/>
              <a:t> Web Tokens if you really want to achieve stateless authentication</a:t>
            </a:r>
          </a:p>
          <a:p>
            <a:pPr marL="800100" lvl="1" indent="-342900" algn="l">
              <a:buFont typeface="Arial" panose="020B0604020202020204" pitchFamily="34" charset="0"/>
              <a:buChar char="•"/>
            </a:pPr>
            <a:r>
              <a:rPr lang="en-US" b="1" dirty="0"/>
              <a:t>Spring Framework</a:t>
            </a:r>
          </a:p>
          <a:p>
            <a:pPr marL="1200150" lvl="2" indent="-285750" algn="l">
              <a:buFont typeface="Arial" panose="020B0604020202020204" pitchFamily="34" charset="0"/>
              <a:buChar char="•"/>
            </a:pPr>
            <a:r>
              <a:rPr lang="en-US" dirty="0"/>
              <a:t>Instead of utilizing </a:t>
            </a:r>
            <a:r>
              <a:rPr lang="en-US" dirty="0" err="1"/>
              <a:t>Javalin</a:t>
            </a:r>
            <a:r>
              <a:rPr lang="en-US" dirty="0"/>
              <a:t> for the backend, you will be using Spring Framework, which has a web module that allows for controllers to be built and mapped</a:t>
            </a:r>
          </a:p>
          <a:p>
            <a:pPr marL="1200150" lvl="2" indent="-285750" algn="l">
              <a:buFont typeface="Arial" panose="020B0604020202020204" pitchFamily="34" charset="0"/>
              <a:buChar char="•"/>
            </a:pPr>
            <a:r>
              <a:rPr lang="en-US" dirty="0"/>
              <a:t>Use Spring Web MVC to process HTTP Requests/Responses</a:t>
            </a:r>
          </a:p>
          <a:p>
            <a:pPr marL="800100" lvl="1" indent="-342900" algn="l">
              <a:buFont typeface="Arial" panose="020B0604020202020204" pitchFamily="34" charset="0"/>
              <a:buChar char="•"/>
            </a:pPr>
            <a:r>
              <a:rPr lang="en-US" dirty="0"/>
              <a:t>Hibernate</a:t>
            </a:r>
          </a:p>
          <a:p>
            <a:pPr marL="800100" lvl="1" indent="-342900" algn="l">
              <a:buFont typeface="Arial" panose="020B0604020202020204" pitchFamily="34" charset="0"/>
              <a:buChar char="•"/>
            </a:pPr>
            <a:r>
              <a:rPr lang="en-US" dirty="0" err="1"/>
              <a:t>Logback</a:t>
            </a:r>
            <a:endParaRPr lang="en-US" dirty="0"/>
          </a:p>
          <a:p>
            <a:pPr marL="1200150" lvl="2" indent="-285750" algn="l">
              <a:buFont typeface="Arial" panose="020B0604020202020204" pitchFamily="34" charset="0"/>
              <a:buChar char="•"/>
            </a:pPr>
            <a:r>
              <a:rPr lang="en-US" dirty="0"/>
              <a:t>Should have a logback.xml configuration file</a:t>
            </a:r>
          </a:p>
          <a:p>
            <a:pPr marL="800100" lvl="1" indent="-342900" algn="l">
              <a:buFont typeface="Arial" panose="020B0604020202020204" pitchFamily="34" charset="0"/>
              <a:buChar char="•"/>
            </a:pPr>
            <a:r>
              <a:rPr lang="en-US" dirty="0"/>
              <a:t>JUnit tests</a:t>
            </a:r>
          </a:p>
          <a:p>
            <a:pPr marL="1200150" lvl="2" indent="-285750" algn="l">
              <a:buFont typeface="Arial" panose="020B0604020202020204" pitchFamily="34" charset="0"/>
              <a:buChar char="•"/>
            </a:pPr>
            <a:r>
              <a:rPr lang="en-US" dirty="0"/>
              <a:t>You should look into how to generate code coverage reports using </a:t>
            </a:r>
            <a:r>
              <a:rPr lang="en-US" dirty="0" err="1"/>
              <a:t>SonarCloud</a:t>
            </a:r>
            <a:endParaRPr lang="en-US" dirty="0"/>
          </a:p>
          <a:p>
            <a:pPr marL="1200150" lvl="2" indent="-285750" algn="l">
              <a:buFont typeface="Arial" panose="020B0604020202020204" pitchFamily="34" charset="0"/>
              <a:buChar char="•"/>
            </a:pPr>
            <a:r>
              <a:rPr lang="en-US" dirty="0"/>
              <a:t>3 person teams</a:t>
            </a:r>
          </a:p>
          <a:p>
            <a:pPr marL="1657350" lvl="3" indent="-285750" algn="l">
              <a:buFont typeface="Arial" panose="020B0604020202020204" pitchFamily="34" charset="0"/>
              <a:buChar char="•"/>
            </a:pPr>
            <a:r>
              <a:rPr lang="en-US" dirty="0"/>
              <a:t>Minimum of 30% overall code coverage</a:t>
            </a:r>
          </a:p>
          <a:p>
            <a:pPr marL="1657350" lvl="3" indent="-285750" algn="l">
              <a:buFont typeface="Arial" panose="020B0604020202020204" pitchFamily="34" charset="0"/>
              <a:buChar char="•"/>
            </a:pPr>
            <a:r>
              <a:rPr lang="en-US" dirty="0"/>
              <a:t>Minimum of 70% service layer code coverage</a:t>
            </a:r>
          </a:p>
          <a:p>
            <a:pPr marL="1200150" lvl="2" indent="-285750" algn="l">
              <a:buFont typeface="Arial" panose="020B0604020202020204" pitchFamily="34" charset="0"/>
              <a:buChar char="•"/>
            </a:pPr>
            <a:r>
              <a:rPr lang="en-US" dirty="0"/>
              <a:t>4 person teams</a:t>
            </a:r>
          </a:p>
          <a:p>
            <a:pPr marL="1657350" lvl="3" indent="-285750" algn="l">
              <a:buFont typeface="Arial" panose="020B0604020202020204" pitchFamily="34" charset="0"/>
              <a:buChar char="•"/>
            </a:pPr>
            <a:r>
              <a:rPr lang="en-US" dirty="0"/>
              <a:t>Minimum of 50% overall code coverage</a:t>
            </a:r>
          </a:p>
          <a:p>
            <a:pPr marL="1657350" lvl="3" indent="-285750" algn="l">
              <a:buFont typeface="Arial" panose="020B0604020202020204" pitchFamily="34" charset="0"/>
              <a:buChar char="•"/>
            </a:pPr>
            <a:r>
              <a:rPr lang="en-US" dirty="0"/>
              <a:t>Minimum of 80% service layer code coverage</a:t>
            </a:r>
          </a:p>
          <a:p>
            <a:pPr marL="1200150" lvl="2" indent="-285750" algn="l">
              <a:buFont typeface="Arial" panose="020B0604020202020204" pitchFamily="34" charset="0"/>
              <a:buChar char="•"/>
            </a:pPr>
            <a:r>
              <a:rPr lang="en-US" dirty="0"/>
              <a:t>Use </a:t>
            </a:r>
            <a:r>
              <a:rPr lang="en-US" dirty="0" err="1"/>
              <a:t>Mockito</a:t>
            </a:r>
            <a:r>
              <a:rPr lang="en-US" dirty="0"/>
              <a:t> as necessary in order to mock the DAO layer, etc.</a:t>
            </a:r>
          </a:p>
          <a:p>
            <a:pPr marL="800100" lvl="1" indent="-342900" algn="l">
              <a:buFont typeface="Arial" panose="020B0604020202020204" pitchFamily="34" charset="0"/>
              <a:buChar char="•"/>
            </a:pPr>
            <a:r>
              <a:rPr lang="en-US" dirty="0"/>
              <a:t>Selenium Tests (End-to-end (E2E) tests)</a:t>
            </a:r>
          </a:p>
          <a:p>
            <a:pPr marL="1200150" lvl="2" indent="-285750" algn="l">
              <a:buFont typeface="Arial" panose="020B0604020202020204" pitchFamily="34" charset="0"/>
              <a:buChar char="•"/>
            </a:pPr>
            <a:r>
              <a:rPr lang="en-US" dirty="0"/>
              <a:t>For 3 person teams</a:t>
            </a:r>
          </a:p>
          <a:p>
            <a:pPr marL="1657350" lvl="3" indent="-285750" algn="l">
              <a:buFont typeface="Arial" panose="020B0604020202020204" pitchFamily="34" charset="0"/>
              <a:buChar char="•"/>
            </a:pPr>
            <a:r>
              <a:rPr lang="en-US" dirty="0"/>
              <a:t>You should have at least 2 Selenium tests</a:t>
            </a:r>
          </a:p>
          <a:p>
            <a:pPr marL="1200150" lvl="2" indent="-285750" algn="l">
              <a:buFont typeface="Arial" panose="020B0604020202020204" pitchFamily="34" charset="0"/>
              <a:buChar char="•"/>
            </a:pPr>
            <a:r>
              <a:rPr lang="en-US" dirty="0"/>
              <a:t>For 4 person teams</a:t>
            </a:r>
          </a:p>
          <a:p>
            <a:pPr marL="1657350" lvl="3" indent="-285750" algn="l">
              <a:buFont typeface="Arial" panose="020B0604020202020204" pitchFamily="34" charset="0"/>
              <a:buChar char="•"/>
            </a:pPr>
            <a:r>
              <a:rPr lang="en-US" dirty="0"/>
              <a:t>You should have at least 4 Selenium tests</a:t>
            </a:r>
          </a:p>
          <a:p>
            <a:pPr marL="1200150" lvl="2" indent="-285750" algn="l">
              <a:buFont typeface="Arial" panose="020B0604020202020204" pitchFamily="34" charset="0"/>
              <a:buChar char="•"/>
            </a:pPr>
            <a:r>
              <a:rPr lang="en-US" dirty="0"/>
              <a:t>E2E tests don't contribute to code coverage since we are automating actual browser actions and not running tests that are directly interacting with our code like in the case of integration or unit tests</a:t>
            </a:r>
          </a:p>
        </p:txBody>
      </p:sp>
    </p:spTree>
    <p:extLst>
      <p:ext uri="{BB962C8B-B14F-4D97-AF65-F5344CB8AC3E}">
        <p14:creationId xmlns:p14="http://schemas.microsoft.com/office/powerpoint/2010/main" val="184099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0910746"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fontScale="92500" lnSpcReduction="20000"/>
          </a:bodyPr>
          <a:lstStyle/>
          <a:p>
            <a:pPr marL="342900" indent="-342900" algn="l">
              <a:buFont typeface="Arial" panose="020B0604020202020204" pitchFamily="34" charset="0"/>
              <a:buChar char="•"/>
            </a:pPr>
            <a:r>
              <a:rPr lang="en-US" dirty="0"/>
              <a:t>Project 2 will be a group-based, full-stack application that you will be designing and implementing based on user stories of your own choosing.</a:t>
            </a:r>
          </a:p>
          <a:p>
            <a:pPr marL="342900" indent="-342900" algn="l">
              <a:buFont typeface="Arial" panose="020B0604020202020204" pitchFamily="34" charset="0"/>
              <a:buChar char="•"/>
            </a:pPr>
            <a:r>
              <a:rPr lang="en-US" dirty="0"/>
              <a:t>Frontend</a:t>
            </a:r>
          </a:p>
          <a:p>
            <a:pPr marL="800100" lvl="1" indent="-342900" algn="l">
              <a:buFont typeface="Arial" panose="020B0604020202020204" pitchFamily="34" charset="0"/>
              <a:buChar char="•"/>
            </a:pPr>
            <a:r>
              <a:rPr lang="en-US" dirty="0"/>
              <a:t>You </a:t>
            </a:r>
            <a:r>
              <a:rPr lang="en-US" b="1" dirty="0"/>
              <a:t>should</a:t>
            </a:r>
            <a:r>
              <a:rPr lang="en-US" dirty="0"/>
              <a:t> be using </a:t>
            </a:r>
            <a:r>
              <a:rPr lang="en-US" b="1" dirty="0"/>
              <a:t>Angular</a:t>
            </a:r>
            <a:endParaRPr lang="en-US" dirty="0"/>
          </a:p>
          <a:p>
            <a:pPr marL="800100" lvl="1" indent="-342900" algn="l">
              <a:buFont typeface="Arial" panose="020B0604020202020204" pitchFamily="34" charset="0"/>
              <a:buChar char="•"/>
            </a:pPr>
            <a:r>
              <a:rPr lang="en-US" dirty="0"/>
              <a:t>You </a:t>
            </a:r>
            <a:r>
              <a:rPr lang="en-US" b="1" dirty="0"/>
              <a:t>must</a:t>
            </a:r>
            <a:r>
              <a:rPr lang="en-US" dirty="0"/>
              <a:t> consume your RESTful API backend</a:t>
            </a:r>
          </a:p>
          <a:p>
            <a:pPr marL="800100" lvl="1" indent="-342900" algn="l">
              <a:buFont typeface="Arial" panose="020B0604020202020204" pitchFamily="34" charset="0"/>
              <a:buChar char="•"/>
            </a:pPr>
            <a:r>
              <a:rPr lang="en-US" b="1" dirty="0"/>
              <a:t>You must also consume a second, external REST API</a:t>
            </a:r>
            <a:endParaRPr lang="en-US" dirty="0"/>
          </a:p>
          <a:p>
            <a:pPr marL="1200150" lvl="2" indent="-285750" algn="l">
              <a:buFont typeface="Arial" panose="020B0604020202020204" pitchFamily="34" charset="0"/>
              <a:buChar char="•"/>
            </a:pPr>
            <a:r>
              <a:rPr lang="en-US" dirty="0"/>
              <a:t>Please make sure the API you want to use is free and working</a:t>
            </a:r>
          </a:p>
          <a:p>
            <a:pPr marL="1200150" lvl="2" indent="-285750" algn="l">
              <a:buFont typeface="Arial" panose="020B0604020202020204" pitchFamily="34" charset="0"/>
              <a:buChar char="•"/>
            </a:pPr>
            <a:r>
              <a:rPr lang="en-US" dirty="0"/>
              <a:t>That way, you do not scramble to revise your project idea when you realize the API either does not work or costs money to use</a:t>
            </a:r>
          </a:p>
          <a:p>
            <a:pPr marL="342900" indent="-342900" algn="l">
              <a:buFont typeface="Arial" panose="020B0604020202020204" pitchFamily="34" charset="0"/>
              <a:buChar char="•"/>
            </a:pPr>
            <a:r>
              <a:rPr lang="en-US" dirty="0"/>
              <a:t>AWS Deployment (Frontend + Backend)</a:t>
            </a:r>
          </a:p>
          <a:p>
            <a:pPr marL="800100" lvl="1" indent="-342900" algn="l">
              <a:buFont typeface="Arial" panose="020B0604020202020204" pitchFamily="34" charset="0"/>
              <a:buChar char="•"/>
            </a:pPr>
            <a:r>
              <a:rPr lang="en-US" dirty="0"/>
              <a:t>The frontend and backend </a:t>
            </a:r>
            <a:r>
              <a:rPr lang="en-US" b="1" dirty="0"/>
              <a:t>should</a:t>
            </a:r>
            <a:r>
              <a:rPr lang="en-US" dirty="0"/>
              <a:t> be deployed on your EC2 instance</a:t>
            </a:r>
          </a:p>
          <a:p>
            <a:pPr marL="800100" lvl="1" indent="-342900" algn="l">
              <a:buFont typeface="Arial" panose="020B0604020202020204" pitchFamily="34" charset="0"/>
              <a:buChar char="•"/>
            </a:pPr>
            <a:r>
              <a:rPr lang="en-US" dirty="0"/>
              <a:t>You can utilize the Tomcat server that you set-up on your EC2 to host your backend Spring Framework application</a:t>
            </a:r>
          </a:p>
          <a:p>
            <a:pPr marL="800100" lvl="1" indent="-342900" algn="l">
              <a:buFont typeface="Arial" panose="020B0604020202020204" pitchFamily="34" charset="0"/>
              <a:buChar char="•"/>
            </a:pPr>
            <a:r>
              <a:rPr lang="en-US" dirty="0"/>
              <a:t>You can also deploy static files (.html, .</a:t>
            </a:r>
            <a:r>
              <a:rPr lang="en-US" dirty="0" err="1"/>
              <a:t>js</a:t>
            </a:r>
            <a:r>
              <a:rPr lang="en-US" dirty="0"/>
              <a:t>) containing your Angular frontend through Tomcat as well</a:t>
            </a:r>
          </a:p>
          <a:p>
            <a:pPr marL="342900" indent="-342900" algn="l">
              <a:buFont typeface="Arial" panose="020B0604020202020204" pitchFamily="34" charset="0"/>
              <a:buChar char="•"/>
            </a:pPr>
            <a:r>
              <a:rPr lang="en-US" dirty="0"/>
              <a:t>DevOps Pipeline</a:t>
            </a:r>
          </a:p>
          <a:p>
            <a:pPr marL="800100" lvl="1" indent="-342900" algn="l">
              <a:buFont typeface="Arial" panose="020B0604020202020204" pitchFamily="34" charset="0"/>
              <a:buChar char="•"/>
            </a:pPr>
            <a:r>
              <a:rPr lang="en-US" dirty="0"/>
              <a:t>This requirement should likely be saved towards the end, when you have already finished the other requirements</a:t>
            </a:r>
          </a:p>
          <a:p>
            <a:pPr marL="800100" lvl="1" indent="-342900" algn="l">
              <a:buFont typeface="Arial" panose="020B0604020202020204" pitchFamily="34" charset="0"/>
              <a:buChar char="•"/>
            </a:pPr>
            <a:r>
              <a:rPr lang="en-US" dirty="0"/>
              <a:t>You should have a </a:t>
            </a:r>
            <a:r>
              <a:rPr lang="en-US" b="1" dirty="0"/>
              <a:t>Jenkins</a:t>
            </a:r>
            <a:r>
              <a:rPr lang="en-US" dirty="0"/>
              <a:t> pipeline set-up for automated building and deployment of your backend</a:t>
            </a:r>
          </a:p>
          <a:p>
            <a:pPr marL="800100" lvl="1" indent="-342900" algn="l">
              <a:buFont typeface="Arial" panose="020B0604020202020204" pitchFamily="34" charset="0"/>
              <a:buChar char="•"/>
            </a:pPr>
            <a:r>
              <a:rPr lang="en-US" dirty="0"/>
              <a:t>You can also choose to do the same for your frontend</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30564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088" y="120357"/>
            <a:ext cx="11419962" cy="698793"/>
          </a:xfrm>
        </p:spPr>
        <p:txBody>
          <a:bodyPr>
            <a:noAutofit/>
          </a:bodyPr>
          <a:lstStyle/>
          <a:p>
            <a:pPr algn="l"/>
            <a:r>
              <a:rPr lang="en-US" sz="2800" dirty="0"/>
              <a:t>Aromatic Mountain Technologies (AMT) Basic Requirements Continued</a:t>
            </a:r>
          </a:p>
        </p:txBody>
      </p:sp>
      <p:sp>
        <p:nvSpPr>
          <p:cNvPr id="3" name="Subtitle 2"/>
          <p:cNvSpPr>
            <a:spLocks noGrp="1"/>
          </p:cNvSpPr>
          <p:nvPr>
            <p:ph type="subTitle" idx="1"/>
          </p:nvPr>
        </p:nvSpPr>
        <p:spPr>
          <a:xfrm>
            <a:off x="569447" y="819149"/>
            <a:ext cx="9423247" cy="5953982"/>
          </a:xfrm>
        </p:spPr>
        <p:txBody>
          <a:bodyPr>
            <a:normAutofit lnSpcReduction="10000"/>
          </a:bodyPr>
          <a:lstStyle/>
          <a:p>
            <a:pPr marL="342900" indent="-342900" algn="l">
              <a:buFont typeface="Arial" panose="020B0604020202020204" pitchFamily="34" charset="0"/>
              <a:buChar char="•"/>
            </a:pPr>
            <a:r>
              <a:rPr lang="en-US" b="1" dirty="0"/>
              <a:t>Steps Each Team Should Complete</a:t>
            </a:r>
          </a:p>
          <a:p>
            <a:pPr marL="800100" lvl="1" indent="-342900" algn="l">
              <a:buFont typeface="Arial" panose="020B0604020202020204" pitchFamily="34" charset="0"/>
              <a:buChar char="•"/>
            </a:pPr>
            <a:r>
              <a:rPr lang="en-US" dirty="0"/>
              <a:t>As a team, you must</a:t>
            </a:r>
          </a:p>
          <a:p>
            <a:pPr marL="800100" lvl="1" indent="-342900" algn="l">
              <a:buFont typeface="Arial" panose="020B0604020202020204" pitchFamily="34" charset="0"/>
              <a:buChar char="•"/>
            </a:pPr>
            <a:r>
              <a:rPr lang="en-US" b="1" dirty="0"/>
              <a:t>Decide a project idea to design and implement</a:t>
            </a:r>
          </a:p>
          <a:p>
            <a:pPr marL="800100" lvl="1" indent="-342900" algn="l">
              <a:buFont typeface="Arial" panose="020B0604020202020204" pitchFamily="34" charset="0"/>
              <a:buChar char="•"/>
            </a:pPr>
            <a:r>
              <a:rPr lang="en-US" b="1" dirty="0"/>
              <a:t>Have a name for your project </a:t>
            </a:r>
            <a:r>
              <a:rPr lang="en-US" dirty="0"/>
              <a:t>(very important for your portfolio, be creative with your project name)</a:t>
            </a:r>
          </a:p>
          <a:p>
            <a:pPr marL="800100" lvl="1" indent="-342900" algn="l">
              <a:buFont typeface="Arial" panose="020B0604020202020204" pitchFamily="34" charset="0"/>
              <a:buChar char="•"/>
            </a:pPr>
            <a:r>
              <a:rPr lang="en-US" b="1" dirty="0"/>
              <a:t>Have a team name </a:t>
            </a:r>
            <a:r>
              <a:rPr lang="en-US" dirty="0"/>
              <a:t>(be creative with this one as well)</a:t>
            </a:r>
          </a:p>
          <a:p>
            <a:pPr marL="800100" lvl="1" indent="-342900" algn="l">
              <a:buFont typeface="Arial" panose="020B0604020202020204" pitchFamily="34" charset="0"/>
              <a:buChar char="•"/>
            </a:pPr>
            <a:r>
              <a:rPr lang="en-US" b="1" dirty="0"/>
              <a:t>Have a description of the Project </a:t>
            </a:r>
            <a:r>
              <a:rPr lang="en-US" dirty="0"/>
              <a:t>(very important for your portfolio)</a:t>
            </a:r>
          </a:p>
          <a:p>
            <a:pPr marL="1257300" lvl="2" indent="-342900" algn="l">
              <a:buFont typeface="Arial" panose="020B0604020202020204" pitchFamily="34" charset="0"/>
              <a:buChar char="•"/>
            </a:pPr>
            <a:r>
              <a:rPr lang="en-US" dirty="0"/>
              <a:t>Professionally worded and phrased</a:t>
            </a:r>
          </a:p>
          <a:p>
            <a:pPr marL="800100" lvl="1" indent="-342900" algn="l">
              <a:buFont typeface="Arial" panose="020B0604020202020204" pitchFamily="34" charset="0"/>
              <a:buChar char="•"/>
            </a:pPr>
            <a:r>
              <a:rPr lang="en-US" dirty="0"/>
              <a:t>Have several </a:t>
            </a:r>
            <a:r>
              <a:rPr lang="en-US" b="1" dirty="0"/>
              <a:t>user stories </a:t>
            </a:r>
            <a:r>
              <a:rPr lang="en-US" dirty="0"/>
              <a:t>in the format we have described when talking about agile/scrum</a:t>
            </a:r>
          </a:p>
          <a:p>
            <a:pPr marL="800100" lvl="1" indent="-342900" algn="l">
              <a:buFont typeface="Arial" panose="020B0604020202020204" pitchFamily="34" charset="0"/>
              <a:buChar char="•"/>
            </a:pPr>
            <a:r>
              <a:rPr lang="en-US" dirty="0"/>
              <a:t>A list of the technologies you will be using (should be utilizing all of the technologies we have learned (minus </a:t>
            </a:r>
            <a:r>
              <a:rPr lang="en-US" dirty="0" err="1"/>
              <a:t>Javalin</a:t>
            </a:r>
            <a:r>
              <a:rPr lang="en-US" dirty="0"/>
              <a:t>), but it is best to rearticulate this so that you can really drive in the point)</a:t>
            </a:r>
          </a:p>
          <a:p>
            <a:pPr marL="800100" lvl="1" indent="-342900" algn="l">
              <a:buFont typeface="Arial" panose="020B0604020202020204" pitchFamily="34" charset="0"/>
              <a:buChar char="•"/>
            </a:pPr>
            <a:r>
              <a:rPr lang="en-US" b="1" dirty="0"/>
              <a:t>Please create a document containing all of the above information and have one person from the team email it to me</a:t>
            </a:r>
            <a:r>
              <a:rPr lang="en-US" dirty="0"/>
              <a:t>. After that point, there will be time to meet me in a breakout so that I can confirm and give the all clear for your project.</a:t>
            </a:r>
          </a:p>
          <a:p>
            <a:pPr marL="800100" lvl="1" indent="-342900" algn="l">
              <a:buFont typeface="Arial" panose="020B0604020202020204" pitchFamily="34" charset="0"/>
              <a:buChar char="•"/>
            </a:pPr>
            <a:r>
              <a:rPr lang="en-US" dirty="0"/>
              <a:t>The sooner the above steps are completed, the sooner you can start with the project.</a:t>
            </a:r>
          </a:p>
          <a:p>
            <a:pPr marL="342900" indent="-342900" algn="l">
              <a:buFont typeface="Arial" panose="020B0604020202020204" pitchFamily="34" charset="0"/>
              <a:buChar char="•"/>
            </a:pPr>
            <a:r>
              <a:rPr lang="en-US" b="1" dirty="0"/>
              <a:t>Project Due Date</a:t>
            </a:r>
          </a:p>
          <a:p>
            <a:pPr marL="800100" lvl="1" indent="-342900" algn="l">
              <a:buFont typeface="Arial" panose="020B0604020202020204" pitchFamily="34" charset="0"/>
              <a:buChar char="•"/>
            </a:pPr>
            <a:r>
              <a:rPr lang="en-US" dirty="0"/>
              <a:t>September 13th, 2021</a:t>
            </a:r>
          </a:p>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1222964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2BC26D8-82FB-445E-AA49-62A77D7C1E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5A2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xmlns="" id="{CB44330D-EA18-4254-AA95-EB49948539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2452687" y="742950"/>
            <a:ext cx="7286625" cy="5372100"/>
          </a:xfrm>
          <a:prstGeom prst="rect">
            <a:avLst/>
          </a:prstGeom>
        </p:spPr>
      </p:pic>
    </p:spTree>
    <p:extLst>
      <p:ext uri="{BB962C8B-B14F-4D97-AF65-F5344CB8AC3E}">
        <p14:creationId xmlns:p14="http://schemas.microsoft.com/office/powerpoint/2010/main" val="260715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5982</TotalTime>
  <Words>775</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Aromatic Mountain Technologies (AMT) </vt:lpstr>
      <vt:lpstr>Aromatic Mountain Technologies (AMT)</vt:lpstr>
      <vt:lpstr>Aromatic Mountain Technologies (AMT) Basic Requirements</vt:lpstr>
      <vt:lpstr>Aromatic Mountain Technologies (AMT) Basic Requirements Continued</vt:lpstr>
      <vt:lpstr>Aromatic Mountain Technologies (AMT) Basic Requirements Continued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Weikel</dc:creator>
  <cp:lastModifiedBy>Tom Weikel</cp:lastModifiedBy>
  <cp:revision>198</cp:revision>
  <dcterms:created xsi:type="dcterms:W3CDTF">2021-07-29T02:36:30Z</dcterms:created>
  <dcterms:modified xsi:type="dcterms:W3CDTF">2021-08-31T22:21:42Z</dcterms:modified>
</cp:coreProperties>
</file>