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5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9755425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Expense </a:t>
            </a:r>
            <a:r>
              <a:rPr lang="en-US" sz="4000" dirty="0"/>
              <a:t>Reimbursement </a:t>
            </a:r>
            <a:r>
              <a:rPr lang="en-US" sz="4000" dirty="0" smtClean="0"/>
              <a:t>System (ERS)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47" y="819149"/>
            <a:ext cx="9423247" cy="5953982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ERS Project </a:t>
            </a:r>
            <a:r>
              <a:rPr lang="en-US" dirty="0"/>
              <a:t>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Project 0 architecture modified and used </a:t>
            </a:r>
            <a:r>
              <a:rPr lang="en-US" dirty="0"/>
              <a:t>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</a:t>
            </a:r>
            <a:r>
              <a:rPr lang="en-US" dirty="0" smtClean="0"/>
              <a:t>an Expense Reimbursement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 8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and Reimbursement </a:t>
            </a:r>
            <a:r>
              <a:rPr lang="en-US" dirty="0"/>
              <a:t>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 smtClean="0"/>
              <a:t>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 smtClean="0"/>
              <a:t>, </a:t>
            </a:r>
            <a:r>
              <a:rPr lang="en-US" dirty="0"/>
              <a:t>Hibernate, </a:t>
            </a:r>
            <a:r>
              <a:rPr lang="en-US" dirty="0" smtClean="0"/>
              <a:t>JDBC,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 and Reimbursement endpoints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database modeling and connectivity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HQL object orientated schema creation, data loads, record creation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/>
              <a:t>Hibernate for </a:t>
            </a:r>
            <a:r>
              <a:rPr lang="en-US" dirty="0" smtClean="0"/>
              <a:t>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Utilizes the endpoint Controller, Service layer validation, and Data </a:t>
            </a:r>
            <a:r>
              <a:rPr lang="en-US" dirty="0"/>
              <a:t>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</a:t>
            </a:r>
            <a:r>
              <a:rPr lang="en-US" dirty="0" smtClean="0"/>
              <a:t>)) using Hibernate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Extend concepts created in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Fully implements a </a:t>
            </a:r>
            <a:r>
              <a:rPr lang="en-US" dirty="0" err="1" smtClean="0"/>
              <a:t>GenericDAO</a:t>
            </a:r>
            <a:r>
              <a:rPr lang="en-US" dirty="0" smtClean="0"/>
              <a:t>&lt;T&gt; DAO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Fully extends a base Data Transfer Object (DTO)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FFD1938-4192-486E-9D53-D9784518AD14}"/>
              </a:ext>
            </a:extLst>
          </p:cNvPr>
          <p:cNvSpPr txBox="1"/>
          <p:nvPr/>
        </p:nvSpPr>
        <p:spPr>
          <a:xfrm>
            <a:off x="130751" y="135257"/>
            <a:ext cx="378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Client Process Flow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4636261" y="17782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Index.html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2639167" y="3794979"/>
            <a:ext cx="5710893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2362" y="4529386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 smtClean="0"/>
              <a:t>LoginController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5494614" y="4019265"/>
            <a:ext cx="7206" cy="5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46530" y="4202308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16200000" flipV="1">
            <a:off x="5243157" y="4270723"/>
            <a:ext cx="510121" cy="7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>
            <a:off x="5481650" y="2839261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2" idx="2"/>
          </p:cNvCxnSpPr>
          <p:nvPr/>
        </p:nvCxnSpPr>
        <p:spPr>
          <a:xfrm flipH="1" flipV="1">
            <a:off x="5481650" y="2839261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8391506" y="1762907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sz="1300" dirty="0" smtClean="0"/>
              <a:t>Reimbursement.html</a:t>
            </a:r>
            <a:endParaRPr lang="en-US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995233" y="17782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Finance.html</a:t>
            </a:r>
          </a:p>
        </p:txBody>
      </p:sp>
      <p:cxnSp>
        <p:nvCxnSpPr>
          <p:cNvPr id="18" name="Straight Arrow Connector 17"/>
          <p:cNvCxnSpPr>
            <a:stCxn id="2" idx="3"/>
            <a:endCxn id="16" idx="1"/>
          </p:cNvCxnSpPr>
          <p:nvPr/>
        </p:nvCxnSpPr>
        <p:spPr>
          <a:xfrm flipV="1">
            <a:off x="6327038" y="2293432"/>
            <a:ext cx="2064468" cy="1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36006" y="313563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66100" y="2016432"/>
            <a:ext cx="95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16" idx="0"/>
            <a:endCxn id="2" idx="0"/>
          </p:cNvCxnSpPr>
          <p:nvPr/>
        </p:nvCxnSpPr>
        <p:spPr>
          <a:xfrm rot="16200000" flipH="1" flipV="1">
            <a:off x="7351620" y="-107064"/>
            <a:ext cx="15305" cy="3755245"/>
          </a:xfrm>
          <a:prstGeom prst="bentConnector3">
            <a:avLst>
              <a:gd name="adj1" fmla="val -1493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942666" y="1300088"/>
            <a:ext cx="125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session expired</a:t>
            </a:r>
          </a:p>
          <a:p>
            <a:r>
              <a:rPr lang="en-US" sz="1200" dirty="0" smtClean="0"/>
              <a:t>logout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" idx="1"/>
            <a:endCxn id="17" idx="3"/>
          </p:cNvCxnSpPr>
          <p:nvPr/>
        </p:nvCxnSpPr>
        <p:spPr>
          <a:xfrm flipH="1">
            <a:off x="2686010" y="2308737"/>
            <a:ext cx="195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0"/>
            <a:endCxn id="2" idx="0"/>
          </p:cNvCxnSpPr>
          <p:nvPr/>
        </p:nvCxnSpPr>
        <p:spPr>
          <a:xfrm rot="5400000" flipH="1" flipV="1">
            <a:off x="3661136" y="-42302"/>
            <a:ext cx="12700" cy="36410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46586" y="1320399"/>
            <a:ext cx="11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session expired</a:t>
            </a:r>
          </a:p>
          <a:p>
            <a:r>
              <a:rPr lang="en-US" sz="1200" dirty="0" smtClean="0"/>
              <a:t>logout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62593" y="2081079"/>
            <a:ext cx="95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FINANCE MANAGER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16" idx="1"/>
            <a:endCxn id="4" idx="0"/>
          </p:cNvCxnSpPr>
          <p:nvPr/>
        </p:nvCxnSpPr>
        <p:spPr>
          <a:xfrm flipH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16" idx="1"/>
          </p:cNvCxnSpPr>
          <p:nvPr/>
        </p:nvCxnSpPr>
        <p:spPr>
          <a:xfrm flipV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  <a:endCxn id="4" idx="0"/>
          </p:cNvCxnSpPr>
          <p:nvPr/>
        </p:nvCxnSpPr>
        <p:spPr>
          <a:xfrm>
            <a:off x="1840622" y="2839261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93892" y="2970825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session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33226" y="2848180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session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799709" y="4546914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 smtClean="0"/>
              <a:t>ReimbursementController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54019" y="4546914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com.tlw8253.service</a:t>
            </a:r>
            <a:endParaRPr lang="en-US" sz="1000" dirty="0"/>
          </a:p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7" idx="2"/>
            <a:endCxn id="4" idx="1"/>
          </p:cNvCxnSpPr>
          <p:nvPr/>
        </p:nvCxnSpPr>
        <p:spPr>
          <a:xfrm>
            <a:off x="1840622" y="2839261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4" idx="3"/>
          </p:cNvCxnSpPr>
          <p:nvPr/>
        </p:nvCxnSpPr>
        <p:spPr>
          <a:xfrm flipH="1">
            <a:off x="8350060" y="2823956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34" idx="1"/>
          </p:cNvCxnSpPr>
          <p:nvPr/>
        </p:nvCxnSpPr>
        <p:spPr>
          <a:xfrm>
            <a:off x="6341278" y="5024914"/>
            <a:ext cx="1612741" cy="1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38514" y="4796087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116353" y="3303396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reimbursement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793477" y="3201658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reimbursement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4" idx="2"/>
            <a:endCxn id="32" idx="0"/>
          </p:cNvCxnSpPr>
          <p:nvPr/>
        </p:nvCxnSpPr>
        <p:spPr>
          <a:xfrm flipH="1">
            <a:off x="2639167" y="4019265"/>
            <a:ext cx="2855447" cy="52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713387" y="4226797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2" name="Straight Arrow Connector 71"/>
          <p:cNvCxnSpPr>
            <a:stCxn id="32" idx="2"/>
            <a:endCxn id="57" idx="1"/>
          </p:cNvCxnSpPr>
          <p:nvPr/>
        </p:nvCxnSpPr>
        <p:spPr>
          <a:xfrm>
            <a:off x="2639167" y="5537970"/>
            <a:ext cx="2443754" cy="61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80564" y="5962975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4" idx="3"/>
            <a:endCxn id="16" idx="2"/>
          </p:cNvCxnSpPr>
          <p:nvPr/>
        </p:nvCxnSpPr>
        <p:spPr>
          <a:xfrm flipV="1">
            <a:off x="8350060" y="2823956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1"/>
            <a:endCxn id="17" idx="2"/>
          </p:cNvCxnSpPr>
          <p:nvPr/>
        </p:nvCxnSpPr>
        <p:spPr>
          <a:xfrm flipH="1" flipV="1">
            <a:off x="1840622" y="2839261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1"/>
            <a:endCxn id="5" idx="3"/>
          </p:cNvCxnSpPr>
          <p:nvPr/>
        </p:nvCxnSpPr>
        <p:spPr>
          <a:xfrm flipH="1" flipV="1">
            <a:off x="6341278" y="5024914"/>
            <a:ext cx="1612741" cy="1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1"/>
            <a:endCxn id="32" idx="2"/>
          </p:cNvCxnSpPr>
          <p:nvPr/>
        </p:nvCxnSpPr>
        <p:spPr>
          <a:xfrm flipH="1" flipV="1">
            <a:off x="2639167" y="5537970"/>
            <a:ext cx="2443754" cy="61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0"/>
            <a:endCxn id="4" idx="2"/>
          </p:cNvCxnSpPr>
          <p:nvPr/>
        </p:nvCxnSpPr>
        <p:spPr>
          <a:xfrm flipV="1">
            <a:off x="2639167" y="4019265"/>
            <a:ext cx="2855447" cy="52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0"/>
            <a:endCxn id="17" idx="2"/>
          </p:cNvCxnSpPr>
          <p:nvPr/>
        </p:nvCxnSpPr>
        <p:spPr>
          <a:xfrm flipH="1" flipV="1">
            <a:off x="1840622" y="2839261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0"/>
            <a:endCxn id="16" idx="1"/>
          </p:cNvCxnSpPr>
          <p:nvPr/>
        </p:nvCxnSpPr>
        <p:spPr>
          <a:xfrm flipV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Sort 40"/>
          <p:cNvSpPr/>
          <p:nvPr/>
        </p:nvSpPr>
        <p:spPr>
          <a:xfrm>
            <a:off x="5067751" y="1056878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17" idx="0"/>
          </p:cNvCxnSpPr>
          <p:nvPr/>
        </p:nvCxnSpPr>
        <p:spPr>
          <a:xfrm>
            <a:off x="1840621" y="1784562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0"/>
            <a:endCxn id="41" idx="1"/>
          </p:cNvCxnSpPr>
          <p:nvPr/>
        </p:nvCxnSpPr>
        <p:spPr>
          <a:xfrm rot="5400000" flipH="1" flipV="1">
            <a:off x="3118151" y="-171387"/>
            <a:ext cx="672070" cy="32271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1"/>
            <a:endCxn id="17" idx="0"/>
          </p:cNvCxnSpPr>
          <p:nvPr/>
        </p:nvCxnSpPr>
        <p:spPr>
          <a:xfrm rot="10800000" flipV="1">
            <a:off x="1840623" y="1106142"/>
            <a:ext cx="3227129" cy="6720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1" idx="3"/>
            <a:endCxn id="16" idx="0"/>
          </p:cNvCxnSpPr>
          <p:nvPr/>
        </p:nvCxnSpPr>
        <p:spPr>
          <a:xfrm>
            <a:off x="5963003" y="1106142"/>
            <a:ext cx="3273892" cy="6567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0"/>
            <a:endCxn id="41" idx="3"/>
          </p:cNvCxnSpPr>
          <p:nvPr/>
        </p:nvCxnSpPr>
        <p:spPr>
          <a:xfrm rot="16200000" flipV="1">
            <a:off x="7271567" y="-202421"/>
            <a:ext cx="656765" cy="32738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101198" y="825839"/>
            <a:ext cx="96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</a:t>
            </a:r>
            <a:r>
              <a:rPr lang="en-US" sz="1200" dirty="0" smtClean="0"/>
              <a:t>own</a:t>
            </a:r>
            <a:endParaRPr lang="en-US" sz="1200" dirty="0"/>
          </a:p>
        </p:txBody>
      </p:sp>
      <p:sp>
        <p:nvSpPr>
          <p:cNvPr id="57" name="Flowchart: Sort 56"/>
          <p:cNvSpPr/>
          <p:nvPr/>
        </p:nvSpPr>
        <p:spPr>
          <a:xfrm>
            <a:off x="5082921" y="6104113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" idx="2"/>
            <a:endCxn id="34" idx="0"/>
          </p:cNvCxnSpPr>
          <p:nvPr/>
        </p:nvCxnSpPr>
        <p:spPr>
          <a:xfrm>
            <a:off x="5494614" y="4019265"/>
            <a:ext cx="3298863" cy="52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0"/>
            <a:endCxn id="4" idx="2"/>
          </p:cNvCxnSpPr>
          <p:nvPr/>
        </p:nvCxnSpPr>
        <p:spPr>
          <a:xfrm flipH="1" flipV="1">
            <a:off x="5494614" y="4019265"/>
            <a:ext cx="3298863" cy="52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384063" y="4088297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8" name="Straight Arrow Connector 77"/>
          <p:cNvCxnSpPr>
            <a:stCxn id="57" idx="3"/>
            <a:endCxn id="34" idx="2"/>
          </p:cNvCxnSpPr>
          <p:nvPr/>
        </p:nvCxnSpPr>
        <p:spPr>
          <a:xfrm flipV="1">
            <a:off x="5978173" y="5537970"/>
            <a:ext cx="2815304" cy="61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" idx="2"/>
            <a:endCxn id="57" idx="3"/>
          </p:cNvCxnSpPr>
          <p:nvPr/>
        </p:nvCxnSpPr>
        <p:spPr>
          <a:xfrm flipH="1">
            <a:off x="5978173" y="5537970"/>
            <a:ext cx="2815304" cy="61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048786" y="5925642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572161" y="804511"/>
            <a:ext cx="62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68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ED827AB-78FC-41AC-8676-30DA25D7C5FC}"/>
              </a:ext>
            </a:extLst>
          </p:cNvPr>
          <p:cNvSpPr/>
          <p:nvPr/>
        </p:nvSpPr>
        <p:spPr>
          <a:xfrm>
            <a:off x="7544214" y="332640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2F7B40FD-C5BA-431D-AE99-1CB70F1BAB88}"/>
              </a:ext>
            </a:extLst>
          </p:cNvPr>
          <p:cNvSpPr/>
          <p:nvPr/>
        </p:nvSpPr>
        <p:spPr>
          <a:xfrm>
            <a:off x="8635143" y="97211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CF3E4DE9-C6F2-4C11-BE7F-2753CDEFE535}"/>
              </a:ext>
            </a:extLst>
          </p:cNvPr>
          <p:cNvSpPr/>
          <p:nvPr/>
        </p:nvSpPr>
        <p:spPr>
          <a:xfrm>
            <a:off x="7508008" y="519535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7" y="41754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913071"/>
            <a:ext cx="2241471" cy="155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3863" y="280924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57" idx="1"/>
          </p:cNvCxnSpPr>
          <p:nvPr/>
        </p:nvCxnSpPr>
        <p:spPr>
          <a:xfrm flipV="1">
            <a:off x="6258426" y="2308389"/>
            <a:ext cx="4048574" cy="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207461" y="20881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400487" y="158383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667600"/>
            <a:ext cx="1027557" cy="1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61772" y="467819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49047" cy="62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9186924" y="4643673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cxnSpLocks/>
            <a:stCxn id="46" idx="3"/>
            <a:endCxn id="52" idx="2"/>
          </p:cNvCxnSpPr>
          <p:nvPr/>
        </p:nvCxnSpPr>
        <p:spPr>
          <a:xfrm flipV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2" idx="2"/>
            <a:endCxn id="46" idx="3"/>
          </p:cNvCxnSpPr>
          <p:nvPr/>
        </p:nvCxnSpPr>
        <p:spPr>
          <a:xfrm flipH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572847" y="5006032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3304776"/>
            <a:ext cx="1221138" cy="1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81262" y="3800304"/>
            <a:ext cx="19968" cy="87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1295" y="4358304"/>
            <a:ext cx="4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10307000" y="181286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928660" y="2308389"/>
            <a:ext cx="1378340" cy="9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36" y="993024"/>
            <a:ext cx="6629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49"/>
            <a:ext cx="9144000" cy="588827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“create” for creating the schema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HQL performing object </a:t>
            </a:r>
            <a:r>
              <a:rPr lang="en-US" dirty="0"/>
              <a:t>data </a:t>
            </a:r>
            <a:r>
              <a:rPr lang="en-US" dirty="0" smtClean="0"/>
              <a:t>loads, record create and updates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/>
              <a:t>the </a:t>
            </a:r>
            <a:r>
              <a:rPr lang="en-US" dirty="0" smtClean="0"/>
              <a:t>Controller, Service, DTO, DAO </a:t>
            </a:r>
            <a:r>
              <a:rPr lang="en-US" dirty="0"/>
              <a:t>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 smtClean="0"/>
              <a:t>Logback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 session control and validation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(Login and </a:t>
            </a:r>
            <a:r>
              <a:rPr lang="en-US" dirty="0" smtClean="0"/>
              <a:t>Reimbursement)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Front-end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Login, Reimbursement, and Finance interactive pages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Implementing </a:t>
            </a:r>
            <a:r>
              <a:rPr lang="en-US" dirty="0" err="1" smtClean="0"/>
              <a:t>GenericDAO</a:t>
            </a:r>
            <a:r>
              <a:rPr lang="en-US" dirty="0" smtClean="0"/>
              <a:t>&lt;T</a:t>
            </a:r>
            <a:r>
              <a:rPr lang="en-US" dirty="0"/>
              <a:t>&gt; </a:t>
            </a:r>
            <a:r>
              <a:rPr lang="en-US" dirty="0" smtClean="0"/>
              <a:t> model fully </a:t>
            </a:r>
            <a:r>
              <a:rPr lang="en-US" dirty="0"/>
              <a:t>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Extend Add/Edit </a:t>
            </a:r>
            <a:r>
              <a:rPr lang="en-US" dirty="0"/>
              <a:t>DTO </a:t>
            </a:r>
            <a:r>
              <a:rPr lang="en-US" dirty="0" smtClean="0"/>
              <a:t>storing </a:t>
            </a:r>
            <a:r>
              <a:rPr lang="en-US" dirty="0"/>
              <a:t>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Minimal JUnit and </a:t>
            </a:r>
            <a:r>
              <a:rPr lang="en-US" dirty="0" err="1" smtClean="0"/>
              <a:t>Mockito</a:t>
            </a:r>
            <a:r>
              <a:rPr lang="en-US" dirty="0" smtClean="0"/>
              <a:t> test cases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</a:t>
            </a:r>
            <a:r>
              <a:rPr lang="en-US" dirty="0" smtClean="0"/>
              <a:t>internal driver tests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Extensive </a:t>
            </a:r>
            <a:r>
              <a:rPr lang="en-US" dirty="0"/>
              <a:t>Logging through </a:t>
            </a:r>
            <a:r>
              <a:rPr lang="en-US" dirty="0" smtClean="0"/>
              <a:t>package logging levels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</a:t>
            </a:r>
            <a:r>
              <a:rPr lang="en-US" dirty="0" smtClean="0"/>
              <a:t>for some initial endpoint </a:t>
            </a:r>
            <a:r>
              <a:rPr lang="en-US" dirty="0" smtClean="0"/>
              <a:t>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Internal test drivers and Admin driver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10965500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Expense </a:t>
            </a:r>
            <a:r>
              <a:rPr lang="en-US" sz="4000" dirty="0"/>
              <a:t>Reimbursement </a:t>
            </a:r>
            <a:r>
              <a:rPr lang="en-US" sz="4000" dirty="0" smtClean="0"/>
              <a:t>System (ERS) Summary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088" y="125832"/>
            <a:ext cx="9755425" cy="698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/>
              <a:t>Expense Reimbursement System (ERS)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463</Words>
  <Application>Microsoft Office PowerPoint</Application>
  <PresentationFormat>Widescreen</PresentationFormat>
  <Paragraphs>145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Expense Reimbursement System (ERS)</vt:lpstr>
      <vt:lpstr>PowerPoint Presentation</vt:lpstr>
      <vt:lpstr>PowerPoint Presentation</vt:lpstr>
      <vt:lpstr>PowerPoint Presentation</vt:lpstr>
      <vt:lpstr>Expense Reimbursement System (ERS)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162</cp:revision>
  <dcterms:created xsi:type="dcterms:W3CDTF">2021-07-29T02:36:30Z</dcterms:created>
  <dcterms:modified xsi:type="dcterms:W3CDTF">2021-08-26T15:58:22Z</dcterms:modified>
</cp:coreProperties>
</file>