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5" r:id="rId4"/>
    <p:sldId id="269" r:id="rId5"/>
    <p:sldId id="271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8" y="120357"/>
            <a:ext cx="9755425" cy="698793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Expense Reimbursement System (ERS)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447" y="819149"/>
            <a:ext cx="9423247" cy="5953982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ERS Project built based on </a:t>
            </a:r>
            <a:r>
              <a:rPr lang="en-US" dirty="0" err="1"/>
              <a:t>Revature</a:t>
            </a:r>
            <a:r>
              <a:rPr lang="en-US" dirty="0"/>
              <a:t>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Project 0 architecture modified and used in this </a:t>
            </a:r>
            <a:r>
              <a:rPr lang="en-US" dirty="0" err="1"/>
              <a:t>Revature</a:t>
            </a:r>
            <a:r>
              <a:rPr lang="en-US" dirty="0"/>
              <a:t> Project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an Expense Reimbursement System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Java 8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User and Reimbursement 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/>
              <a:t>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/>
              <a:t>, Hibernate, JDBC, </a:t>
            </a:r>
            <a:r>
              <a:rPr lang="en-US" dirty="0" err="1"/>
              <a:t>MariaDB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Login and Reimbursement endpoints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 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Data Access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HQL object orientated schema creation, data loads, record creation and updates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Hibernate for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Utilizes the endpoint Controller, Service layer validation, and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(AWS)) using Hibernate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Extend concepts created in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Fully implements a </a:t>
            </a:r>
            <a:r>
              <a:rPr lang="en-US" dirty="0" err="1"/>
              <a:t>GenericDAO</a:t>
            </a:r>
            <a:r>
              <a:rPr lang="en-US" dirty="0"/>
              <a:t>&lt;T&gt; DAO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Fully extends a base Data Transfer Object (DTO) model</a:t>
            </a:r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FFD1938-4192-486E-9D53-D9784518AD14}"/>
              </a:ext>
            </a:extLst>
          </p:cNvPr>
          <p:cNvSpPr txBox="1"/>
          <p:nvPr/>
        </p:nvSpPr>
        <p:spPr>
          <a:xfrm>
            <a:off x="130751" y="135257"/>
            <a:ext cx="378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Client Process Flow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A0ED7A8-1532-4365-90ED-3F304B8440CE}"/>
              </a:ext>
            </a:extLst>
          </p:cNvPr>
          <p:cNvSpPr/>
          <p:nvPr/>
        </p:nvSpPr>
        <p:spPr>
          <a:xfrm>
            <a:off x="4636261" y="1778212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dirty="0"/>
              <a:t>Index.html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2639167" y="3794979"/>
            <a:ext cx="5710893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2362" y="4529386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/>
              <a:t>LoginController</a:t>
            </a:r>
            <a:endParaRPr lang="en-US" dirty="0"/>
          </a:p>
        </p:txBody>
      </p:sp>
      <p:cxnSp>
        <p:nvCxnSpPr>
          <p:cNvPr id="6" name="Straight Arrow Connector 5"/>
          <p:cNvCxnSpPr>
            <a:cxnSpLocks/>
            <a:stCxn id="4" idx="2"/>
            <a:endCxn id="5" idx="0"/>
          </p:cNvCxnSpPr>
          <p:nvPr/>
        </p:nvCxnSpPr>
        <p:spPr>
          <a:xfrm>
            <a:off x="5494614" y="4019265"/>
            <a:ext cx="7206" cy="51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46530" y="4202308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10" name="Elbow Connector 9"/>
          <p:cNvCxnSpPr>
            <a:stCxn id="5" idx="0"/>
            <a:endCxn id="4" idx="2"/>
          </p:cNvCxnSpPr>
          <p:nvPr/>
        </p:nvCxnSpPr>
        <p:spPr>
          <a:xfrm rot="16200000" flipV="1">
            <a:off x="5243157" y="4270723"/>
            <a:ext cx="510121" cy="7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4" idx="0"/>
          </p:cNvCxnSpPr>
          <p:nvPr/>
        </p:nvCxnSpPr>
        <p:spPr>
          <a:xfrm>
            <a:off x="5481650" y="2839261"/>
            <a:ext cx="12964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2" idx="2"/>
          </p:cNvCxnSpPr>
          <p:nvPr/>
        </p:nvCxnSpPr>
        <p:spPr>
          <a:xfrm flipH="1" flipV="1">
            <a:off x="5481650" y="2839261"/>
            <a:ext cx="12964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A0ED7A8-1532-4365-90ED-3F304B8440CE}"/>
              </a:ext>
            </a:extLst>
          </p:cNvPr>
          <p:cNvSpPr/>
          <p:nvPr/>
        </p:nvSpPr>
        <p:spPr>
          <a:xfrm>
            <a:off x="8391506" y="1762907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sz="1300" dirty="0"/>
              <a:t>Reimbursement.html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A0ED7A8-1532-4365-90ED-3F304B8440CE}"/>
              </a:ext>
            </a:extLst>
          </p:cNvPr>
          <p:cNvSpPr/>
          <p:nvPr/>
        </p:nvSpPr>
        <p:spPr>
          <a:xfrm>
            <a:off x="995233" y="1778212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dirty="0"/>
              <a:t>Finance.html</a:t>
            </a:r>
          </a:p>
        </p:txBody>
      </p:sp>
      <p:cxnSp>
        <p:nvCxnSpPr>
          <p:cNvPr id="18" name="Straight Arrow Connector 17"/>
          <p:cNvCxnSpPr>
            <a:stCxn id="2" idx="3"/>
            <a:endCxn id="16" idx="1"/>
          </p:cNvCxnSpPr>
          <p:nvPr/>
        </p:nvCxnSpPr>
        <p:spPr>
          <a:xfrm flipV="1">
            <a:off x="6327038" y="2293432"/>
            <a:ext cx="2064468" cy="1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036006" y="3135633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466100" y="2016432"/>
            <a:ext cx="953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EMPLOYEE</a:t>
            </a:r>
          </a:p>
        </p:txBody>
      </p:sp>
      <p:cxnSp>
        <p:nvCxnSpPr>
          <p:cNvPr id="22" name="Elbow Connector 21"/>
          <p:cNvCxnSpPr>
            <a:stCxn id="16" idx="0"/>
            <a:endCxn id="61" idx="3"/>
          </p:cNvCxnSpPr>
          <p:nvPr/>
        </p:nvCxnSpPr>
        <p:spPr>
          <a:xfrm rot="16200000" flipV="1">
            <a:off x="7441133" y="-32855"/>
            <a:ext cx="280612" cy="3310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915099" y="1262465"/>
            <a:ext cx="125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session expired</a:t>
            </a:r>
          </a:p>
          <a:p>
            <a:r>
              <a:rPr lang="en-US" sz="1200" dirty="0"/>
              <a:t>logout</a:t>
            </a:r>
          </a:p>
        </p:txBody>
      </p:sp>
      <p:cxnSp>
        <p:nvCxnSpPr>
          <p:cNvPr id="25" name="Straight Arrow Connector 24"/>
          <p:cNvCxnSpPr>
            <a:stCxn id="2" idx="1"/>
            <a:endCxn id="17" idx="3"/>
          </p:cNvCxnSpPr>
          <p:nvPr/>
        </p:nvCxnSpPr>
        <p:spPr>
          <a:xfrm flipH="1">
            <a:off x="2686010" y="2308737"/>
            <a:ext cx="1950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0"/>
            <a:endCxn id="61" idx="1"/>
          </p:cNvCxnSpPr>
          <p:nvPr/>
        </p:nvCxnSpPr>
        <p:spPr>
          <a:xfrm rot="5400000" flipH="1" flipV="1">
            <a:off x="3287718" y="35200"/>
            <a:ext cx="295917" cy="3190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953154" y="1274764"/>
            <a:ext cx="118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session expired</a:t>
            </a:r>
          </a:p>
          <a:p>
            <a:r>
              <a:rPr lang="en-US" sz="1200" dirty="0"/>
              <a:t>logout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962593" y="2081079"/>
            <a:ext cx="95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FINANCE MANAGER</a:t>
            </a:r>
          </a:p>
        </p:txBody>
      </p:sp>
      <p:cxnSp>
        <p:nvCxnSpPr>
          <p:cNvPr id="31" name="Straight Arrow Connector 30"/>
          <p:cNvCxnSpPr>
            <a:stCxn id="16" idx="1"/>
            <a:endCxn id="4" idx="0"/>
          </p:cNvCxnSpPr>
          <p:nvPr/>
        </p:nvCxnSpPr>
        <p:spPr>
          <a:xfrm flipH="1">
            <a:off x="5494614" y="2293432"/>
            <a:ext cx="2896892" cy="15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  <a:endCxn id="16" idx="1"/>
          </p:cNvCxnSpPr>
          <p:nvPr/>
        </p:nvCxnSpPr>
        <p:spPr>
          <a:xfrm flipV="1">
            <a:off x="5494614" y="2293432"/>
            <a:ext cx="2896892" cy="15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7" idx="2"/>
            <a:endCxn id="4" idx="0"/>
          </p:cNvCxnSpPr>
          <p:nvPr/>
        </p:nvCxnSpPr>
        <p:spPr>
          <a:xfrm>
            <a:off x="1840622" y="2839261"/>
            <a:ext cx="3653992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993892" y="2970825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verify session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633226" y="2848180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verify session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74155" y="4536113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/>
              <a:t>ReimbursementController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842615" y="5568613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 err="1"/>
              <a:t>UserService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17" idx="2"/>
            <a:endCxn id="4" idx="1"/>
          </p:cNvCxnSpPr>
          <p:nvPr/>
        </p:nvCxnSpPr>
        <p:spPr>
          <a:xfrm>
            <a:off x="1840622" y="2839261"/>
            <a:ext cx="798545" cy="106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2"/>
            <a:endCxn id="4" idx="3"/>
          </p:cNvCxnSpPr>
          <p:nvPr/>
        </p:nvCxnSpPr>
        <p:spPr>
          <a:xfrm flipH="1">
            <a:off x="8350060" y="2823956"/>
            <a:ext cx="886835" cy="108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34" idx="1"/>
          </p:cNvCxnSpPr>
          <p:nvPr/>
        </p:nvCxnSpPr>
        <p:spPr>
          <a:xfrm>
            <a:off x="6341278" y="5024914"/>
            <a:ext cx="1501337" cy="103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49725" y="6101474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116353" y="3303396"/>
            <a:ext cx="116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reimbursement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793477" y="3201658"/>
            <a:ext cx="116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reimbursement</a:t>
            </a:r>
          </a:p>
        </p:txBody>
      </p:sp>
      <p:cxnSp>
        <p:nvCxnSpPr>
          <p:cNvPr id="69" name="Straight Arrow Connector 68"/>
          <p:cNvCxnSpPr>
            <a:stCxn id="4" idx="2"/>
            <a:endCxn id="32" idx="0"/>
          </p:cNvCxnSpPr>
          <p:nvPr/>
        </p:nvCxnSpPr>
        <p:spPr>
          <a:xfrm flipH="1">
            <a:off x="3013613" y="4019265"/>
            <a:ext cx="2481001" cy="51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817441" y="4155667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72" name="Straight Arrow Connector 71"/>
          <p:cNvCxnSpPr>
            <a:stCxn id="32" idx="2"/>
            <a:endCxn id="57" idx="1"/>
          </p:cNvCxnSpPr>
          <p:nvPr/>
        </p:nvCxnSpPr>
        <p:spPr>
          <a:xfrm>
            <a:off x="3013613" y="5527169"/>
            <a:ext cx="2069308" cy="62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837321" y="5568613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75" name="Straight Arrow Connector 74"/>
          <p:cNvCxnSpPr>
            <a:stCxn id="4" idx="3"/>
            <a:endCxn id="16" idx="2"/>
          </p:cNvCxnSpPr>
          <p:nvPr/>
        </p:nvCxnSpPr>
        <p:spPr>
          <a:xfrm flipV="1">
            <a:off x="8350060" y="2823956"/>
            <a:ext cx="886835" cy="108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1"/>
            <a:endCxn id="17" idx="2"/>
          </p:cNvCxnSpPr>
          <p:nvPr/>
        </p:nvCxnSpPr>
        <p:spPr>
          <a:xfrm flipH="1" flipV="1">
            <a:off x="1840622" y="2839261"/>
            <a:ext cx="798545" cy="106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4" idx="1"/>
            <a:endCxn id="5" idx="3"/>
          </p:cNvCxnSpPr>
          <p:nvPr/>
        </p:nvCxnSpPr>
        <p:spPr>
          <a:xfrm flipH="1" flipV="1">
            <a:off x="6341278" y="5024914"/>
            <a:ext cx="1501337" cy="103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7" idx="1"/>
            <a:endCxn id="32" idx="2"/>
          </p:cNvCxnSpPr>
          <p:nvPr/>
        </p:nvCxnSpPr>
        <p:spPr>
          <a:xfrm flipH="1" flipV="1">
            <a:off x="3013613" y="5527169"/>
            <a:ext cx="2069308" cy="62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2" idx="0"/>
            <a:endCxn id="4" idx="2"/>
          </p:cNvCxnSpPr>
          <p:nvPr/>
        </p:nvCxnSpPr>
        <p:spPr>
          <a:xfrm flipV="1">
            <a:off x="3013613" y="4019265"/>
            <a:ext cx="2481001" cy="51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" idx="0"/>
            <a:endCxn id="17" idx="2"/>
          </p:cNvCxnSpPr>
          <p:nvPr/>
        </p:nvCxnSpPr>
        <p:spPr>
          <a:xfrm flipH="1" flipV="1">
            <a:off x="1840622" y="2839261"/>
            <a:ext cx="3653992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0"/>
            <a:endCxn id="16" idx="1"/>
          </p:cNvCxnSpPr>
          <p:nvPr/>
        </p:nvCxnSpPr>
        <p:spPr>
          <a:xfrm flipV="1">
            <a:off x="5494614" y="2293432"/>
            <a:ext cx="2896892" cy="15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Sort 40"/>
          <p:cNvSpPr/>
          <p:nvPr/>
        </p:nvSpPr>
        <p:spPr>
          <a:xfrm>
            <a:off x="5067751" y="1056878"/>
            <a:ext cx="895252" cy="98528"/>
          </a:xfrm>
          <a:prstGeom prst="flowChartSor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17" idx="0"/>
          </p:cNvCxnSpPr>
          <p:nvPr/>
        </p:nvCxnSpPr>
        <p:spPr>
          <a:xfrm>
            <a:off x="1840621" y="1784562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7" idx="0"/>
            <a:endCxn id="41" idx="1"/>
          </p:cNvCxnSpPr>
          <p:nvPr/>
        </p:nvCxnSpPr>
        <p:spPr>
          <a:xfrm rot="5400000" flipH="1" flipV="1">
            <a:off x="3118151" y="-171387"/>
            <a:ext cx="672070" cy="32271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1" idx="1"/>
            <a:endCxn id="17" idx="0"/>
          </p:cNvCxnSpPr>
          <p:nvPr/>
        </p:nvCxnSpPr>
        <p:spPr>
          <a:xfrm rot="10800000" flipV="1">
            <a:off x="1840623" y="1106142"/>
            <a:ext cx="3227129" cy="67207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1" idx="3"/>
            <a:endCxn id="16" idx="0"/>
          </p:cNvCxnSpPr>
          <p:nvPr/>
        </p:nvCxnSpPr>
        <p:spPr>
          <a:xfrm>
            <a:off x="5963003" y="1106142"/>
            <a:ext cx="3273892" cy="65676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6" idx="0"/>
            <a:endCxn id="41" idx="3"/>
          </p:cNvCxnSpPr>
          <p:nvPr/>
        </p:nvCxnSpPr>
        <p:spPr>
          <a:xfrm rot="16200000" flipV="1">
            <a:off x="7271567" y="-202421"/>
            <a:ext cx="656765" cy="32738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101198" y="825839"/>
            <a:ext cx="96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own</a:t>
            </a:r>
          </a:p>
        </p:txBody>
      </p:sp>
      <p:sp>
        <p:nvSpPr>
          <p:cNvPr id="57" name="Flowchart: Sort 56"/>
          <p:cNvSpPr/>
          <p:nvPr/>
        </p:nvSpPr>
        <p:spPr>
          <a:xfrm>
            <a:off x="5082921" y="6104113"/>
            <a:ext cx="895252" cy="98528"/>
          </a:xfrm>
          <a:prstGeom prst="flowChartSor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424280" y="4217951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78" name="Straight Arrow Connector 77"/>
          <p:cNvCxnSpPr>
            <a:stCxn id="57" idx="3"/>
            <a:endCxn id="34" idx="1"/>
          </p:cNvCxnSpPr>
          <p:nvPr/>
        </p:nvCxnSpPr>
        <p:spPr>
          <a:xfrm flipV="1">
            <a:off x="5978173" y="6064141"/>
            <a:ext cx="1864442" cy="8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57" idx="3"/>
          </p:cNvCxnSpPr>
          <p:nvPr/>
        </p:nvCxnSpPr>
        <p:spPr>
          <a:xfrm flipH="1">
            <a:off x="5978173" y="6064141"/>
            <a:ext cx="1827737" cy="8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20835" y="5197733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572161" y="804511"/>
            <a:ext cx="62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sp>
        <p:nvSpPr>
          <p:cNvPr id="61" name="Flowchart: Sort 60"/>
          <p:cNvSpPr/>
          <p:nvPr/>
        </p:nvSpPr>
        <p:spPr>
          <a:xfrm>
            <a:off x="5030731" y="1433031"/>
            <a:ext cx="895252" cy="98528"/>
          </a:xfrm>
          <a:prstGeom prst="flowChartSor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61" idx="2"/>
            <a:endCxn id="2" idx="0"/>
          </p:cNvCxnSpPr>
          <p:nvPr/>
        </p:nvCxnSpPr>
        <p:spPr>
          <a:xfrm>
            <a:off x="5478357" y="1531559"/>
            <a:ext cx="3293" cy="24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0"/>
            <a:endCxn id="61" idx="2"/>
          </p:cNvCxnSpPr>
          <p:nvPr/>
        </p:nvCxnSpPr>
        <p:spPr>
          <a:xfrm flipH="1" flipV="1">
            <a:off x="5478357" y="1531559"/>
            <a:ext cx="3293" cy="24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775912" y="3999422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 smtClean="0"/>
              <a:t>UserController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" idx="3"/>
            <a:endCxn id="80" idx="1"/>
          </p:cNvCxnSpPr>
          <p:nvPr/>
        </p:nvCxnSpPr>
        <p:spPr>
          <a:xfrm>
            <a:off x="8350060" y="3907122"/>
            <a:ext cx="1425852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0" idx="1"/>
            <a:endCxn id="34" idx="0"/>
          </p:cNvCxnSpPr>
          <p:nvPr/>
        </p:nvCxnSpPr>
        <p:spPr>
          <a:xfrm flipH="1">
            <a:off x="8682073" y="4494950"/>
            <a:ext cx="1093839" cy="107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4" idx="0"/>
            <a:endCxn id="80" idx="1"/>
          </p:cNvCxnSpPr>
          <p:nvPr/>
        </p:nvCxnSpPr>
        <p:spPr>
          <a:xfrm flipV="1">
            <a:off x="8682073" y="4494950"/>
            <a:ext cx="1093839" cy="107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0" idx="1"/>
            <a:endCxn id="4" idx="3"/>
          </p:cNvCxnSpPr>
          <p:nvPr/>
        </p:nvCxnSpPr>
        <p:spPr>
          <a:xfrm flipH="1" flipV="1">
            <a:off x="8350060" y="3907122"/>
            <a:ext cx="1425852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62720" y="5627144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 err="1" smtClean="0"/>
              <a:t>Reimbursement</a:t>
            </a:r>
            <a:r>
              <a:rPr lang="en-US" dirty="0" err="1" smtClean="0"/>
              <a:t>Service</a:t>
            </a:r>
            <a:endParaRPr lang="en-US" dirty="0"/>
          </a:p>
        </p:txBody>
      </p:sp>
      <p:cxnSp>
        <p:nvCxnSpPr>
          <p:cNvPr id="95" name="Straight Arrow Connector 94"/>
          <p:cNvCxnSpPr>
            <a:stCxn id="32" idx="1"/>
            <a:endCxn id="90" idx="0"/>
          </p:cNvCxnSpPr>
          <p:nvPr/>
        </p:nvCxnSpPr>
        <p:spPr>
          <a:xfrm flipH="1">
            <a:off x="1202178" y="5031641"/>
            <a:ext cx="971977" cy="5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0"/>
            <a:endCxn id="32" idx="1"/>
          </p:cNvCxnSpPr>
          <p:nvPr/>
        </p:nvCxnSpPr>
        <p:spPr>
          <a:xfrm flipV="1">
            <a:off x="1202178" y="5031641"/>
            <a:ext cx="971977" cy="5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0" idx="3"/>
            <a:endCxn id="57" idx="1"/>
          </p:cNvCxnSpPr>
          <p:nvPr/>
        </p:nvCxnSpPr>
        <p:spPr>
          <a:xfrm>
            <a:off x="2041636" y="6122672"/>
            <a:ext cx="3041285" cy="3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7" idx="1"/>
            <a:endCxn id="90" idx="3"/>
          </p:cNvCxnSpPr>
          <p:nvPr/>
        </p:nvCxnSpPr>
        <p:spPr>
          <a:xfrm flipH="1" flipV="1">
            <a:off x="2041636" y="6122672"/>
            <a:ext cx="3041285" cy="3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609983" y="6122672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95687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ED827AB-78FC-41AC-8676-30DA25D7C5FC}"/>
              </a:ext>
            </a:extLst>
          </p:cNvPr>
          <p:cNvSpPr/>
          <p:nvPr/>
        </p:nvSpPr>
        <p:spPr>
          <a:xfrm>
            <a:off x="7544214" y="332640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&lt;Tn&gt;DTO</a:t>
            </a:r>
          </a:p>
          <a:p>
            <a:pPr algn="ctr"/>
            <a:r>
              <a:rPr lang="en-US" sz="1200" dirty="0"/>
              <a:t>&lt;Tn&gt;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C3FE7107-D2B1-4448-B03A-F2CE9B45CFD6}"/>
              </a:ext>
            </a:extLst>
          </p:cNvPr>
          <p:cNvSpPr/>
          <p:nvPr/>
        </p:nvSpPr>
        <p:spPr>
          <a:xfrm>
            <a:off x="4733154" y="253109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&lt;Tn&gt;</a:t>
            </a:r>
            <a:r>
              <a:rPr lang="en-US" dirty="0" err="1"/>
              <a:t>DAOImpl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2F7B40FD-C5BA-431D-AE99-1CB70F1BAB88}"/>
              </a:ext>
            </a:extLst>
          </p:cNvPr>
          <p:cNvSpPr/>
          <p:nvPr/>
        </p:nvSpPr>
        <p:spPr>
          <a:xfrm>
            <a:off x="8635143" y="97211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&lt;Tn&gt;Model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CF3E4DE9-C6F2-4C11-BE7F-2753CDEFE535}"/>
              </a:ext>
            </a:extLst>
          </p:cNvPr>
          <p:cNvSpPr/>
          <p:nvPr/>
        </p:nvSpPr>
        <p:spPr>
          <a:xfrm>
            <a:off x="7508008" y="519535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&lt;Tn&gt;Controller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79362" y="4590037"/>
            <a:ext cx="151917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&lt;Tn&gt;Service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9897" y="41754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&lt;T&gt;Model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913071"/>
            <a:ext cx="2241471" cy="155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33863" y="280924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57" idx="1"/>
          </p:cNvCxnSpPr>
          <p:nvPr/>
        </p:nvCxnSpPr>
        <p:spPr>
          <a:xfrm flipV="1">
            <a:off x="6258426" y="2308389"/>
            <a:ext cx="4048574" cy="15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207461" y="20881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&lt;T&gt;</a:t>
            </a:r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400487" y="158383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17928" y="405185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1862" cy="108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001782" y="365296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69870" cy="192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Hibernate</a:t>
            </a:r>
          </a:p>
          <a:p>
            <a:pPr algn="ctr"/>
            <a:r>
              <a:rPr lang="en-US" sz="1200" dirty="0" err="1"/>
              <a:t>SessionFactorySingleton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667600"/>
            <a:ext cx="1027557" cy="18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457552" y="622132"/>
            <a:ext cx="86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  <a:p>
            <a:r>
              <a:rPr lang="en-US" sz="1200" dirty="0"/>
              <a:t>creates</a:t>
            </a:r>
          </a:p>
          <a:p>
            <a:r>
              <a:rPr lang="en-US" sz="1200" dirty="0"/>
              <a:t>updates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Generic&lt;T&gt; Process Flow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198345" cy="8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547380"/>
            <a:ext cx="2391405" cy="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7618534" y="16406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61772" y="467819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&lt;T&gt;Controller</a:t>
            </a:r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12725" y="4547380"/>
            <a:ext cx="1149047" cy="62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444271" y="43209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9186924" y="4643673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cxnSpLocks/>
            <a:stCxn id="46" idx="3"/>
            <a:endCxn id="52" idx="2"/>
          </p:cNvCxnSpPr>
          <p:nvPr/>
        </p:nvCxnSpPr>
        <p:spPr>
          <a:xfrm flipV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2" idx="2"/>
            <a:endCxn id="46" idx="3"/>
          </p:cNvCxnSpPr>
          <p:nvPr/>
        </p:nvCxnSpPr>
        <p:spPr>
          <a:xfrm flipH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572847" y="5006032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12725" y="3304776"/>
            <a:ext cx="1221138" cy="124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H="1" flipV="1">
            <a:off x="8181262" y="3800304"/>
            <a:ext cx="19968" cy="87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61295" y="4358304"/>
            <a:ext cx="49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AuthenticationFailureException</a:t>
            </a:r>
            <a:endParaRPr lang="en-US" sz="1200" dirty="0"/>
          </a:p>
        </p:txBody>
      </p:sp>
      <p:cxnSp>
        <p:nvCxnSpPr>
          <p:cNvPr id="6" name="Straight Arrow Connector 5"/>
          <p:cNvCxnSpPr>
            <a:cxnSpLocks/>
            <a:stCxn id="29" idx="1"/>
            <a:endCxn id="49" idx="3"/>
          </p:cNvCxnSpPr>
          <p:nvPr/>
        </p:nvCxnSpPr>
        <p:spPr>
          <a:xfrm flipH="1">
            <a:off x="3794137" y="4547380"/>
            <a:ext cx="923791" cy="158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BA679-F71B-47BD-BE29-21E7C2262CEB}"/>
              </a:ext>
            </a:extLst>
          </p:cNvPr>
          <p:cNvSpPr/>
          <p:nvPr/>
        </p:nvSpPr>
        <p:spPr>
          <a:xfrm>
            <a:off x="10307000" y="1812861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 flipV="1">
            <a:off x="8928660" y="2308389"/>
            <a:ext cx="1378340" cy="99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ERS Physical Database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36" y="993024"/>
            <a:ext cx="66294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A221E1-FAF2-4290-9E9E-12C74FCB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Traceability Matrix (RTM)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D35AFD6-14E5-4229-AC73-C65241D4509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842346"/>
              </p:ext>
            </p:extLst>
          </p:nvPr>
        </p:nvGraphicFramePr>
        <p:xfrm>
          <a:off x="838200" y="1533525"/>
          <a:ext cx="1066800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10449082" imgH="7819875" progId="Excel.Sheet.12">
                  <p:embed/>
                </p:oleObj>
              </mc:Choice>
              <mc:Fallback>
                <p:oleObj name="Worksheet" r:id="rId3" imgW="10449082" imgH="78198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33525"/>
                        <a:ext cx="10668000" cy="466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34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49"/>
            <a:ext cx="9144000" cy="588827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“create” for creating the schema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HQL performing object data loads, record create and updates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the Controller, Service, DTO, DAO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Login session control and 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(Login and Reimbursement)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Front-end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Login, Reimbursement, and Finance interactive pages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Implementing </a:t>
            </a:r>
            <a:r>
              <a:rPr lang="en-US" dirty="0" err="1"/>
              <a:t>GenericDAO</a:t>
            </a:r>
            <a:r>
              <a:rPr lang="en-US" dirty="0"/>
              <a:t>&lt;T&gt;  model fully 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Extend Add/Edit DTO storing data generically in </a:t>
            </a:r>
            <a:r>
              <a:rPr lang="en-US" dirty="0" err="1"/>
              <a:t>HashMaps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Minimal JUnit and </a:t>
            </a:r>
            <a:r>
              <a:rPr lang="en-US" dirty="0" err="1"/>
              <a:t>Mockito</a:t>
            </a:r>
            <a:r>
              <a:rPr lang="en-US" dirty="0"/>
              <a:t> test cases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utilization of internal driver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Logging through package logging levels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utilize for some initial endpoint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Internal test drivers and Admin driver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66088" y="120357"/>
            <a:ext cx="10965500" cy="698793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Expense Reimbursement System (ERS) Summary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6088" y="125832"/>
            <a:ext cx="9755425" cy="698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/>
              <a:t>Expense Reimbursement System (ERS)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5480</TotalTime>
  <Words>474</Words>
  <Application>Microsoft Office PowerPoint</Application>
  <PresentationFormat>Widescreen</PresentationFormat>
  <Paragraphs>151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Worksheet</vt:lpstr>
      <vt:lpstr>Expense Reimbursement System (ERS)</vt:lpstr>
      <vt:lpstr>PowerPoint Presentation</vt:lpstr>
      <vt:lpstr>PowerPoint Presentation</vt:lpstr>
      <vt:lpstr>PowerPoint Presentation</vt:lpstr>
      <vt:lpstr>Requirements Traceability Matrix (RTM)</vt:lpstr>
      <vt:lpstr>Expense Reimbursement System (ERS)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167</cp:revision>
  <dcterms:created xsi:type="dcterms:W3CDTF">2021-07-29T02:36:30Z</dcterms:created>
  <dcterms:modified xsi:type="dcterms:W3CDTF">2021-08-27T13:39:28Z</dcterms:modified>
</cp:coreProperties>
</file>