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77" r:id="rId4"/>
    <p:sldId id="279" r:id="rId5"/>
    <p:sldId id="2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109CE88-B989-4109-89C8-36F7C245DB1C}"/>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 xmlns:a16="http://schemas.microsoft.com/office/drawing/2014/main"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B6F7EF-D1BE-4437-85F3-99626E37E4EF}"/>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 xmlns:a16="http://schemas.microsoft.com/office/drawing/2014/main"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426B8E1-6758-4F5E-B618-96641332600B}"/>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 xmlns:a16="http://schemas.microsoft.com/office/drawing/2014/main"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776BDAF-D8F2-4A61-904D-094BB4545702}"/>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 xmlns:a16="http://schemas.microsoft.com/office/drawing/2014/main"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00EA68C-01A6-487D-9D6E-1D1B4EAC0440}"/>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 xmlns:a16="http://schemas.microsoft.com/office/drawing/2014/main"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E9B8EF5-28D5-4C4E-A2AB-EEA30D75DAFE}"/>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6" name="Footer Placeholder 5">
            <a:extLst>
              <a:ext uri="{FF2B5EF4-FFF2-40B4-BE49-F238E27FC236}">
                <a16:creationId xmlns="" xmlns:a16="http://schemas.microsoft.com/office/drawing/2014/main"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CFD4208-60E7-48B1-8CD0-717D5E26B827}"/>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8" name="Footer Placeholder 7">
            <a:extLst>
              <a:ext uri="{FF2B5EF4-FFF2-40B4-BE49-F238E27FC236}">
                <a16:creationId xmlns="" xmlns:a16="http://schemas.microsoft.com/office/drawing/2014/main"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D6F5F83-F07E-4501-B86B-9F96CD43993C}"/>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4" name="Footer Placeholder 3">
            <a:extLst>
              <a:ext uri="{FF2B5EF4-FFF2-40B4-BE49-F238E27FC236}">
                <a16:creationId xmlns="" xmlns:a16="http://schemas.microsoft.com/office/drawing/2014/main"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877919A-C4B6-46FD-A08A-9A4B867FE01A}"/>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3" name="Footer Placeholder 2">
            <a:extLst>
              <a:ext uri="{FF2B5EF4-FFF2-40B4-BE49-F238E27FC236}">
                <a16:creationId xmlns="" xmlns:a16="http://schemas.microsoft.com/office/drawing/2014/main"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7A441D-4FA7-4110-BF24-165CD3C3DAD7}"/>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6" name="Footer Placeholder 5">
            <a:extLst>
              <a:ext uri="{FF2B5EF4-FFF2-40B4-BE49-F238E27FC236}">
                <a16:creationId xmlns="" xmlns:a16="http://schemas.microsoft.com/office/drawing/2014/main"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8C8945E-A47A-42A2-9DF6-CA6D5002F65F}"/>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6" name="Footer Placeholder 5">
            <a:extLst>
              <a:ext uri="{FF2B5EF4-FFF2-40B4-BE49-F238E27FC236}">
                <a16:creationId xmlns="" xmlns:a16="http://schemas.microsoft.com/office/drawing/2014/main"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9/13/2021</a:t>
            </a:fld>
            <a:endParaRPr lang="en-US"/>
          </a:p>
        </p:txBody>
      </p:sp>
      <p:sp>
        <p:nvSpPr>
          <p:cNvPr id="5" name="Footer Placeholder 4">
            <a:extLst>
              <a:ext uri="{FF2B5EF4-FFF2-40B4-BE49-F238E27FC236}">
                <a16:creationId xmlns="" xmlns:a16="http://schemas.microsoft.com/office/drawing/2014/main"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85000" lnSpcReduction="20000"/>
          </a:bodyPr>
          <a:lstStyle/>
          <a:p>
            <a:pPr marL="342900" indent="-342900" algn="l">
              <a:buFont typeface="Arial" panose="020B0604020202020204" pitchFamily="34" charset="0"/>
              <a:buChar char="•"/>
            </a:pPr>
            <a:r>
              <a:rPr lang="en-US" dirty="0"/>
              <a:t>Team Members</a:t>
            </a:r>
          </a:p>
          <a:p>
            <a:pPr marL="800100" lvl="1" indent="-342900" algn="l">
              <a:buFont typeface="Arial" panose="020B0604020202020204" pitchFamily="34" charset="0"/>
              <a:buChar char="•"/>
            </a:pPr>
            <a:r>
              <a:rPr lang="en-US" dirty="0"/>
              <a:t>Antonio Pierre</a:t>
            </a:r>
          </a:p>
          <a:p>
            <a:pPr marL="800100" lvl="1" indent="-342900" algn="l">
              <a:buFont typeface="Arial" panose="020B0604020202020204" pitchFamily="34" charset="0"/>
              <a:buChar char="•"/>
            </a:pPr>
            <a:r>
              <a:rPr lang="en-US" dirty="0"/>
              <a:t>Matthew Rho</a:t>
            </a:r>
          </a:p>
          <a:p>
            <a:pPr marL="800100" lvl="1" indent="-342900" algn="l">
              <a:buFont typeface="Arial" panose="020B0604020202020204" pitchFamily="34" charset="0"/>
              <a:buChar char="•"/>
            </a:pPr>
            <a:r>
              <a:rPr lang="en-US" dirty="0"/>
              <a:t>Tom Weikel</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smtClean="0"/>
              <a:t>Team </a:t>
            </a:r>
            <a:r>
              <a:rPr lang="en-US" dirty="0"/>
              <a:t>Power: </a:t>
            </a:r>
            <a:r>
              <a:rPr lang="en-US" dirty="0" err="1"/>
              <a:t>PoweR</a:t>
            </a:r>
            <a:r>
              <a:rPr lang="en-US" dirty="0"/>
              <a:t> Rangers Coffee System</a:t>
            </a:r>
          </a:p>
          <a:p>
            <a:pPr marL="800100" lvl="1" indent="-342900" algn="l">
              <a:buFont typeface="Arial" panose="020B0604020202020204" pitchFamily="34" charset="0"/>
              <a:buChar char="•"/>
            </a:pPr>
            <a:r>
              <a:rPr lang="en-US" dirty="0"/>
              <a:t>Slogan: “Power Brewed to Power Through”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Aromatic Mountain Technologies (AMT) is an online coffee store that allows customers and employees to buy coffee beans, ground coffee, syrups, coffee accessory and apparel.  AMT makes use of an external free API possibly to do payment processing and/or shopping cart API.  AMT has internal RESTful APIs that are consumed by the client web pages.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Thought process</a:t>
            </a:r>
          </a:p>
          <a:p>
            <a:pPr marL="800100" lvl="1" indent="-342900" algn="l">
              <a:buFont typeface="Arial" panose="020B0604020202020204" pitchFamily="34" charset="0"/>
              <a:buChar char="•"/>
            </a:pPr>
            <a:r>
              <a:rPr lang="en-US" dirty="0"/>
              <a:t>Client server / login / endpoints / roles</a:t>
            </a:r>
          </a:p>
          <a:p>
            <a:pPr marL="800100" lvl="1" indent="-342900" algn="l">
              <a:buFont typeface="Arial" panose="020B0604020202020204" pitchFamily="34" charset="0"/>
              <a:buChar char="•"/>
            </a:pPr>
            <a:r>
              <a:rPr lang="en-US" dirty="0"/>
              <a:t>Online Store (Like Amazon)</a:t>
            </a:r>
          </a:p>
          <a:p>
            <a:pPr marL="1257300" lvl="2" indent="-342900" algn="l">
              <a:buFont typeface="Arial" panose="020B0604020202020204" pitchFamily="34" charset="0"/>
              <a:buChar char="•"/>
            </a:pPr>
            <a:r>
              <a:rPr lang="en-US" dirty="0"/>
              <a:t>Customers</a:t>
            </a:r>
          </a:p>
          <a:p>
            <a:pPr marL="1257300" lvl="2" indent="-342900" algn="l">
              <a:buFont typeface="Arial" panose="020B0604020202020204" pitchFamily="34" charset="0"/>
              <a:buChar char="•"/>
            </a:pPr>
            <a:r>
              <a:rPr lang="en-US" dirty="0"/>
              <a:t>Admin</a:t>
            </a:r>
          </a:p>
          <a:p>
            <a:pPr marL="1257300" lvl="2" indent="-342900" algn="l">
              <a:buFont typeface="Arial" panose="020B0604020202020204" pitchFamily="34" charset="0"/>
              <a:buChar char="•"/>
            </a:pPr>
            <a:r>
              <a:rPr lang="en-US" dirty="0"/>
              <a:t>Employee (access to some but not all Admin areas)</a:t>
            </a:r>
          </a:p>
          <a:p>
            <a:pPr marL="1257300" lvl="2" indent="-342900" algn="l">
              <a:buFont typeface="Arial" panose="020B0604020202020204" pitchFamily="34" charset="0"/>
              <a:buChar char="•"/>
            </a:pPr>
            <a:r>
              <a:rPr lang="en-US" dirty="0"/>
              <a:t>Product pages (One related products, like a Starbucks Coffee and related items)</a:t>
            </a:r>
          </a:p>
          <a:p>
            <a:pPr marL="1257300" lvl="2" indent="-342900" algn="l">
              <a:buFont typeface="Arial" panose="020B0604020202020204" pitchFamily="34" charset="0"/>
              <a:buChar char="•"/>
            </a:pPr>
            <a:r>
              <a:rPr lang="en-US" dirty="0"/>
              <a:t>Payment process (store payment info [credit cards, </a:t>
            </a:r>
            <a:r>
              <a:rPr lang="en-US" dirty="0" err="1"/>
              <a:t>paypal</a:t>
            </a:r>
            <a:r>
              <a:rPr lang="en-US" dirty="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a:t>User Stories</a:t>
            </a:r>
          </a:p>
          <a:p>
            <a:pPr marL="800100" lvl="1" indent="-342900" algn="l">
              <a:buFont typeface="Arial" panose="020B0604020202020204" pitchFamily="34" charset="0"/>
              <a:buChar char="•"/>
            </a:pPr>
            <a:r>
              <a:rPr lang="en-US" dirty="0"/>
              <a:t>View Catalog</a:t>
            </a:r>
          </a:p>
          <a:p>
            <a:pPr marL="800100" lvl="1" indent="-342900" algn="l">
              <a:buFont typeface="Arial" panose="020B0604020202020204" pitchFamily="34" charset="0"/>
              <a:buChar char="•"/>
            </a:pPr>
            <a:r>
              <a:rPr lang="en-US" dirty="0"/>
              <a:t>Add to shopping cart</a:t>
            </a:r>
          </a:p>
          <a:p>
            <a:pPr marL="800100" lvl="1" indent="-342900" algn="l">
              <a:buFont typeface="Arial" panose="020B0604020202020204" pitchFamily="34" charset="0"/>
              <a:buChar char="•"/>
            </a:pPr>
            <a:r>
              <a:rPr lang="en-US" dirty="0"/>
              <a:t>Checkout (login)</a:t>
            </a:r>
          </a:p>
          <a:p>
            <a:pPr marL="800100" lvl="1" indent="-342900" algn="l">
              <a:buFont typeface="Arial" panose="020B0604020202020204" pitchFamily="34" charset="0"/>
              <a:buChar char="•"/>
            </a:pPr>
            <a:r>
              <a:rPr lang="en-US" dirty="0"/>
              <a:t>Admin user stories (controls publishing catalog)</a:t>
            </a:r>
          </a:p>
          <a:p>
            <a:pPr marL="1257300" lvl="2" indent="-342900" algn="l">
              <a:buFont typeface="Arial" panose="020B0604020202020204" pitchFamily="34" charset="0"/>
              <a:buChar char="•"/>
            </a:pPr>
            <a:r>
              <a:rPr lang="en-US" dirty="0"/>
              <a:t>As an Admin controls publishing of Employee catalog items and pages</a:t>
            </a:r>
          </a:p>
          <a:p>
            <a:pPr marL="800100" lvl="1" indent="-342900" algn="l">
              <a:buFont typeface="Arial" panose="020B0604020202020204" pitchFamily="34" charset="0"/>
              <a:buChar char="•"/>
            </a:pPr>
            <a:r>
              <a:rPr lang="en-US" dirty="0"/>
              <a:t>Employee (in employee role and as customers) user stories</a:t>
            </a:r>
          </a:p>
          <a:p>
            <a:pPr marL="1257300" lvl="2" indent="-342900" algn="l">
              <a:buFont typeface="Arial" panose="020B0604020202020204" pitchFamily="34" charset="0"/>
              <a:buChar char="•"/>
            </a:pPr>
            <a:r>
              <a:rPr lang="en-US" dirty="0"/>
              <a:t>As an employee I can create catalog items / pages</a:t>
            </a:r>
          </a:p>
          <a:p>
            <a:pPr marL="1257300" lvl="2" indent="-342900" algn="l">
              <a:buFont typeface="Arial" panose="020B0604020202020204" pitchFamily="34" charset="0"/>
              <a:buChar char="•"/>
            </a:pPr>
            <a:r>
              <a:rPr lang="en-US" dirty="0"/>
              <a:t>As an employee I provide customer support (contact us support, online chat)</a:t>
            </a:r>
          </a:p>
          <a:p>
            <a:pPr marL="1257300" lvl="2" indent="-342900" algn="l">
              <a:buFont typeface="Arial" panose="020B0604020202020204" pitchFamily="34" charset="0"/>
              <a:buChar char="•"/>
            </a:pPr>
            <a:r>
              <a:rPr lang="en-US" dirty="0"/>
              <a:t>As an employee buying from the catalog I want to use my company discount benefits</a:t>
            </a:r>
          </a:p>
          <a:p>
            <a:pPr marL="800100" lvl="1" indent="-342900" algn="l">
              <a:buFont typeface="Arial" panose="020B0604020202020204" pitchFamily="34" charset="0"/>
              <a:buChar char="•"/>
            </a:pPr>
            <a:r>
              <a:rPr lang="en-US" dirty="0"/>
              <a:t>Customer</a:t>
            </a:r>
          </a:p>
          <a:p>
            <a:pPr marL="1257300" lvl="2" indent="-342900" algn="l">
              <a:buFont typeface="Arial" panose="020B0604020202020204" pitchFamily="34" charset="0"/>
              <a:buChar char="•"/>
            </a:pPr>
            <a:r>
              <a:rPr lang="en-US" dirty="0"/>
              <a:t>As a Customer I want to view the online catalog</a:t>
            </a:r>
          </a:p>
          <a:p>
            <a:pPr marL="1257300" lvl="2" indent="-342900" algn="l">
              <a:buFont typeface="Arial" panose="020B0604020202020204" pitchFamily="34" charset="0"/>
              <a:buChar char="•"/>
            </a:pPr>
            <a:r>
              <a:rPr lang="en-US" dirty="0"/>
              <a:t>As a Customer I want to buy from the online catalog</a:t>
            </a:r>
          </a:p>
          <a:p>
            <a:pPr marL="1257300" lvl="2" indent="-342900" algn="l">
              <a:buFont typeface="Arial" panose="020B0604020202020204" pitchFamily="34" charset="0"/>
              <a:buChar char="•"/>
            </a:pPr>
            <a:r>
              <a:rPr lang="en-US" dirty="0"/>
              <a:t>As a Customer I want to create and use a secure account to make my purchases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9860178" y="4432092"/>
            <a:ext cx="2277786" cy="1145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Tomcat Server</a:t>
            </a:r>
            <a:endParaRPr lang="en-US" dirty="0"/>
          </a:p>
        </p:txBody>
      </p:sp>
      <p:sp>
        <p:nvSpPr>
          <p:cNvPr id="54" name="Rectangle 53"/>
          <p:cNvSpPr/>
          <p:nvPr/>
        </p:nvSpPr>
        <p:spPr>
          <a:xfrm>
            <a:off x="1250385" y="1166456"/>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com.amt.dto</a:t>
            </a:r>
            <a:endParaRPr lang="en-US" sz="1000" dirty="0"/>
          </a:p>
          <a:p>
            <a:pPr algn="ctr"/>
            <a:r>
              <a:rPr lang="en-US" dirty="0"/>
              <a:t>&lt;</a:t>
            </a:r>
            <a:r>
              <a:rPr lang="en-US" dirty="0" err="1" smtClean="0"/>
              <a:t>Tn</a:t>
            </a:r>
            <a:r>
              <a:rPr lang="en-US" dirty="0" smtClean="0"/>
              <a:t>&gt;DTO</a:t>
            </a:r>
            <a:endParaRPr lang="en-US" dirty="0"/>
          </a:p>
        </p:txBody>
      </p:sp>
      <p:sp>
        <p:nvSpPr>
          <p:cNvPr id="89" name="Rectangle 88">
            <a:extLst>
              <a:ext uri="{FF2B5EF4-FFF2-40B4-BE49-F238E27FC236}">
                <a16:creationId xmlns="" xmlns:a16="http://schemas.microsoft.com/office/drawing/2014/main" id="{EED827AB-78FC-41AC-8676-30DA25D7C5FC}"/>
              </a:ext>
            </a:extLst>
          </p:cNvPr>
          <p:cNvSpPr/>
          <p:nvPr/>
        </p:nvSpPr>
        <p:spPr>
          <a:xfrm>
            <a:off x="7544214" y="332640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com.amt.dto</a:t>
            </a:r>
            <a:endParaRPr lang="en-US" sz="1000" dirty="0"/>
          </a:p>
          <a:p>
            <a:pPr algn="ctr"/>
            <a:r>
              <a:rPr lang="en-US" sz="1200" dirty="0"/>
              <a:t>Data Transfer Object</a:t>
            </a:r>
          </a:p>
          <a:p>
            <a:pPr algn="ctr"/>
            <a:r>
              <a:rPr lang="en-US" dirty="0"/>
              <a:t>&lt;</a:t>
            </a:r>
            <a:r>
              <a:rPr lang="en-US" dirty="0" err="1" smtClean="0"/>
              <a:t>Tn</a:t>
            </a:r>
            <a:r>
              <a:rPr lang="en-US" dirty="0" smtClean="0"/>
              <a:t>&gt;</a:t>
            </a:r>
            <a:r>
              <a:rPr lang="en-US" dirty="0" err="1" smtClean="0"/>
              <a:t>AddDTO</a:t>
            </a:r>
            <a:endParaRPr lang="en-US" dirty="0"/>
          </a:p>
        </p:txBody>
      </p:sp>
      <p:sp>
        <p:nvSpPr>
          <p:cNvPr id="62" name="Rectangle 61">
            <a:extLst>
              <a:ext uri="{FF2B5EF4-FFF2-40B4-BE49-F238E27FC236}">
                <a16:creationId xmlns="" xmlns:a16="http://schemas.microsoft.com/office/drawing/2014/main" id="{C3FE7107-D2B1-4448-B03A-F2CE9B45CFD6}"/>
              </a:ext>
            </a:extLst>
          </p:cNvPr>
          <p:cNvSpPr/>
          <p:nvPr/>
        </p:nvSpPr>
        <p:spPr>
          <a:xfrm>
            <a:off x="4733154" y="2531096"/>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com.amt.dao</a:t>
            </a:r>
            <a:endParaRPr lang="en-US" sz="1000" dirty="0"/>
          </a:p>
          <a:p>
            <a:pPr algn="ctr"/>
            <a:r>
              <a:rPr lang="en-US" dirty="0"/>
              <a:t>&lt;</a:t>
            </a:r>
            <a:r>
              <a:rPr lang="en-US" dirty="0" err="1" smtClean="0"/>
              <a:t>Tn</a:t>
            </a:r>
            <a:r>
              <a:rPr lang="en-US" dirty="0" smtClean="0"/>
              <a:t>&gt;DAO</a:t>
            </a:r>
            <a:endParaRPr lang="en-US" dirty="0"/>
          </a:p>
        </p:txBody>
      </p:sp>
      <p:sp>
        <p:nvSpPr>
          <p:cNvPr id="61" name="Rectangle 60">
            <a:extLst>
              <a:ext uri="{FF2B5EF4-FFF2-40B4-BE49-F238E27FC236}">
                <a16:creationId xmlns="" xmlns:a16="http://schemas.microsoft.com/office/drawing/2014/main" id="{2F7B40FD-C5BA-431D-AE99-1CB70F1BAB88}"/>
              </a:ext>
            </a:extLst>
          </p:cNvPr>
          <p:cNvSpPr/>
          <p:nvPr/>
        </p:nvSpPr>
        <p:spPr>
          <a:xfrm>
            <a:off x="8635143" y="97211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com.amt.model</a:t>
            </a:r>
            <a:endParaRPr lang="en-US" sz="1000" dirty="0"/>
          </a:p>
          <a:p>
            <a:pPr algn="ctr"/>
            <a:r>
              <a:rPr lang="en-US" dirty="0"/>
              <a:t>&lt;Tn&gt;Model</a:t>
            </a:r>
          </a:p>
        </p:txBody>
      </p:sp>
      <p:sp>
        <p:nvSpPr>
          <p:cNvPr id="60" name="Rectangle 59">
            <a:extLst>
              <a:ext uri="{FF2B5EF4-FFF2-40B4-BE49-F238E27FC236}">
                <a16:creationId xmlns="" xmlns:a16="http://schemas.microsoft.com/office/drawing/2014/main" id="{CF3E4DE9-C6F2-4C11-BE7F-2753CDEFE535}"/>
              </a:ext>
            </a:extLst>
          </p:cNvPr>
          <p:cNvSpPr/>
          <p:nvPr/>
        </p:nvSpPr>
        <p:spPr>
          <a:xfrm>
            <a:off x="7508008" y="519535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com.amt.controller</a:t>
            </a:r>
            <a:endParaRPr lang="en-US" sz="1000" dirty="0"/>
          </a:p>
          <a:p>
            <a:pPr algn="ctr"/>
            <a:r>
              <a:rPr lang="en-US" dirty="0"/>
              <a:t>&lt;Tn&gt;Controller</a:t>
            </a:r>
          </a:p>
        </p:txBody>
      </p:sp>
      <p:sp>
        <p:nvSpPr>
          <p:cNvPr id="36" name="Rectangle 35"/>
          <p:cNvSpPr/>
          <p:nvPr/>
        </p:nvSpPr>
        <p:spPr>
          <a:xfrm>
            <a:off x="4779362" y="4590037"/>
            <a:ext cx="151917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com.amt.service</a:t>
            </a:r>
            <a:endParaRPr lang="en-US" sz="1000" dirty="0"/>
          </a:p>
          <a:p>
            <a:pPr algn="ctr"/>
            <a:r>
              <a:rPr lang="en-US" sz="1600" dirty="0"/>
              <a:t>&lt;Tn&gt;Service</a:t>
            </a:r>
          </a:p>
        </p:txBody>
      </p:sp>
      <p:sp>
        <p:nvSpPr>
          <p:cNvPr id="5" name="Rectangle 4"/>
          <p:cNvSpPr/>
          <p:nvPr/>
        </p:nvSpPr>
        <p:spPr>
          <a:xfrm>
            <a:off x="8499897" y="417543"/>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com.amt.model</a:t>
            </a:r>
            <a:endParaRPr lang="en-US" sz="1000" dirty="0"/>
          </a:p>
          <a:p>
            <a:pPr algn="ctr"/>
            <a:r>
              <a:rPr lang="en-US" dirty="0"/>
              <a:t>&lt;T&gt;Model</a:t>
            </a:r>
          </a:p>
        </p:txBody>
      </p:sp>
      <p:cxnSp>
        <p:nvCxnSpPr>
          <p:cNvPr id="9" name="Straight Arrow Connector 8"/>
          <p:cNvCxnSpPr>
            <a:cxnSpLocks/>
            <a:stCxn id="20" idx="3"/>
            <a:endCxn id="5" idx="1"/>
          </p:cNvCxnSpPr>
          <p:nvPr/>
        </p:nvCxnSpPr>
        <p:spPr>
          <a:xfrm flipV="1">
            <a:off x="6258426" y="913071"/>
            <a:ext cx="2241471" cy="155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33863" y="280924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com.amt.dto</a:t>
            </a:r>
            <a:endParaRPr lang="en-US" sz="1000" dirty="0"/>
          </a:p>
          <a:p>
            <a:pPr algn="ctr"/>
            <a:r>
              <a:rPr lang="en-US" sz="1200" dirty="0"/>
              <a:t>Data Transfer Object</a:t>
            </a:r>
          </a:p>
          <a:p>
            <a:pPr algn="ctr"/>
            <a:r>
              <a:rPr lang="en-US" dirty="0"/>
              <a:t>&lt;</a:t>
            </a:r>
            <a:r>
              <a:rPr lang="en-US" dirty="0" smtClean="0"/>
              <a:t>T&gt;</a:t>
            </a:r>
            <a:r>
              <a:rPr lang="en-US" dirty="0" err="1" smtClean="0"/>
              <a:t>AddDTO</a:t>
            </a:r>
            <a:endParaRPr lang="en-US" dirty="0"/>
          </a:p>
        </p:txBody>
      </p:sp>
      <p:sp>
        <p:nvSpPr>
          <p:cNvPr id="19" name="TextBox 18">
            <a:extLst>
              <a:ext uri="{FF2B5EF4-FFF2-40B4-BE49-F238E27FC236}">
                <a16:creationId xmlns="" xmlns:a16="http://schemas.microsoft.com/office/drawing/2014/main" id="{E0BBD6C8-C8F2-40C5-AA64-85961A11ADC2}"/>
              </a:ext>
            </a:extLst>
          </p:cNvPr>
          <p:cNvSpPr txBox="1"/>
          <p:nvPr/>
        </p:nvSpPr>
        <p:spPr>
          <a:xfrm>
            <a:off x="7207461" y="2088153"/>
            <a:ext cx="728932" cy="276999"/>
          </a:xfrm>
          <a:prstGeom prst="rect">
            <a:avLst/>
          </a:prstGeom>
          <a:noFill/>
        </p:spPr>
        <p:txBody>
          <a:bodyPr wrap="square" rtlCol="0">
            <a:spAutoFit/>
          </a:bodyPr>
          <a:lstStyle/>
          <a:p>
            <a:r>
              <a:rPr lang="en-US" sz="1200" dirty="0"/>
              <a:t>uses</a:t>
            </a:r>
          </a:p>
        </p:txBody>
      </p:sp>
      <p:sp>
        <p:nvSpPr>
          <p:cNvPr id="20" name="Rectangle 19"/>
          <p:cNvSpPr/>
          <p:nvPr/>
        </p:nvSpPr>
        <p:spPr>
          <a:xfrm>
            <a:off x="4668504" y="1972359"/>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com.amt.dao</a:t>
            </a:r>
            <a:endParaRPr lang="en-US" sz="1000" dirty="0"/>
          </a:p>
          <a:p>
            <a:pPr algn="ctr"/>
            <a:r>
              <a:rPr lang="en-US" dirty="0"/>
              <a:t>&lt;</a:t>
            </a:r>
            <a:r>
              <a:rPr lang="en-US" dirty="0" smtClean="0"/>
              <a:t>T&gt;DAO</a:t>
            </a:r>
            <a:endParaRPr lang="en-US" dirty="0"/>
          </a:p>
        </p:txBody>
      </p:sp>
      <p:sp>
        <p:nvSpPr>
          <p:cNvPr id="25" name="Flowchart: Magnetic Disk 24"/>
          <p:cNvSpPr/>
          <p:nvPr/>
        </p:nvSpPr>
        <p:spPr>
          <a:xfrm>
            <a:off x="7400487" y="158383"/>
            <a:ext cx="653404" cy="1018434"/>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AWS</a:t>
            </a:r>
          </a:p>
          <a:p>
            <a:pPr algn="ctr"/>
            <a:r>
              <a:rPr lang="en-US" dirty="0" smtClean="0"/>
              <a:t>DB</a:t>
            </a:r>
            <a:endParaRPr lang="en-US" dirty="0"/>
          </a:p>
        </p:txBody>
      </p:sp>
      <p:cxnSp>
        <p:nvCxnSpPr>
          <p:cNvPr id="27" name="Straight Arrow Connector 26"/>
          <p:cNvCxnSpPr>
            <a:stCxn id="20" idx="3"/>
            <a:endCxn id="25" idx="2"/>
          </p:cNvCxnSpPr>
          <p:nvPr/>
        </p:nvCxnSpPr>
        <p:spPr>
          <a:xfrm flipV="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E0BBD6C8-C8F2-40C5-AA64-85961A11ADC2}"/>
              </a:ext>
            </a:extLst>
          </p:cNvPr>
          <p:cNvSpPr txBox="1"/>
          <p:nvPr/>
        </p:nvSpPr>
        <p:spPr>
          <a:xfrm>
            <a:off x="6889602" y="1360525"/>
            <a:ext cx="728932" cy="276999"/>
          </a:xfrm>
          <a:prstGeom prst="rect">
            <a:avLst/>
          </a:prstGeom>
          <a:noFill/>
        </p:spPr>
        <p:txBody>
          <a:bodyPr wrap="square" rtlCol="0">
            <a:spAutoFit/>
          </a:bodyPr>
          <a:lstStyle/>
          <a:p>
            <a:r>
              <a:rPr lang="en-US" sz="1200" dirty="0"/>
              <a:t>access</a:t>
            </a:r>
          </a:p>
        </p:txBody>
      </p:sp>
      <p:sp>
        <p:nvSpPr>
          <p:cNvPr id="29" name="Rectangle 28"/>
          <p:cNvSpPr/>
          <p:nvPr/>
        </p:nvSpPr>
        <p:spPr>
          <a:xfrm>
            <a:off x="4717928" y="4051852"/>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com.amt.service</a:t>
            </a:r>
            <a:endParaRPr lang="en-US" sz="1000" dirty="0"/>
          </a:p>
          <a:p>
            <a:pPr algn="ctr"/>
            <a:r>
              <a:rPr lang="en-US" dirty="0"/>
              <a:t>&lt;T&gt;Service</a:t>
            </a:r>
          </a:p>
        </p:txBody>
      </p:sp>
      <p:cxnSp>
        <p:nvCxnSpPr>
          <p:cNvPr id="33" name="Straight Arrow Connector 32"/>
          <p:cNvCxnSpPr>
            <a:stCxn id="29" idx="0"/>
            <a:endCxn id="20" idx="2"/>
          </p:cNvCxnSpPr>
          <p:nvPr/>
        </p:nvCxnSpPr>
        <p:spPr>
          <a:xfrm flipH="1" flipV="1">
            <a:off x="5463465" y="2963415"/>
            <a:ext cx="1862" cy="108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 xmlns:a16="http://schemas.microsoft.com/office/drawing/2014/main" id="{E0BBD6C8-C8F2-40C5-AA64-85961A11ADC2}"/>
              </a:ext>
            </a:extLst>
          </p:cNvPr>
          <p:cNvSpPr txBox="1"/>
          <p:nvPr/>
        </p:nvSpPr>
        <p:spPr>
          <a:xfrm>
            <a:off x="5001782" y="3652968"/>
            <a:ext cx="538098" cy="276999"/>
          </a:xfrm>
          <a:prstGeom prst="rect">
            <a:avLst/>
          </a:prstGeom>
          <a:noFill/>
        </p:spPr>
        <p:txBody>
          <a:bodyPr wrap="square" rtlCol="0">
            <a:spAutoFit/>
          </a:bodyPr>
          <a:lstStyle/>
          <a:p>
            <a:r>
              <a:rPr lang="en-US" sz="1200" dirty="0"/>
              <a:t>uses</a:t>
            </a:r>
          </a:p>
        </p:txBody>
      </p:sp>
      <p:sp>
        <p:nvSpPr>
          <p:cNvPr id="35" name="Rectangle 34"/>
          <p:cNvSpPr/>
          <p:nvPr/>
        </p:nvSpPr>
        <p:spPr>
          <a:xfrm>
            <a:off x="949569" y="2293030"/>
            <a:ext cx="1998489"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com.amt.exception</a:t>
            </a:r>
            <a:endParaRPr lang="en-US" sz="1000" dirty="0"/>
          </a:p>
          <a:p>
            <a:pPr algn="ctr"/>
            <a:r>
              <a:rPr lang="en-US" sz="1400" dirty="0" err="1"/>
              <a:t>BadParameterException</a:t>
            </a:r>
            <a:endParaRPr lang="en-US" sz="1400" dirty="0"/>
          </a:p>
        </p:txBody>
      </p:sp>
      <p:cxnSp>
        <p:nvCxnSpPr>
          <p:cNvPr id="37" name="Straight Arrow Connector 36"/>
          <p:cNvCxnSpPr>
            <a:cxnSpLocks/>
            <a:stCxn id="29" idx="1"/>
            <a:endCxn id="35" idx="3"/>
          </p:cNvCxnSpPr>
          <p:nvPr/>
        </p:nvCxnSpPr>
        <p:spPr>
          <a:xfrm flipH="1" flipV="1">
            <a:off x="2948058" y="2621557"/>
            <a:ext cx="1769870" cy="1925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 xmlns:a16="http://schemas.microsoft.com/office/drawing/2014/main" id="{E0BBD6C8-C8F2-40C5-AA64-85961A11ADC2}"/>
              </a:ext>
            </a:extLst>
          </p:cNvPr>
          <p:cNvSpPr txBox="1"/>
          <p:nvPr/>
        </p:nvSpPr>
        <p:spPr>
          <a:xfrm>
            <a:off x="3673623" y="3721656"/>
            <a:ext cx="728932" cy="276999"/>
          </a:xfrm>
          <a:prstGeom prst="rect">
            <a:avLst/>
          </a:prstGeom>
          <a:noFill/>
        </p:spPr>
        <p:txBody>
          <a:bodyPr wrap="square" rtlCol="0">
            <a:spAutoFit/>
          </a:bodyPr>
          <a:lstStyle/>
          <a:p>
            <a:r>
              <a:rPr lang="en-US" sz="1200" dirty="0"/>
              <a:t>throws</a:t>
            </a:r>
          </a:p>
        </p:txBody>
      </p:sp>
      <p:sp>
        <p:nvSpPr>
          <p:cNvPr id="39" name="Rectangle 38"/>
          <p:cNvSpPr/>
          <p:nvPr/>
        </p:nvSpPr>
        <p:spPr>
          <a:xfrm>
            <a:off x="4550736" y="360554"/>
            <a:ext cx="1822194"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com.amt.utility</a:t>
            </a:r>
            <a:endParaRPr lang="en-US" sz="1000" dirty="0"/>
          </a:p>
          <a:p>
            <a:pPr algn="ctr"/>
            <a:r>
              <a:rPr lang="en-US" dirty="0"/>
              <a:t>Hibernate</a:t>
            </a:r>
          </a:p>
          <a:p>
            <a:pPr algn="ctr"/>
            <a:r>
              <a:rPr lang="en-US" sz="1200" dirty="0" err="1"/>
              <a:t>SessionFactorySingleton</a:t>
            </a:r>
            <a:endParaRPr lang="en-US" sz="1200" dirty="0"/>
          </a:p>
        </p:txBody>
      </p:sp>
      <p:cxnSp>
        <p:nvCxnSpPr>
          <p:cNvPr id="41" name="Straight Arrow Connector 40"/>
          <p:cNvCxnSpPr>
            <a:cxnSpLocks/>
            <a:stCxn id="20" idx="0"/>
            <a:endCxn id="39" idx="2"/>
          </p:cNvCxnSpPr>
          <p:nvPr/>
        </p:nvCxnSpPr>
        <p:spPr>
          <a:xfrm flipH="1" flipV="1">
            <a:off x="5461833" y="1351610"/>
            <a:ext cx="1632" cy="62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9" idx="3"/>
            <a:endCxn id="25" idx="2"/>
          </p:cNvCxnSpPr>
          <p:nvPr/>
        </p:nvCxnSpPr>
        <p:spPr>
          <a:xfrm flipV="1">
            <a:off x="6372930" y="667600"/>
            <a:ext cx="1027557" cy="188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 xmlns:a16="http://schemas.microsoft.com/office/drawing/2014/main" id="{E0BBD6C8-C8F2-40C5-AA64-85961A11ADC2}"/>
              </a:ext>
            </a:extLst>
          </p:cNvPr>
          <p:cNvSpPr txBox="1"/>
          <p:nvPr/>
        </p:nvSpPr>
        <p:spPr>
          <a:xfrm>
            <a:off x="5450658" y="1491310"/>
            <a:ext cx="728932" cy="276999"/>
          </a:xfrm>
          <a:prstGeom prst="rect">
            <a:avLst/>
          </a:prstGeom>
          <a:noFill/>
        </p:spPr>
        <p:txBody>
          <a:bodyPr wrap="square" rtlCol="0">
            <a:spAutoFit/>
          </a:bodyPr>
          <a:lstStyle/>
          <a:p>
            <a:r>
              <a:rPr lang="en-US" sz="1200" dirty="0"/>
              <a:t>uses</a:t>
            </a:r>
          </a:p>
        </p:txBody>
      </p:sp>
      <p:sp>
        <p:nvSpPr>
          <p:cNvPr id="45" name="TextBox 44">
            <a:extLst>
              <a:ext uri="{FF2B5EF4-FFF2-40B4-BE49-F238E27FC236}">
                <a16:creationId xmlns="" xmlns:a16="http://schemas.microsoft.com/office/drawing/2014/main" id="{E0BBD6C8-C8F2-40C5-AA64-85961A11ADC2}"/>
              </a:ext>
            </a:extLst>
          </p:cNvPr>
          <p:cNvSpPr txBox="1"/>
          <p:nvPr/>
        </p:nvSpPr>
        <p:spPr>
          <a:xfrm>
            <a:off x="6457552" y="622132"/>
            <a:ext cx="864099" cy="646331"/>
          </a:xfrm>
          <a:prstGeom prst="rect">
            <a:avLst/>
          </a:prstGeom>
          <a:noFill/>
        </p:spPr>
        <p:txBody>
          <a:bodyPr wrap="square" rtlCol="0">
            <a:spAutoFit/>
          </a:bodyPr>
          <a:lstStyle/>
          <a:p>
            <a:r>
              <a:rPr lang="en-US" sz="1200" dirty="0"/>
              <a:t>connects</a:t>
            </a:r>
          </a:p>
          <a:p>
            <a:r>
              <a:rPr lang="en-US" sz="1200" dirty="0"/>
              <a:t>creates</a:t>
            </a:r>
          </a:p>
          <a:p>
            <a:r>
              <a:rPr lang="en-US" sz="1200" dirty="0"/>
              <a:t>updates</a:t>
            </a:r>
          </a:p>
        </p:txBody>
      </p:sp>
      <p:sp>
        <p:nvSpPr>
          <p:cNvPr id="26" name="TextBox 25">
            <a:extLst>
              <a:ext uri="{FF2B5EF4-FFF2-40B4-BE49-F238E27FC236}">
                <a16:creationId xmlns="" xmlns:a16="http://schemas.microsoft.com/office/drawing/2014/main" id="{6C45E26E-8FEE-4439-A34B-789237C9C62C}"/>
              </a:ext>
            </a:extLst>
          </p:cNvPr>
          <p:cNvSpPr txBox="1"/>
          <p:nvPr/>
        </p:nvSpPr>
        <p:spPr>
          <a:xfrm>
            <a:off x="0" y="30549"/>
            <a:ext cx="4944934" cy="369332"/>
          </a:xfrm>
          <a:prstGeom prst="rect">
            <a:avLst/>
          </a:prstGeom>
          <a:noFill/>
        </p:spPr>
        <p:txBody>
          <a:bodyPr wrap="square" rtlCol="0">
            <a:spAutoFit/>
          </a:bodyPr>
          <a:lstStyle/>
          <a:p>
            <a:r>
              <a:rPr lang="en-US" dirty="0"/>
              <a:t>AMT Project </a:t>
            </a:r>
            <a:r>
              <a:rPr lang="en-US" dirty="0" smtClean="0"/>
              <a:t>&lt;T</a:t>
            </a:r>
            <a:r>
              <a:rPr lang="en-US" dirty="0"/>
              <a:t>&gt; Process Flow Model</a:t>
            </a:r>
          </a:p>
        </p:txBody>
      </p:sp>
      <p:sp>
        <p:nvSpPr>
          <p:cNvPr id="31" name="Rectangle 30">
            <a:extLst>
              <a:ext uri="{FF2B5EF4-FFF2-40B4-BE49-F238E27FC236}">
                <a16:creationId xmlns="" xmlns:a16="http://schemas.microsoft.com/office/drawing/2014/main" id="{6D396BFC-10E0-4935-903B-EDC457BD1755}"/>
              </a:ext>
            </a:extLst>
          </p:cNvPr>
          <p:cNvSpPr/>
          <p:nvPr/>
        </p:nvSpPr>
        <p:spPr>
          <a:xfrm>
            <a:off x="897901" y="3410601"/>
            <a:ext cx="1621682"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com.amt.exception</a:t>
            </a:r>
            <a:endParaRPr lang="en-US" sz="1000" dirty="0"/>
          </a:p>
          <a:p>
            <a:pPr algn="ctr"/>
            <a:r>
              <a:rPr lang="en-US" sz="1400" dirty="0" err="1"/>
              <a:t>DatabaseException</a:t>
            </a:r>
            <a:endParaRPr lang="en-US" sz="1400" dirty="0"/>
          </a:p>
        </p:txBody>
      </p:sp>
      <p:sp>
        <p:nvSpPr>
          <p:cNvPr id="32" name="Rectangle 31">
            <a:extLst>
              <a:ext uri="{FF2B5EF4-FFF2-40B4-BE49-F238E27FC236}">
                <a16:creationId xmlns="" xmlns:a16="http://schemas.microsoft.com/office/drawing/2014/main" id="{02A645C8-F11F-438D-92DC-F6FCCA5ECFB8}"/>
              </a:ext>
            </a:extLst>
          </p:cNvPr>
          <p:cNvSpPr/>
          <p:nvPr/>
        </p:nvSpPr>
        <p:spPr>
          <a:xfrm>
            <a:off x="1302075" y="4606565"/>
            <a:ext cx="2048896"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com.amt.exception</a:t>
            </a:r>
            <a:endParaRPr lang="en-US" sz="1000" dirty="0"/>
          </a:p>
          <a:p>
            <a:pPr algn="ctr"/>
            <a:r>
              <a:rPr lang="en-US" sz="1300" dirty="0" err="1"/>
              <a:t>RecordNotFoundException</a:t>
            </a:r>
            <a:endParaRPr lang="en-US" sz="1300" dirty="0"/>
          </a:p>
        </p:txBody>
      </p:sp>
      <p:cxnSp>
        <p:nvCxnSpPr>
          <p:cNvPr id="12" name="Straight Arrow Connector 11">
            <a:extLst>
              <a:ext uri="{FF2B5EF4-FFF2-40B4-BE49-F238E27FC236}">
                <a16:creationId xmlns="" xmlns:a16="http://schemas.microsoft.com/office/drawing/2014/main" id="{FF2076CA-F897-4293-B6CD-7408EB452156}"/>
              </a:ext>
            </a:extLst>
          </p:cNvPr>
          <p:cNvCxnSpPr>
            <a:cxnSpLocks/>
            <a:stCxn id="29" idx="1"/>
            <a:endCxn id="31" idx="3"/>
          </p:cNvCxnSpPr>
          <p:nvPr/>
        </p:nvCxnSpPr>
        <p:spPr>
          <a:xfrm flipH="1" flipV="1">
            <a:off x="2519583" y="3739128"/>
            <a:ext cx="2198345" cy="80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5C625B7B-4A1E-46C5-9082-4FEC89B30DA9}"/>
              </a:ext>
            </a:extLst>
          </p:cNvPr>
          <p:cNvCxnSpPr>
            <a:cxnSpLocks/>
            <a:stCxn id="29" idx="1"/>
            <a:endCxn id="32" idx="0"/>
          </p:cNvCxnSpPr>
          <p:nvPr/>
        </p:nvCxnSpPr>
        <p:spPr>
          <a:xfrm flipH="1">
            <a:off x="2326523" y="4547380"/>
            <a:ext cx="2391405" cy="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 xmlns:a16="http://schemas.microsoft.com/office/drawing/2014/main" id="{C1C9B843-1D11-4D9F-8CBF-AE00E90AA070}"/>
              </a:ext>
            </a:extLst>
          </p:cNvPr>
          <p:cNvCxnSpPr>
            <a:stCxn id="25" idx="2"/>
            <a:endCxn id="20" idx="3"/>
          </p:cNvCxnSpPr>
          <p:nvPr/>
        </p:nvCxnSpPr>
        <p:spPr>
          <a:xfrm flipH="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 xmlns:a16="http://schemas.microsoft.com/office/drawing/2014/main" id="{5E4B2700-0522-40EF-B035-166AA1C17D76}"/>
              </a:ext>
            </a:extLst>
          </p:cNvPr>
          <p:cNvSpPr txBox="1"/>
          <p:nvPr/>
        </p:nvSpPr>
        <p:spPr>
          <a:xfrm>
            <a:off x="7618534" y="1640699"/>
            <a:ext cx="728932" cy="276999"/>
          </a:xfrm>
          <a:prstGeom prst="rect">
            <a:avLst/>
          </a:prstGeom>
          <a:noFill/>
        </p:spPr>
        <p:txBody>
          <a:bodyPr wrap="square" rtlCol="0">
            <a:spAutoFit/>
          </a:bodyPr>
          <a:lstStyle/>
          <a:p>
            <a:r>
              <a:rPr lang="en-US" sz="1200" dirty="0"/>
              <a:t>returns</a:t>
            </a:r>
          </a:p>
        </p:txBody>
      </p:sp>
      <p:sp>
        <p:nvSpPr>
          <p:cNvPr id="46" name="Rectangle 45"/>
          <p:cNvSpPr/>
          <p:nvPr/>
        </p:nvSpPr>
        <p:spPr>
          <a:xfrm>
            <a:off x="7361772" y="467819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com.amt.controller</a:t>
            </a:r>
            <a:endParaRPr lang="en-US" sz="1000" dirty="0"/>
          </a:p>
          <a:p>
            <a:pPr algn="ctr"/>
            <a:r>
              <a:rPr lang="en-US" dirty="0"/>
              <a:t>&lt;T&gt;Controller</a:t>
            </a:r>
          </a:p>
        </p:txBody>
      </p:sp>
      <p:cxnSp>
        <p:nvCxnSpPr>
          <p:cNvPr id="47" name="Straight Arrow Connector 46"/>
          <p:cNvCxnSpPr>
            <a:stCxn id="46" idx="1"/>
            <a:endCxn id="29" idx="3"/>
          </p:cNvCxnSpPr>
          <p:nvPr/>
        </p:nvCxnSpPr>
        <p:spPr>
          <a:xfrm flipH="1" flipV="1">
            <a:off x="6212725" y="4547380"/>
            <a:ext cx="1149047" cy="62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E0BBD6C8-C8F2-40C5-AA64-85961A11ADC2}"/>
              </a:ext>
            </a:extLst>
          </p:cNvPr>
          <p:cNvSpPr txBox="1"/>
          <p:nvPr/>
        </p:nvSpPr>
        <p:spPr>
          <a:xfrm>
            <a:off x="6444271" y="4320994"/>
            <a:ext cx="728932" cy="276999"/>
          </a:xfrm>
          <a:prstGeom prst="rect">
            <a:avLst/>
          </a:prstGeom>
          <a:noFill/>
        </p:spPr>
        <p:txBody>
          <a:bodyPr wrap="square" rtlCol="0">
            <a:spAutoFit/>
          </a:bodyPr>
          <a:lstStyle/>
          <a:p>
            <a:r>
              <a:rPr lang="en-US" sz="1200" dirty="0"/>
              <a:t>controls</a:t>
            </a:r>
          </a:p>
        </p:txBody>
      </p:sp>
      <p:sp>
        <p:nvSpPr>
          <p:cNvPr id="52" name="Rectangle 51">
            <a:extLst>
              <a:ext uri="{FF2B5EF4-FFF2-40B4-BE49-F238E27FC236}">
                <a16:creationId xmlns="" xmlns:a16="http://schemas.microsoft.com/office/drawing/2014/main" id="{21B869D6-66CB-4B38-975F-B7FEB6AA9B13}"/>
              </a:ext>
            </a:extLst>
          </p:cNvPr>
          <p:cNvSpPr/>
          <p:nvPr/>
        </p:nvSpPr>
        <p:spPr>
          <a:xfrm>
            <a:off x="9186924" y="4373707"/>
            <a:ext cx="2844400" cy="2242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HTTP Request / Response</a:t>
            </a:r>
          </a:p>
        </p:txBody>
      </p:sp>
      <p:cxnSp>
        <p:nvCxnSpPr>
          <p:cNvPr id="51" name="Straight Arrow Connector 50"/>
          <p:cNvCxnSpPr>
            <a:cxnSpLocks/>
            <a:stCxn id="46" idx="3"/>
            <a:endCxn id="10" idx="1"/>
          </p:cNvCxnSpPr>
          <p:nvPr/>
        </p:nvCxnSpPr>
        <p:spPr>
          <a:xfrm flipV="1">
            <a:off x="9040688" y="5005031"/>
            <a:ext cx="819490" cy="168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10" idx="1"/>
            <a:endCxn id="46" idx="3"/>
          </p:cNvCxnSpPr>
          <p:nvPr/>
        </p:nvCxnSpPr>
        <p:spPr>
          <a:xfrm flipH="1">
            <a:off x="9040688" y="5005031"/>
            <a:ext cx="819490" cy="168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 xmlns:a16="http://schemas.microsoft.com/office/drawing/2014/main" id="{E0BBD6C8-C8F2-40C5-AA64-85961A11ADC2}"/>
              </a:ext>
            </a:extLst>
          </p:cNvPr>
          <p:cNvSpPr txBox="1"/>
          <p:nvPr/>
        </p:nvSpPr>
        <p:spPr>
          <a:xfrm>
            <a:off x="9037345" y="4834624"/>
            <a:ext cx="843694" cy="276999"/>
          </a:xfrm>
          <a:prstGeom prst="rect">
            <a:avLst/>
          </a:prstGeom>
          <a:noFill/>
        </p:spPr>
        <p:txBody>
          <a:bodyPr wrap="square" rtlCol="0">
            <a:spAutoFit/>
          </a:bodyPr>
          <a:lstStyle/>
          <a:p>
            <a:r>
              <a:rPr lang="en-US" sz="1200" dirty="0"/>
              <a:t>processes</a:t>
            </a:r>
          </a:p>
        </p:txBody>
      </p:sp>
      <p:cxnSp>
        <p:nvCxnSpPr>
          <p:cNvPr id="91" name="Straight Arrow Connector 90"/>
          <p:cNvCxnSpPr>
            <a:cxnSpLocks/>
            <a:stCxn id="29" idx="3"/>
            <a:endCxn id="15" idx="1"/>
          </p:cNvCxnSpPr>
          <p:nvPr/>
        </p:nvCxnSpPr>
        <p:spPr>
          <a:xfrm flipV="1">
            <a:off x="6212725" y="3304776"/>
            <a:ext cx="1221138" cy="124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6" idx="0"/>
            <a:endCxn id="15" idx="2"/>
          </p:cNvCxnSpPr>
          <p:nvPr/>
        </p:nvCxnSpPr>
        <p:spPr>
          <a:xfrm flipH="1" flipV="1">
            <a:off x="8181262" y="3800304"/>
            <a:ext cx="19968" cy="87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 xmlns:a16="http://schemas.microsoft.com/office/drawing/2014/main" id="{E0BBD6C8-C8F2-40C5-AA64-85961A11ADC2}"/>
              </a:ext>
            </a:extLst>
          </p:cNvPr>
          <p:cNvSpPr txBox="1"/>
          <p:nvPr/>
        </p:nvSpPr>
        <p:spPr>
          <a:xfrm>
            <a:off x="8161295" y="4358304"/>
            <a:ext cx="490999" cy="276999"/>
          </a:xfrm>
          <a:prstGeom prst="rect">
            <a:avLst/>
          </a:prstGeom>
          <a:noFill/>
        </p:spPr>
        <p:txBody>
          <a:bodyPr wrap="square" rtlCol="0">
            <a:spAutoFit/>
          </a:bodyPr>
          <a:lstStyle/>
          <a:p>
            <a:r>
              <a:rPr lang="en-US" sz="1200" dirty="0"/>
              <a:t>uses</a:t>
            </a:r>
          </a:p>
        </p:txBody>
      </p:sp>
      <p:sp>
        <p:nvSpPr>
          <p:cNvPr id="95" name="TextBox 94">
            <a:extLst>
              <a:ext uri="{FF2B5EF4-FFF2-40B4-BE49-F238E27FC236}">
                <a16:creationId xmlns="" xmlns:a16="http://schemas.microsoft.com/office/drawing/2014/main" id="{E0BBD6C8-C8F2-40C5-AA64-85961A11ADC2}"/>
              </a:ext>
            </a:extLst>
          </p:cNvPr>
          <p:cNvSpPr txBox="1"/>
          <p:nvPr/>
        </p:nvSpPr>
        <p:spPr>
          <a:xfrm>
            <a:off x="6505919" y="3378345"/>
            <a:ext cx="728932" cy="276999"/>
          </a:xfrm>
          <a:prstGeom prst="rect">
            <a:avLst/>
          </a:prstGeom>
          <a:noFill/>
        </p:spPr>
        <p:txBody>
          <a:bodyPr wrap="square" rtlCol="0">
            <a:spAutoFit/>
          </a:bodyPr>
          <a:lstStyle/>
          <a:p>
            <a:r>
              <a:rPr lang="en-US" sz="1200" dirty="0"/>
              <a:t>uses</a:t>
            </a:r>
          </a:p>
        </p:txBody>
      </p:sp>
      <p:sp>
        <p:nvSpPr>
          <p:cNvPr id="49" name="Rectangle 48">
            <a:extLst>
              <a:ext uri="{FF2B5EF4-FFF2-40B4-BE49-F238E27FC236}">
                <a16:creationId xmlns="" xmlns:a16="http://schemas.microsoft.com/office/drawing/2014/main" id="{02A645C8-F11F-438D-92DC-F6FCCA5ECFB8}"/>
              </a:ext>
            </a:extLst>
          </p:cNvPr>
          <p:cNvSpPr/>
          <p:nvPr/>
        </p:nvSpPr>
        <p:spPr>
          <a:xfrm>
            <a:off x="1582107" y="5802529"/>
            <a:ext cx="2212030"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com.amt.exception</a:t>
            </a:r>
            <a:endParaRPr lang="en-US" sz="1000" dirty="0"/>
          </a:p>
          <a:p>
            <a:pPr algn="ctr"/>
            <a:r>
              <a:rPr lang="en-US" sz="1200" dirty="0" err="1"/>
              <a:t>AuthenticationFailureException</a:t>
            </a:r>
            <a:endParaRPr lang="en-US" sz="1200" dirty="0"/>
          </a:p>
        </p:txBody>
      </p:sp>
      <p:cxnSp>
        <p:nvCxnSpPr>
          <p:cNvPr id="6" name="Straight Arrow Connector 5"/>
          <p:cNvCxnSpPr>
            <a:cxnSpLocks/>
            <a:stCxn id="29" idx="1"/>
            <a:endCxn id="49" idx="3"/>
          </p:cNvCxnSpPr>
          <p:nvPr/>
        </p:nvCxnSpPr>
        <p:spPr>
          <a:xfrm flipH="1">
            <a:off x="3794137" y="4547380"/>
            <a:ext cx="923791" cy="158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633317" y="618764"/>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com.amt.dto</a:t>
            </a:r>
            <a:endParaRPr lang="en-US" sz="1000" dirty="0"/>
          </a:p>
          <a:p>
            <a:pPr algn="ctr"/>
            <a:r>
              <a:rPr lang="en-US" dirty="0"/>
              <a:t>&lt;</a:t>
            </a:r>
            <a:r>
              <a:rPr lang="en-US" dirty="0" smtClean="0"/>
              <a:t>T&gt;DTO</a:t>
            </a:r>
            <a:endParaRPr lang="en-US" dirty="0"/>
          </a:p>
        </p:txBody>
      </p:sp>
      <p:cxnSp>
        <p:nvCxnSpPr>
          <p:cNvPr id="3" name="Straight Arrow Connector 2"/>
          <p:cNvCxnSpPr>
            <a:stCxn id="29" idx="0"/>
            <a:endCxn id="53" idx="2"/>
          </p:cNvCxnSpPr>
          <p:nvPr/>
        </p:nvCxnSpPr>
        <p:spPr>
          <a:xfrm flipH="1" flipV="1">
            <a:off x="2380716" y="1609820"/>
            <a:ext cx="3084611" cy="2442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0" idx="1"/>
            <a:endCxn id="53" idx="3"/>
          </p:cNvCxnSpPr>
          <p:nvPr/>
        </p:nvCxnSpPr>
        <p:spPr>
          <a:xfrm flipH="1" flipV="1">
            <a:off x="3128114" y="1114292"/>
            <a:ext cx="1540390" cy="1353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 xmlns:a16="http://schemas.microsoft.com/office/drawing/2014/main" id="{E0BBD6C8-C8F2-40C5-AA64-85961A11ADC2}"/>
              </a:ext>
            </a:extLst>
          </p:cNvPr>
          <p:cNvSpPr txBox="1"/>
          <p:nvPr/>
        </p:nvSpPr>
        <p:spPr>
          <a:xfrm>
            <a:off x="3754203" y="1551979"/>
            <a:ext cx="728932" cy="276999"/>
          </a:xfrm>
          <a:prstGeom prst="rect">
            <a:avLst/>
          </a:prstGeom>
          <a:noFill/>
        </p:spPr>
        <p:txBody>
          <a:bodyPr wrap="square" rtlCol="0">
            <a:spAutoFit/>
          </a:bodyPr>
          <a:lstStyle/>
          <a:p>
            <a:r>
              <a:rPr lang="en-US" sz="1200" dirty="0"/>
              <a:t>uses</a:t>
            </a:r>
          </a:p>
        </p:txBody>
      </p:sp>
      <p:sp>
        <p:nvSpPr>
          <p:cNvPr id="72" name="Rectangle 71"/>
          <p:cNvSpPr/>
          <p:nvPr/>
        </p:nvSpPr>
        <p:spPr>
          <a:xfrm>
            <a:off x="10251672" y="2293030"/>
            <a:ext cx="1494797" cy="991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Angular</a:t>
            </a:r>
          </a:p>
          <a:p>
            <a:pPr algn="ctr"/>
            <a:r>
              <a:rPr lang="en-US" dirty="0" smtClean="0"/>
              <a:t>Client</a:t>
            </a:r>
            <a:endParaRPr lang="en-US" dirty="0"/>
          </a:p>
        </p:txBody>
      </p:sp>
      <p:cxnSp>
        <p:nvCxnSpPr>
          <p:cNvPr id="68" name="Straight Arrow Connector 67"/>
          <p:cNvCxnSpPr>
            <a:stCxn id="72" idx="2"/>
            <a:endCxn id="52" idx="0"/>
          </p:cNvCxnSpPr>
          <p:nvPr/>
        </p:nvCxnSpPr>
        <p:spPr>
          <a:xfrm flipH="1">
            <a:off x="10609124" y="3284086"/>
            <a:ext cx="389947" cy="1089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2" idx="0"/>
            <a:endCxn id="72" idx="2"/>
          </p:cNvCxnSpPr>
          <p:nvPr/>
        </p:nvCxnSpPr>
        <p:spPr>
          <a:xfrm flipV="1">
            <a:off x="10609124" y="3284086"/>
            <a:ext cx="389947" cy="1089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86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CACFD1F-11E8-40B5-B568-577D22A77F87}"/>
              </a:ext>
            </a:extLst>
          </p:cNvPr>
          <p:cNvPicPr>
            <a:picLocks noChangeAspect="1"/>
          </p:cNvPicPr>
          <p:nvPr/>
        </p:nvPicPr>
        <p:blipFill>
          <a:blip r:embed="rId2"/>
          <a:stretch>
            <a:fillRect/>
          </a:stretch>
        </p:blipFill>
        <p:spPr>
          <a:xfrm>
            <a:off x="1204597" y="1094275"/>
            <a:ext cx="7139987" cy="5599675"/>
          </a:xfrm>
          <a:prstGeom prst="rect">
            <a:avLst/>
          </a:prstGeom>
        </p:spPr>
      </p:pic>
      <p:sp>
        <p:nvSpPr>
          <p:cNvPr id="4" name="Title 1"/>
          <p:cNvSpPr txBox="1">
            <a:spLocks/>
          </p:cNvSpPr>
          <p:nvPr/>
        </p:nvSpPr>
        <p:spPr>
          <a:xfrm>
            <a:off x="166088" y="120357"/>
            <a:ext cx="9755425" cy="6987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Aromatic Mountain Technologies (AMT) Physical Data Model</a:t>
            </a:r>
            <a:endParaRPr lang="en-US" sz="2800" dirty="0"/>
          </a:p>
        </p:txBody>
      </p:sp>
    </p:spTree>
    <p:extLst>
      <p:ext uri="{BB962C8B-B14F-4D97-AF65-F5344CB8AC3E}">
        <p14:creationId xmlns:p14="http://schemas.microsoft.com/office/powerpoint/2010/main" val="181166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3600" dirty="0"/>
              <a:t>Aromatic Mountain Technologies (AMT</a:t>
            </a:r>
            <a:r>
              <a:rPr lang="en-US" sz="3600" dirty="0" smtClean="0"/>
              <a:t>) Summary</a:t>
            </a:r>
            <a:endParaRPr lang="en-US" sz="3600" dirty="0"/>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smtClean="0"/>
              <a:t>Started with a </a:t>
            </a:r>
            <a:r>
              <a:rPr lang="en-US" dirty="0" err="1" smtClean="0"/>
              <a:t>Javalin</a:t>
            </a:r>
            <a:r>
              <a:rPr lang="en-US" dirty="0" smtClean="0"/>
              <a:t> version of AMT</a:t>
            </a:r>
          </a:p>
          <a:p>
            <a:pPr marL="800100" lvl="1" indent="-342900" algn="l">
              <a:buFont typeface="Arial" panose="020B0604020202020204" pitchFamily="34" charset="0"/>
              <a:buChar char="•"/>
            </a:pPr>
            <a:r>
              <a:rPr lang="en-US" dirty="0" smtClean="0"/>
              <a:t>Using a deployed database on AWS RDB</a:t>
            </a:r>
          </a:p>
          <a:p>
            <a:pPr marL="342900" indent="-342900" algn="l">
              <a:buFont typeface="Arial" panose="020B0604020202020204" pitchFamily="34" charset="0"/>
              <a:buChar char="•"/>
            </a:pPr>
            <a:r>
              <a:rPr lang="en-US" dirty="0" smtClean="0"/>
              <a:t>Progressed to an IDE AMT-MVC </a:t>
            </a:r>
            <a:r>
              <a:rPr lang="en-US" dirty="0" err="1" smtClean="0"/>
              <a:t>Springframe</a:t>
            </a:r>
            <a:r>
              <a:rPr lang="en-US" dirty="0" smtClean="0"/>
              <a:t> on Tomcat in the IDE</a:t>
            </a:r>
          </a:p>
          <a:p>
            <a:pPr marL="342900" indent="-342900" algn="l">
              <a:buFont typeface="Arial" panose="020B0604020202020204" pitchFamily="34" charset="0"/>
              <a:buChar char="•"/>
            </a:pPr>
            <a:r>
              <a:rPr lang="en-US" dirty="0" smtClean="0"/>
              <a:t>Installed localhost version of Tomcat all Postman tests passed</a:t>
            </a:r>
          </a:p>
          <a:p>
            <a:pPr marL="800100" lvl="1" indent="-342900" algn="l">
              <a:buFont typeface="Arial" panose="020B0604020202020204" pitchFamily="34" charset="0"/>
              <a:buChar char="•"/>
            </a:pPr>
            <a:r>
              <a:rPr lang="en-US" dirty="0" smtClean="0"/>
              <a:t>This morning issue with localhost version of Tomcat</a:t>
            </a:r>
          </a:p>
          <a:p>
            <a:pPr marL="1257300" lvl="2" indent="-342900" algn="l">
              <a:buFont typeface="Arial" panose="020B0604020202020204" pitchFamily="34" charset="0"/>
              <a:buChar char="•"/>
            </a:pPr>
            <a:r>
              <a:rPr lang="en-US" dirty="0" smtClean="0"/>
              <a:t>First it complained about a semi-colon in the CATALINA_HOME variable</a:t>
            </a:r>
          </a:p>
          <a:p>
            <a:pPr marL="1257300" lvl="2" indent="-342900" algn="l">
              <a:buFont typeface="Arial" panose="020B0604020202020204" pitchFamily="34" charset="0"/>
              <a:buChar char="•"/>
            </a:pPr>
            <a:r>
              <a:rPr lang="en-US" dirty="0" smtClean="0"/>
              <a:t>Once resolved would not actually bring up the web app</a:t>
            </a:r>
          </a:p>
          <a:p>
            <a:pPr marL="1257300" lvl="2" indent="-342900" algn="l">
              <a:buFont typeface="Arial" panose="020B0604020202020204" pitchFamily="34" charset="0"/>
              <a:buChar char="•"/>
            </a:pPr>
            <a:r>
              <a:rPr lang="en-US" dirty="0" smtClean="0"/>
              <a:t>Discovered the issue was using Linux .</a:t>
            </a:r>
            <a:r>
              <a:rPr lang="en-US" dirty="0" err="1" smtClean="0"/>
              <a:t>sh</a:t>
            </a:r>
            <a:r>
              <a:rPr lang="en-US" dirty="0" smtClean="0"/>
              <a:t> and not Window .bat files</a:t>
            </a:r>
          </a:p>
          <a:p>
            <a:pPr marL="342900" indent="-342900" algn="l">
              <a:buFont typeface="Arial" panose="020B0604020202020204" pitchFamily="34" charset="0"/>
              <a:buChar char="•"/>
            </a:pPr>
            <a:r>
              <a:rPr lang="en-US" dirty="0" smtClean="0"/>
              <a:t>Built EC2 instance installing Tomcat and a working version of AMT-MVC</a:t>
            </a:r>
          </a:p>
          <a:p>
            <a:pPr marL="800100" lvl="1" indent="-342900" algn="l">
              <a:buFont typeface="Arial" panose="020B0604020202020204" pitchFamily="34" charset="0"/>
              <a:buChar char="•"/>
            </a:pPr>
            <a:r>
              <a:rPr lang="en-US" dirty="0" smtClean="0"/>
              <a:t>Encountered </a:t>
            </a:r>
            <a:r>
              <a:rPr lang="en-US" dirty="0" err="1" smtClean="0"/>
              <a:t>cors</a:t>
            </a:r>
            <a:r>
              <a:rPr lang="en-US" dirty="0" smtClean="0"/>
              <a:t> issue with the EC2 </a:t>
            </a:r>
            <a:r>
              <a:rPr lang="en-US" dirty="0" err="1" smtClean="0"/>
              <a:t>amt-mvc</a:t>
            </a:r>
            <a:r>
              <a:rPr lang="en-US" dirty="0" smtClean="0"/>
              <a:t> program</a:t>
            </a:r>
          </a:p>
          <a:p>
            <a:pPr marL="800100" lvl="1" indent="-342900" algn="l">
              <a:buFont typeface="Arial" panose="020B0604020202020204" pitchFamily="34" charset="0"/>
              <a:buChar char="•"/>
            </a:pPr>
            <a:r>
              <a:rPr lang="en-US" dirty="0"/>
              <a:t>@</a:t>
            </a:r>
            <a:r>
              <a:rPr lang="en-US" dirty="0" err="1"/>
              <a:t>CrossOrigin</a:t>
            </a:r>
            <a:r>
              <a:rPr lang="en-US" dirty="0"/>
              <a:t>("http://localhost:4201</a:t>
            </a:r>
            <a:r>
              <a:rPr lang="en-US" dirty="0" smtClean="0"/>
              <a:t>") still using localhost</a:t>
            </a:r>
          </a:p>
          <a:p>
            <a:pPr marL="800100" lvl="1" indent="-342900" algn="l">
              <a:buFont typeface="Arial" panose="020B0604020202020204" pitchFamily="34" charset="0"/>
              <a:buChar char="•"/>
            </a:pPr>
            <a:r>
              <a:rPr lang="en-US" dirty="0" smtClean="0"/>
              <a:t>Changed to </a:t>
            </a:r>
            <a:r>
              <a:rPr lang="en-US" dirty="0"/>
              <a:t>@</a:t>
            </a:r>
            <a:r>
              <a:rPr lang="en-US" dirty="0" err="1"/>
              <a:t>CrossOrigin</a:t>
            </a:r>
            <a:r>
              <a:rPr lang="en-US" dirty="0"/>
              <a:t>(</a:t>
            </a:r>
            <a:r>
              <a:rPr lang="en-US" dirty="0" err="1"/>
              <a:t>originPatterns</a:t>
            </a:r>
            <a:r>
              <a:rPr lang="en-US" dirty="0"/>
              <a:t> = "*", </a:t>
            </a:r>
            <a:r>
              <a:rPr lang="en-US" dirty="0" err="1"/>
              <a:t>allowCredentials</a:t>
            </a:r>
            <a:r>
              <a:rPr lang="en-US" dirty="0"/>
              <a:t> = "true</a:t>
            </a:r>
            <a:r>
              <a:rPr lang="en-US" dirty="0" smtClean="0"/>
              <a:t>")</a:t>
            </a:r>
          </a:p>
          <a:p>
            <a:pPr marL="1257300" lvl="2" indent="-342900" algn="l">
              <a:buFont typeface="Arial" panose="020B0604020202020204" pitchFamily="34" charset="0"/>
              <a:buChar char="•"/>
            </a:pPr>
            <a:r>
              <a:rPr lang="en-US" dirty="0" smtClean="0"/>
              <a:t>Redeployed on EC2.</a:t>
            </a:r>
          </a:p>
          <a:p>
            <a:pPr marL="1257300" lvl="2" indent="-342900" algn="l">
              <a:buFont typeface="Arial" panose="020B0604020202020204" pitchFamily="34" charset="0"/>
              <a:buChar char="•"/>
            </a:pPr>
            <a:r>
              <a:rPr lang="en-US" dirty="0"/>
              <a:t>D</a:t>
            </a:r>
            <a:r>
              <a:rPr lang="en-US" dirty="0" smtClean="0"/>
              <a:t>id not resolve the issue, tried other patterns</a:t>
            </a:r>
          </a:p>
          <a:p>
            <a:pPr marL="1257300" lvl="2" indent="-342900" algn="l">
              <a:buFont typeface="Arial" panose="020B0604020202020204" pitchFamily="34" charset="0"/>
              <a:buChar char="•"/>
            </a:pPr>
            <a:r>
              <a:rPr lang="en-US" dirty="0" smtClean="0"/>
              <a:t>Eventually corrupted Tomcat on </a:t>
            </a:r>
            <a:r>
              <a:rPr lang="en-US" dirty="0" smtClean="0"/>
              <a:t>EC2</a:t>
            </a:r>
          </a:p>
          <a:p>
            <a:pPr marL="342900" indent="-342900" algn="l">
              <a:buFont typeface="Arial" panose="020B0604020202020204" pitchFamily="34" charset="0"/>
              <a:buChar char="•"/>
            </a:pPr>
            <a:r>
              <a:rPr lang="en-US" dirty="0" smtClean="0"/>
              <a:t>Angular learning curve</a:t>
            </a:r>
            <a:endParaRPr lang="en-US" dirty="0" smtClean="0"/>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593669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6205</TotalTime>
  <Words>516</Words>
  <Application>Microsoft Office PowerPoint</Application>
  <PresentationFormat>Widescreen</PresentationFormat>
  <Paragraphs>119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Aromatic Mountain Technologies (AMT) </vt:lpstr>
      <vt:lpstr>Aromatic Mountain Technologies (AMT)</vt:lpstr>
      <vt:lpstr>PowerPoint Presentation</vt:lpstr>
      <vt:lpstr>PowerPoint Presentation</vt:lpstr>
      <vt:lpstr>Aromatic Mountain Technologies (AMT)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Tom Weikel</cp:lastModifiedBy>
  <cp:revision>219</cp:revision>
  <dcterms:created xsi:type="dcterms:W3CDTF">2021-07-29T02:36:30Z</dcterms:created>
  <dcterms:modified xsi:type="dcterms:W3CDTF">2021-09-13T15:10:00Z</dcterms:modified>
</cp:coreProperties>
</file>