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5" r:id="rId3"/>
    <p:sldId id="272" r:id="rId4"/>
    <p:sldId id="274" r:id="rId5"/>
    <p:sldId id="273" r:id="rId6"/>
    <p:sldId id="270" r:id="rId7"/>
    <p:sldId id="265" r:id="rId8"/>
    <p:sldId id="269" r:id="rId9"/>
    <p:sldId id="271"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06D7E-D400-44F1-9A1A-D68CE501C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5FDE527-E621-4639-A0C7-E1E9B0DFB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109CE88-B989-4109-89C8-36F7C245DB1C}"/>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a16="http://schemas.microsoft.com/office/drawing/2014/main" xmlns="" id="{0841498F-B991-43D3-B408-CC35D8EFC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754CB8-17B1-45A0-AE7D-755EAA1B69D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20709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7B055-5DC2-440D-83C1-CAAE8E9A8E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5710707-423D-4F9D-A49D-6C764C562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8B6F7EF-D1BE-4437-85F3-99626E37E4EF}"/>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a16="http://schemas.microsoft.com/office/drawing/2014/main" xmlns="" id="{D890AA9B-E479-4209-B245-83608F3D4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4976E4-E15A-4296-A430-633D2BB9142B}"/>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976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6F63CF5-8DEE-4BB2-A2A5-5C16FEBE1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0D5EBA5-94AF-4373-B032-A40FF73C7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26B8E1-6758-4F5E-B618-96641332600B}"/>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a16="http://schemas.microsoft.com/office/drawing/2014/main" xmlns="" id="{F65E330E-2A7E-482D-AE0F-70EA5A299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8000005-FC38-4A6C-9D09-7945EFA0816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93092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0002C-766B-44B4-A24C-BE6DE6C7B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455BAA9-6C7B-4874-AD76-BD466F64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776BDAF-D8F2-4A61-904D-094BB4545702}"/>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a16="http://schemas.microsoft.com/office/drawing/2014/main" xmlns="" id="{F89C5665-4384-4706-9BD2-9F42B05C9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CAD73E-CAB3-4BA7-905E-D203691D041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1161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80706-F7FA-4EC3-A022-9D6C7CEC3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A8A65D0-3DF5-448D-82EC-A967682A0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00EA68C-01A6-487D-9D6E-1D1B4EAC0440}"/>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a16="http://schemas.microsoft.com/office/drawing/2014/main" xmlns="" id="{6E6527CB-4FFD-4569-A82C-5EDC311B2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B19E5B-5A98-4381-A01D-01F81FD65792}"/>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44231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28B71-E923-4431-B8D2-FAE724678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18895E9-B7FF-4A00-955B-206CF8C73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A813955-E3B9-44BC-8E1D-139269C8B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E9B8EF5-28D5-4C4E-A2AB-EEA30D75DAFE}"/>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6" name="Footer Placeholder 5">
            <a:extLst>
              <a:ext uri="{FF2B5EF4-FFF2-40B4-BE49-F238E27FC236}">
                <a16:creationId xmlns:a16="http://schemas.microsoft.com/office/drawing/2014/main" xmlns="" id="{5723E678-8CB4-4335-AA04-6BD391748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7B5567-9F4D-4AE1-92D8-769C9F7EA4F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89866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0320A9-7C0C-45B4-BF2B-3B53B5686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C440DE1-7DD6-4B1C-B961-CD2079B5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FAFE840-CC9A-4D89-B05F-159EF756B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B87AADC-3401-48C6-98F6-0AB60F6DF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4BCF1A4-FB52-4DCD-80BC-324BA41C3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CFD4208-60E7-48B1-8CD0-717D5E26B827}"/>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8" name="Footer Placeholder 7">
            <a:extLst>
              <a:ext uri="{FF2B5EF4-FFF2-40B4-BE49-F238E27FC236}">
                <a16:creationId xmlns:a16="http://schemas.microsoft.com/office/drawing/2014/main" xmlns="" id="{94E429D1-BEB1-4D8A-91F2-CD4F80157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F17C19C-8370-4118-A8FC-5DDA6F84230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8101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CBF36-7F99-45A9-BC35-BD2EC260CB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D6F5F83-F07E-4501-B86B-9F96CD43993C}"/>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4" name="Footer Placeholder 3">
            <a:extLst>
              <a:ext uri="{FF2B5EF4-FFF2-40B4-BE49-F238E27FC236}">
                <a16:creationId xmlns:a16="http://schemas.microsoft.com/office/drawing/2014/main" xmlns="" id="{2861989B-F8E9-41FD-8E16-687424BCC2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026B6D7-7832-4815-95CE-5CEC39502825}"/>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07596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877919A-C4B6-46FD-A08A-9A4B867FE01A}"/>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3" name="Footer Placeholder 2">
            <a:extLst>
              <a:ext uri="{FF2B5EF4-FFF2-40B4-BE49-F238E27FC236}">
                <a16:creationId xmlns:a16="http://schemas.microsoft.com/office/drawing/2014/main" xmlns="" id="{9118539E-383C-4F1C-86F2-14C533A7E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9A6D4E1-CA83-4214-9942-9E4617AA89B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39550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EF9B5-7A2A-4225-8817-86D028D69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667C390-5297-41E8-A403-22856007B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D0D2F7D-D6CD-4AB1-A3EA-CBFD2A2B3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7A441D-4FA7-4110-BF24-165CD3C3DAD7}"/>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6" name="Footer Placeholder 5">
            <a:extLst>
              <a:ext uri="{FF2B5EF4-FFF2-40B4-BE49-F238E27FC236}">
                <a16:creationId xmlns:a16="http://schemas.microsoft.com/office/drawing/2014/main" xmlns="" id="{346102C5-5AE3-43CF-A686-1AB72B07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528B3F7-462C-4500-8836-B3E5CD8DA61A}"/>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9704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10E59-DA48-4690-A956-9EB8E4E11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C7AFE1E-67D1-4106-97CA-98302D42C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7D8D73B-3D4D-42A7-9A3C-1D508E8A9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8C8945E-A47A-42A2-9DF6-CA6D5002F65F}"/>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6" name="Footer Placeholder 5">
            <a:extLst>
              <a:ext uri="{FF2B5EF4-FFF2-40B4-BE49-F238E27FC236}">
                <a16:creationId xmlns:a16="http://schemas.microsoft.com/office/drawing/2014/main" xmlns="" id="{EB000DB4-2747-4297-B400-42A539FBD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BAD9222-F141-4803-AF73-E2DD92E2ABBC}"/>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109213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9D404-795C-4EA4-AD01-26740519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E3FEC7B-48F8-4348-9BC6-68F83B85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CA1A1D-E2F5-4161-A025-7B911965C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33091-19F0-4DD7-90FE-000B4789B4CF}" type="datetimeFigureOut">
              <a:rPr lang="en-US" smtClean="0"/>
              <a:t>8/30/2021</a:t>
            </a:fld>
            <a:endParaRPr lang="en-US"/>
          </a:p>
        </p:txBody>
      </p:sp>
      <p:sp>
        <p:nvSpPr>
          <p:cNvPr id="5" name="Footer Placeholder 4">
            <a:extLst>
              <a:ext uri="{FF2B5EF4-FFF2-40B4-BE49-F238E27FC236}">
                <a16:creationId xmlns:a16="http://schemas.microsoft.com/office/drawing/2014/main" xmlns="" id="{43C7B926-18F3-4C13-AB92-764E10D32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34FA846-3BF6-46FD-80CF-34B300D24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A5E0-8067-4C82-8486-377BB0C1BB83}" type="slidenum">
              <a:rPr lang="en-US" smtClean="0"/>
              <a:t>‹#›</a:t>
            </a:fld>
            <a:endParaRPr lang="en-US"/>
          </a:p>
        </p:txBody>
      </p:sp>
    </p:spTree>
    <p:extLst>
      <p:ext uri="{BB962C8B-B14F-4D97-AF65-F5344CB8AC3E}">
        <p14:creationId xmlns:p14="http://schemas.microsoft.com/office/powerpoint/2010/main" val="42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 </a:t>
            </a:r>
          </a:p>
        </p:txBody>
      </p:sp>
      <p:sp>
        <p:nvSpPr>
          <p:cNvPr id="3" name="Subtitle 2"/>
          <p:cNvSpPr>
            <a:spLocks noGrp="1"/>
          </p:cNvSpPr>
          <p:nvPr>
            <p:ph type="subTitle" idx="1"/>
          </p:nvPr>
        </p:nvSpPr>
        <p:spPr>
          <a:xfrm>
            <a:off x="569447" y="819149"/>
            <a:ext cx="9423247" cy="5953982"/>
          </a:xfrm>
        </p:spPr>
        <p:txBody>
          <a:bodyPr>
            <a:normAutofit fontScale="85000" lnSpcReduction="20000"/>
          </a:bodyPr>
          <a:lstStyle/>
          <a:p>
            <a:pPr marL="342900" indent="-342900" algn="l">
              <a:buFont typeface="Arial" panose="020B0604020202020204" pitchFamily="34" charset="0"/>
              <a:buChar char="•"/>
            </a:pPr>
            <a:r>
              <a:rPr lang="en-US" dirty="0" smtClean="0"/>
              <a:t>Team Members</a:t>
            </a:r>
          </a:p>
          <a:p>
            <a:pPr marL="800100" lvl="1" indent="-342900" algn="l">
              <a:buFont typeface="Arial" panose="020B0604020202020204" pitchFamily="34" charset="0"/>
              <a:buChar char="•"/>
            </a:pPr>
            <a:r>
              <a:rPr lang="en-US" dirty="0" smtClean="0"/>
              <a:t>Antonio Pierre</a:t>
            </a:r>
            <a:endParaRPr lang="en-US" dirty="0"/>
          </a:p>
          <a:p>
            <a:pPr marL="800100" lvl="1" indent="-342900" algn="l">
              <a:buFont typeface="Arial" panose="020B0604020202020204" pitchFamily="34" charset="0"/>
              <a:buChar char="•"/>
            </a:pPr>
            <a:r>
              <a:rPr lang="en-US" dirty="0" smtClean="0"/>
              <a:t>Matthew Rho</a:t>
            </a:r>
            <a:endParaRPr lang="en-US" dirty="0"/>
          </a:p>
          <a:p>
            <a:pPr marL="800100" lvl="1" indent="-342900" algn="l">
              <a:buFont typeface="Arial" panose="020B0604020202020204" pitchFamily="34" charset="0"/>
              <a:buChar char="•"/>
            </a:pPr>
            <a:r>
              <a:rPr lang="en-US" dirty="0" smtClean="0"/>
              <a:t>Tom </a:t>
            </a:r>
            <a:r>
              <a:rPr lang="en-US" dirty="0" smtClean="0"/>
              <a:t>Weikel</a:t>
            </a:r>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Have </a:t>
            </a:r>
            <a:r>
              <a:rPr lang="en-US" dirty="0"/>
              <a:t>a team </a:t>
            </a:r>
            <a:r>
              <a:rPr lang="en-US" dirty="0" smtClean="0"/>
              <a:t>name: Team Power: </a:t>
            </a:r>
            <a:r>
              <a:rPr lang="en-US" dirty="0" err="1"/>
              <a:t>PoweR</a:t>
            </a:r>
            <a:r>
              <a:rPr lang="en-US" dirty="0"/>
              <a:t> </a:t>
            </a:r>
            <a:r>
              <a:rPr lang="en-US" dirty="0" smtClean="0"/>
              <a:t>Rangers Coffee </a:t>
            </a:r>
            <a:r>
              <a:rPr lang="en-US" dirty="0" smtClean="0"/>
              <a:t>System</a:t>
            </a:r>
          </a:p>
          <a:p>
            <a:pPr marL="800100" lvl="1" indent="-342900" algn="l">
              <a:buFont typeface="Arial" panose="020B0604020202020204" pitchFamily="34" charset="0"/>
              <a:buChar char="•"/>
            </a:pPr>
            <a:r>
              <a:rPr lang="en-US" dirty="0" smtClean="0"/>
              <a:t>Slogan: “Power Brewed to Power Through”</a:t>
            </a:r>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Aromatic Mountain </a:t>
            </a:r>
            <a:r>
              <a:rPr lang="en-US" dirty="0" smtClean="0"/>
              <a:t>Technologies (AMT) </a:t>
            </a:r>
            <a:r>
              <a:rPr lang="en-US" dirty="0" smtClean="0"/>
              <a:t>is </a:t>
            </a:r>
            <a:r>
              <a:rPr lang="en-US" dirty="0" smtClean="0"/>
              <a:t>an online coffee store that allows customers and </a:t>
            </a:r>
            <a:r>
              <a:rPr lang="en-US" dirty="0" smtClean="0"/>
              <a:t>employees </a:t>
            </a:r>
            <a:r>
              <a:rPr lang="en-US" dirty="0" smtClean="0"/>
              <a:t>to buy coffee beans, ground coffee, syrups, coffee accessory and apparel</a:t>
            </a:r>
            <a:r>
              <a:rPr lang="en-US" dirty="0" smtClean="0"/>
              <a:t>.  AMT makes use of an external free API to </a:t>
            </a:r>
            <a:r>
              <a:rPr lang="en-US" smtClean="0"/>
              <a:t>do payment processing</a:t>
            </a:r>
            <a:r>
              <a:rPr lang="en-US" dirty="0" smtClean="0"/>
              <a:t>.  AMT has internal RESTful APIs that are consumed by the client web pages.</a:t>
            </a:r>
            <a:endParaRPr lang="en-US" dirty="0" smtClean="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Thought process</a:t>
            </a:r>
          </a:p>
          <a:p>
            <a:pPr marL="800100" lvl="1" indent="-342900" algn="l">
              <a:buFont typeface="Arial" panose="020B0604020202020204" pitchFamily="34" charset="0"/>
              <a:buChar char="•"/>
            </a:pPr>
            <a:r>
              <a:rPr lang="en-US" dirty="0" smtClean="0"/>
              <a:t>Client server / login / endpoints / roles</a:t>
            </a:r>
          </a:p>
          <a:p>
            <a:pPr marL="800100" lvl="1" indent="-342900" algn="l">
              <a:buFont typeface="Arial" panose="020B0604020202020204" pitchFamily="34" charset="0"/>
              <a:buChar char="•"/>
            </a:pPr>
            <a:r>
              <a:rPr lang="en-US" dirty="0" smtClean="0"/>
              <a:t>Online Store (Like Amazon)</a:t>
            </a:r>
          </a:p>
          <a:p>
            <a:pPr marL="1257300" lvl="2" indent="-342900" algn="l">
              <a:buFont typeface="Arial" panose="020B0604020202020204" pitchFamily="34" charset="0"/>
              <a:buChar char="•"/>
            </a:pPr>
            <a:r>
              <a:rPr lang="en-US" dirty="0" smtClean="0"/>
              <a:t>Customers</a:t>
            </a:r>
          </a:p>
          <a:p>
            <a:pPr marL="1257300" lvl="2" indent="-342900" algn="l">
              <a:buFont typeface="Arial" panose="020B0604020202020204" pitchFamily="34" charset="0"/>
              <a:buChar char="•"/>
            </a:pPr>
            <a:r>
              <a:rPr lang="en-US" dirty="0" smtClean="0"/>
              <a:t>Admin</a:t>
            </a:r>
          </a:p>
          <a:p>
            <a:pPr marL="1257300" lvl="2" indent="-342900" algn="l">
              <a:buFont typeface="Arial" panose="020B0604020202020204" pitchFamily="34" charset="0"/>
              <a:buChar char="•"/>
            </a:pPr>
            <a:r>
              <a:rPr lang="en-US" dirty="0" smtClean="0"/>
              <a:t>Employee (access to some but not all Admin areas)</a:t>
            </a:r>
          </a:p>
          <a:p>
            <a:pPr marL="1257300" lvl="2" indent="-342900" algn="l">
              <a:buFont typeface="Arial" panose="020B0604020202020204" pitchFamily="34" charset="0"/>
              <a:buChar char="•"/>
            </a:pPr>
            <a:r>
              <a:rPr lang="en-US" dirty="0" smtClean="0"/>
              <a:t>Product pages (One related products, like a Starbucks Coffee and related items)</a:t>
            </a:r>
          </a:p>
          <a:p>
            <a:pPr marL="1257300" lvl="2" indent="-342900" algn="l">
              <a:buFont typeface="Arial" panose="020B0604020202020204" pitchFamily="34" charset="0"/>
              <a:buChar char="•"/>
            </a:pPr>
            <a:r>
              <a:rPr lang="en-US" dirty="0" smtClean="0"/>
              <a:t>Payment process (store payment info [credit cards, </a:t>
            </a:r>
            <a:r>
              <a:rPr lang="en-US" dirty="0" err="1" smtClean="0"/>
              <a:t>paypal</a:t>
            </a:r>
            <a:r>
              <a:rPr lang="en-US" dirty="0" smtClean="0"/>
              <a:t>, electronic transfer])</a:t>
            </a:r>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43456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4820" y="819149"/>
            <a:ext cx="9144000" cy="5888275"/>
          </a:xfrm>
        </p:spPr>
        <p:txBody>
          <a:bodyPr>
            <a:normAutofit fontScale="92500" lnSpcReduction="20000"/>
          </a:bodyPr>
          <a:lstStyle/>
          <a:p>
            <a:pPr marL="342900" indent="-342900" algn="l">
              <a:buFont typeface="Arial" panose="020B0604020202020204" pitchFamily="34" charset="0"/>
              <a:buChar char="•"/>
            </a:pPr>
            <a:r>
              <a:rPr lang="en-US" dirty="0"/>
              <a:t>Technologies requirements all implemented</a:t>
            </a:r>
          </a:p>
          <a:p>
            <a:pPr marL="342900" indent="-342900" algn="l">
              <a:buFont typeface="Arial" panose="020B0604020202020204" pitchFamily="34" charset="0"/>
              <a:buChar char="•"/>
            </a:pPr>
            <a:r>
              <a:rPr lang="en-US" dirty="0"/>
              <a:t>Other general requirements met or exceeded</a:t>
            </a:r>
          </a:p>
          <a:p>
            <a:pPr marL="800100" lvl="1" indent="-342900" algn="l">
              <a:buFont typeface="Arial" panose="020B0604020202020204" pitchFamily="34" charset="0"/>
              <a:buChar char="•"/>
            </a:pPr>
            <a:r>
              <a:rPr lang="en-US" dirty="0"/>
              <a:t>3 layered architecture</a:t>
            </a:r>
          </a:p>
          <a:p>
            <a:pPr marL="800100" lvl="1" indent="-342900" algn="l">
              <a:buFont typeface="Arial" panose="020B0604020202020204" pitchFamily="34" charset="0"/>
              <a:buChar char="•"/>
            </a:pPr>
            <a:r>
              <a:rPr lang="en-US" dirty="0"/>
              <a:t>Hibernate “create” for creating the schema </a:t>
            </a:r>
          </a:p>
          <a:p>
            <a:pPr marL="800100" lvl="1" indent="-342900" algn="l">
              <a:buFont typeface="Arial" panose="020B0604020202020204" pitchFamily="34" charset="0"/>
              <a:buChar char="•"/>
            </a:pPr>
            <a:r>
              <a:rPr lang="en-US" dirty="0"/>
              <a:t>Hibernate HQL performing object data loads, record create and updates</a:t>
            </a:r>
          </a:p>
          <a:p>
            <a:pPr marL="800100" lvl="1" indent="-342900" algn="l">
              <a:buFont typeface="Arial" panose="020B0604020202020204" pitchFamily="34" charset="0"/>
              <a:buChar char="•"/>
            </a:pPr>
            <a:r>
              <a:rPr lang="en-US" dirty="0"/>
              <a:t>Utilize the Controller, Service, DTO, DAO design pattern</a:t>
            </a:r>
          </a:p>
          <a:p>
            <a:pPr marL="800100" lvl="1" indent="-342900" algn="l">
              <a:buFont typeface="Arial" panose="020B0604020202020204" pitchFamily="34" charset="0"/>
              <a:buChar char="•"/>
            </a:pPr>
            <a:r>
              <a:rPr lang="en-US" dirty="0" err="1"/>
              <a:t>MariaDB</a:t>
            </a:r>
            <a:r>
              <a:rPr lang="en-US" dirty="0"/>
              <a:t> (through localhost)</a:t>
            </a:r>
          </a:p>
          <a:p>
            <a:pPr marL="800100" lvl="1" indent="-342900" algn="l">
              <a:buFont typeface="Arial" panose="020B0604020202020204" pitchFamily="34" charset="0"/>
              <a:buChar char="•"/>
            </a:pPr>
            <a:r>
              <a:rPr lang="en-US" dirty="0"/>
              <a:t>Logging accomplished using </a:t>
            </a:r>
            <a:r>
              <a:rPr lang="en-US" dirty="0" err="1"/>
              <a:t>Logback</a:t>
            </a:r>
            <a:endParaRPr lang="en-US" dirty="0"/>
          </a:p>
          <a:p>
            <a:pPr marL="800100" lvl="1" indent="-342900" algn="l">
              <a:buFont typeface="Arial" panose="020B0604020202020204" pitchFamily="34" charset="0"/>
              <a:buChar char="•"/>
            </a:pPr>
            <a:r>
              <a:rPr lang="en-US" dirty="0"/>
              <a:t>Login session control and validation</a:t>
            </a:r>
          </a:p>
          <a:p>
            <a:pPr marL="342900" indent="-342900" algn="l">
              <a:buFont typeface="Arial" panose="020B0604020202020204" pitchFamily="34" charset="0"/>
              <a:buChar char="•"/>
            </a:pPr>
            <a:r>
              <a:rPr lang="en-US" dirty="0"/>
              <a:t>HTTP Endpoints (Login and Reimbursement)</a:t>
            </a:r>
          </a:p>
          <a:p>
            <a:pPr marL="342900" indent="-342900" algn="l">
              <a:buFont typeface="Arial" panose="020B0604020202020204" pitchFamily="34" charset="0"/>
              <a:buChar char="•"/>
            </a:pPr>
            <a:r>
              <a:rPr lang="en-US" dirty="0"/>
              <a:t>Front-end</a:t>
            </a:r>
          </a:p>
          <a:p>
            <a:pPr marL="800100" lvl="1" indent="-342900" algn="l">
              <a:buFont typeface="Arial" panose="020B0604020202020204" pitchFamily="34" charset="0"/>
              <a:buChar char="•"/>
            </a:pPr>
            <a:r>
              <a:rPr lang="en-US" dirty="0"/>
              <a:t>Login, Reimbursement, and Finance interactive pages</a:t>
            </a:r>
          </a:p>
          <a:p>
            <a:pPr marL="342900" indent="-342900" algn="l">
              <a:buFont typeface="Arial" panose="020B0604020202020204" pitchFamily="34" charset="0"/>
              <a:buChar char="•"/>
            </a:pPr>
            <a:r>
              <a:rPr lang="en-US" dirty="0"/>
              <a:t>Other considerations</a:t>
            </a:r>
          </a:p>
          <a:p>
            <a:pPr marL="800100" lvl="1" indent="-342900" algn="l">
              <a:buFont typeface="Arial" panose="020B0604020202020204" pitchFamily="34" charset="0"/>
              <a:buChar char="•"/>
            </a:pPr>
            <a:r>
              <a:rPr lang="en-US" dirty="0"/>
              <a:t>Implementing </a:t>
            </a:r>
            <a:r>
              <a:rPr lang="en-US" dirty="0" err="1"/>
              <a:t>GenericDAO</a:t>
            </a:r>
            <a:r>
              <a:rPr lang="en-US" dirty="0"/>
              <a:t>&lt;T&gt;  model fully realized</a:t>
            </a:r>
          </a:p>
          <a:p>
            <a:pPr marL="800100" lvl="1" indent="-342900" algn="l">
              <a:buFont typeface="Arial" panose="020B0604020202020204" pitchFamily="34" charset="0"/>
              <a:buChar char="•"/>
            </a:pPr>
            <a:r>
              <a:rPr lang="en-US" dirty="0"/>
              <a:t>Extend Add/Edit DTO storing data generically in </a:t>
            </a:r>
            <a:r>
              <a:rPr lang="en-US" dirty="0" err="1"/>
              <a:t>HashMaps</a:t>
            </a:r>
            <a:endParaRPr lang="en-US" dirty="0"/>
          </a:p>
          <a:p>
            <a:pPr marL="800100" lvl="1" indent="-342900" algn="l">
              <a:buFont typeface="Arial" panose="020B0604020202020204" pitchFamily="34" charset="0"/>
              <a:buChar char="•"/>
            </a:pPr>
            <a:r>
              <a:rPr lang="en-US" dirty="0"/>
              <a:t>Minimal JUnit and </a:t>
            </a:r>
            <a:r>
              <a:rPr lang="en-US" dirty="0" err="1"/>
              <a:t>Mockito</a:t>
            </a:r>
            <a:r>
              <a:rPr lang="en-US" dirty="0"/>
              <a:t> test cases</a:t>
            </a:r>
          </a:p>
          <a:p>
            <a:pPr marL="800100" lvl="1" indent="-342900" algn="l">
              <a:buFont typeface="Arial" panose="020B0604020202020204" pitchFamily="34" charset="0"/>
              <a:buChar char="•"/>
            </a:pPr>
            <a:r>
              <a:rPr lang="en-US" dirty="0"/>
              <a:t>Extensive utilization of internal driver tests</a:t>
            </a:r>
          </a:p>
          <a:p>
            <a:pPr marL="800100" lvl="1" indent="-342900" algn="l">
              <a:buFont typeface="Arial" panose="020B0604020202020204" pitchFamily="34" charset="0"/>
              <a:buChar char="•"/>
            </a:pPr>
            <a:r>
              <a:rPr lang="en-US" dirty="0"/>
              <a:t>Extensive Logging through package logging levels</a:t>
            </a:r>
          </a:p>
          <a:p>
            <a:pPr marL="800100" lvl="1" indent="-342900" algn="l">
              <a:buFont typeface="Arial" panose="020B0604020202020204" pitchFamily="34" charset="0"/>
              <a:buChar char="•"/>
            </a:pPr>
            <a:r>
              <a:rPr lang="en-US" dirty="0"/>
              <a:t>Postman utilize for some initial endpoint tests</a:t>
            </a:r>
          </a:p>
          <a:p>
            <a:pPr marL="800100" lvl="1" indent="-342900" algn="l">
              <a:buFont typeface="Arial" panose="020B0604020202020204" pitchFamily="34" charset="0"/>
              <a:buChar char="•"/>
            </a:pPr>
            <a:r>
              <a:rPr lang="en-US" dirty="0"/>
              <a:t>Internal test drivers and Admin driver</a:t>
            </a:r>
          </a:p>
          <a:p>
            <a:pPr marL="342900"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
        <p:nvSpPr>
          <p:cNvPr id="5" name="Title 1"/>
          <p:cNvSpPr>
            <a:spLocks noGrp="1"/>
          </p:cNvSpPr>
          <p:nvPr>
            <p:ph type="ctrTitle"/>
          </p:nvPr>
        </p:nvSpPr>
        <p:spPr>
          <a:xfrm>
            <a:off x="166088" y="120357"/>
            <a:ext cx="10965500" cy="698793"/>
          </a:xfrm>
        </p:spPr>
        <p:txBody>
          <a:bodyPr>
            <a:noAutofit/>
          </a:bodyPr>
          <a:lstStyle/>
          <a:p>
            <a:pPr algn="l"/>
            <a:r>
              <a:rPr lang="en-US" sz="4000" dirty="0"/>
              <a:t>Expense Reimbursement System (ERS) Summary</a:t>
            </a:r>
          </a:p>
        </p:txBody>
      </p:sp>
      <p:sp>
        <p:nvSpPr>
          <p:cNvPr id="6" name="Title 1"/>
          <p:cNvSpPr txBox="1">
            <a:spLocks/>
          </p:cNvSpPr>
          <p:nvPr/>
        </p:nvSpPr>
        <p:spPr>
          <a:xfrm>
            <a:off x="166088" y="125832"/>
            <a:ext cx="9755425" cy="6987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a:t>Expense Reimbursement System (ERS)</a:t>
            </a:r>
            <a:endParaRPr lang="en-US" sz="4000" dirty="0"/>
          </a:p>
        </p:txBody>
      </p:sp>
    </p:spTree>
    <p:extLst>
      <p:ext uri="{BB962C8B-B14F-4D97-AF65-F5344CB8AC3E}">
        <p14:creationId xmlns:p14="http://schemas.microsoft.com/office/powerpoint/2010/main" val="210587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a:t>
            </a:r>
          </a:p>
        </p:txBody>
      </p:sp>
      <p:sp>
        <p:nvSpPr>
          <p:cNvPr id="3" name="Subtitle 2"/>
          <p:cNvSpPr>
            <a:spLocks noGrp="1"/>
          </p:cNvSpPr>
          <p:nvPr>
            <p:ph type="subTitle" idx="1"/>
          </p:nvPr>
        </p:nvSpPr>
        <p:spPr>
          <a:xfrm>
            <a:off x="569447" y="819149"/>
            <a:ext cx="9423247" cy="5953982"/>
          </a:xfrm>
        </p:spPr>
        <p:txBody>
          <a:bodyPr>
            <a:normAutofit/>
          </a:bodyPr>
          <a:lstStyle/>
          <a:p>
            <a:pPr marL="342900" indent="-342900" algn="l">
              <a:buFont typeface="Arial" panose="020B0604020202020204" pitchFamily="34" charset="0"/>
              <a:buChar char="•"/>
            </a:pPr>
            <a:r>
              <a:rPr lang="en-US" dirty="0" smtClean="0"/>
              <a:t>User Stories</a:t>
            </a:r>
          </a:p>
          <a:p>
            <a:pPr marL="800100" lvl="1" indent="-342900" algn="l">
              <a:buFont typeface="Arial" panose="020B0604020202020204" pitchFamily="34" charset="0"/>
              <a:buChar char="•"/>
            </a:pPr>
            <a:r>
              <a:rPr lang="en-US" dirty="0" smtClean="0"/>
              <a:t>View Catalog</a:t>
            </a:r>
          </a:p>
          <a:p>
            <a:pPr marL="800100" lvl="1" indent="-342900" algn="l">
              <a:buFont typeface="Arial" panose="020B0604020202020204" pitchFamily="34" charset="0"/>
              <a:buChar char="•"/>
            </a:pPr>
            <a:r>
              <a:rPr lang="en-US" dirty="0" smtClean="0"/>
              <a:t>Add to shopping cart</a:t>
            </a:r>
          </a:p>
          <a:p>
            <a:pPr marL="800100" lvl="1" indent="-342900" algn="l">
              <a:buFont typeface="Arial" panose="020B0604020202020204" pitchFamily="34" charset="0"/>
              <a:buChar char="•"/>
            </a:pPr>
            <a:r>
              <a:rPr lang="en-US" dirty="0" smtClean="0"/>
              <a:t>Checkout (login)</a:t>
            </a:r>
          </a:p>
          <a:p>
            <a:pPr marL="800100" lvl="1" indent="-342900" algn="l">
              <a:buFont typeface="Arial" panose="020B0604020202020204" pitchFamily="34" charset="0"/>
              <a:buChar char="•"/>
            </a:pPr>
            <a:r>
              <a:rPr lang="en-US" dirty="0" smtClean="0"/>
              <a:t>Admin user stories (controls publishing catalog)</a:t>
            </a:r>
          </a:p>
          <a:p>
            <a:pPr marL="1257300" lvl="2" indent="-342900" algn="l">
              <a:buFont typeface="Arial" panose="020B0604020202020204" pitchFamily="34" charset="0"/>
              <a:buChar char="•"/>
            </a:pPr>
            <a:r>
              <a:rPr lang="en-US" dirty="0" smtClean="0"/>
              <a:t>As an Admin controls publishing of Employee catalog items and pages</a:t>
            </a:r>
          </a:p>
          <a:p>
            <a:pPr marL="800100" lvl="1" indent="-342900" algn="l">
              <a:buFont typeface="Arial" panose="020B0604020202020204" pitchFamily="34" charset="0"/>
              <a:buChar char="•"/>
            </a:pPr>
            <a:r>
              <a:rPr lang="en-US" dirty="0" smtClean="0"/>
              <a:t>Employee (in employee role and as customers) user stories</a:t>
            </a:r>
          </a:p>
          <a:p>
            <a:pPr marL="1257300" lvl="2" indent="-342900" algn="l">
              <a:buFont typeface="Arial" panose="020B0604020202020204" pitchFamily="34" charset="0"/>
              <a:buChar char="•"/>
            </a:pPr>
            <a:r>
              <a:rPr lang="en-US" dirty="0" smtClean="0"/>
              <a:t>As an employee </a:t>
            </a:r>
            <a:r>
              <a:rPr lang="en-US" dirty="0" smtClean="0"/>
              <a:t>I can </a:t>
            </a:r>
            <a:r>
              <a:rPr lang="en-US" dirty="0" smtClean="0"/>
              <a:t>create catalog items / pages</a:t>
            </a:r>
          </a:p>
          <a:p>
            <a:pPr marL="1257300" lvl="2" indent="-342900" algn="l">
              <a:buFont typeface="Arial" panose="020B0604020202020204" pitchFamily="34" charset="0"/>
              <a:buChar char="•"/>
            </a:pPr>
            <a:r>
              <a:rPr lang="en-US" dirty="0" smtClean="0"/>
              <a:t>As an employee I provide customer support (contact us support, online chat)</a:t>
            </a:r>
          </a:p>
          <a:p>
            <a:pPr marL="1257300" lvl="2" indent="-342900" algn="l">
              <a:buFont typeface="Arial" panose="020B0604020202020204" pitchFamily="34" charset="0"/>
              <a:buChar char="•"/>
            </a:pPr>
            <a:r>
              <a:rPr lang="en-US" dirty="0" smtClean="0"/>
              <a:t>As an employee buying from the catalog I want to use my company discount benefits</a:t>
            </a:r>
          </a:p>
          <a:p>
            <a:pPr marL="800100" lvl="1" indent="-342900" algn="l">
              <a:buFont typeface="Arial" panose="020B0604020202020204" pitchFamily="34" charset="0"/>
              <a:buChar char="•"/>
            </a:pPr>
            <a:r>
              <a:rPr lang="en-US" dirty="0" smtClean="0"/>
              <a:t>Customer</a:t>
            </a:r>
          </a:p>
          <a:p>
            <a:pPr marL="1257300" lvl="2" indent="-342900" algn="l">
              <a:buFont typeface="Arial" panose="020B0604020202020204" pitchFamily="34" charset="0"/>
              <a:buChar char="•"/>
            </a:pPr>
            <a:r>
              <a:rPr lang="en-US" dirty="0" smtClean="0"/>
              <a:t>As a Customer I want to view the online catalog</a:t>
            </a:r>
          </a:p>
          <a:p>
            <a:pPr marL="1257300" lvl="2" indent="-342900" algn="l">
              <a:buFont typeface="Arial" panose="020B0604020202020204" pitchFamily="34" charset="0"/>
              <a:buChar char="•"/>
            </a:pPr>
            <a:r>
              <a:rPr lang="en-US" dirty="0" smtClean="0"/>
              <a:t>As a Customer I want to buy from the online catalog</a:t>
            </a:r>
          </a:p>
          <a:p>
            <a:pPr marL="1257300" lvl="2" indent="-342900" algn="l">
              <a:buFont typeface="Arial" panose="020B0604020202020204" pitchFamily="34" charset="0"/>
              <a:buChar char="•"/>
            </a:pPr>
            <a:r>
              <a:rPr lang="en-US" dirty="0" smtClean="0"/>
              <a:t>As a Customer I want to create and use a secure account to make my purchases</a:t>
            </a:r>
          </a:p>
          <a:p>
            <a:pPr marL="800100" lvl="1"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9139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2800" dirty="0"/>
              <a:t>Aromatic Mountain Technologies (AMT) </a:t>
            </a:r>
            <a:r>
              <a:rPr lang="en-US" sz="2800" dirty="0" smtClean="0"/>
              <a:t>Basic Requirements</a:t>
            </a:r>
            <a:endParaRPr lang="en-US" sz="2800" dirty="0"/>
          </a:p>
        </p:txBody>
      </p:sp>
      <p:sp>
        <p:nvSpPr>
          <p:cNvPr id="3" name="Subtitle 2"/>
          <p:cNvSpPr>
            <a:spLocks noGrp="1"/>
          </p:cNvSpPr>
          <p:nvPr>
            <p:ph type="subTitle" idx="1"/>
          </p:nvPr>
        </p:nvSpPr>
        <p:spPr>
          <a:xfrm>
            <a:off x="569447" y="819149"/>
            <a:ext cx="9423247" cy="5953982"/>
          </a:xfrm>
        </p:spPr>
        <p:txBody>
          <a:bodyPr>
            <a:normAutofit fontScale="700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Backend</a:t>
            </a:r>
          </a:p>
          <a:p>
            <a:pPr marL="800100" lvl="1" indent="-342900" algn="l">
              <a:buFont typeface="Arial" panose="020B0604020202020204" pitchFamily="34" charset="0"/>
              <a:buChar char="•"/>
            </a:pPr>
            <a:r>
              <a:rPr lang="en-US" dirty="0"/>
              <a:t>The backend should be a RESTful API. However you can use </a:t>
            </a:r>
            <a:r>
              <a:rPr lang="en-US" dirty="0" err="1"/>
              <a:t>stateful</a:t>
            </a:r>
            <a:r>
              <a:rPr lang="en-US" dirty="0"/>
              <a:t> authentication through </a:t>
            </a:r>
            <a:r>
              <a:rPr lang="en-US" dirty="0" err="1"/>
              <a:t>HttpSessions</a:t>
            </a:r>
            <a:r>
              <a:rPr lang="en-US" dirty="0"/>
              <a:t> and not be totally stateless</a:t>
            </a:r>
          </a:p>
          <a:p>
            <a:pPr marL="1200150" lvl="2" indent="-285750" algn="l">
              <a:buFont typeface="Arial" panose="020B0604020202020204" pitchFamily="34" charset="0"/>
              <a:buChar char="•"/>
            </a:pPr>
            <a:r>
              <a:rPr lang="en-US" dirty="0"/>
              <a:t>Look into </a:t>
            </a:r>
            <a:r>
              <a:rPr lang="en-US" dirty="0" err="1"/>
              <a:t>Json</a:t>
            </a:r>
            <a:r>
              <a:rPr lang="en-US" dirty="0"/>
              <a:t> Web Tokens if you really want to achieve stateless authentication</a:t>
            </a:r>
          </a:p>
          <a:p>
            <a:pPr marL="800100" lvl="1" indent="-342900" algn="l">
              <a:buFont typeface="Arial" panose="020B0604020202020204" pitchFamily="34" charset="0"/>
              <a:buChar char="•"/>
            </a:pPr>
            <a:r>
              <a:rPr lang="en-US" b="1" dirty="0"/>
              <a:t>Spring Framework</a:t>
            </a:r>
          </a:p>
          <a:p>
            <a:pPr marL="1200150" lvl="2" indent="-285750" algn="l">
              <a:buFont typeface="Arial" panose="020B0604020202020204" pitchFamily="34" charset="0"/>
              <a:buChar char="•"/>
            </a:pPr>
            <a:r>
              <a:rPr lang="en-US" dirty="0"/>
              <a:t>Instead of utilizing </a:t>
            </a:r>
            <a:r>
              <a:rPr lang="en-US" dirty="0" err="1"/>
              <a:t>Javalin</a:t>
            </a:r>
            <a:r>
              <a:rPr lang="en-US" dirty="0"/>
              <a:t> for the backend, you will be using Spring Framework, which has a web module that allows for controllers to be built and mapped</a:t>
            </a:r>
          </a:p>
          <a:p>
            <a:pPr marL="1200150" lvl="2" indent="-285750" algn="l">
              <a:buFont typeface="Arial" panose="020B0604020202020204" pitchFamily="34" charset="0"/>
              <a:buChar char="•"/>
            </a:pPr>
            <a:r>
              <a:rPr lang="en-US" dirty="0"/>
              <a:t>Use Spring Web MVC to process HTTP Requests/Responses</a:t>
            </a:r>
          </a:p>
          <a:p>
            <a:pPr marL="800100" lvl="1" indent="-342900" algn="l">
              <a:buFont typeface="Arial" panose="020B0604020202020204" pitchFamily="34" charset="0"/>
              <a:buChar char="•"/>
            </a:pPr>
            <a:r>
              <a:rPr lang="en-US" dirty="0"/>
              <a:t>Hibernate</a:t>
            </a:r>
          </a:p>
          <a:p>
            <a:pPr marL="800100" lvl="1" indent="-342900" algn="l">
              <a:buFont typeface="Arial" panose="020B0604020202020204" pitchFamily="34" charset="0"/>
              <a:buChar char="•"/>
            </a:pPr>
            <a:r>
              <a:rPr lang="en-US" dirty="0" err="1"/>
              <a:t>Logback</a:t>
            </a:r>
            <a:endParaRPr lang="en-US" dirty="0"/>
          </a:p>
          <a:p>
            <a:pPr marL="1200150" lvl="2" indent="-285750" algn="l">
              <a:buFont typeface="Arial" panose="020B0604020202020204" pitchFamily="34" charset="0"/>
              <a:buChar char="•"/>
            </a:pPr>
            <a:r>
              <a:rPr lang="en-US" dirty="0"/>
              <a:t>Should have a logback.xml configuration file</a:t>
            </a:r>
          </a:p>
          <a:p>
            <a:pPr marL="800100" lvl="1" indent="-342900" algn="l">
              <a:buFont typeface="Arial" panose="020B0604020202020204" pitchFamily="34" charset="0"/>
              <a:buChar char="•"/>
            </a:pPr>
            <a:r>
              <a:rPr lang="en-US" dirty="0"/>
              <a:t>JUnit tests</a:t>
            </a:r>
          </a:p>
          <a:p>
            <a:pPr marL="1200150" lvl="2" indent="-285750" algn="l">
              <a:buFont typeface="Arial" panose="020B0604020202020204" pitchFamily="34" charset="0"/>
              <a:buChar char="•"/>
            </a:pPr>
            <a:r>
              <a:rPr lang="en-US" dirty="0"/>
              <a:t>You should look into how to generate code coverage reports using </a:t>
            </a:r>
            <a:r>
              <a:rPr lang="en-US" dirty="0" err="1"/>
              <a:t>SonarCloud</a:t>
            </a:r>
            <a:endParaRPr lang="en-US" dirty="0"/>
          </a:p>
          <a:p>
            <a:pPr marL="1200150" lvl="2" indent="-285750" algn="l">
              <a:buFont typeface="Arial" panose="020B0604020202020204" pitchFamily="34" charset="0"/>
              <a:buChar char="•"/>
            </a:pPr>
            <a:r>
              <a:rPr lang="en-US" dirty="0"/>
              <a:t>3 person teams</a:t>
            </a:r>
          </a:p>
          <a:p>
            <a:pPr marL="1657350" lvl="3" indent="-285750" algn="l">
              <a:buFont typeface="Arial" panose="020B0604020202020204" pitchFamily="34" charset="0"/>
              <a:buChar char="•"/>
            </a:pPr>
            <a:r>
              <a:rPr lang="en-US" dirty="0"/>
              <a:t>Minimum of 30% overall code coverage</a:t>
            </a:r>
          </a:p>
          <a:p>
            <a:pPr marL="1657350" lvl="3" indent="-285750" algn="l">
              <a:buFont typeface="Arial" panose="020B0604020202020204" pitchFamily="34" charset="0"/>
              <a:buChar char="•"/>
            </a:pPr>
            <a:r>
              <a:rPr lang="en-US" dirty="0"/>
              <a:t>Minimum of 70% service layer code coverage</a:t>
            </a:r>
          </a:p>
          <a:p>
            <a:pPr marL="1200150" lvl="2" indent="-285750" algn="l">
              <a:buFont typeface="Arial" panose="020B0604020202020204" pitchFamily="34" charset="0"/>
              <a:buChar char="•"/>
            </a:pPr>
            <a:r>
              <a:rPr lang="en-US" dirty="0"/>
              <a:t>4 person teams</a:t>
            </a:r>
          </a:p>
          <a:p>
            <a:pPr marL="1657350" lvl="3" indent="-285750" algn="l">
              <a:buFont typeface="Arial" panose="020B0604020202020204" pitchFamily="34" charset="0"/>
              <a:buChar char="•"/>
            </a:pPr>
            <a:r>
              <a:rPr lang="en-US" dirty="0"/>
              <a:t>Minimum of 50% overall code coverage</a:t>
            </a:r>
          </a:p>
          <a:p>
            <a:pPr marL="1657350" lvl="3" indent="-285750" algn="l">
              <a:buFont typeface="Arial" panose="020B0604020202020204" pitchFamily="34" charset="0"/>
              <a:buChar char="•"/>
            </a:pPr>
            <a:r>
              <a:rPr lang="en-US" dirty="0"/>
              <a:t>Minimum of 80% service layer code coverage</a:t>
            </a:r>
          </a:p>
          <a:p>
            <a:pPr marL="1200150" lvl="2" indent="-285750" algn="l">
              <a:buFont typeface="Arial" panose="020B0604020202020204" pitchFamily="34" charset="0"/>
              <a:buChar char="•"/>
            </a:pPr>
            <a:r>
              <a:rPr lang="en-US" dirty="0"/>
              <a:t>Use </a:t>
            </a:r>
            <a:r>
              <a:rPr lang="en-US" dirty="0" err="1"/>
              <a:t>Mockito</a:t>
            </a:r>
            <a:r>
              <a:rPr lang="en-US" dirty="0"/>
              <a:t> as necessary in order to mock the DAO layer, etc.</a:t>
            </a:r>
          </a:p>
          <a:p>
            <a:pPr marL="800100" lvl="1" indent="-342900" algn="l">
              <a:buFont typeface="Arial" panose="020B0604020202020204" pitchFamily="34" charset="0"/>
              <a:buChar char="•"/>
            </a:pPr>
            <a:r>
              <a:rPr lang="en-US" dirty="0"/>
              <a:t>Selenium Tests (End-to-end (E2E) tests)</a:t>
            </a:r>
          </a:p>
          <a:p>
            <a:pPr marL="1200150" lvl="2" indent="-285750" algn="l">
              <a:buFont typeface="Arial" panose="020B0604020202020204" pitchFamily="34" charset="0"/>
              <a:buChar char="•"/>
            </a:pPr>
            <a:r>
              <a:rPr lang="en-US" dirty="0"/>
              <a:t>For 3 person teams</a:t>
            </a:r>
          </a:p>
          <a:p>
            <a:pPr marL="1657350" lvl="3" indent="-285750" algn="l">
              <a:buFont typeface="Arial" panose="020B0604020202020204" pitchFamily="34" charset="0"/>
              <a:buChar char="•"/>
            </a:pPr>
            <a:r>
              <a:rPr lang="en-US" dirty="0"/>
              <a:t>You should have at least 2 Selenium tests</a:t>
            </a:r>
          </a:p>
          <a:p>
            <a:pPr marL="1200150" lvl="2" indent="-285750" algn="l">
              <a:buFont typeface="Arial" panose="020B0604020202020204" pitchFamily="34" charset="0"/>
              <a:buChar char="•"/>
            </a:pPr>
            <a:r>
              <a:rPr lang="en-US" dirty="0"/>
              <a:t>For 4 person teams</a:t>
            </a:r>
          </a:p>
          <a:p>
            <a:pPr marL="1657350" lvl="3" indent="-285750" algn="l">
              <a:buFont typeface="Arial" panose="020B0604020202020204" pitchFamily="34" charset="0"/>
              <a:buChar char="•"/>
            </a:pPr>
            <a:r>
              <a:rPr lang="en-US" dirty="0"/>
              <a:t>You should have at least 4 Selenium tests</a:t>
            </a:r>
          </a:p>
          <a:p>
            <a:pPr marL="1200150" lvl="2" indent="-285750" algn="l">
              <a:buFont typeface="Arial" panose="020B0604020202020204" pitchFamily="34" charset="0"/>
              <a:buChar char="•"/>
            </a:pPr>
            <a:r>
              <a:rPr lang="en-US" dirty="0"/>
              <a:t>E2E tests don't contribute to code coverage since we are automating actual browser actions and not running tests that are directly interacting with our code like in the case of integration or unit </a:t>
            </a:r>
            <a:r>
              <a:rPr lang="en-US" dirty="0" smtClean="0"/>
              <a:t>tests</a:t>
            </a:r>
            <a:endParaRPr lang="en-US" dirty="0"/>
          </a:p>
        </p:txBody>
      </p:sp>
    </p:spTree>
    <p:extLst>
      <p:ext uri="{BB962C8B-B14F-4D97-AF65-F5344CB8AC3E}">
        <p14:creationId xmlns:p14="http://schemas.microsoft.com/office/powerpoint/2010/main" val="184099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0910746"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fontScale="925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smtClean="0"/>
              <a:t>Frontend</a:t>
            </a:r>
          </a:p>
          <a:p>
            <a:pPr marL="800100" lvl="1" indent="-342900" algn="l">
              <a:buFont typeface="Arial" panose="020B0604020202020204" pitchFamily="34" charset="0"/>
              <a:buChar char="•"/>
            </a:pPr>
            <a:r>
              <a:rPr lang="en-US" dirty="0" smtClean="0"/>
              <a:t>You </a:t>
            </a:r>
            <a:r>
              <a:rPr lang="en-US" b="1" dirty="0" smtClean="0"/>
              <a:t>should</a:t>
            </a:r>
            <a:r>
              <a:rPr lang="en-US" dirty="0" smtClean="0"/>
              <a:t> be using </a:t>
            </a:r>
            <a:r>
              <a:rPr lang="en-US" b="1" dirty="0" smtClean="0"/>
              <a:t>Angular</a:t>
            </a:r>
            <a:endParaRPr lang="en-US" dirty="0" smtClean="0"/>
          </a:p>
          <a:p>
            <a:pPr marL="800100" lvl="1" indent="-342900" algn="l">
              <a:buFont typeface="Arial" panose="020B0604020202020204" pitchFamily="34" charset="0"/>
              <a:buChar char="•"/>
            </a:pPr>
            <a:r>
              <a:rPr lang="en-US" dirty="0" smtClean="0"/>
              <a:t>You </a:t>
            </a:r>
            <a:r>
              <a:rPr lang="en-US" b="1" dirty="0" smtClean="0"/>
              <a:t>must</a:t>
            </a:r>
            <a:r>
              <a:rPr lang="en-US" dirty="0" smtClean="0"/>
              <a:t> consume your RESTful API backend</a:t>
            </a:r>
          </a:p>
          <a:p>
            <a:pPr marL="800100" lvl="1" indent="-342900" algn="l">
              <a:buFont typeface="Arial" panose="020B0604020202020204" pitchFamily="34" charset="0"/>
              <a:buChar char="•"/>
            </a:pPr>
            <a:r>
              <a:rPr lang="en-US" b="1" dirty="0" smtClean="0"/>
              <a:t>You must also consume a second, external REST API</a:t>
            </a:r>
            <a:endParaRPr lang="en-US" dirty="0" smtClean="0"/>
          </a:p>
          <a:p>
            <a:pPr marL="1200150" lvl="2" indent="-285750" algn="l">
              <a:buFont typeface="Arial" panose="020B0604020202020204" pitchFamily="34" charset="0"/>
              <a:buChar char="•"/>
            </a:pPr>
            <a:r>
              <a:rPr lang="en-US" dirty="0" smtClean="0"/>
              <a:t>Please make sure the API you want to use is free and working</a:t>
            </a:r>
          </a:p>
          <a:p>
            <a:pPr marL="1200150" lvl="2" indent="-285750" algn="l">
              <a:buFont typeface="Arial" panose="020B0604020202020204" pitchFamily="34" charset="0"/>
              <a:buChar char="•"/>
            </a:pPr>
            <a:r>
              <a:rPr lang="en-US" dirty="0" smtClean="0"/>
              <a:t>That way, you do not scramble to revise your project idea when you realize the API either does not work or costs money to use</a:t>
            </a:r>
          </a:p>
          <a:p>
            <a:pPr marL="342900" indent="-342900" algn="l">
              <a:buFont typeface="Arial" panose="020B0604020202020204" pitchFamily="34" charset="0"/>
              <a:buChar char="•"/>
            </a:pPr>
            <a:r>
              <a:rPr lang="en-US" dirty="0" smtClean="0"/>
              <a:t>AWS </a:t>
            </a:r>
            <a:r>
              <a:rPr lang="en-US" dirty="0"/>
              <a:t>Deployment (Frontend + Backend)</a:t>
            </a:r>
          </a:p>
          <a:p>
            <a:pPr marL="800100" lvl="1" indent="-342900" algn="l">
              <a:buFont typeface="Arial" panose="020B0604020202020204" pitchFamily="34" charset="0"/>
              <a:buChar char="•"/>
            </a:pPr>
            <a:r>
              <a:rPr lang="en-US" dirty="0"/>
              <a:t>The frontend and backend </a:t>
            </a:r>
            <a:r>
              <a:rPr lang="en-US" b="1" dirty="0"/>
              <a:t>should</a:t>
            </a:r>
            <a:r>
              <a:rPr lang="en-US" dirty="0"/>
              <a:t> be deployed on your EC2 instance</a:t>
            </a:r>
          </a:p>
          <a:p>
            <a:pPr marL="800100" lvl="1" indent="-342900" algn="l">
              <a:buFont typeface="Arial" panose="020B0604020202020204" pitchFamily="34" charset="0"/>
              <a:buChar char="•"/>
            </a:pPr>
            <a:r>
              <a:rPr lang="en-US" dirty="0"/>
              <a:t>You can utilize the Tomcat server that you set-up on your EC2 to host your backend Spring Framework application</a:t>
            </a:r>
          </a:p>
          <a:p>
            <a:pPr marL="800100" lvl="1" indent="-342900" algn="l">
              <a:buFont typeface="Arial" panose="020B0604020202020204" pitchFamily="34" charset="0"/>
              <a:buChar char="•"/>
            </a:pPr>
            <a:r>
              <a:rPr lang="en-US" dirty="0"/>
              <a:t>You can also deploy static files (.html, .</a:t>
            </a:r>
            <a:r>
              <a:rPr lang="en-US" dirty="0" err="1"/>
              <a:t>js</a:t>
            </a:r>
            <a:r>
              <a:rPr lang="en-US" dirty="0"/>
              <a:t>) containing your Angular frontend through Tomcat as well</a:t>
            </a:r>
          </a:p>
          <a:p>
            <a:pPr marL="342900" indent="-342900" algn="l">
              <a:buFont typeface="Arial" panose="020B0604020202020204" pitchFamily="34" charset="0"/>
              <a:buChar char="•"/>
            </a:pPr>
            <a:r>
              <a:rPr lang="en-US" dirty="0"/>
              <a:t>DevOps Pipeline</a:t>
            </a:r>
          </a:p>
          <a:p>
            <a:pPr marL="800100" lvl="1" indent="-342900" algn="l">
              <a:buFont typeface="Arial" panose="020B0604020202020204" pitchFamily="34" charset="0"/>
              <a:buChar char="•"/>
            </a:pPr>
            <a:r>
              <a:rPr lang="en-US" dirty="0"/>
              <a:t>This requirement should likely be saved towards the end, when you have already finished the other requirements</a:t>
            </a:r>
          </a:p>
          <a:p>
            <a:pPr marL="800100" lvl="1" indent="-342900" algn="l">
              <a:buFont typeface="Arial" panose="020B0604020202020204" pitchFamily="34" charset="0"/>
              <a:buChar char="•"/>
            </a:pPr>
            <a:r>
              <a:rPr lang="en-US" dirty="0"/>
              <a:t>You should have a </a:t>
            </a:r>
            <a:r>
              <a:rPr lang="en-US" b="1" dirty="0"/>
              <a:t>Jenkins</a:t>
            </a:r>
            <a:r>
              <a:rPr lang="en-US" dirty="0"/>
              <a:t> pipeline set-up for automated building and deployment of your backend</a:t>
            </a:r>
          </a:p>
          <a:p>
            <a:pPr marL="800100" lvl="1" indent="-342900" algn="l">
              <a:buFont typeface="Arial" panose="020B0604020202020204" pitchFamily="34" charset="0"/>
              <a:buChar char="•"/>
            </a:pPr>
            <a:r>
              <a:rPr lang="en-US" dirty="0"/>
              <a:t>You can also choose to do the same for your frontend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3056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1419962" cy="698793"/>
          </a:xfrm>
        </p:spPr>
        <p:txBody>
          <a:bodyPr>
            <a:noAutofit/>
          </a:bodyPr>
          <a:lstStyle/>
          <a:p>
            <a:pPr algn="l"/>
            <a:r>
              <a:rPr lang="en-US" sz="2800" dirty="0"/>
              <a:t>Aromatic Mountain Technologies (AMT) </a:t>
            </a:r>
            <a:r>
              <a:rPr lang="en-US" sz="2800" dirty="0" smtClean="0"/>
              <a:t>Basic Requirements Continued</a:t>
            </a:r>
            <a:endParaRPr lang="en-US" sz="2800" dirty="0"/>
          </a:p>
        </p:txBody>
      </p:sp>
      <p:sp>
        <p:nvSpPr>
          <p:cNvPr id="3" name="Subtitle 2"/>
          <p:cNvSpPr>
            <a:spLocks noGrp="1"/>
          </p:cNvSpPr>
          <p:nvPr>
            <p:ph type="subTitle" idx="1"/>
          </p:nvPr>
        </p:nvSpPr>
        <p:spPr>
          <a:xfrm>
            <a:off x="569447" y="819149"/>
            <a:ext cx="9423247" cy="5953982"/>
          </a:xfrm>
        </p:spPr>
        <p:txBody>
          <a:bodyPr>
            <a:normAutofit lnSpcReduction="10000"/>
          </a:bodyPr>
          <a:lstStyle/>
          <a:p>
            <a:pPr marL="342900" indent="-342900" algn="l">
              <a:buFont typeface="Arial" panose="020B0604020202020204" pitchFamily="34" charset="0"/>
              <a:buChar char="•"/>
            </a:pPr>
            <a:r>
              <a:rPr lang="en-US" b="1" dirty="0"/>
              <a:t>Steps Each Team Should Complete</a:t>
            </a:r>
          </a:p>
          <a:p>
            <a:pPr marL="800100" lvl="1" indent="-342900" algn="l">
              <a:buFont typeface="Arial" panose="020B0604020202020204" pitchFamily="34" charset="0"/>
              <a:buChar char="•"/>
            </a:pPr>
            <a:r>
              <a:rPr lang="en-US" dirty="0"/>
              <a:t>As a team, you must</a:t>
            </a:r>
          </a:p>
          <a:p>
            <a:pPr marL="800100" lvl="1" indent="-342900" algn="l">
              <a:buFont typeface="Arial" panose="020B0604020202020204" pitchFamily="34" charset="0"/>
              <a:buChar char="•"/>
            </a:pPr>
            <a:r>
              <a:rPr lang="en-US" b="1" dirty="0"/>
              <a:t>Decide a project idea to design and implement</a:t>
            </a:r>
          </a:p>
          <a:p>
            <a:pPr marL="800100" lvl="1" indent="-342900" algn="l">
              <a:buFont typeface="Arial" panose="020B0604020202020204" pitchFamily="34" charset="0"/>
              <a:buChar char="•"/>
            </a:pPr>
            <a:r>
              <a:rPr lang="en-US" b="1" dirty="0"/>
              <a:t>Have a name for your project </a:t>
            </a:r>
            <a:r>
              <a:rPr lang="en-US" dirty="0"/>
              <a:t>(very important for your portfolio, be creative with your project name)</a:t>
            </a:r>
          </a:p>
          <a:p>
            <a:pPr marL="800100" lvl="1" indent="-342900" algn="l">
              <a:buFont typeface="Arial" panose="020B0604020202020204" pitchFamily="34" charset="0"/>
              <a:buChar char="•"/>
            </a:pPr>
            <a:r>
              <a:rPr lang="en-US" b="1" dirty="0"/>
              <a:t>Have a team name </a:t>
            </a:r>
            <a:r>
              <a:rPr lang="en-US" dirty="0"/>
              <a:t>(be creative with this one as well)</a:t>
            </a:r>
          </a:p>
          <a:p>
            <a:pPr marL="800100" lvl="1" indent="-342900" algn="l">
              <a:buFont typeface="Arial" panose="020B0604020202020204" pitchFamily="34" charset="0"/>
              <a:buChar char="•"/>
            </a:pPr>
            <a:r>
              <a:rPr lang="en-US" b="1" dirty="0"/>
              <a:t>Have a description of the Project </a:t>
            </a:r>
            <a:r>
              <a:rPr lang="en-US" dirty="0"/>
              <a:t>(very important for your portfolio)</a:t>
            </a:r>
          </a:p>
          <a:p>
            <a:pPr marL="1257300" lvl="2" indent="-342900" algn="l">
              <a:buFont typeface="Arial" panose="020B0604020202020204" pitchFamily="34" charset="0"/>
              <a:buChar char="•"/>
            </a:pPr>
            <a:r>
              <a:rPr lang="en-US" dirty="0"/>
              <a:t>Professionally worded and phrased</a:t>
            </a:r>
          </a:p>
          <a:p>
            <a:pPr marL="800100" lvl="1" indent="-342900" algn="l">
              <a:buFont typeface="Arial" panose="020B0604020202020204" pitchFamily="34" charset="0"/>
              <a:buChar char="•"/>
            </a:pPr>
            <a:r>
              <a:rPr lang="en-US" dirty="0"/>
              <a:t>Have several </a:t>
            </a:r>
            <a:r>
              <a:rPr lang="en-US" b="1" dirty="0"/>
              <a:t>user stories </a:t>
            </a:r>
            <a:r>
              <a:rPr lang="en-US" dirty="0"/>
              <a:t>in the format we have described when talking about agile/scrum</a:t>
            </a:r>
          </a:p>
          <a:p>
            <a:pPr marL="800100" lvl="1" indent="-342900" algn="l">
              <a:buFont typeface="Arial" panose="020B0604020202020204" pitchFamily="34" charset="0"/>
              <a:buChar char="•"/>
            </a:pPr>
            <a:r>
              <a:rPr lang="en-US" dirty="0"/>
              <a:t>A list of the technologies you will be using (should be utilizing all of the technologies we have learned (minus </a:t>
            </a:r>
            <a:r>
              <a:rPr lang="en-US" dirty="0" err="1"/>
              <a:t>Javalin</a:t>
            </a:r>
            <a:r>
              <a:rPr lang="en-US" dirty="0"/>
              <a:t>), but it is best to rearticulate this so that you can really drive in the point)</a:t>
            </a:r>
          </a:p>
          <a:p>
            <a:pPr marL="800100" lvl="1" indent="-342900" algn="l">
              <a:buFont typeface="Arial" panose="020B0604020202020204" pitchFamily="34" charset="0"/>
              <a:buChar char="•"/>
            </a:pPr>
            <a:r>
              <a:rPr lang="en-US" b="1" dirty="0"/>
              <a:t>Please create a document containing all of the above information and have one person from the team email it to me</a:t>
            </a:r>
            <a:r>
              <a:rPr lang="en-US" dirty="0"/>
              <a:t>. After that point, there will be time to meet me in a breakout so that I can confirm and give the all clear for your project.</a:t>
            </a:r>
          </a:p>
          <a:p>
            <a:pPr marL="800100" lvl="1" indent="-342900" algn="l">
              <a:buFont typeface="Arial" panose="020B0604020202020204" pitchFamily="34" charset="0"/>
              <a:buChar char="•"/>
            </a:pPr>
            <a:r>
              <a:rPr lang="en-US" dirty="0"/>
              <a:t>The sooner the above steps are completed, the sooner you can start with the project.</a:t>
            </a:r>
          </a:p>
          <a:p>
            <a:pPr marL="342900" indent="-342900" algn="l">
              <a:buFont typeface="Arial" panose="020B0604020202020204" pitchFamily="34" charset="0"/>
              <a:buChar char="•"/>
            </a:pPr>
            <a:r>
              <a:rPr lang="en-US" b="1" dirty="0"/>
              <a:t>Project Due Date</a:t>
            </a:r>
          </a:p>
          <a:p>
            <a:pPr marL="800100" lvl="1" indent="-342900" algn="l">
              <a:buFont typeface="Arial" panose="020B0604020202020204" pitchFamily="34" charset="0"/>
              <a:buChar char="•"/>
            </a:pPr>
            <a:r>
              <a:rPr lang="en-US" dirty="0"/>
              <a:t>September 13th, 2021</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22296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xmlns="" id="{CFFD1938-4192-486E-9D53-D9784518AD14}"/>
              </a:ext>
            </a:extLst>
          </p:cNvPr>
          <p:cNvSpPr txBox="1"/>
          <p:nvPr/>
        </p:nvSpPr>
        <p:spPr>
          <a:xfrm>
            <a:off x="130751" y="135257"/>
            <a:ext cx="3784975" cy="369332"/>
          </a:xfrm>
          <a:prstGeom prst="rect">
            <a:avLst/>
          </a:prstGeom>
          <a:noFill/>
        </p:spPr>
        <p:txBody>
          <a:bodyPr wrap="square" rtlCol="0">
            <a:spAutoFit/>
          </a:bodyPr>
          <a:lstStyle/>
          <a:p>
            <a:r>
              <a:rPr lang="en-US" dirty="0"/>
              <a:t>ERS Project Client Process Flow Model</a:t>
            </a:r>
          </a:p>
        </p:txBody>
      </p:sp>
      <p:sp>
        <p:nvSpPr>
          <p:cNvPr id="2" name="Rectangle 1">
            <a:extLst>
              <a:ext uri="{FF2B5EF4-FFF2-40B4-BE49-F238E27FC236}">
                <a16:creationId xmlns:a16="http://schemas.microsoft.com/office/drawing/2014/main" xmlns="" id="{AA0ED7A8-1532-4365-90ED-3F304B8440CE}"/>
              </a:ext>
            </a:extLst>
          </p:cNvPr>
          <p:cNvSpPr/>
          <p:nvPr/>
        </p:nvSpPr>
        <p:spPr>
          <a:xfrm>
            <a:off x="4636261" y="1778212"/>
            <a:ext cx="1690777" cy="1061049"/>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ERS-Client</a:t>
            </a:r>
          </a:p>
          <a:p>
            <a:pPr algn="ctr"/>
            <a:r>
              <a:rPr lang="en-US" dirty="0"/>
              <a:t>Index.html</a:t>
            </a:r>
          </a:p>
        </p:txBody>
      </p:sp>
      <p:sp>
        <p:nvSpPr>
          <p:cNvPr id="4" name="Rectangle 3">
            <a:extLst>
              <a:ext uri="{FF2B5EF4-FFF2-40B4-BE49-F238E27FC236}">
                <a16:creationId xmlns:a16="http://schemas.microsoft.com/office/drawing/2014/main" xmlns="" id="{21B869D6-66CB-4B38-975F-B7FEB6AA9B13}"/>
              </a:ext>
            </a:extLst>
          </p:cNvPr>
          <p:cNvSpPr/>
          <p:nvPr/>
        </p:nvSpPr>
        <p:spPr>
          <a:xfrm>
            <a:off x="2639167" y="3794979"/>
            <a:ext cx="5710893" cy="2242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HTTP Request / Response</a:t>
            </a:r>
          </a:p>
        </p:txBody>
      </p:sp>
      <p:sp>
        <p:nvSpPr>
          <p:cNvPr id="5" name="Rectangle 4"/>
          <p:cNvSpPr/>
          <p:nvPr/>
        </p:nvSpPr>
        <p:spPr>
          <a:xfrm>
            <a:off x="4662362" y="4529386"/>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err="1"/>
              <a:t>LoginController</a:t>
            </a:r>
            <a:endParaRPr lang="en-US" dirty="0"/>
          </a:p>
        </p:txBody>
      </p:sp>
      <p:cxnSp>
        <p:nvCxnSpPr>
          <p:cNvPr id="6" name="Straight Arrow Connector 5"/>
          <p:cNvCxnSpPr>
            <a:cxnSpLocks/>
            <a:stCxn id="4" idx="2"/>
            <a:endCxn id="5" idx="0"/>
          </p:cNvCxnSpPr>
          <p:nvPr/>
        </p:nvCxnSpPr>
        <p:spPr>
          <a:xfrm>
            <a:off x="5494614" y="4019265"/>
            <a:ext cx="7206" cy="510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E0BBD6C8-C8F2-40C5-AA64-85961A11ADC2}"/>
              </a:ext>
            </a:extLst>
          </p:cNvPr>
          <p:cNvSpPr txBox="1"/>
          <p:nvPr/>
        </p:nvSpPr>
        <p:spPr>
          <a:xfrm>
            <a:off x="5446530" y="4202308"/>
            <a:ext cx="843694" cy="276999"/>
          </a:xfrm>
          <a:prstGeom prst="rect">
            <a:avLst/>
          </a:prstGeom>
          <a:noFill/>
        </p:spPr>
        <p:txBody>
          <a:bodyPr wrap="square" rtlCol="0">
            <a:spAutoFit/>
          </a:bodyPr>
          <a:lstStyle/>
          <a:p>
            <a:r>
              <a:rPr lang="en-US" sz="1200" dirty="0"/>
              <a:t>processes</a:t>
            </a:r>
          </a:p>
        </p:txBody>
      </p:sp>
      <p:cxnSp>
        <p:nvCxnSpPr>
          <p:cNvPr id="10" name="Elbow Connector 9"/>
          <p:cNvCxnSpPr>
            <a:stCxn id="5" idx="0"/>
            <a:endCxn id="4" idx="2"/>
          </p:cNvCxnSpPr>
          <p:nvPr/>
        </p:nvCxnSpPr>
        <p:spPr>
          <a:xfrm rot="16200000" flipV="1">
            <a:off x="5243157" y="4270723"/>
            <a:ext cx="510121" cy="72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2"/>
            <a:endCxn id="4" idx="0"/>
          </p:cNvCxnSpPr>
          <p:nvPr/>
        </p:nvCxnSpPr>
        <p:spPr>
          <a:xfrm>
            <a:off x="5481650" y="2839261"/>
            <a:ext cx="12964" cy="95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0"/>
            <a:endCxn id="2" idx="2"/>
          </p:cNvCxnSpPr>
          <p:nvPr/>
        </p:nvCxnSpPr>
        <p:spPr>
          <a:xfrm flipH="1" flipV="1">
            <a:off x="5481650" y="2839261"/>
            <a:ext cx="12964" cy="95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AA0ED7A8-1532-4365-90ED-3F304B8440CE}"/>
              </a:ext>
            </a:extLst>
          </p:cNvPr>
          <p:cNvSpPr/>
          <p:nvPr/>
        </p:nvSpPr>
        <p:spPr>
          <a:xfrm>
            <a:off x="8391506" y="1762907"/>
            <a:ext cx="1690777" cy="1061049"/>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ERS-Client</a:t>
            </a:r>
          </a:p>
          <a:p>
            <a:pPr algn="ctr"/>
            <a:r>
              <a:rPr lang="en-US" sz="1300" dirty="0"/>
              <a:t>Reimbursement.html</a:t>
            </a:r>
          </a:p>
        </p:txBody>
      </p:sp>
      <p:sp>
        <p:nvSpPr>
          <p:cNvPr id="17" name="Rectangle 16">
            <a:extLst>
              <a:ext uri="{FF2B5EF4-FFF2-40B4-BE49-F238E27FC236}">
                <a16:creationId xmlns:a16="http://schemas.microsoft.com/office/drawing/2014/main" xmlns="" id="{AA0ED7A8-1532-4365-90ED-3F304B8440CE}"/>
              </a:ext>
            </a:extLst>
          </p:cNvPr>
          <p:cNvSpPr/>
          <p:nvPr/>
        </p:nvSpPr>
        <p:spPr>
          <a:xfrm>
            <a:off x="995233" y="1778212"/>
            <a:ext cx="1690777" cy="1061049"/>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ERS-Client</a:t>
            </a:r>
          </a:p>
          <a:p>
            <a:pPr algn="ctr"/>
            <a:r>
              <a:rPr lang="en-US" dirty="0"/>
              <a:t>Finance.html</a:t>
            </a:r>
          </a:p>
        </p:txBody>
      </p:sp>
      <p:cxnSp>
        <p:nvCxnSpPr>
          <p:cNvPr id="18" name="Straight Arrow Connector 17"/>
          <p:cNvCxnSpPr>
            <a:stCxn id="2" idx="3"/>
            <a:endCxn id="16" idx="1"/>
          </p:cNvCxnSpPr>
          <p:nvPr/>
        </p:nvCxnSpPr>
        <p:spPr>
          <a:xfrm flipV="1">
            <a:off x="6327038" y="2293432"/>
            <a:ext cx="2064468" cy="15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E0BBD6C8-C8F2-40C5-AA64-85961A11ADC2}"/>
              </a:ext>
            </a:extLst>
          </p:cNvPr>
          <p:cNvSpPr txBox="1"/>
          <p:nvPr/>
        </p:nvSpPr>
        <p:spPr>
          <a:xfrm>
            <a:off x="5036006" y="3135633"/>
            <a:ext cx="542221" cy="276999"/>
          </a:xfrm>
          <a:prstGeom prst="rect">
            <a:avLst/>
          </a:prstGeom>
          <a:noFill/>
        </p:spPr>
        <p:txBody>
          <a:bodyPr wrap="square" rtlCol="0">
            <a:spAutoFit/>
          </a:bodyPr>
          <a:lstStyle/>
          <a:p>
            <a:r>
              <a:rPr lang="en-US" sz="1200" dirty="0"/>
              <a:t>login</a:t>
            </a:r>
          </a:p>
        </p:txBody>
      </p:sp>
      <p:sp>
        <p:nvSpPr>
          <p:cNvPr id="21" name="TextBox 20">
            <a:extLst>
              <a:ext uri="{FF2B5EF4-FFF2-40B4-BE49-F238E27FC236}">
                <a16:creationId xmlns:a16="http://schemas.microsoft.com/office/drawing/2014/main" xmlns="" id="{E0BBD6C8-C8F2-40C5-AA64-85961A11ADC2}"/>
              </a:ext>
            </a:extLst>
          </p:cNvPr>
          <p:cNvSpPr txBox="1"/>
          <p:nvPr/>
        </p:nvSpPr>
        <p:spPr>
          <a:xfrm>
            <a:off x="6466100" y="2016432"/>
            <a:ext cx="953133" cy="276999"/>
          </a:xfrm>
          <a:prstGeom prst="rect">
            <a:avLst/>
          </a:prstGeom>
          <a:noFill/>
        </p:spPr>
        <p:txBody>
          <a:bodyPr wrap="square" rtlCol="0">
            <a:spAutoFit/>
          </a:bodyPr>
          <a:lstStyle/>
          <a:p>
            <a:r>
              <a:rPr lang="en-US" sz="1200" dirty="0"/>
              <a:t>EMPLOYEE</a:t>
            </a:r>
          </a:p>
        </p:txBody>
      </p:sp>
      <p:cxnSp>
        <p:nvCxnSpPr>
          <p:cNvPr id="22" name="Elbow Connector 21"/>
          <p:cNvCxnSpPr>
            <a:stCxn id="16" idx="0"/>
            <a:endCxn id="61" idx="3"/>
          </p:cNvCxnSpPr>
          <p:nvPr/>
        </p:nvCxnSpPr>
        <p:spPr>
          <a:xfrm rot="16200000" flipV="1">
            <a:off x="7441133" y="-32855"/>
            <a:ext cx="280612" cy="33109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E0BBD6C8-C8F2-40C5-AA64-85961A11ADC2}"/>
              </a:ext>
            </a:extLst>
          </p:cNvPr>
          <p:cNvSpPr txBox="1"/>
          <p:nvPr/>
        </p:nvSpPr>
        <p:spPr>
          <a:xfrm>
            <a:off x="6915099" y="1262465"/>
            <a:ext cx="1258988" cy="461665"/>
          </a:xfrm>
          <a:prstGeom prst="rect">
            <a:avLst/>
          </a:prstGeom>
          <a:noFill/>
        </p:spPr>
        <p:txBody>
          <a:bodyPr wrap="square" rtlCol="0">
            <a:spAutoFit/>
          </a:bodyPr>
          <a:lstStyle/>
          <a:p>
            <a:r>
              <a:rPr lang="en-US" sz="1200" dirty="0"/>
              <a:t>session expired</a:t>
            </a:r>
          </a:p>
          <a:p>
            <a:r>
              <a:rPr lang="en-US" sz="1200" dirty="0"/>
              <a:t>logout</a:t>
            </a:r>
          </a:p>
        </p:txBody>
      </p:sp>
      <p:cxnSp>
        <p:nvCxnSpPr>
          <p:cNvPr id="25" name="Straight Arrow Connector 24"/>
          <p:cNvCxnSpPr>
            <a:stCxn id="2" idx="1"/>
            <a:endCxn id="17" idx="3"/>
          </p:cNvCxnSpPr>
          <p:nvPr/>
        </p:nvCxnSpPr>
        <p:spPr>
          <a:xfrm flipH="1">
            <a:off x="2686010" y="2308737"/>
            <a:ext cx="19502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7" idx="0"/>
            <a:endCxn id="61" idx="1"/>
          </p:cNvCxnSpPr>
          <p:nvPr/>
        </p:nvCxnSpPr>
        <p:spPr>
          <a:xfrm rot="5400000" flipH="1" flipV="1">
            <a:off x="3287718" y="35200"/>
            <a:ext cx="295917" cy="31901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E0BBD6C8-C8F2-40C5-AA64-85961A11ADC2}"/>
              </a:ext>
            </a:extLst>
          </p:cNvPr>
          <p:cNvSpPr txBox="1"/>
          <p:nvPr/>
        </p:nvSpPr>
        <p:spPr>
          <a:xfrm>
            <a:off x="2953154" y="1274764"/>
            <a:ext cx="1182326" cy="461665"/>
          </a:xfrm>
          <a:prstGeom prst="rect">
            <a:avLst/>
          </a:prstGeom>
          <a:noFill/>
        </p:spPr>
        <p:txBody>
          <a:bodyPr wrap="square" rtlCol="0">
            <a:spAutoFit/>
          </a:bodyPr>
          <a:lstStyle/>
          <a:p>
            <a:r>
              <a:rPr lang="en-US" sz="1200" dirty="0"/>
              <a:t>session expired</a:t>
            </a:r>
          </a:p>
          <a:p>
            <a:r>
              <a:rPr lang="en-US" sz="1200" dirty="0"/>
              <a:t>logout</a:t>
            </a:r>
          </a:p>
        </p:txBody>
      </p:sp>
      <p:sp>
        <p:nvSpPr>
          <p:cNvPr id="30" name="TextBox 29">
            <a:extLst>
              <a:ext uri="{FF2B5EF4-FFF2-40B4-BE49-F238E27FC236}">
                <a16:creationId xmlns:a16="http://schemas.microsoft.com/office/drawing/2014/main" xmlns="" id="{E0BBD6C8-C8F2-40C5-AA64-85961A11ADC2}"/>
              </a:ext>
            </a:extLst>
          </p:cNvPr>
          <p:cNvSpPr txBox="1"/>
          <p:nvPr/>
        </p:nvSpPr>
        <p:spPr>
          <a:xfrm>
            <a:off x="2962593" y="2081079"/>
            <a:ext cx="953133" cy="461665"/>
          </a:xfrm>
          <a:prstGeom prst="rect">
            <a:avLst/>
          </a:prstGeom>
          <a:noFill/>
        </p:spPr>
        <p:txBody>
          <a:bodyPr wrap="square" rtlCol="0">
            <a:spAutoFit/>
          </a:bodyPr>
          <a:lstStyle/>
          <a:p>
            <a:r>
              <a:rPr lang="en-US" sz="1200" dirty="0"/>
              <a:t>FINANCE MANAGER</a:t>
            </a:r>
          </a:p>
        </p:txBody>
      </p:sp>
      <p:cxnSp>
        <p:nvCxnSpPr>
          <p:cNvPr id="31" name="Straight Arrow Connector 30"/>
          <p:cNvCxnSpPr>
            <a:stCxn id="16" idx="1"/>
            <a:endCxn id="4" idx="0"/>
          </p:cNvCxnSpPr>
          <p:nvPr/>
        </p:nvCxnSpPr>
        <p:spPr>
          <a:xfrm flipH="1">
            <a:off x="5494614" y="2293432"/>
            <a:ext cx="2896892" cy="150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0"/>
            <a:endCxn id="16" idx="1"/>
          </p:cNvCxnSpPr>
          <p:nvPr/>
        </p:nvCxnSpPr>
        <p:spPr>
          <a:xfrm flipV="1">
            <a:off x="5494614" y="2293432"/>
            <a:ext cx="2896892" cy="150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7" idx="2"/>
            <a:endCxn id="4" idx="0"/>
          </p:cNvCxnSpPr>
          <p:nvPr/>
        </p:nvCxnSpPr>
        <p:spPr>
          <a:xfrm>
            <a:off x="1840622" y="2839261"/>
            <a:ext cx="3653992" cy="95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E0BBD6C8-C8F2-40C5-AA64-85961A11ADC2}"/>
              </a:ext>
            </a:extLst>
          </p:cNvPr>
          <p:cNvSpPr txBox="1"/>
          <p:nvPr/>
        </p:nvSpPr>
        <p:spPr>
          <a:xfrm>
            <a:off x="2993892" y="2970825"/>
            <a:ext cx="843694" cy="461665"/>
          </a:xfrm>
          <a:prstGeom prst="rect">
            <a:avLst/>
          </a:prstGeom>
          <a:noFill/>
        </p:spPr>
        <p:txBody>
          <a:bodyPr wrap="square" rtlCol="0">
            <a:spAutoFit/>
          </a:bodyPr>
          <a:lstStyle/>
          <a:p>
            <a:r>
              <a:rPr lang="en-US" sz="1200" dirty="0"/>
              <a:t>verify session</a:t>
            </a:r>
          </a:p>
        </p:txBody>
      </p:sp>
      <p:sp>
        <p:nvSpPr>
          <p:cNvPr id="28" name="TextBox 27">
            <a:extLst>
              <a:ext uri="{FF2B5EF4-FFF2-40B4-BE49-F238E27FC236}">
                <a16:creationId xmlns:a16="http://schemas.microsoft.com/office/drawing/2014/main" xmlns="" id="{E0BBD6C8-C8F2-40C5-AA64-85961A11ADC2}"/>
              </a:ext>
            </a:extLst>
          </p:cNvPr>
          <p:cNvSpPr txBox="1"/>
          <p:nvPr/>
        </p:nvSpPr>
        <p:spPr>
          <a:xfrm>
            <a:off x="6633226" y="2848180"/>
            <a:ext cx="843694" cy="461665"/>
          </a:xfrm>
          <a:prstGeom prst="rect">
            <a:avLst/>
          </a:prstGeom>
          <a:noFill/>
        </p:spPr>
        <p:txBody>
          <a:bodyPr wrap="square" rtlCol="0">
            <a:spAutoFit/>
          </a:bodyPr>
          <a:lstStyle/>
          <a:p>
            <a:r>
              <a:rPr lang="en-US" sz="1200" dirty="0"/>
              <a:t>verify session</a:t>
            </a:r>
          </a:p>
        </p:txBody>
      </p:sp>
      <p:sp>
        <p:nvSpPr>
          <p:cNvPr id="32" name="Rectangle 31"/>
          <p:cNvSpPr/>
          <p:nvPr/>
        </p:nvSpPr>
        <p:spPr>
          <a:xfrm>
            <a:off x="2174155" y="4536113"/>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err="1"/>
              <a:t>ReimbursementController</a:t>
            </a:r>
            <a:endParaRPr lang="en-US" dirty="0"/>
          </a:p>
        </p:txBody>
      </p:sp>
      <p:sp>
        <p:nvSpPr>
          <p:cNvPr id="34" name="Rectangle 33"/>
          <p:cNvSpPr/>
          <p:nvPr/>
        </p:nvSpPr>
        <p:spPr>
          <a:xfrm>
            <a:off x="7842615" y="5568613"/>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dirty="0" err="1"/>
              <a:t>UserService</a:t>
            </a:r>
            <a:endParaRPr lang="en-US" dirty="0"/>
          </a:p>
        </p:txBody>
      </p:sp>
      <p:cxnSp>
        <p:nvCxnSpPr>
          <p:cNvPr id="48" name="Straight Arrow Connector 47"/>
          <p:cNvCxnSpPr>
            <a:stCxn id="17" idx="2"/>
            <a:endCxn id="4" idx="1"/>
          </p:cNvCxnSpPr>
          <p:nvPr/>
        </p:nvCxnSpPr>
        <p:spPr>
          <a:xfrm>
            <a:off x="1840622" y="2839261"/>
            <a:ext cx="798545" cy="1067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6" idx="2"/>
            <a:endCxn id="4" idx="3"/>
          </p:cNvCxnSpPr>
          <p:nvPr/>
        </p:nvCxnSpPr>
        <p:spPr>
          <a:xfrm flipH="1">
            <a:off x="8350060" y="2823956"/>
            <a:ext cx="886835" cy="108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 idx="3"/>
            <a:endCxn id="34" idx="1"/>
          </p:cNvCxnSpPr>
          <p:nvPr/>
        </p:nvCxnSpPr>
        <p:spPr>
          <a:xfrm>
            <a:off x="6341278" y="5024914"/>
            <a:ext cx="1501337" cy="1039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xmlns="" id="{E0BBD6C8-C8F2-40C5-AA64-85961A11ADC2}"/>
              </a:ext>
            </a:extLst>
          </p:cNvPr>
          <p:cNvSpPr txBox="1"/>
          <p:nvPr/>
        </p:nvSpPr>
        <p:spPr>
          <a:xfrm>
            <a:off x="6549725" y="6101474"/>
            <a:ext cx="542221" cy="276999"/>
          </a:xfrm>
          <a:prstGeom prst="rect">
            <a:avLst/>
          </a:prstGeom>
          <a:noFill/>
        </p:spPr>
        <p:txBody>
          <a:bodyPr wrap="square" rtlCol="0">
            <a:spAutoFit/>
          </a:bodyPr>
          <a:lstStyle/>
          <a:p>
            <a:r>
              <a:rPr lang="en-US" sz="1200" dirty="0"/>
              <a:t>uses</a:t>
            </a:r>
          </a:p>
        </p:txBody>
      </p:sp>
      <p:sp>
        <p:nvSpPr>
          <p:cNvPr id="66" name="TextBox 65">
            <a:extLst>
              <a:ext uri="{FF2B5EF4-FFF2-40B4-BE49-F238E27FC236}">
                <a16:creationId xmlns:a16="http://schemas.microsoft.com/office/drawing/2014/main" xmlns="" id="{E0BBD6C8-C8F2-40C5-AA64-85961A11ADC2}"/>
              </a:ext>
            </a:extLst>
          </p:cNvPr>
          <p:cNvSpPr txBox="1"/>
          <p:nvPr/>
        </p:nvSpPr>
        <p:spPr>
          <a:xfrm>
            <a:off x="1116353" y="3303396"/>
            <a:ext cx="1166958" cy="276999"/>
          </a:xfrm>
          <a:prstGeom prst="rect">
            <a:avLst/>
          </a:prstGeom>
          <a:noFill/>
        </p:spPr>
        <p:txBody>
          <a:bodyPr wrap="square" rtlCol="0">
            <a:spAutoFit/>
          </a:bodyPr>
          <a:lstStyle/>
          <a:p>
            <a:r>
              <a:rPr lang="en-US" sz="1200" dirty="0"/>
              <a:t>reimbursement</a:t>
            </a:r>
          </a:p>
        </p:txBody>
      </p:sp>
      <p:sp>
        <p:nvSpPr>
          <p:cNvPr id="67" name="TextBox 66">
            <a:extLst>
              <a:ext uri="{FF2B5EF4-FFF2-40B4-BE49-F238E27FC236}">
                <a16:creationId xmlns:a16="http://schemas.microsoft.com/office/drawing/2014/main" xmlns="" id="{E0BBD6C8-C8F2-40C5-AA64-85961A11ADC2}"/>
              </a:ext>
            </a:extLst>
          </p:cNvPr>
          <p:cNvSpPr txBox="1"/>
          <p:nvPr/>
        </p:nvSpPr>
        <p:spPr>
          <a:xfrm>
            <a:off x="8793477" y="3201658"/>
            <a:ext cx="1166958" cy="276999"/>
          </a:xfrm>
          <a:prstGeom prst="rect">
            <a:avLst/>
          </a:prstGeom>
          <a:noFill/>
        </p:spPr>
        <p:txBody>
          <a:bodyPr wrap="square" rtlCol="0">
            <a:spAutoFit/>
          </a:bodyPr>
          <a:lstStyle/>
          <a:p>
            <a:r>
              <a:rPr lang="en-US" sz="1200" dirty="0"/>
              <a:t>reimbursement</a:t>
            </a:r>
          </a:p>
        </p:txBody>
      </p:sp>
      <p:cxnSp>
        <p:nvCxnSpPr>
          <p:cNvPr id="69" name="Straight Arrow Connector 68"/>
          <p:cNvCxnSpPr>
            <a:stCxn id="4" idx="2"/>
            <a:endCxn id="32" idx="0"/>
          </p:cNvCxnSpPr>
          <p:nvPr/>
        </p:nvCxnSpPr>
        <p:spPr>
          <a:xfrm flipH="1">
            <a:off x="3013613" y="4019265"/>
            <a:ext cx="2481001" cy="51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xmlns="" id="{E0BBD6C8-C8F2-40C5-AA64-85961A11ADC2}"/>
              </a:ext>
            </a:extLst>
          </p:cNvPr>
          <p:cNvSpPr txBox="1"/>
          <p:nvPr/>
        </p:nvSpPr>
        <p:spPr>
          <a:xfrm>
            <a:off x="2817441" y="4155667"/>
            <a:ext cx="843694" cy="276999"/>
          </a:xfrm>
          <a:prstGeom prst="rect">
            <a:avLst/>
          </a:prstGeom>
          <a:noFill/>
        </p:spPr>
        <p:txBody>
          <a:bodyPr wrap="square" rtlCol="0">
            <a:spAutoFit/>
          </a:bodyPr>
          <a:lstStyle/>
          <a:p>
            <a:r>
              <a:rPr lang="en-US" sz="1200" dirty="0"/>
              <a:t>processes</a:t>
            </a:r>
          </a:p>
        </p:txBody>
      </p:sp>
      <p:cxnSp>
        <p:nvCxnSpPr>
          <p:cNvPr id="72" name="Straight Arrow Connector 71"/>
          <p:cNvCxnSpPr>
            <a:stCxn id="32" idx="2"/>
            <a:endCxn id="57" idx="1"/>
          </p:cNvCxnSpPr>
          <p:nvPr/>
        </p:nvCxnSpPr>
        <p:spPr>
          <a:xfrm>
            <a:off x="3013613" y="5527169"/>
            <a:ext cx="2069308" cy="626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xmlns="" id="{E0BBD6C8-C8F2-40C5-AA64-85961A11ADC2}"/>
              </a:ext>
            </a:extLst>
          </p:cNvPr>
          <p:cNvSpPr txBox="1"/>
          <p:nvPr/>
        </p:nvSpPr>
        <p:spPr>
          <a:xfrm>
            <a:off x="3837321" y="5568613"/>
            <a:ext cx="542221" cy="276999"/>
          </a:xfrm>
          <a:prstGeom prst="rect">
            <a:avLst/>
          </a:prstGeom>
          <a:noFill/>
        </p:spPr>
        <p:txBody>
          <a:bodyPr wrap="square" rtlCol="0">
            <a:spAutoFit/>
          </a:bodyPr>
          <a:lstStyle/>
          <a:p>
            <a:r>
              <a:rPr lang="en-US" sz="1200" dirty="0"/>
              <a:t>uses</a:t>
            </a:r>
          </a:p>
        </p:txBody>
      </p:sp>
      <p:cxnSp>
        <p:nvCxnSpPr>
          <p:cNvPr id="75" name="Straight Arrow Connector 74"/>
          <p:cNvCxnSpPr>
            <a:stCxn id="4" idx="3"/>
            <a:endCxn id="16" idx="2"/>
          </p:cNvCxnSpPr>
          <p:nvPr/>
        </p:nvCxnSpPr>
        <p:spPr>
          <a:xfrm flipV="1">
            <a:off x="8350060" y="2823956"/>
            <a:ext cx="886835" cy="108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 idx="1"/>
            <a:endCxn id="17" idx="2"/>
          </p:cNvCxnSpPr>
          <p:nvPr/>
        </p:nvCxnSpPr>
        <p:spPr>
          <a:xfrm flipH="1" flipV="1">
            <a:off x="1840622" y="2839261"/>
            <a:ext cx="798545" cy="1067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34" idx="1"/>
            <a:endCxn id="5" idx="3"/>
          </p:cNvCxnSpPr>
          <p:nvPr/>
        </p:nvCxnSpPr>
        <p:spPr>
          <a:xfrm flipH="1" flipV="1">
            <a:off x="6341278" y="5024914"/>
            <a:ext cx="1501337" cy="1039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57" idx="1"/>
            <a:endCxn id="32" idx="2"/>
          </p:cNvCxnSpPr>
          <p:nvPr/>
        </p:nvCxnSpPr>
        <p:spPr>
          <a:xfrm flipH="1" flipV="1">
            <a:off x="3013613" y="5527169"/>
            <a:ext cx="2069308" cy="626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2" idx="0"/>
            <a:endCxn id="4" idx="2"/>
          </p:cNvCxnSpPr>
          <p:nvPr/>
        </p:nvCxnSpPr>
        <p:spPr>
          <a:xfrm flipV="1">
            <a:off x="3013613" y="4019265"/>
            <a:ext cx="2481001" cy="51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 idx="0"/>
            <a:endCxn id="17" idx="2"/>
          </p:cNvCxnSpPr>
          <p:nvPr/>
        </p:nvCxnSpPr>
        <p:spPr>
          <a:xfrm flipH="1" flipV="1">
            <a:off x="1840622" y="2839261"/>
            <a:ext cx="3653992" cy="95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 idx="0"/>
            <a:endCxn id="16" idx="1"/>
          </p:cNvCxnSpPr>
          <p:nvPr/>
        </p:nvCxnSpPr>
        <p:spPr>
          <a:xfrm flipV="1">
            <a:off x="5494614" y="2293432"/>
            <a:ext cx="2896892" cy="150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Sort 40"/>
          <p:cNvSpPr/>
          <p:nvPr/>
        </p:nvSpPr>
        <p:spPr>
          <a:xfrm>
            <a:off x="5067751" y="1056878"/>
            <a:ext cx="895252" cy="98528"/>
          </a:xfrm>
          <a:prstGeom prst="flowChartSor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Elbow Connector 42"/>
          <p:cNvCxnSpPr>
            <a:stCxn id="17" idx="0"/>
          </p:cNvCxnSpPr>
          <p:nvPr/>
        </p:nvCxnSpPr>
        <p:spPr>
          <a:xfrm>
            <a:off x="1840621" y="1784562"/>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7" idx="0"/>
            <a:endCxn id="41" idx="1"/>
          </p:cNvCxnSpPr>
          <p:nvPr/>
        </p:nvCxnSpPr>
        <p:spPr>
          <a:xfrm rot="5400000" flipH="1" flipV="1">
            <a:off x="3118151" y="-171387"/>
            <a:ext cx="672070" cy="322712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1" idx="1"/>
            <a:endCxn id="17" idx="0"/>
          </p:cNvCxnSpPr>
          <p:nvPr/>
        </p:nvCxnSpPr>
        <p:spPr>
          <a:xfrm rot="10800000" flipV="1">
            <a:off x="1840623" y="1106142"/>
            <a:ext cx="3227129" cy="67207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1" idx="3"/>
            <a:endCxn id="16" idx="0"/>
          </p:cNvCxnSpPr>
          <p:nvPr/>
        </p:nvCxnSpPr>
        <p:spPr>
          <a:xfrm>
            <a:off x="5963003" y="1106142"/>
            <a:ext cx="3273892" cy="65676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16" idx="0"/>
            <a:endCxn id="41" idx="3"/>
          </p:cNvCxnSpPr>
          <p:nvPr/>
        </p:nvCxnSpPr>
        <p:spPr>
          <a:xfrm rot="16200000" flipV="1">
            <a:off x="7271567" y="-202421"/>
            <a:ext cx="656765" cy="327389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xmlns="" id="{E0BBD6C8-C8F2-40C5-AA64-85961A11ADC2}"/>
              </a:ext>
            </a:extLst>
          </p:cNvPr>
          <p:cNvSpPr txBox="1"/>
          <p:nvPr/>
        </p:nvSpPr>
        <p:spPr>
          <a:xfrm>
            <a:off x="2101198" y="825839"/>
            <a:ext cx="965053" cy="276999"/>
          </a:xfrm>
          <a:prstGeom prst="rect">
            <a:avLst/>
          </a:prstGeom>
          <a:noFill/>
        </p:spPr>
        <p:txBody>
          <a:bodyPr wrap="square" rtlCol="0">
            <a:spAutoFit/>
          </a:bodyPr>
          <a:lstStyle/>
          <a:p>
            <a:r>
              <a:rPr lang="en-US" sz="1200" dirty="0"/>
              <a:t>create own</a:t>
            </a:r>
          </a:p>
        </p:txBody>
      </p:sp>
      <p:sp>
        <p:nvSpPr>
          <p:cNvPr id="57" name="Flowchart: Sort 56"/>
          <p:cNvSpPr/>
          <p:nvPr/>
        </p:nvSpPr>
        <p:spPr>
          <a:xfrm>
            <a:off x="5082921" y="6104113"/>
            <a:ext cx="895252" cy="98528"/>
          </a:xfrm>
          <a:prstGeom prst="flowChartSor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xmlns="" id="{E0BBD6C8-C8F2-40C5-AA64-85961A11ADC2}"/>
              </a:ext>
            </a:extLst>
          </p:cNvPr>
          <p:cNvSpPr txBox="1"/>
          <p:nvPr/>
        </p:nvSpPr>
        <p:spPr>
          <a:xfrm>
            <a:off x="8424280" y="4217951"/>
            <a:ext cx="843694" cy="276999"/>
          </a:xfrm>
          <a:prstGeom prst="rect">
            <a:avLst/>
          </a:prstGeom>
          <a:noFill/>
        </p:spPr>
        <p:txBody>
          <a:bodyPr wrap="square" rtlCol="0">
            <a:spAutoFit/>
          </a:bodyPr>
          <a:lstStyle/>
          <a:p>
            <a:r>
              <a:rPr lang="en-US" sz="1200" dirty="0"/>
              <a:t>processes</a:t>
            </a:r>
          </a:p>
        </p:txBody>
      </p:sp>
      <p:cxnSp>
        <p:nvCxnSpPr>
          <p:cNvPr id="78" name="Straight Arrow Connector 77"/>
          <p:cNvCxnSpPr>
            <a:stCxn id="57" idx="3"/>
            <a:endCxn id="34" idx="1"/>
          </p:cNvCxnSpPr>
          <p:nvPr/>
        </p:nvCxnSpPr>
        <p:spPr>
          <a:xfrm flipV="1">
            <a:off x="5978173" y="6064141"/>
            <a:ext cx="1864442" cy="8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57" idx="3"/>
          </p:cNvCxnSpPr>
          <p:nvPr/>
        </p:nvCxnSpPr>
        <p:spPr>
          <a:xfrm flipH="1">
            <a:off x="5978173" y="6064141"/>
            <a:ext cx="1827737" cy="8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xmlns="" id="{E0BBD6C8-C8F2-40C5-AA64-85961A11ADC2}"/>
              </a:ext>
            </a:extLst>
          </p:cNvPr>
          <p:cNvSpPr txBox="1"/>
          <p:nvPr/>
        </p:nvSpPr>
        <p:spPr>
          <a:xfrm>
            <a:off x="6820835" y="5197733"/>
            <a:ext cx="542221" cy="276999"/>
          </a:xfrm>
          <a:prstGeom prst="rect">
            <a:avLst/>
          </a:prstGeom>
          <a:noFill/>
        </p:spPr>
        <p:txBody>
          <a:bodyPr wrap="square" rtlCol="0">
            <a:spAutoFit/>
          </a:bodyPr>
          <a:lstStyle/>
          <a:p>
            <a:r>
              <a:rPr lang="en-US" sz="1200" dirty="0"/>
              <a:t>uses</a:t>
            </a:r>
          </a:p>
        </p:txBody>
      </p:sp>
      <p:sp>
        <p:nvSpPr>
          <p:cNvPr id="111" name="TextBox 110">
            <a:extLst>
              <a:ext uri="{FF2B5EF4-FFF2-40B4-BE49-F238E27FC236}">
                <a16:creationId xmlns:a16="http://schemas.microsoft.com/office/drawing/2014/main" xmlns="" id="{E0BBD6C8-C8F2-40C5-AA64-85961A11ADC2}"/>
              </a:ext>
            </a:extLst>
          </p:cNvPr>
          <p:cNvSpPr txBox="1"/>
          <p:nvPr/>
        </p:nvSpPr>
        <p:spPr>
          <a:xfrm>
            <a:off x="7572161" y="804511"/>
            <a:ext cx="629494" cy="276999"/>
          </a:xfrm>
          <a:prstGeom prst="rect">
            <a:avLst/>
          </a:prstGeom>
          <a:noFill/>
        </p:spPr>
        <p:txBody>
          <a:bodyPr wrap="square" rtlCol="0">
            <a:spAutoFit/>
          </a:bodyPr>
          <a:lstStyle/>
          <a:p>
            <a:r>
              <a:rPr lang="en-US" sz="1200" dirty="0"/>
              <a:t>return</a:t>
            </a:r>
          </a:p>
        </p:txBody>
      </p:sp>
      <p:sp>
        <p:nvSpPr>
          <p:cNvPr id="61" name="Flowchart: Sort 60"/>
          <p:cNvSpPr/>
          <p:nvPr/>
        </p:nvSpPr>
        <p:spPr>
          <a:xfrm>
            <a:off x="5030731" y="1433031"/>
            <a:ext cx="895252" cy="98528"/>
          </a:xfrm>
          <a:prstGeom prst="flowChartSor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61" idx="2"/>
            <a:endCxn id="2" idx="0"/>
          </p:cNvCxnSpPr>
          <p:nvPr/>
        </p:nvCxnSpPr>
        <p:spPr>
          <a:xfrm>
            <a:off x="5478357" y="1531559"/>
            <a:ext cx="3293" cy="246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 idx="0"/>
            <a:endCxn id="61" idx="2"/>
          </p:cNvCxnSpPr>
          <p:nvPr/>
        </p:nvCxnSpPr>
        <p:spPr>
          <a:xfrm flipH="1" flipV="1">
            <a:off x="5478357" y="1531559"/>
            <a:ext cx="3293" cy="246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775912" y="3999422"/>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err="1" smtClean="0"/>
              <a:t>UserController</a:t>
            </a:r>
            <a:endParaRPr lang="en-US" dirty="0"/>
          </a:p>
        </p:txBody>
      </p:sp>
      <p:cxnSp>
        <p:nvCxnSpPr>
          <p:cNvPr id="63" name="Straight Arrow Connector 62"/>
          <p:cNvCxnSpPr>
            <a:stCxn id="4" idx="3"/>
            <a:endCxn id="80" idx="1"/>
          </p:cNvCxnSpPr>
          <p:nvPr/>
        </p:nvCxnSpPr>
        <p:spPr>
          <a:xfrm>
            <a:off x="8350060" y="3907122"/>
            <a:ext cx="1425852"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80" idx="1"/>
            <a:endCxn id="34" idx="0"/>
          </p:cNvCxnSpPr>
          <p:nvPr/>
        </p:nvCxnSpPr>
        <p:spPr>
          <a:xfrm flipH="1">
            <a:off x="8682073" y="4494950"/>
            <a:ext cx="1093839" cy="1073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4" idx="0"/>
            <a:endCxn id="80" idx="1"/>
          </p:cNvCxnSpPr>
          <p:nvPr/>
        </p:nvCxnSpPr>
        <p:spPr>
          <a:xfrm flipV="1">
            <a:off x="8682073" y="4494950"/>
            <a:ext cx="1093839" cy="1073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0" idx="1"/>
            <a:endCxn id="4" idx="3"/>
          </p:cNvCxnSpPr>
          <p:nvPr/>
        </p:nvCxnSpPr>
        <p:spPr>
          <a:xfrm flipH="1" flipV="1">
            <a:off x="8350060" y="3907122"/>
            <a:ext cx="1425852"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362720" y="5627144"/>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dirty="0" err="1" smtClean="0"/>
              <a:t>ReimbursementService</a:t>
            </a:r>
            <a:endParaRPr lang="en-US" dirty="0"/>
          </a:p>
        </p:txBody>
      </p:sp>
      <p:cxnSp>
        <p:nvCxnSpPr>
          <p:cNvPr id="95" name="Straight Arrow Connector 94"/>
          <p:cNvCxnSpPr>
            <a:stCxn id="32" idx="1"/>
            <a:endCxn id="90" idx="0"/>
          </p:cNvCxnSpPr>
          <p:nvPr/>
        </p:nvCxnSpPr>
        <p:spPr>
          <a:xfrm flipH="1">
            <a:off x="1202178" y="5031641"/>
            <a:ext cx="971977" cy="59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90" idx="0"/>
            <a:endCxn id="32" idx="1"/>
          </p:cNvCxnSpPr>
          <p:nvPr/>
        </p:nvCxnSpPr>
        <p:spPr>
          <a:xfrm flipV="1">
            <a:off x="1202178" y="5031641"/>
            <a:ext cx="971977" cy="59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0" idx="3"/>
            <a:endCxn id="57" idx="1"/>
          </p:cNvCxnSpPr>
          <p:nvPr/>
        </p:nvCxnSpPr>
        <p:spPr>
          <a:xfrm>
            <a:off x="2041636" y="6122672"/>
            <a:ext cx="3041285" cy="3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57" idx="1"/>
            <a:endCxn id="90" idx="3"/>
          </p:cNvCxnSpPr>
          <p:nvPr/>
        </p:nvCxnSpPr>
        <p:spPr>
          <a:xfrm flipH="1" flipV="1">
            <a:off x="2041636" y="6122672"/>
            <a:ext cx="3041285" cy="3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xmlns="" id="{E0BBD6C8-C8F2-40C5-AA64-85961A11ADC2}"/>
              </a:ext>
            </a:extLst>
          </p:cNvPr>
          <p:cNvSpPr txBox="1"/>
          <p:nvPr/>
        </p:nvSpPr>
        <p:spPr>
          <a:xfrm>
            <a:off x="2609983" y="6122672"/>
            <a:ext cx="542221" cy="276999"/>
          </a:xfrm>
          <a:prstGeom prst="rect">
            <a:avLst/>
          </a:prstGeom>
          <a:noFill/>
        </p:spPr>
        <p:txBody>
          <a:bodyPr wrap="square" rtlCol="0">
            <a:spAutoFit/>
          </a:bodyPr>
          <a:lstStyle/>
          <a:p>
            <a:r>
              <a:rPr lang="en-US" sz="1200" dirty="0"/>
              <a:t>uses</a:t>
            </a:r>
          </a:p>
        </p:txBody>
      </p:sp>
    </p:spTree>
    <p:extLst>
      <p:ext uri="{BB962C8B-B14F-4D97-AF65-F5344CB8AC3E}">
        <p14:creationId xmlns:p14="http://schemas.microsoft.com/office/powerpoint/2010/main" val="195687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xmlns="" id="{EED827AB-78FC-41AC-8676-30DA25D7C5FC}"/>
              </a:ext>
            </a:extLst>
          </p:cNvPr>
          <p:cNvSpPr/>
          <p:nvPr/>
        </p:nvSpPr>
        <p:spPr>
          <a:xfrm>
            <a:off x="7544214" y="332640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&lt;Tn&gt;DTO</a:t>
            </a:r>
          </a:p>
          <a:p>
            <a:pPr algn="ctr"/>
            <a:r>
              <a:rPr lang="en-US" sz="1200" dirty="0"/>
              <a:t>&lt;Tn&gt;</a:t>
            </a:r>
            <a:r>
              <a:rPr lang="en-US" sz="1200" dirty="0" err="1"/>
              <a:t>AddOrEditDTO</a:t>
            </a:r>
            <a:endParaRPr lang="en-US" sz="1200" dirty="0"/>
          </a:p>
        </p:txBody>
      </p:sp>
      <p:sp>
        <p:nvSpPr>
          <p:cNvPr id="62" name="Rectangle 61">
            <a:extLst>
              <a:ext uri="{FF2B5EF4-FFF2-40B4-BE49-F238E27FC236}">
                <a16:creationId xmlns:a16="http://schemas.microsoft.com/office/drawing/2014/main" xmlns="" id="{C3FE7107-D2B1-4448-B03A-F2CE9B45CFD6}"/>
              </a:ext>
            </a:extLst>
          </p:cNvPr>
          <p:cNvSpPr/>
          <p:nvPr/>
        </p:nvSpPr>
        <p:spPr>
          <a:xfrm>
            <a:off x="4733154" y="2531096"/>
            <a:ext cx="1589922"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dirty="0"/>
              <a:t>&lt;Tn&gt;</a:t>
            </a:r>
            <a:r>
              <a:rPr lang="en-US" dirty="0" err="1"/>
              <a:t>DAOImpl</a:t>
            </a:r>
            <a:endParaRPr lang="en-US" dirty="0"/>
          </a:p>
        </p:txBody>
      </p:sp>
      <p:sp>
        <p:nvSpPr>
          <p:cNvPr id="61" name="Rectangle 60">
            <a:extLst>
              <a:ext uri="{FF2B5EF4-FFF2-40B4-BE49-F238E27FC236}">
                <a16:creationId xmlns:a16="http://schemas.microsoft.com/office/drawing/2014/main" xmlns="" id="{2F7B40FD-C5BA-431D-AE99-1CB70F1BAB88}"/>
              </a:ext>
            </a:extLst>
          </p:cNvPr>
          <p:cNvSpPr/>
          <p:nvPr/>
        </p:nvSpPr>
        <p:spPr>
          <a:xfrm>
            <a:off x="8635143" y="97211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com.tlw8253.model</a:t>
            </a:r>
          </a:p>
          <a:p>
            <a:pPr algn="ctr"/>
            <a:r>
              <a:rPr lang="en-US" dirty="0"/>
              <a:t>&lt;Tn&gt;Model</a:t>
            </a:r>
          </a:p>
        </p:txBody>
      </p:sp>
      <p:sp>
        <p:nvSpPr>
          <p:cNvPr id="60" name="Rectangle 59">
            <a:extLst>
              <a:ext uri="{FF2B5EF4-FFF2-40B4-BE49-F238E27FC236}">
                <a16:creationId xmlns:a16="http://schemas.microsoft.com/office/drawing/2014/main" xmlns="" id="{CF3E4DE9-C6F2-4C11-BE7F-2753CDEFE535}"/>
              </a:ext>
            </a:extLst>
          </p:cNvPr>
          <p:cNvSpPr/>
          <p:nvPr/>
        </p:nvSpPr>
        <p:spPr>
          <a:xfrm>
            <a:off x="7508008" y="5195357"/>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a:t>&lt;Tn&gt;Controller</a:t>
            </a:r>
          </a:p>
        </p:txBody>
      </p:sp>
      <p:sp>
        <p:nvSpPr>
          <p:cNvPr id="36" name="Rectangle 35"/>
          <p:cNvSpPr/>
          <p:nvPr/>
        </p:nvSpPr>
        <p:spPr>
          <a:xfrm>
            <a:off x="4779362" y="4590037"/>
            <a:ext cx="151917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sz="1600" dirty="0"/>
              <a:t>&lt;Tn&gt;Service</a:t>
            </a:r>
          </a:p>
        </p:txBody>
      </p:sp>
      <p:sp>
        <p:nvSpPr>
          <p:cNvPr id="4" name="Rectangle 3"/>
          <p:cNvSpPr/>
          <p:nvPr/>
        </p:nvSpPr>
        <p:spPr>
          <a:xfrm>
            <a:off x="806450" y="754828"/>
            <a:ext cx="1690400" cy="11692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sz="1000" dirty="0"/>
              <a:t>&lt;&lt; interface &gt;&gt;</a:t>
            </a:r>
          </a:p>
          <a:p>
            <a:pPr algn="ctr"/>
            <a:r>
              <a:rPr lang="en-US" sz="1400" dirty="0"/>
              <a:t>Data Access Object</a:t>
            </a:r>
          </a:p>
          <a:p>
            <a:pPr algn="ctr"/>
            <a:r>
              <a:rPr lang="en-US" sz="1400" dirty="0" err="1"/>
              <a:t>GenericDAO</a:t>
            </a:r>
            <a:r>
              <a:rPr lang="en-US" sz="1400" dirty="0"/>
              <a:t>&lt;T&gt;</a:t>
            </a:r>
          </a:p>
        </p:txBody>
      </p:sp>
      <p:sp>
        <p:nvSpPr>
          <p:cNvPr id="5" name="Rectangle 4"/>
          <p:cNvSpPr/>
          <p:nvPr/>
        </p:nvSpPr>
        <p:spPr>
          <a:xfrm>
            <a:off x="8499897" y="417543"/>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com.tlw8253.model</a:t>
            </a:r>
          </a:p>
          <a:p>
            <a:pPr algn="ctr"/>
            <a:r>
              <a:rPr lang="en-US" dirty="0"/>
              <a:t>&lt;T&gt;Model</a:t>
            </a:r>
          </a:p>
        </p:txBody>
      </p:sp>
      <p:cxnSp>
        <p:nvCxnSpPr>
          <p:cNvPr id="9" name="Straight Arrow Connector 8"/>
          <p:cNvCxnSpPr>
            <a:cxnSpLocks/>
            <a:stCxn id="20" idx="3"/>
            <a:endCxn id="5" idx="1"/>
          </p:cNvCxnSpPr>
          <p:nvPr/>
        </p:nvCxnSpPr>
        <p:spPr>
          <a:xfrm flipV="1">
            <a:off x="6258426" y="913071"/>
            <a:ext cx="2241471" cy="155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33863" y="280924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&lt;T&gt;DTO</a:t>
            </a:r>
          </a:p>
          <a:p>
            <a:pPr algn="ctr"/>
            <a:r>
              <a:rPr lang="en-US" sz="1200" dirty="0"/>
              <a:t>&lt;T&gt;</a:t>
            </a:r>
            <a:r>
              <a:rPr lang="en-US" sz="1200" dirty="0" err="1"/>
              <a:t>AddOrEditDTO</a:t>
            </a:r>
            <a:endParaRPr lang="en-US" sz="1200" dirty="0"/>
          </a:p>
        </p:txBody>
      </p:sp>
      <p:cxnSp>
        <p:nvCxnSpPr>
          <p:cNvPr id="17" name="Straight Arrow Connector 16"/>
          <p:cNvCxnSpPr>
            <a:cxnSpLocks/>
            <a:stCxn id="20" idx="3"/>
            <a:endCxn id="57" idx="1"/>
          </p:cNvCxnSpPr>
          <p:nvPr/>
        </p:nvCxnSpPr>
        <p:spPr>
          <a:xfrm flipV="1">
            <a:off x="6258426" y="2308389"/>
            <a:ext cx="4048574" cy="1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E0BBD6C8-C8F2-40C5-AA64-85961A11ADC2}"/>
              </a:ext>
            </a:extLst>
          </p:cNvPr>
          <p:cNvSpPr txBox="1"/>
          <p:nvPr/>
        </p:nvSpPr>
        <p:spPr>
          <a:xfrm>
            <a:off x="7207461" y="2088153"/>
            <a:ext cx="728932" cy="276999"/>
          </a:xfrm>
          <a:prstGeom prst="rect">
            <a:avLst/>
          </a:prstGeom>
          <a:noFill/>
        </p:spPr>
        <p:txBody>
          <a:bodyPr wrap="square" rtlCol="0">
            <a:spAutoFit/>
          </a:bodyPr>
          <a:lstStyle/>
          <a:p>
            <a:r>
              <a:rPr lang="en-US" sz="1200" dirty="0"/>
              <a:t>uses</a:t>
            </a:r>
          </a:p>
        </p:txBody>
      </p:sp>
      <p:sp>
        <p:nvSpPr>
          <p:cNvPr id="20" name="Rectangle 19"/>
          <p:cNvSpPr/>
          <p:nvPr/>
        </p:nvSpPr>
        <p:spPr>
          <a:xfrm>
            <a:off x="4668504" y="1972359"/>
            <a:ext cx="1589922"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dirty="0"/>
              <a:t>&lt;T&gt;</a:t>
            </a:r>
            <a:r>
              <a:rPr lang="en-US" dirty="0" err="1"/>
              <a:t>DAOImpl</a:t>
            </a:r>
            <a:endParaRPr lang="en-US" dirty="0"/>
          </a:p>
        </p:txBody>
      </p:sp>
      <p:cxnSp>
        <p:nvCxnSpPr>
          <p:cNvPr id="22" name="Straight Arrow Connector 21"/>
          <p:cNvCxnSpPr>
            <a:cxnSpLocks/>
            <a:stCxn id="20" idx="1"/>
            <a:endCxn id="4" idx="3"/>
          </p:cNvCxnSpPr>
          <p:nvPr/>
        </p:nvCxnSpPr>
        <p:spPr>
          <a:xfrm flipH="1" flipV="1">
            <a:off x="2496850" y="1339439"/>
            <a:ext cx="2171654" cy="1128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E0BBD6C8-C8F2-40C5-AA64-85961A11ADC2}"/>
              </a:ext>
            </a:extLst>
          </p:cNvPr>
          <p:cNvSpPr txBox="1"/>
          <p:nvPr/>
        </p:nvSpPr>
        <p:spPr>
          <a:xfrm>
            <a:off x="3112152" y="1408599"/>
            <a:ext cx="1063847" cy="276999"/>
          </a:xfrm>
          <a:prstGeom prst="rect">
            <a:avLst/>
          </a:prstGeom>
          <a:noFill/>
        </p:spPr>
        <p:txBody>
          <a:bodyPr wrap="square" rtlCol="0">
            <a:spAutoFit/>
          </a:bodyPr>
          <a:lstStyle/>
          <a:p>
            <a:r>
              <a:rPr lang="en-US" sz="1200" dirty="0"/>
              <a:t>implements</a:t>
            </a:r>
          </a:p>
        </p:txBody>
      </p:sp>
      <p:sp>
        <p:nvSpPr>
          <p:cNvPr id="25" name="Flowchart: Magnetic Disk 24"/>
          <p:cNvSpPr/>
          <p:nvPr/>
        </p:nvSpPr>
        <p:spPr>
          <a:xfrm>
            <a:off x="7400487" y="158383"/>
            <a:ext cx="653404" cy="1018434"/>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27" name="Straight Arrow Connector 26"/>
          <p:cNvCxnSpPr>
            <a:stCxn id="20" idx="3"/>
            <a:endCxn id="25" idx="2"/>
          </p:cNvCxnSpPr>
          <p:nvPr/>
        </p:nvCxnSpPr>
        <p:spPr>
          <a:xfrm flipV="1">
            <a:off x="6258426" y="667600"/>
            <a:ext cx="1142061" cy="180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E0BBD6C8-C8F2-40C5-AA64-85961A11ADC2}"/>
              </a:ext>
            </a:extLst>
          </p:cNvPr>
          <p:cNvSpPr txBox="1"/>
          <p:nvPr/>
        </p:nvSpPr>
        <p:spPr>
          <a:xfrm>
            <a:off x="6889602" y="1360525"/>
            <a:ext cx="728932" cy="276999"/>
          </a:xfrm>
          <a:prstGeom prst="rect">
            <a:avLst/>
          </a:prstGeom>
          <a:noFill/>
        </p:spPr>
        <p:txBody>
          <a:bodyPr wrap="square" rtlCol="0">
            <a:spAutoFit/>
          </a:bodyPr>
          <a:lstStyle/>
          <a:p>
            <a:r>
              <a:rPr lang="en-US" sz="1200" dirty="0"/>
              <a:t>access</a:t>
            </a:r>
          </a:p>
        </p:txBody>
      </p:sp>
      <p:sp>
        <p:nvSpPr>
          <p:cNvPr id="29" name="Rectangle 28"/>
          <p:cNvSpPr/>
          <p:nvPr/>
        </p:nvSpPr>
        <p:spPr>
          <a:xfrm>
            <a:off x="4717928" y="4051852"/>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dirty="0"/>
              <a:t>&lt;T&gt;Service</a:t>
            </a:r>
          </a:p>
        </p:txBody>
      </p:sp>
      <p:cxnSp>
        <p:nvCxnSpPr>
          <p:cNvPr id="33" name="Straight Arrow Connector 32"/>
          <p:cNvCxnSpPr>
            <a:stCxn id="29" idx="0"/>
            <a:endCxn id="20" idx="2"/>
          </p:cNvCxnSpPr>
          <p:nvPr/>
        </p:nvCxnSpPr>
        <p:spPr>
          <a:xfrm flipH="1" flipV="1">
            <a:off x="5463465" y="2963415"/>
            <a:ext cx="1862" cy="108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xmlns="" id="{E0BBD6C8-C8F2-40C5-AA64-85961A11ADC2}"/>
              </a:ext>
            </a:extLst>
          </p:cNvPr>
          <p:cNvSpPr txBox="1"/>
          <p:nvPr/>
        </p:nvSpPr>
        <p:spPr>
          <a:xfrm>
            <a:off x="5001782" y="3652968"/>
            <a:ext cx="538098" cy="276999"/>
          </a:xfrm>
          <a:prstGeom prst="rect">
            <a:avLst/>
          </a:prstGeom>
          <a:noFill/>
        </p:spPr>
        <p:txBody>
          <a:bodyPr wrap="square" rtlCol="0">
            <a:spAutoFit/>
          </a:bodyPr>
          <a:lstStyle/>
          <a:p>
            <a:r>
              <a:rPr lang="en-US" sz="1200" dirty="0"/>
              <a:t>uses</a:t>
            </a:r>
          </a:p>
        </p:txBody>
      </p:sp>
      <p:sp>
        <p:nvSpPr>
          <p:cNvPr id="35" name="Rectangle 34"/>
          <p:cNvSpPr/>
          <p:nvPr/>
        </p:nvSpPr>
        <p:spPr>
          <a:xfrm>
            <a:off x="949569" y="2293030"/>
            <a:ext cx="1998489"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400" dirty="0" err="1"/>
              <a:t>BadParameterException</a:t>
            </a:r>
            <a:endParaRPr lang="en-US" sz="1400" dirty="0"/>
          </a:p>
        </p:txBody>
      </p:sp>
      <p:cxnSp>
        <p:nvCxnSpPr>
          <p:cNvPr id="37" name="Straight Arrow Connector 36"/>
          <p:cNvCxnSpPr>
            <a:cxnSpLocks/>
            <a:stCxn id="29" idx="1"/>
            <a:endCxn id="35" idx="3"/>
          </p:cNvCxnSpPr>
          <p:nvPr/>
        </p:nvCxnSpPr>
        <p:spPr>
          <a:xfrm flipH="1" flipV="1">
            <a:off x="2948058" y="2621557"/>
            <a:ext cx="1769870" cy="1925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E0BBD6C8-C8F2-40C5-AA64-85961A11ADC2}"/>
              </a:ext>
            </a:extLst>
          </p:cNvPr>
          <p:cNvSpPr txBox="1"/>
          <p:nvPr/>
        </p:nvSpPr>
        <p:spPr>
          <a:xfrm>
            <a:off x="3673623" y="3721656"/>
            <a:ext cx="728932" cy="276999"/>
          </a:xfrm>
          <a:prstGeom prst="rect">
            <a:avLst/>
          </a:prstGeom>
          <a:noFill/>
        </p:spPr>
        <p:txBody>
          <a:bodyPr wrap="square" rtlCol="0">
            <a:spAutoFit/>
          </a:bodyPr>
          <a:lstStyle/>
          <a:p>
            <a:r>
              <a:rPr lang="en-US" sz="1200" dirty="0"/>
              <a:t>throws</a:t>
            </a:r>
          </a:p>
        </p:txBody>
      </p:sp>
      <p:sp>
        <p:nvSpPr>
          <p:cNvPr id="39" name="Rectangle 38"/>
          <p:cNvSpPr/>
          <p:nvPr/>
        </p:nvSpPr>
        <p:spPr>
          <a:xfrm>
            <a:off x="4550736" y="360554"/>
            <a:ext cx="1822194"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com.tlw8253.utility</a:t>
            </a:r>
          </a:p>
          <a:p>
            <a:pPr algn="ctr"/>
            <a:r>
              <a:rPr lang="en-US" dirty="0"/>
              <a:t>Hibernate</a:t>
            </a:r>
          </a:p>
          <a:p>
            <a:pPr algn="ctr"/>
            <a:r>
              <a:rPr lang="en-US" sz="1200" dirty="0" err="1"/>
              <a:t>SessionFactorySingleton</a:t>
            </a:r>
            <a:endParaRPr lang="en-US" sz="1200" dirty="0"/>
          </a:p>
        </p:txBody>
      </p:sp>
      <p:cxnSp>
        <p:nvCxnSpPr>
          <p:cNvPr id="41" name="Straight Arrow Connector 40"/>
          <p:cNvCxnSpPr>
            <a:cxnSpLocks/>
            <a:stCxn id="20" idx="0"/>
            <a:endCxn id="39" idx="2"/>
          </p:cNvCxnSpPr>
          <p:nvPr/>
        </p:nvCxnSpPr>
        <p:spPr>
          <a:xfrm flipH="1" flipV="1">
            <a:off x="5461833" y="1351610"/>
            <a:ext cx="1632" cy="62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9" idx="3"/>
            <a:endCxn id="25" idx="2"/>
          </p:cNvCxnSpPr>
          <p:nvPr/>
        </p:nvCxnSpPr>
        <p:spPr>
          <a:xfrm flipV="1">
            <a:off x="6372930" y="667600"/>
            <a:ext cx="1027557" cy="188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E0BBD6C8-C8F2-40C5-AA64-85961A11ADC2}"/>
              </a:ext>
            </a:extLst>
          </p:cNvPr>
          <p:cNvSpPr txBox="1"/>
          <p:nvPr/>
        </p:nvSpPr>
        <p:spPr>
          <a:xfrm>
            <a:off x="5450658" y="1491310"/>
            <a:ext cx="728932" cy="276999"/>
          </a:xfrm>
          <a:prstGeom prst="rect">
            <a:avLst/>
          </a:prstGeom>
          <a:noFill/>
        </p:spPr>
        <p:txBody>
          <a:bodyPr wrap="square" rtlCol="0">
            <a:spAutoFit/>
          </a:bodyPr>
          <a:lstStyle/>
          <a:p>
            <a:r>
              <a:rPr lang="en-US" sz="1200" dirty="0"/>
              <a:t>uses</a:t>
            </a:r>
          </a:p>
        </p:txBody>
      </p:sp>
      <p:sp>
        <p:nvSpPr>
          <p:cNvPr id="45" name="TextBox 44">
            <a:extLst>
              <a:ext uri="{FF2B5EF4-FFF2-40B4-BE49-F238E27FC236}">
                <a16:creationId xmlns:a16="http://schemas.microsoft.com/office/drawing/2014/main" xmlns="" id="{E0BBD6C8-C8F2-40C5-AA64-85961A11ADC2}"/>
              </a:ext>
            </a:extLst>
          </p:cNvPr>
          <p:cNvSpPr txBox="1"/>
          <p:nvPr/>
        </p:nvSpPr>
        <p:spPr>
          <a:xfrm>
            <a:off x="6457552" y="622132"/>
            <a:ext cx="864099" cy="646331"/>
          </a:xfrm>
          <a:prstGeom prst="rect">
            <a:avLst/>
          </a:prstGeom>
          <a:noFill/>
        </p:spPr>
        <p:txBody>
          <a:bodyPr wrap="square" rtlCol="0">
            <a:spAutoFit/>
          </a:bodyPr>
          <a:lstStyle/>
          <a:p>
            <a:r>
              <a:rPr lang="en-US" sz="1200" dirty="0"/>
              <a:t>connects</a:t>
            </a:r>
          </a:p>
          <a:p>
            <a:r>
              <a:rPr lang="en-US" sz="1200" dirty="0"/>
              <a:t>creates</a:t>
            </a:r>
          </a:p>
          <a:p>
            <a:r>
              <a:rPr lang="en-US" sz="1200" dirty="0"/>
              <a:t>updates</a:t>
            </a:r>
          </a:p>
        </p:txBody>
      </p:sp>
      <p:sp>
        <p:nvSpPr>
          <p:cNvPr id="26" name="TextBox 25">
            <a:extLst>
              <a:ext uri="{FF2B5EF4-FFF2-40B4-BE49-F238E27FC236}">
                <a16:creationId xmlns:a16="http://schemas.microsoft.com/office/drawing/2014/main" xmlns="" id="{6C45E26E-8FEE-4439-A34B-789237C9C62C}"/>
              </a:ext>
            </a:extLst>
          </p:cNvPr>
          <p:cNvSpPr txBox="1"/>
          <p:nvPr/>
        </p:nvSpPr>
        <p:spPr>
          <a:xfrm>
            <a:off x="0" y="30549"/>
            <a:ext cx="4944934" cy="369332"/>
          </a:xfrm>
          <a:prstGeom prst="rect">
            <a:avLst/>
          </a:prstGeom>
          <a:noFill/>
        </p:spPr>
        <p:txBody>
          <a:bodyPr wrap="square" rtlCol="0">
            <a:spAutoFit/>
          </a:bodyPr>
          <a:lstStyle/>
          <a:p>
            <a:r>
              <a:rPr lang="en-US" dirty="0"/>
              <a:t>ERS Project Generic&lt;T&gt; Process Flow Model</a:t>
            </a:r>
          </a:p>
        </p:txBody>
      </p:sp>
      <p:sp>
        <p:nvSpPr>
          <p:cNvPr id="31" name="Rectangle 30">
            <a:extLst>
              <a:ext uri="{FF2B5EF4-FFF2-40B4-BE49-F238E27FC236}">
                <a16:creationId xmlns:a16="http://schemas.microsoft.com/office/drawing/2014/main" xmlns="" id="{6D396BFC-10E0-4935-903B-EDC457BD1755}"/>
              </a:ext>
            </a:extLst>
          </p:cNvPr>
          <p:cNvSpPr/>
          <p:nvPr/>
        </p:nvSpPr>
        <p:spPr>
          <a:xfrm>
            <a:off x="897901" y="3410601"/>
            <a:ext cx="1621682"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400" dirty="0" err="1"/>
              <a:t>DatabaseException</a:t>
            </a:r>
            <a:endParaRPr lang="en-US" sz="1400" dirty="0"/>
          </a:p>
        </p:txBody>
      </p:sp>
      <p:sp>
        <p:nvSpPr>
          <p:cNvPr id="32" name="Rectangle 31">
            <a:extLst>
              <a:ext uri="{FF2B5EF4-FFF2-40B4-BE49-F238E27FC236}">
                <a16:creationId xmlns:a16="http://schemas.microsoft.com/office/drawing/2014/main" xmlns="" id="{02A645C8-F11F-438D-92DC-F6FCCA5ECFB8}"/>
              </a:ext>
            </a:extLst>
          </p:cNvPr>
          <p:cNvSpPr/>
          <p:nvPr/>
        </p:nvSpPr>
        <p:spPr>
          <a:xfrm>
            <a:off x="1302075" y="4606565"/>
            <a:ext cx="2048896"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300" dirty="0" err="1"/>
              <a:t>RecordNotFoundException</a:t>
            </a:r>
            <a:endParaRPr lang="en-US" sz="1300" dirty="0"/>
          </a:p>
        </p:txBody>
      </p:sp>
      <p:cxnSp>
        <p:nvCxnSpPr>
          <p:cNvPr id="12" name="Straight Arrow Connector 11">
            <a:extLst>
              <a:ext uri="{FF2B5EF4-FFF2-40B4-BE49-F238E27FC236}">
                <a16:creationId xmlns:a16="http://schemas.microsoft.com/office/drawing/2014/main" xmlns="" id="{FF2076CA-F897-4293-B6CD-7408EB452156}"/>
              </a:ext>
            </a:extLst>
          </p:cNvPr>
          <p:cNvCxnSpPr>
            <a:cxnSpLocks/>
            <a:stCxn id="29" idx="1"/>
            <a:endCxn id="31" idx="3"/>
          </p:cNvCxnSpPr>
          <p:nvPr/>
        </p:nvCxnSpPr>
        <p:spPr>
          <a:xfrm flipH="1" flipV="1">
            <a:off x="2519583" y="3739128"/>
            <a:ext cx="2198345" cy="80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5C625B7B-4A1E-46C5-9082-4FEC89B30DA9}"/>
              </a:ext>
            </a:extLst>
          </p:cNvPr>
          <p:cNvCxnSpPr>
            <a:cxnSpLocks/>
            <a:stCxn id="29" idx="1"/>
            <a:endCxn id="32" idx="0"/>
          </p:cNvCxnSpPr>
          <p:nvPr/>
        </p:nvCxnSpPr>
        <p:spPr>
          <a:xfrm flipH="1">
            <a:off x="2326523" y="4547380"/>
            <a:ext cx="2391405" cy="5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C1C9B843-1D11-4D9F-8CBF-AE00E90AA070}"/>
              </a:ext>
            </a:extLst>
          </p:cNvPr>
          <p:cNvCxnSpPr>
            <a:stCxn id="25" idx="2"/>
            <a:endCxn id="20" idx="3"/>
          </p:cNvCxnSpPr>
          <p:nvPr/>
        </p:nvCxnSpPr>
        <p:spPr>
          <a:xfrm flipH="1">
            <a:off x="6258426" y="667600"/>
            <a:ext cx="1142061" cy="180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xmlns="" id="{5E4B2700-0522-40EF-B035-166AA1C17D76}"/>
              </a:ext>
            </a:extLst>
          </p:cNvPr>
          <p:cNvSpPr txBox="1"/>
          <p:nvPr/>
        </p:nvSpPr>
        <p:spPr>
          <a:xfrm>
            <a:off x="7618534" y="1640699"/>
            <a:ext cx="728932" cy="276999"/>
          </a:xfrm>
          <a:prstGeom prst="rect">
            <a:avLst/>
          </a:prstGeom>
          <a:noFill/>
        </p:spPr>
        <p:txBody>
          <a:bodyPr wrap="square" rtlCol="0">
            <a:spAutoFit/>
          </a:bodyPr>
          <a:lstStyle/>
          <a:p>
            <a:r>
              <a:rPr lang="en-US" sz="1200" dirty="0"/>
              <a:t>returns</a:t>
            </a:r>
          </a:p>
        </p:txBody>
      </p:sp>
      <p:sp>
        <p:nvSpPr>
          <p:cNvPr id="46" name="Rectangle 45"/>
          <p:cNvSpPr/>
          <p:nvPr/>
        </p:nvSpPr>
        <p:spPr>
          <a:xfrm>
            <a:off x="7361772" y="4678197"/>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a:t>&lt;T&gt;Controller</a:t>
            </a:r>
          </a:p>
        </p:txBody>
      </p:sp>
      <p:cxnSp>
        <p:nvCxnSpPr>
          <p:cNvPr id="47" name="Straight Arrow Connector 46"/>
          <p:cNvCxnSpPr>
            <a:stCxn id="46" idx="1"/>
            <a:endCxn id="29" idx="3"/>
          </p:cNvCxnSpPr>
          <p:nvPr/>
        </p:nvCxnSpPr>
        <p:spPr>
          <a:xfrm flipH="1" flipV="1">
            <a:off x="6212725" y="4547380"/>
            <a:ext cx="1149047" cy="62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E0BBD6C8-C8F2-40C5-AA64-85961A11ADC2}"/>
              </a:ext>
            </a:extLst>
          </p:cNvPr>
          <p:cNvSpPr txBox="1"/>
          <p:nvPr/>
        </p:nvSpPr>
        <p:spPr>
          <a:xfrm>
            <a:off x="6444271" y="4320994"/>
            <a:ext cx="728932" cy="276999"/>
          </a:xfrm>
          <a:prstGeom prst="rect">
            <a:avLst/>
          </a:prstGeom>
          <a:noFill/>
        </p:spPr>
        <p:txBody>
          <a:bodyPr wrap="square" rtlCol="0">
            <a:spAutoFit/>
          </a:bodyPr>
          <a:lstStyle/>
          <a:p>
            <a:r>
              <a:rPr lang="en-US" sz="1200" dirty="0"/>
              <a:t>controls</a:t>
            </a:r>
          </a:p>
        </p:txBody>
      </p:sp>
      <p:sp>
        <p:nvSpPr>
          <p:cNvPr id="52" name="Rectangle 51">
            <a:extLst>
              <a:ext uri="{FF2B5EF4-FFF2-40B4-BE49-F238E27FC236}">
                <a16:creationId xmlns:a16="http://schemas.microsoft.com/office/drawing/2014/main" xmlns="" id="{21B869D6-66CB-4B38-975F-B7FEB6AA9B13}"/>
              </a:ext>
            </a:extLst>
          </p:cNvPr>
          <p:cNvSpPr/>
          <p:nvPr/>
        </p:nvSpPr>
        <p:spPr>
          <a:xfrm>
            <a:off x="9186924" y="4643673"/>
            <a:ext cx="2844400" cy="2242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HTTP Request / Response</a:t>
            </a:r>
          </a:p>
        </p:txBody>
      </p:sp>
      <p:cxnSp>
        <p:nvCxnSpPr>
          <p:cNvPr id="51" name="Straight Arrow Connector 50"/>
          <p:cNvCxnSpPr>
            <a:cxnSpLocks/>
            <a:stCxn id="46" idx="3"/>
            <a:endCxn id="52" idx="2"/>
          </p:cNvCxnSpPr>
          <p:nvPr/>
        </p:nvCxnSpPr>
        <p:spPr>
          <a:xfrm flipV="1">
            <a:off x="9040688" y="4867959"/>
            <a:ext cx="1568436" cy="30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52" idx="2"/>
            <a:endCxn id="46" idx="3"/>
          </p:cNvCxnSpPr>
          <p:nvPr/>
        </p:nvCxnSpPr>
        <p:spPr>
          <a:xfrm flipH="1">
            <a:off x="9040688" y="4867959"/>
            <a:ext cx="1568436" cy="30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xmlns="" id="{E0BBD6C8-C8F2-40C5-AA64-85961A11ADC2}"/>
              </a:ext>
            </a:extLst>
          </p:cNvPr>
          <p:cNvSpPr txBox="1"/>
          <p:nvPr/>
        </p:nvSpPr>
        <p:spPr>
          <a:xfrm>
            <a:off x="9572847" y="5006032"/>
            <a:ext cx="843694" cy="276999"/>
          </a:xfrm>
          <a:prstGeom prst="rect">
            <a:avLst/>
          </a:prstGeom>
          <a:noFill/>
        </p:spPr>
        <p:txBody>
          <a:bodyPr wrap="square" rtlCol="0">
            <a:spAutoFit/>
          </a:bodyPr>
          <a:lstStyle/>
          <a:p>
            <a:r>
              <a:rPr lang="en-US" sz="1200" dirty="0"/>
              <a:t>processes</a:t>
            </a:r>
          </a:p>
        </p:txBody>
      </p:sp>
      <p:cxnSp>
        <p:nvCxnSpPr>
          <p:cNvPr id="91" name="Straight Arrow Connector 90"/>
          <p:cNvCxnSpPr>
            <a:cxnSpLocks/>
            <a:stCxn id="29" idx="3"/>
            <a:endCxn id="15" idx="1"/>
          </p:cNvCxnSpPr>
          <p:nvPr/>
        </p:nvCxnSpPr>
        <p:spPr>
          <a:xfrm flipV="1">
            <a:off x="6212725" y="3304776"/>
            <a:ext cx="1221138" cy="124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46" idx="0"/>
            <a:endCxn id="15" idx="2"/>
          </p:cNvCxnSpPr>
          <p:nvPr/>
        </p:nvCxnSpPr>
        <p:spPr>
          <a:xfrm flipH="1" flipV="1">
            <a:off x="8181262" y="3800304"/>
            <a:ext cx="19968" cy="877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xmlns="" id="{E0BBD6C8-C8F2-40C5-AA64-85961A11ADC2}"/>
              </a:ext>
            </a:extLst>
          </p:cNvPr>
          <p:cNvSpPr txBox="1"/>
          <p:nvPr/>
        </p:nvSpPr>
        <p:spPr>
          <a:xfrm>
            <a:off x="8161295" y="4358304"/>
            <a:ext cx="490999" cy="276999"/>
          </a:xfrm>
          <a:prstGeom prst="rect">
            <a:avLst/>
          </a:prstGeom>
          <a:noFill/>
        </p:spPr>
        <p:txBody>
          <a:bodyPr wrap="square" rtlCol="0">
            <a:spAutoFit/>
          </a:bodyPr>
          <a:lstStyle/>
          <a:p>
            <a:r>
              <a:rPr lang="en-US" sz="1200" dirty="0"/>
              <a:t>uses</a:t>
            </a:r>
          </a:p>
        </p:txBody>
      </p:sp>
      <p:sp>
        <p:nvSpPr>
          <p:cNvPr id="95" name="TextBox 94">
            <a:extLst>
              <a:ext uri="{FF2B5EF4-FFF2-40B4-BE49-F238E27FC236}">
                <a16:creationId xmlns:a16="http://schemas.microsoft.com/office/drawing/2014/main" xmlns="" id="{E0BBD6C8-C8F2-40C5-AA64-85961A11ADC2}"/>
              </a:ext>
            </a:extLst>
          </p:cNvPr>
          <p:cNvSpPr txBox="1"/>
          <p:nvPr/>
        </p:nvSpPr>
        <p:spPr>
          <a:xfrm>
            <a:off x="6505919" y="3378345"/>
            <a:ext cx="728932" cy="276999"/>
          </a:xfrm>
          <a:prstGeom prst="rect">
            <a:avLst/>
          </a:prstGeom>
          <a:noFill/>
        </p:spPr>
        <p:txBody>
          <a:bodyPr wrap="square" rtlCol="0">
            <a:spAutoFit/>
          </a:bodyPr>
          <a:lstStyle/>
          <a:p>
            <a:r>
              <a:rPr lang="en-US" sz="1200" dirty="0"/>
              <a:t>uses</a:t>
            </a:r>
          </a:p>
        </p:txBody>
      </p:sp>
      <p:sp>
        <p:nvSpPr>
          <p:cNvPr id="49" name="Rectangle 48">
            <a:extLst>
              <a:ext uri="{FF2B5EF4-FFF2-40B4-BE49-F238E27FC236}">
                <a16:creationId xmlns:a16="http://schemas.microsoft.com/office/drawing/2014/main" xmlns="" id="{02A645C8-F11F-438D-92DC-F6FCCA5ECFB8}"/>
              </a:ext>
            </a:extLst>
          </p:cNvPr>
          <p:cNvSpPr/>
          <p:nvPr/>
        </p:nvSpPr>
        <p:spPr>
          <a:xfrm>
            <a:off x="1582107" y="5802529"/>
            <a:ext cx="2212030"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200" dirty="0" err="1"/>
              <a:t>AuthenticationFailureException</a:t>
            </a:r>
            <a:endParaRPr lang="en-US" sz="1200" dirty="0"/>
          </a:p>
        </p:txBody>
      </p:sp>
      <p:cxnSp>
        <p:nvCxnSpPr>
          <p:cNvPr id="6" name="Straight Arrow Connector 5"/>
          <p:cNvCxnSpPr>
            <a:cxnSpLocks/>
            <a:stCxn id="29" idx="1"/>
            <a:endCxn id="49" idx="3"/>
          </p:cNvCxnSpPr>
          <p:nvPr/>
        </p:nvCxnSpPr>
        <p:spPr>
          <a:xfrm flipH="1">
            <a:off x="3794137" y="4547380"/>
            <a:ext cx="923791" cy="1583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xmlns="" id="{93FBA679-F71B-47BD-BE29-21E7C2262CEB}"/>
              </a:ext>
            </a:extLst>
          </p:cNvPr>
          <p:cNvSpPr/>
          <p:nvPr/>
        </p:nvSpPr>
        <p:spPr>
          <a:xfrm>
            <a:off x="10307000" y="1812861"/>
            <a:ext cx="1494797" cy="991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DTO</a:t>
            </a:r>
          </a:p>
          <a:p>
            <a:pPr algn="ctr"/>
            <a:r>
              <a:rPr lang="en-US" sz="1200" dirty="0" err="1"/>
              <a:t>AddOrEditDTO</a:t>
            </a:r>
            <a:endParaRPr lang="en-US" sz="1200" dirty="0"/>
          </a:p>
        </p:txBody>
      </p:sp>
      <p:cxnSp>
        <p:nvCxnSpPr>
          <p:cNvPr id="16" name="Straight Arrow Connector 15"/>
          <p:cNvCxnSpPr>
            <a:stCxn id="15" idx="3"/>
            <a:endCxn id="57" idx="1"/>
          </p:cNvCxnSpPr>
          <p:nvPr/>
        </p:nvCxnSpPr>
        <p:spPr>
          <a:xfrm flipV="1">
            <a:off x="8928660" y="2308389"/>
            <a:ext cx="1378340" cy="996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xmlns="" id="{5E4B2700-0522-40EF-B035-166AA1C17D76}"/>
              </a:ext>
            </a:extLst>
          </p:cNvPr>
          <p:cNvSpPr txBox="1"/>
          <p:nvPr/>
        </p:nvSpPr>
        <p:spPr>
          <a:xfrm>
            <a:off x="9077448" y="2969828"/>
            <a:ext cx="728932" cy="276999"/>
          </a:xfrm>
          <a:prstGeom prst="rect">
            <a:avLst/>
          </a:prstGeom>
          <a:noFill/>
        </p:spPr>
        <p:txBody>
          <a:bodyPr wrap="square" rtlCol="0">
            <a:spAutoFit/>
          </a:bodyPr>
          <a:lstStyle/>
          <a:p>
            <a:r>
              <a:rPr lang="en-US" sz="1200" dirty="0"/>
              <a:t>extends</a:t>
            </a:r>
          </a:p>
        </p:txBody>
      </p:sp>
    </p:spTree>
    <p:extLst>
      <p:ext uri="{BB962C8B-B14F-4D97-AF65-F5344CB8AC3E}">
        <p14:creationId xmlns:p14="http://schemas.microsoft.com/office/powerpoint/2010/main" val="12859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542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6C45E26E-8FEE-4439-A34B-789237C9C62C}"/>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dirty="0">
                <a:solidFill>
                  <a:srgbClr val="FFFFFF"/>
                </a:solidFill>
                <a:latin typeface="+mj-lt"/>
                <a:ea typeface="+mj-ea"/>
                <a:cs typeface="+mj-cs"/>
              </a:rPr>
              <a:t>ERS Physical Database Model</a:t>
            </a:r>
          </a:p>
        </p:txBody>
      </p:sp>
      <p:pic>
        <p:nvPicPr>
          <p:cNvPr id="6" name="Picture 5"/>
          <p:cNvPicPr>
            <a:picLocks noChangeAspect="1"/>
          </p:cNvPicPr>
          <p:nvPr/>
        </p:nvPicPr>
        <p:blipFill>
          <a:blip r:embed="rId2"/>
          <a:stretch>
            <a:fillRect/>
          </a:stretch>
        </p:blipFill>
        <p:spPr>
          <a:xfrm>
            <a:off x="4133736" y="993024"/>
            <a:ext cx="6629400" cy="4543425"/>
          </a:xfrm>
          <a:prstGeom prst="rect">
            <a:avLst/>
          </a:prstGeom>
        </p:spPr>
      </p:pic>
    </p:spTree>
    <p:extLst>
      <p:ext uri="{BB962C8B-B14F-4D97-AF65-F5344CB8AC3E}">
        <p14:creationId xmlns:p14="http://schemas.microsoft.com/office/powerpoint/2010/main" val="26714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A221E1-FAF2-4290-9E9E-12C74FCBDD4A}"/>
              </a:ext>
            </a:extLst>
          </p:cNvPr>
          <p:cNvSpPr>
            <a:spLocks noGrp="1"/>
          </p:cNvSpPr>
          <p:nvPr>
            <p:ph type="title"/>
          </p:nvPr>
        </p:nvSpPr>
        <p:spPr/>
        <p:txBody>
          <a:bodyPr/>
          <a:lstStyle/>
          <a:p>
            <a:r>
              <a:rPr lang="en-US" dirty="0"/>
              <a:t>Requirements Traceability Matrix (RTM)</a:t>
            </a:r>
          </a:p>
        </p:txBody>
      </p:sp>
      <p:graphicFrame>
        <p:nvGraphicFramePr>
          <p:cNvPr id="4" name="Content Placeholder 3">
            <a:extLst>
              <a:ext uri="{FF2B5EF4-FFF2-40B4-BE49-F238E27FC236}">
                <a16:creationId xmlns:a16="http://schemas.microsoft.com/office/drawing/2014/main" xmlns="" id="{CD35AFD6-14E5-4229-AC73-C65241D45091}"/>
              </a:ext>
            </a:extLst>
          </p:cNvPr>
          <p:cNvGraphicFramePr>
            <a:graphicFrameLocks noGrp="1" noChangeAspect="1"/>
          </p:cNvGraphicFramePr>
          <p:nvPr>
            <p:ph idx="1"/>
            <p:extLst>
              <p:ext uri="{D42A27DB-BD31-4B8C-83A1-F6EECF244321}">
                <p14:modId xmlns:p14="http://schemas.microsoft.com/office/powerpoint/2010/main" val="2349842346"/>
              </p:ext>
            </p:extLst>
          </p:nvPr>
        </p:nvGraphicFramePr>
        <p:xfrm>
          <a:off x="838200" y="1533525"/>
          <a:ext cx="10668000" cy="4667250"/>
        </p:xfrm>
        <a:graphic>
          <a:graphicData uri="http://schemas.openxmlformats.org/presentationml/2006/ole">
            <mc:AlternateContent xmlns:mc="http://schemas.openxmlformats.org/markup-compatibility/2006">
              <mc:Choice xmlns:v="urn:schemas-microsoft-com:vml" Requires="v">
                <p:oleObj spid="_x0000_s1056" name="Worksheet" r:id="rId3" imgW="10449082" imgH="7819875" progId="Excel.Sheet.12">
                  <p:embed/>
                </p:oleObj>
              </mc:Choice>
              <mc:Fallback>
                <p:oleObj name="Worksheet" r:id="rId3" imgW="10449082" imgH="7819875" progId="Excel.Sheet.12">
                  <p:embed/>
                  <p:pic>
                    <p:nvPicPr>
                      <p:cNvPr id="0" name=""/>
                      <p:cNvPicPr/>
                      <p:nvPr/>
                    </p:nvPicPr>
                    <p:blipFill>
                      <a:blip r:embed="rId4"/>
                      <a:stretch>
                        <a:fillRect/>
                      </a:stretch>
                    </p:blipFill>
                    <p:spPr>
                      <a:xfrm>
                        <a:off x="838200" y="1533525"/>
                        <a:ext cx="10668000" cy="4667250"/>
                      </a:xfrm>
                      <a:prstGeom prst="rect">
                        <a:avLst/>
                      </a:prstGeom>
                    </p:spPr>
                  </p:pic>
                </p:oleObj>
              </mc:Fallback>
            </mc:AlternateContent>
          </a:graphicData>
        </a:graphic>
      </p:graphicFrame>
    </p:spTree>
    <p:extLst>
      <p:ext uri="{BB962C8B-B14F-4D97-AF65-F5344CB8AC3E}">
        <p14:creationId xmlns:p14="http://schemas.microsoft.com/office/powerpoint/2010/main" val="148734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5673</TotalTime>
  <Words>1058</Words>
  <Application>Microsoft Office PowerPoint</Application>
  <PresentationFormat>Widescreen</PresentationFormat>
  <Paragraphs>219</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Calibri Light</vt:lpstr>
      <vt:lpstr>Office Theme</vt:lpstr>
      <vt:lpstr>Worksheet</vt:lpstr>
      <vt:lpstr>Aromatic Mountain Technologies (AMT) </vt:lpstr>
      <vt:lpstr>Aromatic Mountain Technologies (AMT)</vt:lpstr>
      <vt:lpstr>Aromatic Mountain Technologies (AMT) Basic Requirements</vt:lpstr>
      <vt:lpstr>Aromatic Mountain Technologies (AMT) Basic Requirements Continued</vt:lpstr>
      <vt:lpstr>Aromatic Mountain Technologies (AMT) Basic Requirements Continued</vt:lpstr>
      <vt:lpstr>PowerPoint Presentation</vt:lpstr>
      <vt:lpstr>PowerPoint Presentation</vt:lpstr>
      <vt:lpstr>PowerPoint Presentation</vt:lpstr>
      <vt:lpstr>Requirements Traceability Matrix (RTM)</vt:lpstr>
      <vt:lpstr>Expense Reimbursement System (ERS)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Weikel</dc:creator>
  <cp:lastModifiedBy>Tom Weikel</cp:lastModifiedBy>
  <cp:revision>193</cp:revision>
  <dcterms:created xsi:type="dcterms:W3CDTF">2021-07-29T02:36:30Z</dcterms:created>
  <dcterms:modified xsi:type="dcterms:W3CDTF">2021-08-30T20:15:26Z</dcterms:modified>
</cp:coreProperties>
</file>