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arlow ExtraLight"/>
      <p:regular r:id="rId14"/>
      <p:bold r:id="rId15"/>
      <p:italic r:id="rId16"/>
      <p:boldItalic r:id="rId17"/>
    </p:embeddedFont>
    <p:embeddedFont>
      <p:font typeface="Hepta Slab Medium"/>
      <p:regular r:id="rId18"/>
      <p:bold r:id="rId19"/>
    </p:embeddedFont>
    <p:embeddedFont>
      <p:font typeface="Hepta Slab Light"/>
      <p:regular r:id="rId20"/>
      <p:bold r:id="rId21"/>
    </p:embeddedFont>
    <p:embeddedFont>
      <p:font typeface="Hepta Slab"/>
      <p:regular r:id="rId22"/>
      <p:bold r:id="rId23"/>
    </p:embeddedFont>
    <p:embeddedFont>
      <p:font typeface="Barlow Medium"/>
      <p:regular r:id="rId24"/>
      <p:bold r:id="rId25"/>
      <p:italic r:id="rId26"/>
      <p:boldItalic r:id="rId27"/>
    </p:embeddedFont>
    <p:embeddedFont>
      <p:font typeface="Barlow Light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Light-regular.fntdata"/><Relationship Id="rId22" Type="http://schemas.openxmlformats.org/officeDocument/2006/relationships/font" Target="fonts/HeptaSlab-regular.fntdata"/><Relationship Id="rId21" Type="http://schemas.openxmlformats.org/officeDocument/2006/relationships/font" Target="fonts/HeptaSlabLight-bold.fntdata"/><Relationship Id="rId24" Type="http://schemas.openxmlformats.org/officeDocument/2006/relationships/font" Target="fonts/BarlowMedium-regular.fntdata"/><Relationship Id="rId23" Type="http://schemas.openxmlformats.org/officeDocument/2006/relationships/font" Target="fonts/Hepta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italic.fntdata"/><Relationship Id="rId25" Type="http://schemas.openxmlformats.org/officeDocument/2006/relationships/font" Target="fonts/BarlowMedium-bold.fntdata"/><Relationship Id="rId28" Type="http://schemas.openxmlformats.org/officeDocument/2006/relationships/font" Target="fonts/BarlowLight-regular.fntdata"/><Relationship Id="rId27" Type="http://schemas.openxmlformats.org/officeDocument/2006/relationships/font" Target="fonts/Barlow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33" Type="http://schemas.openxmlformats.org/officeDocument/2006/relationships/font" Target="fonts/Barlow-bold.fntdata"/><Relationship Id="rId10" Type="http://schemas.openxmlformats.org/officeDocument/2006/relationships/slide" Target="slides/slide5.xml"/><Relationship Id="rId32" Type="http://schemas.openxmlformats.org/officeDocument/2006/relationships/font" Target="fonts/Barlow-regular.fntdata"/><Relationship Id="rId13" Type="http://schemas.openxmlformats.org/officeDocument/2006/relationships/slide" Target="slides/slide8.xml"/><Relationship Id="rId35" Type="http://schemas.openxmlformats.org/officeDocument/2006/relationships/font" Target="fonts/Barlow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-italic.fntdata"/><Relationship Id="rId15" Type="http://schemas.openxmlformats.org/officeDocument/2006/relationships/font" Target="fonts/BarlowExtraLight-bold.fntdata"/><Relationship Id="rId14" Type="http://schemas.openxmlformats.org/officeDocument/2006/relationships/font" Target="fonts/BarlowExtraLight-regular.fntdata"/><Relationship Id="rId17" Type="http://schemas.openxmlformats.org/officeDocument/2006/relationships/font" Target="fonts/BarlowExtraLight-boldItalic.fntdata"/><Relationship Id="rId16" Type="http://schemas.openxmlformats.org/officeDocument/2006/relationships/font" Target="fonts/BarlowExtraLight-italic.fntdata"/><Relationship Id="rId19" Type="http://schemas.openxmlformats.org/officeDocument/2006/relationships/font" Target="fonts/HeptaSlabMedium-bold.fntdata"/><Relationship Id="rId18" Type="http://schemas.openxmlformats.org/officeDocument/2006/relationships/font" Target="fonts/HeptaSlab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9847b5c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9847b5c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9847b5c6b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9847b5c6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9847b5c6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9847b5c6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9847b5c6b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9847b5c6b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9847b5c6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9847b5c6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9847b5c6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39847b5c6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9847b5c6b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39847b5c6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39847b5c6b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39847b5c6b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4168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u="sng"/>
              <a:t>Streaming Wars: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100"/>
              <a:t>A Data-Driven Story of Content Diversity</a:t>
            </a:r>
            <a:endParaRPr sz="41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795150" y="4246300"/>
            <a:ext cx="15537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BY: TOLSON LYMAN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689200" y="309865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CS_3820 Midterm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6246420" y="1759425"/>
            <a:ext cx="16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78</a:t>
            </a:r>
            <a:endParaRPr sz="54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334" name="Google Shape;334;p48"/>
          <p:cNvSpPr/>
          <p:nvPr/>
        </p:nvSpPr>
        <p:spPr>
          <a:xfrm>
            <a:off x="1307225" y="3986500"/>
            <a:ext cx="1628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5" name="Google Shape;335;p48"/>
          <p:cNvSpPr/>
          <p:nvPr/>
        </p:nvSpPr>
        <p:spPr>
          <a:xfrm>
            <a:off x="2944050" y="3621675"/>
            <a:ext cx="1628100" cy="73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6" name="Google Shape;336;p48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340" name="Google Shape;340;p48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8"/>
          <p:cNvSpPr txBox="1"/>
          <p:nvPr/>
        </p:nvSpPr>
        <p:spPr>
          <a:xfrm>
            <a:off x="783800" y="138931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2" name="Google Shape;342;p48"/>
          <p:cNvSpPr txBox="1"/>
          <p:nvPr/>
        </p:nvSpPr>
        <p:spPr>
          <a:xfrm>
            <a:off x="783800" y="21212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60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783800" y="24871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50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4" name="Google Shape;344;p48"/>
          <p:cNvSpPr txBox="1"/>
          <p:nvPr/>
        </p:nvSpPr>
        <p:spPr>
          <a:xfrm>
            <a:off x="783800" y="28531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40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783800" y="32190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6" name="Google Shape;346;p48"/>
          <p:cNvSpPr txBox="1"/>
          <p:nvPr/>
        </p:nvSpPr>
        <p:spPr>
          <a:xfrm>
            <a:off x="783800" y="35850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7" name="Google Shape;347;p48"/>
          <p:cNvSpPr txBox="1"/>
          <p:nvPr/>
        </p:nvSpPr>
        <p:spPr>
          <a:xfrm>
            <a:off x="783800" y="39509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8" name="Google Shape;348;p48"/>
          <p:cNvSpPr txBox="1"/>
          <p:nvPr>
            <p:ph idx="3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difference in volume highlights the strategic divergence between platforms: while Netflix and Amazon Prime focus on offering a broad variety, Disney+ and Hulu emphasize depth within specific content niches.</a:t>
            </a:r>
            <a:endParaRPr/>
          </a:p>
        </p:txBody>
      </p:sp>
      <p:sp>
        <p:nvSpPr>
          <p:cNvPr id="349" name="Google Shape;349;p48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</a:t>
            </a:r>
            <a:endParaRPr/>
          </a:p>
        </p:txBody>
      </p:sp>
      <p:sp>
        <p:nvSpPr>
          <p:cNvPr id="350" name="Google Shape;350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1" name="Google Shape;35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489" y="1330325"/>
            <a:ext cx="5929775" cy="370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Prime</a:t>
            </a:r>
            <a:endParaRPr/>
          </a:p>
        </p:txBody>
      </p:sp>
      <p:sp>
        <p:nvSpPr>
          <p:cNvPr id="357" name="Google Shape;357;p49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</a:t>
            </a:r>
            <a:endParaRPr/>
          </a:p>
        </p:txBody>
      </p:sp>
      <p:sp>
        <p:nvSpPr>
          <p:cNvPr id="358" name="Google Shape;358;p49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Hulu</a:t>
            </a:r>
            <a:endParaRPr/>
          </a:p>
        </p:txBody>
      </p:sp>
      <p:sp>
        <p:nvSpPr>
          <p:cNvPr id="359" name="Google Shape;359;p49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Disney+</a:t>
            </a:r>
            <a:endParaRPr/>
          </a:p>
        </p:txBody>
      </p:sp>
      <p:sp>
        <p:nvSpPr>
          <p:cNvPr id="360" name="Google Shape;360;p49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Leads the market with the largest library.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ggressive content acquisition and production strategy.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1" name="Google Shape;361;p49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Follows closely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iverse catalog, including movies, series, and exclusive productions.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2" name="Google Shape;362;p49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Smaller libraries, focus on niche audiences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Emphasis on TV series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3" name="Google Shape;363;p49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Smaller libraries, focus on niche audiences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Family-friendly and franchise-driven content.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4" name="Google Shape;364;p49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9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9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9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9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Titles by Platform</a:t>
            </a:r>
            <a:endParaRPr/>
          </a:p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STACKED BAR PLOT</a:t>
            </a:r>
            <a:endParaRPr/>
          </a:p>
        </p:txBody>
      </p:sp>
      <p:sp>
        <p:nvSpPr>
          <p:cNvPr id="377" name="Google Shape;377;p50"/>
          <p:cNvSpPr txBox="1"/>
          <p:nvPr>
            <p:ph idx="3" type="body"/>
          </p:nvPr>
        </p:nvSpPr>
        <p:spPr>
          <a:xfrm>
            <a:off x="480425" y="627825"/>
            <a:ext cx="4878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distribution highlights how each platform tailors its content offerings to cater to distinct viewer preferences.</a:t>
            </a:r>
            <a:endParaRPr/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75" y="1086750"/>
            <a:ext cx="5515254" cy="38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480425" y="290625"/>
            <a:ext cx="5546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Movies and TV Shows Across Platforms</a:t>
            </a:r>
            <a:endParaRPr/>
          </a:p>
        </p:txBody>
      </p:sp>
      <p:sp>
        <p:nvSpPr>
          <p:cNvPr id="384" name="Google Shape;384;p51"/>
          <p:cNvSpPr txBox="1"/>
          <p:nvPr>
            <p:ph idx="2" type="body"/>
          </p:nvPr>
        </p:nvSpPr>
        <p:spPr>
          <a:xfrm>
            <a:off x="480425" y="610475"/>
            <a:ext cx="48783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analysis reveals how each service prioritizes different content types</a:t>
            </a:r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Leans heavily toward movies, offering a vast catalog of films spanning various genres and periods.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51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Amazon Prime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5279375" y="3830075"/>
            <a:ext cx="317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Primarily emphasizes movies, driven by its extensive collection of blockbuster franchises like Marvel, Star Wars, and animated classics.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51"/>
          <p:cNvSpPr txBox="1"/>
          <p:nvPr/>
        </p:nvSpPr>
        <p:spPr>
          <a:xfrm>
            <a:off x="5279375" y="3495410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Disney+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89" name="Google Shape;389;p51"/>
          <p:cNvSpPr txBox="1"/>
          <p:nvPr/>
        </p:nvSpPr>
        <p:spPr>
          <a:xfrm>
            <a:off x="791150" y="19111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Offers a balanced mix of movies and TV shows, with a slight emphasis on TV series, supporting its strategy of producing binge-worthy original series.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Netflix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791150" y="38300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Focuses predominantly on TV shows, making it a go-to platform for viewers who enjoy serialized content.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2" name="Google Shape;392;p51"/>
          <p:cNvSpPr txBox="1"/>
          <p:nvPr/>
        </p:nvSpPr>
        <p:spPr>
          <a:xfrm>
            <a:off x="791175" y="34954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Hulu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3" name="Google Shape;393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/>
        </p:nvSpPr>
        <p:spPr>
          <a:xfrm>
            <a:off x="6246420" y="1759425"/>
            <a:ext cx="162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78</a:t>
            </a:r>
            <a:endParaRPr sz="54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399" name="Google Shape;399;p52"/>
          <p:cNvSpPr/>
          <p:nvPr/>
        </p:nvSpPr>
        <p:spPr>
          <a:xfrm>
            <a:off x="1307225" y="3986500"/>
            <a:ext cx="1628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0" name="Google Shape;400;p52"/>
          <p:cNvSpPr/>
          <p:nvPr/>
        </p:nvSpPr>
        <p:spPr>
          <a:xfrm>
            <a:off x="2944050" y="3621675"/>
            <a:ext cx="1628100" cy="73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1" name="Google Shape;401;p52"/>
          <p:cNvSpPr/>
          <p:nvPr/>
        </p:nvSpPr>
        <p:spPr>
          <a:xfrm>
            <a:off x="4581075" y="2930300"/>
            <a:ext cx="1628100" cy="142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2" name="Google Shape;402;p52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3" name="Google Shape;403;p52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5" name="Google Shape;405;p52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406" name="Google Shape;406;p52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52"/>
          <p:cNvSpPr txBox="1"/>
          <p:nvPr/>
        </p:nvSpPr>
        <p:spPr>
          <a:xfrm>
            <a:off x="783800" y="138931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8" name="Google Shape;408;p52"/>
          <p:cNvSpPr txBox="1"/>
          <p:nvPr/>
        </p:nvSpPr>
        <p:spPr>
          <a:xfrm>
            <a:off x="783800" y="21212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60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783800" y="24871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50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783800" y="28531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40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1" name="Google Shape;411;p52"/>
          <p:cNvSpPr txBox="1"/>
          <p:nvPr/>
        </p:nvSpPr>
        <p:spPr>
          <a:xfrm>
            <a:off x="783800" y="32190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2" name="Google Shape;412;p52"/>
          <p:cNvSpPr txBox="1"/>
          <p:nvPr/>
        </p:nvSpPr>
        <p:spPr>
          <a:xfrm>
            <a:off x="783800" y="35850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3" name="Google Shape;413;p52"/>
          <p:cNvSpPr txBox="1"/>
          <p:nvPr/>
        </p:nvSpPr>
        <p:spPr>
          <a:xfrm>
            <a:off x="783800" y="39509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4" name="Google Shape;414;p52"/>
          <p:cNvSpPr txBox="1"/>
          <p:nvPr>
            <p:ph idx="3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release trends over time provides insights into content production growth</a:t>
            </a:r>
            <a:endParaRPr/>
          </a:p>
        </p:txBody>
      </p:sp>
      <p:sp>
        <p:nvSpPr>
          <p:cNvPr id="415" name="Google Shape;415;p5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(DENSITY PLOT)</a:t>
            </a:r>
            <a:endParaRPr/>
          </a:p>
        </p:txBody>
      </p:sp>
      <p:sp>
        <p:nvSpPr>
          <p:cNvPr id="416" name="Google Shape;416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02" y="1198675"/>
            <a:ext cx="5876185" cy="3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idx="1" type="body"/>
          </p:nvPr>
        </p:nvSpPr>
        <p:spPr>
          <a:xfrm>
            <a:off x="7028750" y="282025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Exhibits a rapid rise in content after its 2019 launch, driven by leveraging its strong intellectual property.</a:t>
            </a:r>
            <a:endParaRPr sz="1000"/>
          </a:p>
        </p:txBody>
      </p:sp>
      <p:sp>
        <p:nvSpPr>
          <p:cNvPr id="423" name="Google Shape;423;p53"/>
          <p:cNvSpPr txBox="1"/>
          <p:nvPr>
            <p:ph idx="2" type="body"/>
          </p:nvPr>
        </p:nvSpPr>
        <p:spPr>
          <a:xfrm>
            <a:off x="4982725" y="282025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r>
              <a:rPr lang="en" sz="1000"/>
              <a:t>aintains a stable release schedule, focusing on selective, high-quality productions.</a:t>
            </a:r>
            <a:endParaRPr sz="1000"/>
          </a:p>
        </p:txBody>
      </p:sp>
      <p:sp>
        <p:nvSpPr>
          <p:cNvPr id="424" name="Google Shape;424;p53"/>
          <p:cNvSpPr txBox="1"/>
          <p:nvPr>
            <p:ph idx="3" type="body"/>
          </p:nvPr>
        </p:nvSpPr>
        <p:spPr>
          <a:xfrm>
            <a:off x="2936688" y="28236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Follows a steady growth pattern but at a slower pace than Netflix.</a:t>
            </a:r>
            <a:endParaRPr sz="1000"/>
          </a:p>
        </p:txBody>
      </p:sp>
      <p:sp>
        <p:nvSpPr>
          <p:cNvPr id="425" name="Google Shape;425;p53"/>
          <p:cNvSpPr txBox="1"/>
          <p:nvPr>
            <p:ph idx="4" type="body"/>
          </p:nvPr>
        </p:nvSpPr>
        <p:spPr>
          <a:xfrm>
            <a:off x="7903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Netflix</a:t>
            </a:r>
            <a:endParaRPr sz="1200"/>
          </a:p>
        </p:txBody>
      </p:sp>
      <p:sp>
        <p:nvSpPr>
          <p:cNvPr id="426" name="Google Shape;426;p53"/>
          <p:cNvSpPr txBox="1"/>
          <p:nvPr>
            <p:ph idx="5" type="body"/>
          </p:nvPr>
        </p:nvSpPr>
        <p:spPr>
          <a:xfrm>
            <a:off x="790325" y="28236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 consistently increased its content output, peaking around 2018-2020, driven by its push for global market dominance.</a:t>
            </a:r>
            <a:endParaRPr sz="1000"/>
          </a:p>
        </p:txBody>
      </p:sp>
      <p:sp>
        <p:nvSpPr>
          <p:cNvPr id="427" name="Google Shape;427;p53"/>
          <p:cNvSpPr txBox="1"/>
          <p:nvPr>
            <p:ph idx="17" type="body"/>
          </p:nvPr>
        </p:nvSpPr>
        <p:spPr>
          <a:xfrm>
            <a:off x="29366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Prime Video</a:t>
            </a:r>
            <a:endParaRPr sz="1200"/>
          </a:p>
        </p:txBody>
      </p:sp>
      <p:sp>
        <p:nvSpPr>
          <p:cNvPr id="428" name="Google Shape;428;p53"/>
          <p:cNvSpPr txBox="1"/>
          <p:nvPr>
            <p:ph idx="18" type="body"/>
          </p:nvPr>
        </p:nvSpPr>
        <p:spPr>
          <a:xfrm>
            <a:off x="49882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Hulu</a:t>
            </a:r>
            <a:endParaRPr sz="1200"/>
          </a:p>
        </p:txBody>
      </p:sp>
      <p:sp>
        <p:nvSpPr>
          <p:cNvPr id="429" name="Google Shape;429;p53"/>
          <p:cNvSpPr txBox="1"/>
          <p:nvPr>
            <p:ph idx="19" type="body"/>
          </p:nvPr>
        </p:nvSpPr>
        <p:spPr>
          <a:xfrm>
            <a:off x="70398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Disney+</a:t>
            </a:r>
            <a:endParaRPr sz="1200"/>
          </a:p>
        </p:txBody>
      </p:sp>
      <p:sp>
        <p:nvSpPr>
          <p:cNvPr id="430" name="Google Shape;430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1" name="Google Shape;4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25" y="789400"/>
            <a:ext cx="1294800" cy="13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125" y="789400"/>
            <a:ext cx="1294799" cy="138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188" y="789388"/>
            <a:ext cx="1305900" cy="13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5650" y="789400"/>
            <a:ext cx="1294801" cy="138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41" name="Google Shape;441;p54"/>
          <p:cNvSpPr txBox="1"/>
          <p:nvPr>
            <p:ph idx="3" type="body"/>
          </p:nvPr>
        </p:nvSpPr>
        <p:spPr>
          <a:xfrm>
            <a:off x="480425" y="68592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data tells a clear story of strategic divergence. Netflix’s massive, diverse library caters to global audiences with broad interests, while Disney+ focuses on depth within its franchise-driven content. Hulu prioritizes high-quality TV shows, and Amazon Prime balances between documentaries and feature films. These trends highlight how each platform differentiates itself in a crowded market, carving out distinct niches to capture viewer loyalty.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competition intensifies, understanding these content strategies will be crucial for predicting future developments in the streaming landscape.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