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392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81" r:id="rId22"/>
    <p:sldId id="282" r:id="rId23"/>
    <p:sldId id="283" r:id="rId24"/>
    <p:sldId id="284" r:id="rId25"/>
    <p:sldId id="39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394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91" r:id="rId56"/>
    <p:sldId id="31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F0A3E-275B-47A1-BD46-5A169476E20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D4D748-A939-4081-B860-DAE900DD465C}">
      <dgm:prSet/>
      <dgm:spPr/>
      <dgm:t>
        <a:bodyPr/>
        <a:lstStyle/>
        <a:p>
          <a:r>
            <a:rPr lang="en-US"/>
            <a:t>Dan Walsh</a:t>
          </a:r>
          <a:r>
            <a:rPr lang="en-US" b="0" i="0"/>
            <a:t>, USGS-NWHC</a:t>
          </a:r>
          <a:endParaRPr lang="en-US"/>
        </a:p>
      </dgm:t>
    </dgm:pt>
    <dgm:pt modelId="{6E7409C0-B106-437C-B4C1-240A4DBE4DC4}" type="parTrans" cxnId="{77B75258-E6AF-4E26-A3AF-BDC84C58A652}">
      <dgm:prSet/>
      <dgm:spPr/>
      <dgm:t>
        <a:bodyPr/>
        <a:lstStyle/>
        <a:p>
          <a:endParaRPr lang="en-US"/>
        </a:p>
      </dgm:t>
    </dgm:pt>
    <dgm:pt modelId="{F3678AA2-0E67-4507-90FC-4D02B1DAD04F}" type="sibTrans" cxnId="{77B75258-E6AF-4E26-A3AF-BDC84C58A652}">
      <dgm:prSet/>
      <dgm:spPr/>
      <dgm:t>
        <a:bodyPr/>
        <a:lstStyle/>
        <a:p>
          <a:endParaRPr lang="en-US"/>
        </a:p>
      </dgm:t>
    </dgm:pt>
    <dgm:pt modelId="{83B8A912-4E66-4095-816B-2AA4000E0DC4}">
      <dgm:prSet/>
      <dgm:spPr/>
      <dgm:t>
        <a:bodyPr/>
        <a:lstStyle/>
        <a:p>
          <a:r>
            <a:rPr lang="en-US"/>
            <a:t>Kezia Manlove</a:t>
          </a:r>
          <a:r>
            <a:rPr lang="en-US" b="0" i="0"/>
            <a:t>, </a:t>
          </a:r>
          <a:r>
            <a:rPr lang="en-US"/>
            <a:t>Utah State University</a:t>
          </a:r>
        </a:p>
      </dgm:t>
    </dgm:pt>
    <dgm:pt modelId="{4FBC4B05-3FD5-4512-A81C-8676397AE6F3}" type="parTrans" cxnId="{245A55BC-B8E0-406B-A251-4FE0B3B45E1F}">
      <dgm:prSet/>
      <dgm:spPr/>
      <dgm:t>
        <a:bodyPr/>
        <a:lstStyle/>
        <a:p>
          <a:endParaRPr lang="en-US"/>
        </a:p>
      </dgm:t>
    </dgm:pt>
    <dgm:pt modelId="{3E201D15-3B01-4845-989C-F94BD811E34E}" type="sibTrans" cxnId="{245A55BC-B8E0-406B-A251-4FE0B3B45E1F}">
      <dgm:prSet/>
      <dgm:spPr/>
      <dgm:t>
        <a:bodyPr/>
        <a:lstStyle/>
        <a:p>
          <a:endParaRPr lang="en-US"/>
        </a:p>
      </dgm:t>
    </dgm:pt>
    <dgm:pt modelId="{191310E0-8110-49E6-A491-FE70ED4F51EE}">
      <dgm:prSet/>
      <dgm:spPr/>
      <dgm:t>
        <a:bodyPr/>
        <a:lstStyle/>
        <a:p>
          <a:r>
            <a:rPr lang="en-US" b="0" i="0"/>
            <a:t>Robin Russell, USGS-</a:t>
          </a:r>
          <a:r>
            <a:rPr lang="en-US"/>
            <a:t>NWHC</a:t>
          </a:r>
        </a:p>
      </dgm:t>
    </dgm:pt>
    <dgm:pt modelId="{E47B2CB6-BE67-416B-BCC7-742523E64490}" type="parTrans" cxnId="{B2E58148-02A7-4CAC-BED8-6A480CDAB089}">
      <dgm:prSet/>
      <dgm:spPr/>
      <dgm:t>
        <a:bodyPr/>
        <a:lstStyle/>
        <a:p>
          <a:endParaRPr lang="en-US"/>
        </a:p>
      </dgm:t>
    </dgm:pt>
    <dgm:pt modelId="{F12FE837-641B-44C9-8F6E-E90DC97F6FE0}" type="sibTrans" cxnId="{B2E58148-02A7-4CAC-BED8-6A480CDAB089}">
      <dgm:prSet/>
      <dgm:spPr/>
      <dgm:t>
        <a:bodyPr/>
        <a:lstStyle/>
        <a:p>
          <a:endParaRPr lang="en-US"/>
        </a:p>
      </dgm:t>
    </dgm:pt>
    <dgm:pt modelId="{D5234105-CA9A-4884-9944-871A3E2765C1}">
      <dgm:prSet/>
      <dgm:spPr/>
      <dgm:t>
        <a:bodyPr/>
        <a:lstStyle/>
        <a:p>
          <a:r>
            <a:rPr lang="en-US" b="0" i="0"/>
            <a:t>Brought to you by: TWS Biometrics Working Group</a:t>
          </a:r>
          <a:endParaRPr lang="en-US"/>
        </a:p>
      </dgm:t>
    </dgm:pt>
    <dgm:pt modelId="{03770C45-C011-4DB5-BC06-C879720F48C6}" type="parTrans" cxnId="{2ECF2DAE-D376-4EAF-8979-3B286CD3C1AA}">
      <dgm:prSet/>
      <dgm:spPr/>
      <dgm:t>
        <a:bodyPr/>
        <a:lstStyle/>
        <a:p>
          <a:endParaRPr lang="en-US"/>
        </a:p>
      </dgm:t>
    </dgm:pt>
    <dgm:pt modelId="{6FF89973-A2A7-4A50-B235-FE2472EA9BF4}" type="sibTrans" cxnId="{2ECF2DAE-D376-4EAF-8979-3B286CD3C1AA}">
      <dgm:prSet/>
      <dgm:spPr/>
      <dgm:t>
        <a:bodyPr/>
        <a:lstStyle/>
        <a:p>
          <a:endParaRPr lang="en-US"/>
        </a:p>
      </dgm:t>
    </dgm:pt>
    <dgm:pt modelId="{D0D4AF6B-40AA-49BD-AAC5-8E5D117F377B}">
      <dgm:prSet/>
      <dgm:spPr/>
      <dgm:t>
        <a:bodyPr/>
        <a:lstStyle/>
        <a:p>
          <a:endParaRPr lang="en-US"/>
        </a:p>
      </dgm:t>
    </dgm:pt>
    <dgm:pt modelId="{31E75FD7-8541-4B4C-BCF4-8A7BCED781CA}" type="parTrans" cxnId="{42D5E907-06F2-4F76-8005-B160BA6A75F1}">
      <dgm:prSet/>
      <dgm:spPr/>
      <dgm:t>
        <a:bodyPr/>
        <a:lstStyle/>
        <a:p>
          <a:endParaRPr lang="en-US"/>
        </a:p>
      </dgm:t>
    </dgm:pt>
    <dgm:pt modelId="{A7E416FD-477B-4955-A1D5-BE200E0EDD6C}" type="sibTrans" cxnId="{42D5E907-06F2-4F76-8005-B160BA6A75F1}">
      <dgm:prSet/>
      <dgm:spPr/>
      <dgm:t>
        <a:bodyPr/>
        <a:lstStyle/>
        <a:p>
          <a:endParaRPr lang="en-US"/>
        </a:p>
      </dgm:t>
    </dgm:pt>
    <dgm:pt modelId="{EA18B65C-CEA9-4DE6-A258-E9B62BB37697}" type="pres">
      <dgm:prSet presAssocID="{30CF0A3E-275B-47A1-BD46-5A169476E203}" presName="vert0" presStyleCnt="0">
        <dgm:presLayoutVars>
          <dgm:dir/>
          <dgm:animOne val="branch"/>
          <dgm:animLvl val="lvl"/>
        </dgm:presLayoutVars>
      </dgm:prSet>
      <dgm:spPr/>
    </dgm:pt>
    <dgm:pt modelId="{39D80855-BC2E-49A5-B1B8-8EDAB5A4BCBB}" type="pres">
      <dgm:prSet presAssocID="{2DD4D748-A939-4081-B860-DAE900DD465C}" presName="thickLine" presStyleLbl="alignNode1" presStyleIdx="0" presStyleCnt="5"/>
      <dgm:spPr/>
    </dgm:pt>
    <dgm:pt modelId="{5BE348F1-4775-4FD5-AB5E-21771415830D}" type="pres">
      <dgm:prSet presAssocID="{2DD4D748-A939-4081-B860-DAE900DD465C}" presName="horz1" presStyleCnt="0"/>
      <dgm:spPr/>
    </dgm:pt>
    <dgm:pt modelId="{1D539079-5E7D-4184-968E-93C20F20CEAA}" type="pres">
      <dgm:prSet presAssocID="{2DD4D748-A939-4081-B860-DAE900DD465C}" presName="tx1" presStyleLbl="revTx" presStyleIdx="0" presStyleCnt="5"/>
      <dgm:spPr/>
    </dgm:pt>
    <dgm:pt modelId="{B7310012-E08F-4FB8-8FDD-70C416DD97E5}" type="pres">
      <dgm:prSet presAssocID="{2DD4D748-A939-4081-B860-DAE900DD465C}" presName="vert1" presStyleCnt="0"/>
      <dgm:spPr/>
    </dgm:pt>
    <dgm:pt modelId="{B1FAE98B-B707-4663-AC4F-60F1FE2D207F}" type="pres">
      <dgm:prSet presAssocID="{83B8A912-4E66-4095-816B-2AA4000E0DC4}" presName="thickLine" presStyleLbl="alignNode1" presStyleIdx="1" presStyleCnt="5"/>
      <dgm:spPr/>
    </dgm:pt>
    <dgm:pt modelId="{734BE917-9EF2-4DB7-9C73-D3028F827475}" type="pres">
      <dgm:prSet presAssocID="{83B8A912-4E66-4095-816B-2AA4000E0DC4}" presName="horz1" presStyleCnt="0"/>
      <dgm:spPr/>
    </dgm:pt>
    <dgm:pt modelId="{28090945-000B-4185-8BCC-5A242FBC0EB4}" type="pres">
      <dgm:prSet presAssocID="{83B8A912-4E66-4095-816B-2AA4000E0DC4}" presName="tx1" presStyleLbl="revTx" presStyleIdx="1" presStyleCnt="5"/>
      <dgm:spPr/>
    </dgm:pt>
    <dgm:pt modelId="{7596AA8D-FF0E-44AB-99FE-6531BC274E3B}" type="pres">
      <dgm:prSet presAssocID="{83B8A912-4E66-4095-816B-2AA4000E0DC4}" presName="vert1" presStyleCnt="0"/>
      <dgm:spPr/>
    </dgm:pt>
    <dgm:pt modelId="{C016B3B7-2256-4DC0-9A04-FBF99D6D6F30}" type="pres">
      <dgm:prSet presAssocID="{191310E0-8110-49E6-A491-FE70ED4F51EE}" presName="thickLine" presStyleLbl="alignNode1" presStyleIdx="2" presStyleCnt="5"/>
      <dgm:spPr/>
    </dgm:pt>
    <dgm:pt modelId="{E40AAAEF-2979-430B-BB44-A3E381B0CF8F}" type="pres">
      <dgm:prSet presAssocID="{191310E0-8110-49E6-A491-FE70ED4F51EE}" presName="horz1" presStyleCnt="0"/>
      <dgm:spPr/>
    </dgm:pt>
    <dgm:pt modelId="{7BB18602-D040-4CED-B39D-A1EED94C90C4}" type="pres">
      <dgm:prSet presAssocID="{191310E0-8110-49E6-A491-FE70ED4F51EE}" presName="tx1" presStyleLbl="revTx" presStyleIdx="2" presStyleCnt="5"/>
      <dgm:spPr/>
    </dgm:pt>
    <dgm:pt modelId="{635B270C-C85A-4CA7-B52D-1860C30012F3}" type="pres">
      <dgm:prSet presAssocID="{191310E0-8110-49E6-A491-FE70ED4F51EE}" presName="vert1" presStyleCnt="0"/>
      <dgm:spPr/>
    </dgm:pt>
    <dgm:pt modelId="{5911ABF2-3499-41DB-A254-5CD7E0CAA7A1}" type="pres">
      <dgm:prSet presAssocID="{D5234105-CA9A-4884-9944-871A3E2765C1}" presName="thickLine" presStyleLbl="alignNode1" presStyleIdx="3" presStyleCnt="5"/>
      <dgm:spPr/>
    </dgm:pt>
    <dgm:pt modelId="{18F87FE9-AA22-40BA-8487-03EA23F27980}" type="pres">
      <dgm:prSet presAssocID="{D5234105-CA9A-4884-9944-871A3E2765C1}" presName="horz1" presStyleCnt="0"/>
      <dgm:spPr/>
    </dgm:pt>
    <dgm:pt modelId="{5A97DE97-A2D4-43FD-852F-97646505EC69}" type="pres">
      <dgm:prSet presAssocID="{D5234105-CA9A-4884-9944-871A3E2765C1}" presName="tx1" presStyleLbl="revTx" presStyleIdx="3" presStyleCnt="5"/>
      <dgm:spPr/>
    </dgm:pt>
    <dgm:pt modelId="{9C9DAF24-5B92-4AED-8E4C-EB02EBB85012}" type="pres">
      <dgm:prSet presAssocID="{D5234105-CA9A-4884-9944-871A3E2765C1}" presName="vert1" presStyleCnt="0"/>
      <dgm:spPr/>
    </dgm:pt>
    <dgm:pt modelId="{EB5180D8-D3BE-4020-B306-5700AB347E99}" type="pres">
      <dgm:prSet presAssocID="{D0D4AF6B-40AA-49BD-AAC5-8E5D117F377B}" presName="thickLine" presStyleLbl="alignNode1" presStyleIdx="4" presStyleCnt="5"/>
      <dgm:spPr/>
    </dgm:pt>
    <dgm:pt modelId="{E983DB4E-142F-47DF-B09B-03B3C958B275}" type="pres">
      <dgm:prSet presAssocID="{D0D4AF6B-40AA-49BD-AAC5-8E5D117F377B}" presName="horz1" presStyleCnt="0"/>
      <dgm:spPr/>
    </dgm:pt>
    <dgm:pt modelId="{BFB4031E-BA4E-4833-9C07-B01B5068391C}" type="pres">
      <dgm:prSet presAssocID="{D0D4AF6B-40AA-49BD-AAC5-8E5D117F377B}" presName="tx1" presStyleLbl="revTx" presStyleIdx="4" presStyleCnt="5"/>
      <dgm:spPr/>
    </dgm:pt>
    <dgm:pt modelId="{6DE53B57-0E05-471D-84D9-B8097EA9D8F8}" type="pres">
      <dgm:prSet presAssocID="{D0D4AF6B-40AA-49BD-AAC5-8E5D117F377B}" presName="vert1" presStyleCnt="0"/>
      <dgm:spPr/>
    </dgm:pt>
  </dgm:ptLst>
  <dgm:cxnLst>
    <dgm:cxn modelId="{42D5E907-06F2-4F76-8005-B160BA6A75F1}" srcId="{30CF0A3E-275B-47A1-BD46-5A169476E203}" destId="{D0D4AF6B-40AA-49BD-AAC5-8E5D117F377B}" srcOrd="4" destOrd="0" parTransId="{31E75FD7-8541-4B4C-BCF4-8A7BCED781CA}" sibTransId="{A7E416FD-477B-4955-A1D5-BE200E0EDD6C}"/>
    <dgm:cxn modelId="{2B262426-3B5F-40DC-B17B-4689C423AFC9}" type="presOf" srcId="{191310E0-8110-49E6-A491-FE70ED4F51EE}" destId="{7BB18602-D040-4CED-B39D-A1EED94C90C4}" srcOrd="0" destOrd="0" presId="urn:microsoft.com/office/officeart/2008/layout/LinedList"/>
    <dgm:cxn modelId="{1815792A-C357-4AAA-A1A8-945738DF2CD3}" type="presOf" srcId="{30CF0A3E-275B-47A1-BD46-5A169476E203}" destId="{EA18B65C-CEA9-4DE6-A258-E9B62BB37697}" srcOrd="0" destOrd="0" presId="urn:microsoft.com/office/officeart/2008/layout/LinedList"/>
    <dgm:cxn modelId="{B2E58148-02A7-4CAC-BED8-6A480CDAB089}" srcId="{30CF0A3E-275B-47A1-BD46-5A169476E203}" destId="{191310E0-8110-49E6-A491-FE70ED4F51EE}" srcOrd="2" destOrd="0" parTransId="{E47B2CB6-BE67-416B-BCC7-742523E64490}" sibTransId="{F12FE837-641B-44C9-8F6E-E90DC97F6FE0}"/>
    <dgm:cxn modelId="{46479A6D-47F9-4D66-A976-E2D6C3407C97}" type="presOf" srcId="{D5234105-CA9A-4884-9944-871A3E2765C1}" destId="{5A97DE97-A2D4-43FD-852F-97646505EC69}" srcOrd="0" destOrd="0" presId="urn:microsoft.com/office/officeart/2008/layout/LinedList"/>
    <dgm:cxn modelId="{77B75258-E6AF-4E26-A3AF-BDC84C58A652}" srcId="{30CF0A3E-275B-47A1-BD46-5A169476E203}" destId="{2DD4D748-A939-4081-B860-DAE900DD465C}" srcOrd="0" destOrd="0" parTransId="{6E7409C0-B106-437C-B4C1-240A4DBE4DC4}" sibTransId="{F3678AA2-0E67-4507-90FC-4D02B1DAD04F}"/>
    <dgm:cxn modelId="{92C5FE83-8136-45B5-8DA0-6A571A369A08}" type="presOf" srcId="{83B8A912-4E66-4095-816B-2AA4000E0DC4}" destId="{28090945-000B-4185-8BCC-5A242FBC0EB4}" srcOrd="0" destOrd="0" presId="urn:microsoft.com/office/officeart/2008/layout/LinedList"/>
    <dgm:cxn modelId="{7E819388-7BC6-4C3E-92E4-3D65C14E325D}" type="presOf" srcId="{D0D4AF6B-40AA-49BD-AAC5-8E5D117F377B}" destId="{BFB4031E-BA4E-4833-9C07-B01B5068391C}" srcOrd="0" destOrd="0" presId="urn:microsoft.com/office/officeart/2008/layout/LinedList"/>
    <dgm:cxn modelId="{2ECF2DAE-D376-4EAF-8979-3B286CD3C1AA}" srcId="{30CF0A3E-275B-47A1-BD46-5A169476E203}" destId="{D5234105-CA9A-4884-9944-871A3E2765C1}" srcOrd="3" destOrd="0" parTransId="{03770C45-C011-4DB5-BC06-C879720F48C6}" sibTransId="{6FF89973-A2A7-4A50-B235-FE2472EA9BF4}"/>
    <dgm:cxn modelId="{245A55BC-B8E0-406B-A251-4FE0B3B45E1F}" srcId="{30CF0A3E-275B-47A1-BD46-5A169476E203}" destId="{83B8A912-4E66-4095-816B-2AA4000E0DC4}" srcOrd="1" destOrd="0" parTransId="{4FBC4B05-3FD5-4512-A81C-8676397AE6F3}" sibTransId="{3E201D15-3B01-4845-989C-F94BD811E34E}"/>
    <dgm:cxn modelId="{8F4704DC-DFC0-43E0-89EC-43C482162D9F}" type="presOf" srcId="{2DD4D748-A939-4081-B860-DAE900DD465C}" destId="{1D539079-5E7D-4184-968E-93C20F20CEAA}" srcOrd="0" destOrd="0" presId="urn:microsoft.com/office/officeart/2008/layout/LinedList"/>
    <dgm:cxn modelId="{958E2BCF-4583-4907-BAE5-C1CCD68CE3B4}" type="presParOf" srcId="{EA18B65C-CEA9-4DE6-A258-E9B62BB37697}" destId="{39D80855-BC2E-49A5-B1B8-8EDAB5A4BCBB}" srcOrd="0" destOrd="0" presId="urn:microsoft.com/office/officeart/2008/layout/LinedList"/>
    <dgm:cxn modelId="{1DCE2826-490D-420F-93E1-21EB74B412F4}" type="presParOf" srcId="{EA18B65C-CEA9-4DE6-A258-E9B62BB37697}" destId="{5BE348F1-4775-4FD5-AB5E-21771415830D}" srcOrd="1" destOrd="0" presId="urn:microsoft.com/office/officeart/2008/layout/LinedList"/>
    <dgm:cxn modelId="{12AAAC5F-CB64-4FB3-B15C-204411C52CDF}" type="presParOf" srcId="{5BE348F1-4775-4FD5-AB5E-21771415830D}" destId="{1D539079-5E7D-4184-968E-93C20F20CEAA}" srcOrd="0" destOrd="0" presId="urn:microsoft.com/office/officeart/2008/layout/LinedList"/>
    <dgm:cxn modelId="{87A70706-35C7-442C-9BAA-86199921C239}" type="presParOf" srcId="{5BE348F1-4775-4FD5-AB5E-21771415830D}" destId="{B7310012-E08F-4FB8-8FDD-70C416DD97E5}" srcOrd="1" destOrd="0" presId="urn:microsoft.com/office/officeart/2008/layout/LinedList"/>
    <dgm:cxn modelId="{BB1AC2F6-4252-48BD-A295-B7E258C60718}" type="presParOf" srcId="{EA18B65C-CEA9-4DE6-A258-E9B62BB37697}" destId="{B1FAE98B-B707-4663-AC4F-60F1FE2D207F}" srcOrd="2" destOrd="0" presId="urn:microsoft.com/office/officeart/2008/layout/LinedList"/>
    <dgm:cxn modelId="{B80619F8-5054-4389-9424-EF3BF8E3F9CA}" type="presParOf" srcId="{EA18B65C-CEA9-4DE6-A258-E9B62BB37697}" destId="{734BE917-9EF2-4DB7-9C73-D3028F827475}" srcOrd="3" destOrd="0" presId="urn:microsoft.com/office/officeart/2008/layout/LinedList"/>
    <dgm:cxn modelId="{A724CC08-48C1-4A55-AEA5-E1CD47C9D616}" type="presParOf" srcId="{734BE917-9EF2-4DB7-9C73-D3028F827475}" destId="{28090945-000B-4185-8BCC-5A242FBC0EB4}" srcOrd="0" destOrd="0" presId="urn:microsoft.com/office/officeart/2008/layout/LinedList"/>
    <dgm:cxn modelId="{3ACF6BF8-EF73-4B8D-9365-9917D0BB2A77}" type="presParOf" srcId="{734BE917-9EF2-4DB7-9C73-D3028F827475}" destId="{7596AA8D-FF0E-44AB-99FE-6531BC274E3B}" srcOrd="1" destOrd="0" presId="urn:microsoft.com/office/officeart/2008/layout/LinedList"/>
    <dgm:cxn modelId="{6E9822A3-711C-4918-9698-4DD5DC98DC78}" type="presParOf" srcId="{EA18B65C-CEA9-4DE6-A258-E9B62BB37697}" destId="{C016B3B7-2256-4DC0-9A04-FBF99D6D6F30}" srcOrd="4" destOrd="0" presId="urn:microsoft.com/office/officeart/2008/layout/LinedList"/>
    <dgm:cxn modelId="{0E76D2FC-8D7C-4741-AF2E-130064EF9FF0}" type="presParOf" srcId="{EA18B65C-CEA9-4DE6-A258-E9B62BB37697}" destId="{E40AAAEF-2979-430B-BB44-A3E381B0CF8F}" srcOrd="5" destOrd="0" presId="urn:microsoft.com/office/officeart/2008/layout/LinedList"/>
    <dgm:cxn modelId="{81E0F2D1-E1BB-477E-B214-BC6B040C2A0C}" type="presParOf" srcId="{E40AAAEF-2979-430B-BB44-A3E381B0CF8F}" destId="{7BB18602-D040-4CED-B39D-A1EED94C90C4}" srcOrd="0" destOrd="0" presId="urn:microsoft.com/office/officeart/2008/layout/LinedList"/>
    <dgm:cxn modelId="{5658AD06-85EC-4E38-99D6-3F065E619CAB}" type="presParOf" srcId="{E40AAAEF-2979-430B-BB44-A3E381B0CF8F}" destId="{635B270C-C85A-4CA7-B52D-1860C30012F3}" srcOrd="1" destOrd="0" presId="urn:microsoft.com/office/officeart/2008/layout/LinedList"/>
    <dgm:cxn modelId="{97B4C382-6AC8-4090-A9B9-FD95940A0900}" type="presParOf" srcId="{EA18B65C-CEA9-4DE6-A258-E9B62BB37697}" destId="{5911ABF2-3499-41DB-A254-5CD7E0CAA7A1}" srcOrd="6" destOrd="0" presId="urn:microsoft.com/office/officeart/2008/layout/LinedList"/>
    <dgm:cxn modelId="{D5DCF466-22C3-4479-B367-A503E9FCD236}" type="presParOf" srcId="{EA18B65C-CEA9-4DE6-A258-E9B62BB37697}" destId="{18F87FE9-AA22-40BA-8487-03EA23F27980}" srcOrd="7" destOrd="0" presId="urn:microsoft.com/office/officeart/2008/layout/LinedList"/>
    <dgm:cxn modelId="{0D694F7A-7965-44D2-9EE5-2019F34AEE38}" type="presParOf" srcId="{18F87FE9-AA22-40BA-8487-03EA23F27980}" destId="{5A97DE97-A2D4-43FD-852F-97646505EC69}" srcOrd="0" destOrd="0" presId="urn:microsoft.com/office/officeart/2008/layout/LinedList"/>
    <dgm:cxn modelId="{E38910C8-76A1-426C-9E80-1D03CB20E3A6}" type="presParOf" srcId="{18F87FE9-AA22-40BA-8487-03EA23F27980}" destId="{9C9DAF24-5B92-4AED-8E4C-EB02EBB85012}" srcOrd="1" destOrd="0" presId="urn:microsoft.com/office/officeart/2008/layout/LinedList"/>
    <dgm:cxn modelId="{C0F18FFB-EAEB-4DFC-8C66-0F959D15AB8D}" type="presParOf" srcId="{EA18B65C-CEA9-4DE6-A258-E9B62BB37697}" destId="{EB5180D8-D3BE-4020-B306-5700AB347E99}" srcOrd="8" destOrd="0" presId="urn:microsoft.com/office/officeart/2008/layout/LinedList"/>
    <dgm:cxn modelId="{63A09190-E0F2-4FAB-90AE-E180B7622CD2}" type="presParOf" srcId="{EA18B65C-CEA9-4DE6-A258-E9B62BB37697}" destId="{E983DB4E-142F-47DF-B09B-03B3C958B275}" srcOrd="9" destOrd="0" presId="urn:microsoft.com/office/officeart/2008/layout/LinedList"/>
    <dgm:cxn modelId="{AB5C7175-617B-4503-8260-C95F4B49CD89}" type="presParOf" srcId="{E983DB4E-142F-47DF-B09B-03B3C958B275}" destId="{BFB4031E-BA4E-4833-9C07-B01B5068391C}" srcOrd="0" destOrd="0" presId="urn:microsoft.com/office/officeart/2008/layout/LinedList"/>
    <dgm:cxn modelId="{19954C5C-EAA8-4B6B-BFAE-947100891D2E}" type="presParOf" srcId="{E983DB4E-142F-47DF-B09B-03B3C958B275}" destId="{6DE53B57-0E05-471D-84D9-B8097EA9D8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0855-BC2E-49A5-B1B8-8EDAB5A4BCBB}">
      <dsp:nvSpPr>
        <dsp:cNvPr id="0" name=""/>
        <dsp:cNvSpPr/>
      </dsp:nvSpPr>
      <dsp:spPr>
        <a:xfrm>
          <a:off x="0" y="462"/>
          <a:ext cx="754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39079-5E7D-4184-968E-93C20F20CEAA}">
      <dsp:nvSpPr>
        <dsp:cNvPr id="0" name=""/>
        <dsp:cNvSpPr/>
      </dsp:nvSpPr>
      <dsp:spPr>
        <a:xfrm>
          <a:off x="0" y="462"/>
          <a:ext cx="7543800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Dan Walsh</a:t>
          </a:r>
          <a:r>
            <a:rPr lang="en-US" sz="2800" b="0" i="0" kern="1200"/>
            <a:t>, USGS-NWHC</a:t>
          </a:r>
          <a:endParaRPr lang="en-US" sz="2800" kern="1200"/>
        </a:p>
      </dsp:txBody>
      <dsp:txXfrm>
        <a:off x="0" y="462"/>
        <a:ext cx="7543800" cy="757031"/>
      </dsp:txXfrm>
    </dsp:sp>
    <dsp:sp modelId="{B1FAE98B-B707-4663-AC4F-60F1FE2D207F}">
      <dsp:nvSpPr>
        <dsp:cNvPr id="0" name=""/>
        <dsp:cNvSpPr/>
      </dsp:nvSpPr>
      <dsp:spPr>
        <a:xfrm>
          <a:off x="0" y="757493"/>
          <a:ext cx="7543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90945-000B-4185-8BCC-5A242FBC0EB4}">
      <dsp:nvSpPr>
        <dsp:cNvPr id="0" name=""/>
        <dsp:cNvSpPr/>
      </dsp:nvSpPr>
      <dsp:spPr>
        <a:xfrm>
          <a:off x="0" y="757493"/>
          <a:ext cx="7543800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Kezia Manlove</a:t>
          </a:r>
          <a:r>
            <a:rPr lang="en-US" sz="2800" b="0" i="0" kern="1200"/>
            <a:t>, </a:t>
          </a:r>
          <a:r>
            <a:rPr lang="en-US" sz="2800" kern="1200"/>
            <a:t>Utah State University</a:t>
          </a:r>
        </a:p>
      </dsp:txBody>
      <dsp:txXfrm>
        <a:off x="0" y="757493"/>
        <a:ext cx="7543800" cy="757031"/>
      </dsp:txXfrm>
    </dsp:sp>
    <dsp:sp modelId="{C016B3B7-2256-4DC0-9A04-FBF99D6D6F30}">
      <dsp:nvSpPr>
        <dsp:cNvPr id="0" name=""/>
        <dsp:cNvSpPr/>
      </dsp:nvSpPr>
      <dsp:spPr>
        <a:xfrm>
          <a:off x="0" y="1514524"/>
          <a:ext cx="75438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8602-D040-4CED-B39D-A1EED94C90C4}">
      <dsp:nvSpPr>
        <dsp:cNvPr id="0" name=""/>
        <dsp:cNvSpPr/>
      </dsp:nvSpPr>
      <dsp:spPr>
        <a:xfrm>
          <a:off x="0" y="1514524"/>
          <a:ext cx="7543800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Robin Russell, USGS-</a:t>
          </a:r>
          <a:r>
            <a:rPr lang="en-US" sz="2800" kern="1200"/>
            <a:t>NWHC</a:t>
          </a:r>
        </a:p>
      </dsp:txBody>
      <dsp:txXfrm>
        <a:off x="0" y="1514524"/>
        <a:ext cx="7543800" cy="757031"/>
      </dsp:txXfrm>
    </dsp:sp>
    <dsp:sp modelId="{5911ABF2-3499-41DB-A254-5CD7E0CAA7A1}">
      <dsp:nvSpPr>
        <dsp:cNvPr id="0" name=""/>
        <dsp:cNvSpPr/>
      </dsp:nvSpPr>
      <dsp:spPr>
        <a:xfrm>
          <a:off x="0" y="2271555"/>
          <a:ext cx="7543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7DE97-A2D4-43FD-852F-97646505EC69}">
      <dsp:nvSpPr>
        <dsp:cNvPr id="0" name=""/>
        <dsp:cNvSpPr/>
      </dsp:nvSpPr>
      <dsp:spPr>
        <a:xfrm>
          <a:off x="0" y="2271555"/>
          <a:ext cx="7543800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Brought to you by: TWS Biometrics Working Group</a:t>
          </a:r>
          <a:endParaRPr lang="en-US" sz="2800" kern="1200"/>
        </a:p>
      </dsp:txBody>
      <dsp:txXfrm>
        <a:off x="0" y="2271555"/>
        <a:ext cx="7543800" cy="757031"/>
      </dsp:txXfrm>
    </dsp:sp>
    <dsp:sp modelId="{EB5180D8-D3BE-4020-B306-5700AB347E99}">
      <dsp:nvSpPr>
        <dsp:cNvPr id="0" name=""/>
        <dsp:cNvSpPr/>
      </dsp:nvSpPr>
      <dsp:spPr>
        <a:xfrm>
          <a:off x="0" y="3028586"/>
          <a:ext cx="7543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4031E-BA4E-4833-9C07-B01B5068391C}">
      <dsp:nvSpPr>
        <dsp:cNvPr id="0" name=""/>
        <dsp:cNvSpPr/>
      </dsp:nvSpPr>
      <dsp:spPr>
        <a:xfrm>
          <a:off x="0" y="3028586"/>
          <a:ext cx="7543800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028586"/>
        <a:ext cx="7543800" cy="75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418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9" name="Google Shape;2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2" name="Google Shape;30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2" name="Google Shape;34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6" name="Google Shape;35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7" name="Google Shape;37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4" name="Google Shape;3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1" name="Google Shape;39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8" name="Google Shape;3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3" name="Google Shape;42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0" name="Google Shape;43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2" name="Google Shape;44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9" name="Google Shape;44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4" name="Google Shape;47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2" name="Google Shape;48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3" name="Google Shape;49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611D1C3-4F68-41D6-87F1-271433465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57D1C3F9-C5A9-4AB2-B594-B66C8B1C27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A01C14A-9A0F-41ED-87C3-D374028E9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96E8D3-8AF0-40B6-AA43-FF026FC0105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6" name="Google Shape;51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58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1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68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rgbClr val="FFFF66"/>
              </a:buClr>
              <a:buSzPts val="3600"/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Analyses of Time to Event Data</a:t>
            </a: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1" name="Google Shape;89;p13">
            <a:extLst>
              <a:ext uri="{FF2B5EF4-FFF2-40B4-BE49-F238E27FC236}">
                <a16:creationId xmlns:a16="http://schemas.microsoft.com/office/drawing/2014/main" id="{41F07D66-EEDB-49B8-83F9-223F46A2C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083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693737" y="1393825"/>
            <a:ext cx="756602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How does data change our uncertainty about a parameter?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Prior uncertainty: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p(</a:t>
            </a:r>
            <a:r>
              <a:rPr lang="en-US" sz="2800" b="0" i="0" u="none" dirty="0">
                <a:solidFill>
                  <a:srgbClr val="FF0000"/>
                </a:solidFill>
                <a:sym typeface="Arial"/>
              </a:rPr>
              <a:t>parameters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| </a:t>
            </a:r>
            <a:r>
              <a:rPr lang="en-US" sz="2800" b="0" i="0" u="none" dirty="0">
                <a:solidFill>
                  <a:srgbClr val="7030A0"/>
                </a:solidFill>
                <a:sym typeface="Arial"/>
              </a:rPr>
              <a:t>knowns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Posterior uncertainty: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, </a:t>
            </a:r>
            <a:r>
              <a:rPr lang="en-US" sz="2800" b="0" i="0" u="none" dirty="0">
                <a:solidFill>
                  <a:srgbClr val="7030A0"/>
                </a:solidFill>
                <a:sym typeface="Arial"/>
              </a:rPr>
              <a:t>knowns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7307EEF5-970C-49BA-ACB7-6B482140296B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66;p23">
            <a:extLst>
              <a:ext uri="{FF2B5EF4-FFF2-40B4-BE49-F238E27FC236}">
                <a16:creationId xmlns:a16="http://schemas.microsoft.com/office/drawing/2014/main" id="{952B9DBD-508B-4C40-B984-C0521E352B0A}"/>
              </a:ext>
            </a:extLst>
          </p:cNvPr>
          <p:cNvSpPr txBox="1"/>
          <p:nvPr/>
        </p:nvSpPr>
        <p:spPr>
          <a:xfrm>
            <a:off x="1066800" y="266700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Basic Bayesian Mission:</a:t>
            </a:r>
            <a:endParaRPr sz="28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193675" y="1393825"/>
            <a:ext cx="875665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Given the posterior p(</a:t>
            </a:r>
            <a:r>
              <a:rPr lang="en-US" sz="2800" b="0" i="0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parameters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data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7030A0"/>
                </a:solidFill>
                <a:ea typeface="Arial"/>
                <a:cs typeface="Arial"/>
                <a:sym typeface="Arial"/>
              </a:rPr>
              <a:t>knowns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tx1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sz="28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Summary interesting features.</a:t>
            </a:r>
            <a:endParaRPr sz="28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The posterior mean replaces the usual MLE.</a:t>
            </a:r>
            <a:endParaRPr sz="28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The posterior percentiles (credible intervals) replace CI’s. 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7A6E2DB-91E9-44F7-B991-2A38A4325DCB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72;p24">
            <a:extLst>
              <a:ext uri="{FF2B5EF4-FFF2-40B4-BE49-F238E27FC236}">
                <a16:creationId xmlns:a16="http://schemas.microsoft.com/office/drawing/2014/main" id="{CE573BE3-FA66-495A-9780-CD97212BCA7D}"/>
              </a:ext>
            </a:extLst>
          </p:cNvPr>
          <p:cNvSpPr txBox="1"/>
          <p:nvPr/>
        </p:nvSpPr>
        <p:spPr>
          <a:xfrm>
            <a:off x="1206760" y="128523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Bayesian Estimation</a:t>
            </a:r>
            <a:endParaRPr sz="28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193675" y="1393825"/>
            <a:ext cx="875665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Summary: Bayesians are cool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We will be discussing “hazard functions” as well as survival estimates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Bayesians summarize everything using posterior distributions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lang="en-US"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7A6E2DB-91E9-44F7-B991-2A38A4325DCB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72;p24">
            <a:extLst>
              <a:ext uri="{FF2B5EF4-FFF2-40B4-BE49-F238E27FC236}">
                <a16:creationId xmlns:a16="http://schemas.microsoft.com/office/drawing/2014/main" id="{CE573BE3-FA66-495A-9780-CD97212BCA7D}"/>
              </a:ext>
            </a:extLst>
          </p:cNvPr>
          <p:cNvSpPr txBox="1"/>
          <p:nvPr/>
        </p:nvSpPr>
        <p:spPr>
          <a:xfrm>
            <a:off x="1206760" y="128523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28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0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693737" y="1393825"/>
            <a:ext cx="7566025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Biostatistical (biomedical) versus Biometrical (wildlife/ecology).</a:t>
            </a:r>
            <a:endParaRPr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Biostatistical survival analysis focuses on a subset of the biometrical survival problems –“known fate designs”.</a:t>
            </a:r>
            <a:endParaRPr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Subject’s event status (e.g., alive/dead) ascertained with probability 1.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1AB6EE7D-FD9E-4952-854D-EE41436B0B88}"/>
              </a:ext>
            </a:extLst>
          </p:cNvPr>
          <p:cNvSpPr txBox="1"/>
          <p:nvPr/>
        </p:nvSpPr>
        <p:spPr>
          <a:xfrm>
            <a:off x="0" y="-32819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85;p26">
            <a:extLst>
              <a:ext uri="{FF2B5EF4-FFF2-40B4-BE49-F238E27FC236}">
                <a16:creationId xmlns:a16="http://schemas.microsoft.com/office/drawing/2014/main" id="{FCE151E6-3814-456E-966A-31AB33D9A8E6}"/>
              </a:ext>
            </a:extLst>
          </p:cNvPr>
          <p:cNvSpPr txBox="1"/>
          <p:nvPr/>
        </p:nvSpPr>
        <p:spPr>
          <a:xfrm>
            <a:off x="1223703" y="112113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Survival Analysis – What Is It?</a:t>
            </a:r>
            <a:endParaRPr sz="28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275952" y="1104900"/>
            <a:ext cx="8592096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Assumption:  </a:t>
            </a:r>
            <a:r>
              <a:rPr lang="en-US" sz="2800" b="0" i="0" u="none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Resighting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probability = 1</a:t>
            </a:r>
            <a:endParaRPr lang="en-US" sz="2800" dirty="0"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800" b="0" i="0" u="none" dirty="0">
              <a:solidFill>
                <a:schemeClr val="tx1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Reasonable assumption for:</a:t>
            </a: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1. Many remote surveillance studies (</a:t>
            </a:r>
            <a:r>
              <a:rPr lang="en-US" sz="2800" b="0" i="0" u="none" dirty="0" err="1">
                <a:solidFill>
                  <a:schemeClr val="tx1"/>
                </a:solidFill>
                <a:sym typeface="Arial"/>
              </a:rPr>
              <a:t>coller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and </a:t>
            </a:r>
            <a:r>
              <a:rPr lang="en-US" sz="2800" b="0" i="0" u="none" dirty="0" err="1">
                <a:solidFill>
                  <a:schemeClr val="tx1"/>
                </a:solidFill>
                <a:sym typeface="Arial"/>
              </a:rPr>
              <a:t>foller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’).</a:t>
            </a: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2. Relatively immobile subjects (nests, colonies).</a:t>
            </a: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3. Infection/parasitism events.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dirty="0">
                <a:sym typeface="Arial"/>
              </a:rPr>
              <a:t>4. Laboratory Trials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dirty="0">
                <a:sym typeface="Arial"/>
              </a:rPr>
              <a:t>Q: other Examples?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A0B30EC3-32C4-4F5E-8CED-4D3132F1C47C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92;p27">
            <a:extLst>
              <a:ext uri="{FF2B5EF4-FFF2-40B4-BE49-F238E27FC236}">
                <a16:creationId xmlns:a16="http://schemas.microsoft.com/office/drawing/2014/main" id="{64B18947-B0FB-44F4-BA6E-0B09D63603BE}"/>
              </a:ext>
            </a:extLst>
          </p:cNvPr>
          <p:cNvSpPr txBox="1"/>
          <p:nvPr/>
        </p:nvSpPr>
        <p:spPr>
          <a:xfrm>
            <a:off x="648088" y="-15940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5;p26">
            <a:extLst>
              <a:ext uri="{FF2B5EF4-FFF2-40B4-BE49-F238E27FC236}">
                <a16:creationId xmlns:a16="http://schemas.microsoft.com/office/drawing/2014/main" id="{BAE759D8-A52C-4C5F-93D5-0B5E20039549}"/>
              </a:ext>
            </a:extLst>
          </p:cNvPr>
          <p:cNvSpPr txBox="1"/>
          <p:nvPr/>
        </p:nvSpPr>
        <p:spPr>
          <a:xfrm>
            <a:off x="1223703" y="112113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Survival Analysis – What Is It?</a:t>
            </a:r>
            <a:endParaRPr sz="28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300F-EE11-46CA-8D9F-B60CF9C8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3" y="1736299"/>
            <a:ext cx="2143125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1E062-01B7-406A-BBFD-7A9DF4E5A3B6}"/>
              </a:ext>
            </a:extLst>
          </p:cNvPr>
          <p:cNvSpPr txBox="1"/>
          <p:nvPr/>
        </p:nvSpPr>
        <p:spPr>
          <a:xfrm>
            <a:off x="770263" y="3196929"/>
            <a:ext cx="446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British Trust for Ornithology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180681" y="1133573"/>
            <a:ext cx="861060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“Survival </a:t>
            </a: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Analysis” is a misnomer – techniques are applicable to any event occurring in time.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Death event, infection event, nest destruction, antler drop, pregnancy, marriage, etc.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Google Shape;107;p16">
            <a:extLst>
              <a:ext uri="{FF2B5EF4-FFF2-40B4-BE49-F238E27FC236}">
                <a16:creationId xmlns:a16="http://schemas.microsoft.com/office/drawing/2014/main" id="{EB2982EE-6E77-437B-9403-CB87204C8FFC}"/>
              </a:ext>
            </a:extLst>
          </p:cNvPr>
          <p:cNvSpPr txBox="1"/>
          <p:nvPr/>
        </p:nvSpPr>
        <p:spPr>
          <a:xfrm>
            <a:off x="0" y="0"/>
            <a:ext cx="9088016" cy="933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r>
              <a:rPr lang="en-US" sz="3200" b="1" dirty="0">
                <a:solidFill>
                  <a:schemeClr val="bg1"/>
                </a:solidFill>
              </a:rPr>
              <a:t>Survival Analysis – What Is It?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654844" y="1660719"/>
            <a:ext cx="7834312" cy="31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– Continuous time processes.</a:t>
            </a:r>
            <a:endParaRPr sz="2800" dirty="0">
              <a:solidFill>
                <a:schemeClr val="tx1"/>
              </a:solidFill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	Death, infection, nest destruction, etc.</a:t>
            </a:r>
            <a:endParaRPr sz="2800" dirty="0">
              <a:solidFill>
                <a:schemeClr val="tx1"/>
              </a:solidFill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</a:t>
            </a:r>
            <a:endParaRPr sz="2800" dirty="0">
              <a:solidFill>
                <a:schemeClr val="tx1"/>
              </a:solidFill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– Discrete time processes.</a:t>
            </a:r>
            <a:endParaRPr sz="2800" dirty="0">
              <a:solidFill>
                <a:schemeClr val="tx1"/>
              </a:solidFill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	Relatively few examples in nature.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7F293B2F-6C5B-444C-A64F-FFDA93FBC94B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Google Shape;205;p29">
            <a:extLst>
              <a:ext uri="{FF2B5EF4-FFF2-40B4-BE49-F238E27FC236}">
                <a16:creationId xmlns:a16="http://schemas.microsoft.com/office/drawing/2014/main" id="{B0B1F70B-3E9A-4046-8144-3B655543D76F}"/>
              </a:ext>
            </a:extLst>
          </p:cNvPr>
          <p:cNvSpPr txBox="1"/>
          <p:nvPr/>
        </p:nvSpPr>
        <p:spPr>
          <a:xfrm>
            <a:off x="1058069" y="0"/>
            <a:ext cx="7027862" cy="106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200" i="0" u="none" dirty="0">
                <a:solidFill>
                  <a:schemeClr val="bg1"/>
                </a:solidFill>
                <a:sym typeface="Arial"/>
              </a:rPr>
              <a:t>Two Types of Biological Event Processes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231775" y="1279331"/>
            <a:ext cx="8912225" cy="56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 –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Continuous time processes.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1. Continuous observation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	2. Discrete observation (“grouped discrete”, 		“interval-censored”)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– Discrete time processes.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3. Truly discrete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Important to distinguish between 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underlying biological event process and how researcher observes the process.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A29AC056-4A75-4108-A9F6-EFE60702BF48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Google Shape;212;p30">
            <a:extLst>
              <a:ext uri="{FF2B5EF4-FFF2-40B4-BE49-F238E27FC236}">
                <a16:creationId xmlns:a16="http://schemas.microsoft.com/office/drawing/2014/main" id="{8145EE13-2B09-4977-A32A-DEE183F0E126}"/>
              </a:ext>
            </a:extLst>
          </p:cNvPr>
          <p:cNvSpPr txBox="1"/>
          <p:nvPr/>
        </p:nvSpPr>
        <p:spPr>
          <a:xfrm>
            <a:off x="873968" y="261937"/>
            <a:ext cx="7027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But 3 Types of Data: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1066800" y="266700"/>
            <a:ext cx="68961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07719" y="1236374"/>
            <a:ext cx="8836281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200" b="1" i="0" u="none" dirty="0">
                <a:solidFill>
                  <a:schemeClr val="tx1"/>
                </a:solidFill>
                <a:sym typeface="Arial"/>
              </a:rPr>
              <a:t>Most interesting event processes are occurring in continuous time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Biostatistical models are specifically parameterized to answer questions in terms of </a:t>
            </a:r>
            <a:r>
              <a:rPr lang="en-US" sz="3200" b="1" i="1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continuous time event processes</a:t>
            </a:r>
            <a:r>
              <a:rPr lang="en-US" sz="3200" b="0" i="0" u="none" dirty="0">
                <a:solidFill>
                  <a:srgbClr val="FF0000"/>
                </a:solidFill>
                <a:sym typeface="Arial"/>
              </a:rPr>
              <a:t>.</a:t>
            </a:r>
            <a:endParaRPr sz="32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1" i="0" u="none" dirty="0">
              <a:solidFill>
                <a:srgbClr val="FFC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 i="1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Hazard functions</a:t>
            </a:r>
            <a:r>
              <a:rPr lang="en-US" sz="3200" b="1" i="0" u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are the natural parameterization.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D9DEE8DE-A315-45E3-A232-E71C7DA2ADE8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9243B-27F6-449C-911E-075079E4C7A0}"/>
              </a:ext>
            </a:extLst>
          </p:cNvPr>
          <p:cNvSpPr txBox="1"/>
          <p:nvPr/>
        </p:nvSpPr>
        <p:spPr>
          <a:xfrm>
            <a:off x="1567543" y="290224"/>
            <a:ext cx="617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Continuous Time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536983" y="4629150"/>
            <a:ext cx="7681912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1" i="0" u="none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modelling the biological process, and </a:t>
            </a:r>
            <a:endParaRPr sz="2800" dirty="0">
              <a:solidFill>
                <a:schemeClr val="tx1"/>
              </a:solidFill>
            </a:endParaRPr>
          </a:p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2. modelling the data collection process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.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9DB66502-F7F5-4996-AD49-CFCC243F0508}"/>
              </a:ext>
            </a:extLst>
          </p:cNvPr>
          <p:cNvSpPr txBox="1"/>
          <p:nvPr/>
        </p:nvSpPr>
        <p:spPr>
          <a:xfrm>
            <a:off x="0" y="0"/>
            <a:ext cx="9144000" cy="11906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Bradley </a:t>
            </a:r>
            <a:r>
              <a:rPr lang="en-US" altLang="en-US" sz="3200" dirty="0" err="1">
                <a:solidFill>
                  <a:schemeClr val="bg1"/>
                </a:solidFill>
              </a:rPr>
              <a:t>Efron</a:t>
            </a:r>
            <a:r>
              <a:rPr lang="en-US" altLang="en-US" sz="3200" dirty="0">
                <a:solidFill>
                  <a:schemeClr val="bg1"/>
                </a:solidFill>
              </a:rPr>
              <a:t>: “Survival analysis…a wonderful statistical success story.”</a:t>
            </a:r>
          </a:p>
        </p:txBody>
      </p:sp>
      <p:sp>
        <p:nvSpPr>
          <p:cNvPr id="6" name="Google Shape;254;p36">
            <a:extLst>
              <a:ext uri="{FF2B5EF4-FFF2-40B4-BE49-F238E27FC236}">
                <a16:creationId xmlns:a16="http://schemas.microsoft.com/office/drawing/2014/main" id="{DCFA5F03-780C-4B21-8AEC-49A875FDC95C}"/>
              </a:ext>
            </a:extLst>
          </p:cNvPr>
          <p:cNvSpPr txBox="1"/>
          <p:nvPr/>
        </p:nvSpPr>
        <p:spPr>
          <a:xfrm>
            <a:off x="228600" y="1570831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Partially due to the power of the hazard function to model interesting processes, but more to it than that…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General approach that unpacks the problem into two distinct components: 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61176" y="952777"/>
            <a:ext cx="838517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dirty="0">
                <a:solidFill>
                  <a:schemeClr val="dk1"/>
                </a:solidFill>
              </a:rPr>
              <a:t> 	 	</a:t>
            </a:r>
            <a:endParaRPr sz="1100" dirty="0">
              <a:solidFill>
                <a:schemeClr val="dk1"/>
              </a:solidFill>
            </a:endParaRPr>
          </a:p>
          <a:p>
            <a:pPr marL="8191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Introduce the concept of time to event modeling</a:t>
            </a:r>
            <a:endParaRPr sz="3600" dirty="0">
              <a:solidFill>
                <a:schemeClr val="dk1"/>
              </a:solidFill>
            </a:endParaRPr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600" dirty="0">
              <a:solidFill>
                <a:schemeClr val="dk1"/>
              </a:solidFill>
            </a:endParaRPr>
          </a:p>
          <a:p>
            <a:pPr marL="8191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Present the mathematical theory behind these models</a:t>
            </a:r>
            <a:endParaRPr sz="3600" dirty="0">
              <a:solidFill>
                <a:schemeClr val="dk1"/>
              </a:solidFill>
            </a:endParaRPr>
          </a:p>
          <a:p>
            <a:pPr marL="12001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600" dirty="0">
              <a:solidFill>
                <a:schemeClr val="dk1"/>
              </a:solidFill>
            </a:endParaRPr>
          </a:p>
          <a:p>
            <a:pPr marL="8191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Discuss the practical applications with examples in R</a:t>
            </a:r>
            <a:endParaRPr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+mj-lt"/>
              <a:buAutoNum type="arabicPeriod"/>
            </a:pP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1" y="-9427"/>
            <a:ext cx="9144000" cy="7258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</a:rPr>
              <a:t>Goals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304800" y="226911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Likelihood principle:  all of the information about data is captured by the likelihood.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The likelihood is the probability density of the observed data. (How probable is the data given the model?)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2B2C0E80-2E2B-4C18-860E-10F40F546604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59;p37">
            <a:extLst>
              <a:ext uri="{FF2B5EF4-FFF2-40B4-BE49-F238E27FC236}">
                <a16:creationId xmlns:a16="http://schemas.microsoft.com/office/drawing/2014/main" id="{A394B791-2EDD-4E10-A26C-3AF5FDAD1AF3}"/>
              </a:ext>
            </a:extLst>
          </p:cNvPr>
          <p:cNvSpPr txBox="1"/>
          <p:nvPr/>
        </p:nvSpPr>
        <p:spPr>
          <a:xfrm>
            <a:off x="800100" y="261937"/>
            <a:ext cx="7162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Foundation:  Likelihoods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349250" y="2012260"/>
            <a:ext cx="8794750" cy="438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biostatistical approach to survival analysis focuses on the continuous random variable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, the time at which the event of interest occurs.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Likelihoods will be constructed for the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c.r.v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, even if recorded in discrete time.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C3F6495A-DD08-413C-82D2-05FA952AF7A3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65;p38">
            <a:extLst>
              <a:ext uri="{FF2B5EF4-FFF2-40B4-BE49-F238E27FC236}">
                <a16:creationId xmlns:a16="http://schemas.microsoft.com/office/drawing/2014/main" id="{FAF90DCE-A044-40A3-90B3-DF38D8ED0078}"/>
              </a:ext>
            </a:extLst>
          </p:cNvPr>
          <p:cNvSpPr txBox="1"/>
          <p:nvPr/>
        </p:nvSpPr>
        <p:spPr>
          <a:xfrm>
            <a:off x="552450" y="111691"/>
            <a:ext cx="80391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Likelihood is for </a:t>
            </a:r>
            <a:r>
              <a:rPr lang="en-US" sz="3600" b="1" i="0" u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c.r.v</a:t>
            </a: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 b="0" i="1" u="none" dirty="0">
                <a:solidFill>
                  <a:schemeClr val="bg1"/>
                </a:solidFill>
                <a:sym typeface="Arial"/>
              </a:rPr>
              <a:t>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411048" y="2145837"/>
            <a:ext cx="608402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Construct the likelihood in two steps: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1) The data collection process: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“macrostructure”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2) The biological process:</a:t>
            </a:r>
            <a:endParaRPr dirty="0">
              <a:solidFill>
                <a:schemeClr val="tx1"/>
              </a:solidFill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“microstructure”</a:t>
            </a:r>
            <a:r>
              <a:rPr lang="en-US" sz="2800" b="1" i="0" u="none" strike="noStrike" cap="none" dirty="0">
                <a:solidFill>
                  <a:schemeClr val="tx1"/>
                </a:solidFill>
                <a:sym typeface="Arial"/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4D38E154-57BB-46F1-92EF-A9F35B3890C5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71;p39">
            <a:extLst>
              <a:ext uri="{FF2B5EF4-FFF2-40B4-BE49-F238E27FC236}">
                <a16:creationId xmlns:a16="http://schemas.microsoft.com/office/drawing/2014/main" id="{2F8C7825-0BBE-482F-881F-E231DE5550AA}"/>
              </a:ext>
            </a:extLst>
          </p:cNvPr>
          <p:cNvSpPr txBox="1"/>
          <p:nvPr/>
        </p:nvSpPr>
        <p:spPr>
          <a:xfrm>
            <a:off x="552450" y="107285"/>
            <a:ext cx="80391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2800" i="0" u="none" dirty="0">
                <a:solidFill>
                  <a:schemeClr val="bg1"/>
                </a:solidFill>
                <a:sym typeface="Arial"/>
              </a:rPr>
              <a:t>The Study (Observation) Design is Important, But Should Not Affect the Biological Model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197963" y="1798163"/>
            <a:ext cx="891804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Under the researcher’s control, set by the experimental/observational design.</a:t>
            </a:r>
            <a:endParaRPr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Once the data are collected, macrostructure is a fixed feature.</a:t>
            </a:r>
            <a:endParaRPr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Important but not biologically interesting.</a:t>
            </a:r>
            <a:endParaRPr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Essentially algorithmic, involves no creativity (but not necessarily trivial to get it right).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8D2C13C4-59B4-4B05-98F6-8C33F428206E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78;p40">
            <a:extLst>
              <a:ext uri="{FF2B5EF4-FFF2-40B4-BE49-F238E27FC236}">
                <a16:creationId xmlns:a16="http://schemas.microsoft.com/office/drawing/2014/main" id="{5A0840C4-0445-42F3-9D47-BE96EDBA7797}"/>
              </a:ext>
            </a:extLst>
          </p:cNvPr>
          <p:cNvSpPr txBox="1"/>
          <p:nvPr/>
        </p:nvSpPr>
        <p:spPr>
          <a:xfrm>
            <a:off x="-65987" y="-17463"/>
            <a:ext cx="9181996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200" i="0" u="none" dirty="0">
                <a:solidFill>
                  <a:schemeClr val="bg1"/>
                </a:solidFill>
                <a:sym typeface="Arial"/>
              </a:rPr>
              <a:t>Modelling the Data Collection Process: “Macrostructure”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169971" y="1824494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Hazard models.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Requires creativity to construct scientifically meaningful models.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Generally should be independent of study design/data collection.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Work before Fun;-)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58F8EE0E-32EB-415A-B7C2-4BBA967F20F7}"/>
              </a:ext>
            </a:extLst>
          </p:cNvPr>
          <p:cNvSpPr txBox="1"/>
          <p:nvPr/>
        </p:nvSpPr>
        <p:spPr>
          <a:xfrm>
            <a:off x="-27992" y="0"/>
            <a:ext cx="9144000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85;p41">
            <a:extLst>
              <a:ext uri="{FF2B5EF4-FFF2-40B4-BE49-F238E27FC236}">
                <a16:creationId xmlns:a16="http://schemas.microsoft.com/office/drawing/2014/main" id="{C7795AE4-03E3-4305-9868-58679EE8440C}"/>
              </a:ext>
            </a:extLst>
          </p:cNvPr>
          <p:cNvSpPr txBox="1"/>
          <p:nvPr/>
        </p:nvSpPr>
        <p:spPr>
          <a:xfrm>
            <a:off x="791158" y="0"/>
            <a:ext cx="7513856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Modelling the Biological Process:</a:t>
            </a:r>
            <a:endParaRPr dirty="0">
              <a:solidFill>
                <a:schemeClr val="bg1"/>
              </a:solidFill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sym typeface="Arial"/>
              </a:rPr>
              <a:t>	“Microstructure”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E11A-F42F-4A75-AB02-8530250F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Summary: Important to distinguish between the biological collection process and the data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to Event analyses (Survival Analyses): can related to any event in time (death, finishing college, learning a new skill)</a:t>
            </a: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5C48176C-4B31-4B16-BF1B-9B46D57BF045}"/>
              </a:ext>
            </a:extLst>
          </p:cNvPr>
          <p:cNvSpPr txBox="1"/>
          <p:nvPr/>
        </p:nvSpPr>
        <p:spPr>
          <a:xfrm>
            <a:off x="-27992" y="0"/>
            <a:ext cx="9144000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5469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347561" y="1461294"/>
            <a:ext cx="8496300" cy="393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Many survival study observations can be described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with a data triplet: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= time (age) subject enters the study,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dirty="0">
                <a:solidFill>
                  <a:srgbClr val="FF0000"/>
                </a:solidFill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= time (age) subject last known alive,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= time (age) subject first known dead.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Likelihood contribution for subject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),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this is actually a statement about the event time </a:t>
            </a:r>
            <a:r>
              <a:rPr lang="en-US" sz="2800" b="1" i="1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A397D752-FC58-4580-81B6-ED6265FB7A74}"/>
              </a:ext>
            </a:extLst>
          </p:cNvPr>
          <p:cNvSpPr txBox="1"/>
          <p:nvPr/>
        </p:nvSpPr>
        <p:spPr>
          <a:xfrm>
            <a:off x="0" y="0"/>
            <a:ext cx="9191422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92;p42">
            <a:extLst>
              <a:ext uri="{FF2B5EF4-FFF2-40B4-BE49-F238E27FC236}">
                <a16:creationId xmlns:a16="http://schemas.microsoft.com/office/drawing/2014/main" id="{13ED9605-C2D2-447A-944C-F6BBE9335BE2}"/>
              </a:ext>
            </a:extLst>
          </p:cNvPr>
          <p:cNvSpPr txBox="1"/>
          <p:nvPr/>
        </p:nvSpPr>
        <p:spPr>
          <a:xfrm>
            <a:off x="914400" y="-25400"/>
            <a:ext cx="7315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Macrostructure:  General Observation Structure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323850" y="1173865"/>
            <a:ext cx="8496300" cy="478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event time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is a continuous random variable.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Terminology: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- the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r.v.</a:t>
            </a:r>
            <a:r>
              <a:rPr lang="en-US" sz="2800" b="1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greater than some specific value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 when I say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e, r, s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I mean more specifically: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baseline="-25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baseline="-25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Prob. that </a:t>
            </a:r>
            <a:r>
              <a:rPr lang="en-US" sz="2800" b="0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between </a:t>
            </a:r>
            <a:r>
              <a:rPr lang="en-US" sz="2800" b="0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conditional on </a:t>
            </a:r>
            <a:r>
              <a:rPr lang="en-US" sz="2800" b="0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lang="en-US" sz="2800" b="0" i="1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D5B9AE70-25F3-4953-92D5-BFBE4289168C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eaLnBrk="1" hangingPunct="1"/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Google Shape;298;p43">
            <a:extLst>
              <a:ext uri="{FF2B5EF4-FFF2-40B4-BE49-F238E27FC236}">
                <a16:creationId xmlns:a16="http://schemas.microsoft.com/office/drawing/2014/main" id="{D3283048-A8CD-4BE7-B7E7-5156D1E0D3B3}"/>
              </a:ext>
            </a:extLst>
          </p:cNvPr>
          <p:cNvSpPr txBox="1"/>
          <p:nvPr/>
        </p:nvSpPr>
        <p:spPr>
          <a:xfrm>
            <a:off x="545649" y="280987"/>
            <a:ext cx="7315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2800" b="1" i="0" u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Constructing Probability Statements About </a:t>
            </a:r>
            <a:r>
              <a:rPr lang="en-US" sz="2800" b="0" i="1" u="none" dirty="0">
                <a:solidFill>
                  <a:schemeClr val="bg1"/>
                </a:solidFill>
                <a:sym typeface="Arial"/>
              </a:rPr>
              <a:t>T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/>
        </p:nvSpPr>
        <p:spPr>
          <a:xfrm>
            <a:off x="653921" y="1548882"/>
            <a:ext cx="7315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0" i="0" u="none" dirty="0">
                <a:sym typeface="Arial"/>
              </a:rPr>
              <a:t>Building blocks needed to compute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dirty="0" err="1"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1" u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1" u="none" dirty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3600" b="1" i="1" u="none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36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1" u="none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b="1" i="0" u="none" dirty="0">
                <a:sym typeface="Arial"/>
              </a:rPr>
              <a:t>) :</a:t>
            </a:r>
            <a:endParaRPr dirty="0"/>
          </a:p>
        </p:txBody>
      </p:sp>
      <p:sp>
        <p:nvSpPr>
          <p:cNvPr id="306" name="Google Shape;306;p44"/>
          <p:cNvSpPr txBox="1"/>
          <p:nvPr/>
        </p:nvSpPr>
        <p:spPr>
          <a:xfrm>
            <a:off x="407248" y="3041407"/>
            <a:ext cx="8496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survival function </a:t>
            </a:r>
            <a:r>
              <a:rPr lang="en-US" sz="36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600" b="0" i="0" u="none" dirty="0">
                <a:solidFill>
                  <a:schemeClr val="tx1"/>
                </a:solidFill>
                <a:sym typeface="Arial"/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36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36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91D694F-BA9C-44F0-9338-AE2D88ED04CC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r>
              <a:rPr lang="en-US" sz="2800" dirty="0">
                <a:solidFill>
                  <a:schemeClr val="bg1"/>
                </a:solidFill>
              </a:rPr>
              <a:t>Constructing Probability Statements About </a:t>
            </a:r>
            <a:r>
              <a:rPr lang="en-US" sz="2800" i="1" dirty="0">
                <a:solidFill>
                  <a:schemeClr val="bg1"/>
                </a:solidFill>
              </a:rPr>
              <a:t>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495300" y="1212980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endParaRPr dirty="0"/>
          </a:p>
        </p:txBody>
      </p:sp>
      <p:pic>
        <p:nvPicPr>
          <p:cNvPr id="312" name="Google Shape;312;p45" descr="surv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008" y="1281112"/>
            <a:ext cx="68580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 txBox="1"/>
          <p:nvPr/>
        </p:nvSpPr>
        <p:spPr>
          <a:xfrm>
            <a:off x="857053" y="5692774"/>
            <a:ext cx="78486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Probability subject survives longer than time t.</a:t>
            </a:r>
            <a:endParaRPr dirty="0"/>
          </a:p>
        </p:txBody>
      </p:sp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4A21CB6C-E99D-4A8E-896D-4AF5C29F32BE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  <a:p>
            <a:pPr lvl="0" algn="ctr">
              <a:buClr>
                <a:srgbClr val="FFFF66"/>
              </a:buClr>
              <a:buSzPts val="3600"/>
            </a:pPr>
            <a:r>
              <a:rPr lang="en-US" sz="2800" b="1" dirty="0">
                <a:solidFill>
                  <a:schemeClr val="bg1"/>
                </a:solidFill>
              </a:rPr>
              <a:t>Example </a:t>
            </a:r>
            <a:r>
              <a:rPr lang="en-US" sz="2800" b="1" i="1" dirty="0">
                <a:solidFill>
                  <a:schemeClr val="bg1"/>
                </a:solidFill>
              </a:rPr>
              <a:t>S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i="1" dirty="0">
                <a:solidFill>
                  <a:schemeClr val="bg1"/>
                </a:solidFill>
              </a:rPr>
              <a:t>t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01638" y="1162491"/>
            <a:ext cx="86423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impress your friends?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Not so much (although Bayesian inference is cool).</a:t>
            </a:r>
            <a:endParaRPr sz="3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lang="en-US" sz="3200" dirty="0"/>
              <a:t>the Bayesian framework using open source software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is an easy way to fit “good” models.</a:t>
            </a:r>
            <a:endParaRPr sz="3200"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-12" y="0"/>
            <a:ext cx="9144000" cy="906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Why Bayesian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186612" y="1898450"/>
            <a:ext cx="8957388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You might be more familiar with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the cumulative distribution function (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cdf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cdf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usually labeled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but we will label it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1 –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hence “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mortality function”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A510D1A7-14FF-4708-BEFB-E1AB856F870D}"/>
              </a:ext>
            </a:extLst>
          </p:cNvPr>
          <p:cNvSpPr txBox="1"/>
          <p:nvPr/>
        </p:nvSpPr>
        <p:spPr>
          <a:xfrm>
            <a:off x="0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18;p46">
            <a:extLst>
              <a:ext uri="{FF2B5EF4-FFF2-40B4-BE49-F238E27FC236}">
                <a16:creationId xmlns:a16="http://schemas.microsoft.com/office/drawing/2014/main" id="{CB988A9F-8B36-4B64-A017-7BD052D5404B}"/>
              </a:ext>
            </a:extLst>
          </p:cNvPr>
          <p:cNvSpPr txBox="1"/>
          <p:nvPr/>
        </p:nvSpPr>
        <p:spPr>
          <a:xfrm>
            <a:off x="718457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Building Blocks </a:t>
            </a:r>
            <a:r>
              <a:rPr lang="en-US" sz="3600" i="0" u="none" dirty="0" err="1">
                <a:solidFill>
                  <a:schemeClr val="bg1"/>
                </a:solidFill>
                <a:sym typeface="Arial"/>
              </a:rPr>
              <a:t>Con’t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419100" y="5646656"/>
            <a:ext cx="8305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Probability subject dies before time t.</a:t>
            </a:r>
            <a:endParaRPr dirty="0"/>
          </a:p>
        </p:txBody>
      </p:sp>
      <p:pic>
        <p:nvPicPr>
          <p:cNvPr id="327" name="Google Shape;327;p47" descr="c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381420"/>
            <a:ext cx="7186760" cy="42652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6">
            <a:extLst>
              <a:ext uri="{FF2B5EF4-FFF2-40B4-BE49-F238E27FC236}">
                <a16:creationId xmlns:a16="http://schemas.microsoft.com/office/drawing/2014/main" id="{5C7EF352-95C6-43F7-84B8-8D167669FC2A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7" name="Google Shape;325;p47">
            <a:extLst>
              <a:ext uri="{FF2B5EF4-FFF2-40B4-BE49-F238E27FC236}">
                <a16:creationId xmlns:a16="http://schemas.microsoft.com/office/drawing/2014/main" id="{2C75073A-3A0D-4B4C-A46E-F47B3D4882C9}"/>
              </a:ext>
            </a:extLst>
          </p:cNvPr>
          <p:cNvSpPr txBox="1"/>
          <p:nvPr/>
        </p:nvSpPr>
        <p:spPr>
          <a:xfrm>
            <a:off x="775996" y="238125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672093" y="2109688"/>
            <a:ext cx="83439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Consider the time interval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Interested in  </a:t>
            </a:r>
            <a:r>
              <a:rPr lang="en-US" sz="2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1" u="none" baseline="-25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Basic result: </a:t>
            </a:r>
            <a:r>
              <a:rPr lang="en-US" sz="2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1" u="none" baseline="-25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9A5035A-B75B-4695-8049-7C3E2CE7CB13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32;p48">
            <a:extLst>
              <a:ext uri="{FF2B5EF4-FFF2-40B4-BE49-F238E27FC236}">
                <a16:creationId xmlns:a16="http://schemas.microsoft.com/office/drawing/2014/main" id="{814C46CC-F79A-4E29-9B63-B6D479EFC78A}"/>
              </a:ext>
            </a:extLst>
          </p:cNvPr>
          <p:cNvSpPr txBox="1"/>
          <p:nvPr/>
        </p:nvSpPr>
        <p:spPr>
          <a:xfrm>
            <a:off x="1056692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3600" b="0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 Known Only to an Interval: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482471" y="1641475"/>
            <a:ext cx="8343900" cy="52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the event time.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can range between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+∞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(65)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– probability a newborn lives beyond age 65.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But sometimes we want to restrict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to a smaller range: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Probability I live beyond 65, given that I’m 58: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(65 | 58) =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33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33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C7E8468A-53DE-4F74-B9A5-94141E99B3E9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38;p49">
            <a:extLst>
              <a:ext uri="{FF2B5EF4-FFF2-40B4-BE49-F238E27FC236}">
                <a16:creationId xmlns:a16="http://schemas.microsoft.com/office/drawing/2014/main" id="{811E472E-1F98-44BB-ACFB-245EE6D2010F}"/>
              </a:ext>
            </a:extLst>
          </p:cNvPr>
          <p:cNvSpPr txBox="1"/>
          <p:nvPr/>
        </p:nvSpPr>
        <p:spPr>
          <a:xfrm>
            <a:off x="1062135" y="174625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Conditional Survival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190500" y="5715000"/>
            <a:ext cx="85725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Probability subject lives beyond </a:t>
            </a:r>
            <a:r>
              <a:rPr lang="en-US" sz="2800" b="0" i="1" u="none" dirty="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 given alive at </a:t>
            </a:r>
            <a:r>
              <a:rPr lang="en-US" sz="2800" b="0" i="1" u="none" dirty="0">
                <a:latin typeface="Arial"/>
                <a:ea typeface="Arial"/>
                <a:cs typeface="Arial"/>
                <a:sym typeface="Arial"/>
              </a:rPr>
              <a:t>r = 1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347" name="Google Shape;347;p50" descr="condsurv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0700" y="1371600"/>
            <a:ext cx="6134100" cy="3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7A5AE59A-1B97-43ED-A7A9-2A8129CCAD97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6" name="Google Shape;345;p50">
            <a:extLst>
              <a:ext uri="{FF2B5EF4-FFF2-40B4-BE49-F238E27FC236}">
                <a16:creationId xmlns:a16="http://schemas.microsoft.com/office/drawing/2014/main" id="{D4DABA98-92F4-4C27-AA20-6E8712979690}"/>
              </a:ext>
            </a:extLst>
          </p:cNvPr>
          <p:cNvSpPr txBox="1"/>
          <p:nvPr/>
        </p:nvSpPr>
        <p:spPr>
          <a:xfrm>
            <a:off x="819150" y="22383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 | r </a:t>
            </a: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1)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480623" y="1427162"/>
            <a:ext cx="8686800" cy="474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The usual “unconditional” survival function can be 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expressed as: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 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0)  =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0)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Event processes must always have an origin!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4A407303-D335-4D86-8725-B55BC08206F2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Google Shape;352;p51">
            <a:extLst>
              <a:ext uri="{FF2B5EF4-FFF2-40B4-BE49-F238E27FC236}">
                <a16:creationId xmlns:a16="http://schemas.microsoft.com/office/drawing/2014/main" id="{99D12866-F9DB-448A-BC33-0B81E26459F6}"/>
              </a:ext>
            </a:extLst>
          </p:cNvPr>
          <p:cNvSpPr txBox="1"/>
          <p:nvPr/>
        </p:nvSpPr>
        <p:spPr>
          <a:xfrm>
            <a:off x="480623" y="261937"/>
            <a:ext cx="83359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Origins: All Survival is Conditional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/>
        </p:nvSpPr>
        <p:spPr>
          <a:xfrm>
            <a:off x="693737" y="2238375"/>
            <a:ext cx="8256587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)  =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) =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1 -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US" sz="2800" b="0" i="0" u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The complement of the conditional survival function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F7748D0-5319-4E0C-BE26-7FE294F7137D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59;p52">
            <a:extLst>
              <a:ext uri="{FF2B5EF4-FFF2-40B4-BE49-F238E27FC236}">
                <a16:creationId xmlns:a16="http://schemas.microsoft.com/office/drawing/2014/main" id="{ECC9B7B5-CA1F-4673-84D6-DAB3DB864402}"/>
              </a:ext>
            </a:extLst>
          </p:cNvPr>
          <p:cNvSpPr txBox="1"/>
          <p:nvPr/>
        </p:nvSpPr>
        <p:spPr>
          <a:xfrm>
            <a:off x="784549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Conditional Mortality Function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/>
        </p:nvSpPr>
        <p:spPr>
          <a:xfrm>
            <a:off x="285750" y="5880151"/>
            <a:ext cx="85725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Probability subject dies before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given alive at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 = 1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67" name="Google Shape;367;p53" descr="condmo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295401"/>
            <a:ext cx="7467600" cy="44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7;p16">
            <a:extLst>
              <a:ext uri="{FF2B5EF4-FFF2-40B4-BE49-F238E27FC236}">
                <a16:creationId xmlns:a16="http://schemas.microsoft.com/office/drawing/2014/main" id="{991FD6FA-522A-43D4-B790-F24973525E01}"/>
              </a:ext>
            </a:extLst>
          </p:cNvPr>
          <p:cNvSpPr txBox="1"/>
          <p:nvPr/>
        </p:nvSpPr>
        <p:spPr>
          <a:xfrm>
            <a:off x="0" y="0"/>
            <a:ext cx="9144000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7" name="Google Shape;365;p53">
            <a:extLst>
              <a:ext uri="{FF2B5EF4-FFF2-40B4-BE49-F238E27FC236}">
                <a16:creationId xmlns:a16="http://schemas.microsoft.com/office/drawing/2014/main" id="{CF658E4F-DBA7-46DD-8BF3-643B8A9FBCF7}"/>
              </a:ext>
            </a:extLst>
          </p:cNvPr>
          <p:cNvSpPr txBox="1"/>
          <p:nvPr/>
        </p:nvSpPr>
        <p:spPr>
          <a:xfrm>
            <a:off x="800100" y="249287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 | r = 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1)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/>
        </p:nvSpPr>
        <p:spPr>
          <a:xfrm>
            <a:off x="190499" y="1981200"/>
            <a:ext cx="8785549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1 -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]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(better for tricking Bayesian software) </a:t>
            </a: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76140870-9246-4F28-BDED-45AC7C5B8B7C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80;p55">
            <a:extLst>
              <a:ext uri="{FF2B5EF4-FFF2-40B4-BE49-F238E27FC236}">
                <a16:creationId xmlns:a16="http://schemas.microsoft.com/office/drawing/2014/main" id="{7135EF23-0979-4E59-A384-8EFAC5B20F59}"/>
              </a:ext>
            </a:extLst>
          </p:cNvPr>
          <p:cNvSpPr txBox="1"/>
          <p:nvPr/>
        </p:nvSpPr>
        <p:spPr>
          <a:xfrm>
            <a:off x="781050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Convenient Reformulation: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1608-FC3B-44E4-8D2B-3043E75F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mortality function is the inverse of the survival function</a:t>
            </a:r>
          </a:p>
          <a:p>
            <a:endParaRPr lang="en-US" dirty="0"/>
          </a:p>
          <a:p>
            <a:r>
              <a:rPr lang="en-US" dirty="0"/>
              <a:t>Survival is conditional</a:t>
            </a:r>
          </a:p>
          <a:p>
            <a:endParaRPr lang="en-US" dirty="0"/>
          </a:p>
          <a:p>
            <a:r>
              <a:rPr lang="en-US" dirty="0"/>
              <a:t>We are interested in estimating the probability that a duck survived to time s given we know it survived to time r</a:t>
            </a:r>
          </a:p>
          <a:p>
            <a:endParaRPr lang="en-US" dirty="0"/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C514AC77-F919-4F5C-8027-3AC96A75009C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r>
              <a:rPr lang="en-US" sz="44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496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539750" y="2122487"/>
            <a:ext cx="7756525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Survival? – yes, but often as more of a spinoff.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Modern survival analysis often focuses on hazards because of interpretability.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US" sz="2800" dirty="0"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cs typeface="Arial"/>
                <a:sym typeface="Arial"/>
              </a:rPr>
              <a:t>Hazards are conditional on survival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US" sz="2800" dirty="0"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cs typeface="Arial"/>
                <a:sym typeface="Arial"/>
              </a:rPr>
              <a:t>Instantaneous rate of occurrence of the event</a:t>
            </a:r>
            <a:endParaRPr dirty="0"/>
          </a:p>
        </p:txBody>
      </p:sp>
      <p:sp>
        <p:nvSpPr>
          <p:cNvPr id="107" name="Google Shape;107;p16"/>
          <p:cNvSpPr txBox="1"/>
          <p:nvPr/>
        </p:nvSpPr>
        <p:spPr>
          <a:xfrm>
            <a:off x="-12" y="-12"/>
            <a:ext cx="9144000" cy="906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Models of What?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/>
        </p:nvSpPr>
        <p:spPr>
          <a:xfrm>
            <a:off x="190500" y="1866900"/>
            <a:ext cx="8763000" cy="378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Recall data triplet 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800" b="0" i="0" u="none" baseline="-25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1" u="none" dirty="0">
                <a:solidFill>
                  <a:schemeClr val="tx1"/>
                </a:solidFill>
                <a:sym typeface="Arial"/>
              </a:rPr>
              <a:t>	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Likelihood contribution: Probability that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between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conditional on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1" u="none" baseline="-25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DCFB4560-9EDF-41D3-9FDD-E329A56465EC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87;p56">
            <a:extLst>
              <a:ext uri="{FF2B5EF4-FFF2-40B4-BE49-F238E27FC236}">
                <a16:creationId xmlns:a16="http://schemas.microsoft.com/office/drawing/2014/main" id="{FF8D2787-D6E2-4B26-937D-C52ACB946B02}"/>
              </a:ext>
            </a:extLst>
          </p:cNvPr>
          <p:cNvSpPr txBox="1"/>
          <p:nvPr/>
        </p:nvSpPr>
        <p:spPr>
          <a:xfrm>
            <a:off x="1176434" y="-8553"/>
            <a:ext cx="7315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Macrostructure Contributions to the Likelihood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/>
        </p:nvSpPr>
        <p:spPr>
          <a:xfrm>
            <a:off x="285161" y="1906964"/>
            <a:ext cx="8153400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 triplet 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1" u="none" dirty="0">
                <a:solidFill>
                  <a:schemeClr val="tx1"/>
                </a:solidFill>
                <a:sym typeface="Arial"/>
              </a:rPr>
              <a:t>s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1" u="none" baseline="-25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baseline="-25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Left-truncated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interval-censored</a:t>
            </a:r>
            <a:r>
              <a:rPr lang="en-US" sz="2800" b="0" i="1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Left-truncated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because we will not even discover subjects for which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The sample is biased toward survivors, and is not a random sample of the target population.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423AC852-3F93-4720-8AF4-0E8AF9FA39DE}"/>
              </a:ext>
            </a:extLst>
          </p:cNvPr>
          <p:cNvSpPr txBox="1"/>
          <p:nvPr/>
        </p:nvSpPr>
        <p:spPr>
          <a:xfrm>
            <a:off x="27992" y="0"/>
            <a:ext cx="9088016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394;p57">
            <a:extLst>
              <a:ext uri="{FF2B5EF4-FFF2-40B4-BE49-F238E27FC236}">
                <a16:creationId xmlns:a16="http://schemas.microsoft.com/office/drawing/2014/main" id="{37DA96CC-353D-4024-A16C-24AC8765C5C0}"/>
              </a:ext>
            </a:extLst>
          </p:cNvPr>
          <p:cNvSpPr txBox="1"/>
          <p:nvPr/>
        </p:nvSpPr>
        <p:spPr>
          <a:xfrm>
            <a:off x="914400" y="186612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Properties of </a:t>
            </a:r>
            <a:r>
              <a:rPr lang="en-US" sz="3600" b="1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e, r, s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/>
        </p:nvSpPr>
        <p:spPr>
          <a:xfrm>
            <a:off x="297233" y="1803795"/>
            <a:ext cx="8686800" cy="43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What is the target population for inference?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The population composed of all individuals that experienced a valid origin, that is, all subjects for whom </a:t>
            </a:r>
            <a:r>
              <a:rPr lang="en-US" sz="2800" b="1" i="1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0.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E.g., a birth cohort, a cohort of initiated nests, etc.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Left-truncation (delayed-entry) results in a biased sample </a:t>
            </a:r>
            <a:r>
              <a:rPr lang="en-US" sz="2800" b="0" i="0" u="none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w.r.t.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the population of inferential interest.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D1E363C8-9E3D-4815-A163-DF9ED8DA2BAA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401;p58">
            <a:extLst>
              <a:ext uri="{FF2B5EF4-FFF2-40B4-BE49-F238E27FC236}">
                <a16:creationId xmlns:a16="http://schemas.microsoft.com/office/drawing/2014/main" id="{160DF7E2-926D-444B-AF4E-8A3DE938CE7E}"/>
              </a:ext>
            </a:extLst>
          </p:cNvPr>
          <p:cNvSpPr txBox="1"/>
          <p:nvPr/>
        </p:nvSpPr>
        <p:spPr>
          <a:xfrm>
            <a:off x="787724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Triplet Data: A Biased Sample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/>
        </p:nvSpPr>
        <p:spPr>
          <a:xfrm>
            <a:off x="342900" y="1823187"/>
            <a:ext cx="8801100" cy="251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baseline="-25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If e &gt; 0,  likelihood must be constructed to appropriately reflect the biasing effect of left-truncation.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63091702-0B0A-4650-BFFC-0C39831BC019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407;p59">
            <a:extLst>
              <a:ext uri="{FF2B5EF4-FFF2-40B4-BE49-F238E27FC236}">
                <a16:creationId xmlns:a16="http://schemas.microsoft.com/office/drawing/2014/main" id="{AD592FAF-5817-47D6-AB1F-67CBFAF12ABE}"/>
              </a:ext>
            </a:extLst>
          </p:cNvPr>
          <p:cNvSpPr txBox="1"/>
          <p:nvPr/>
        </p:nvSpPr>
        <p:spPr>
          <a:xfrm>
            <a:off x="485970" y="0"/>
            <a:ext cx="7315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Conditioning on </a:t>
            </a:r>
            <a:r>
              <a:rPr lang="en-US" sz="3600" i="1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i="0" u="none" dirty="0">
                <a:solidFill>
                  <a:schemeClr val="bg1"/>
                </a:solidFill>
                <a:sym typeface="Arial"/>
              </a:rPr>
              <a:t> Adjusts Likelihood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/>
        </p:nvSpPr>
        <p:spPr>
          <a:xfrm>
            <a:off x="314908" y="1537494"/>
            <a:ext cx="8801100" cy="378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 are said to be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interval-censored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is only known to lie in the interval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Again, the likelihood needs to capture this.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F14B393B-B41E-4390-AE20-E1EA16ED7143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413;p60">
            <a:extLst>
              <a:ext uri="{FF2B5EF4-FFF2-40B4-BE49-F238E27FC236}">
                <a16:creationId xmlns:a16="http://schemas.microsoft.com/office/drawing/2014/main" id="{38EAB4EC-CB7F-42A9-8483-3C79B1C62F97}"/>
              </a:ext>
            </a:extLst>
          </p:cNvPr>
          <p:cNvSpPr txBox="1"/>
          <p:nvPr/>
        </p:nvSpPr>
        <p:spPr>
          <a:xfrm>
            <a:off x="653920" y="261937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Interval Censoring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/>
        </p:nvSpPr>
        <p:spPr>
          <a:xfrm>
            <a:off x="377401" y="1995323"/>
            <a:ext cx="86106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This expression is very flexible!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Potential exceptions?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1. Event time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observed exactly?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2. Event never observed 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(right-censored)?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7EEFAC3F-EC3D-4FB0-B902-C163E73E6B5D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Google Shape;419;p61">
            <a:extLst>
              <a:ext uri="{FF2B5EF4-FFF2-40B4-BE49-F238E27FC236}">
                <a16:creationId xmlns:a16="http://schemas.microsoft.com/office/drawing/2014/main" id="{30078B94-CC91-494C-A312-AD0F332CF2C5}"/>
              </a:ext>
            </a:extLst>
          </p:cNvPr>
          <p:cNvSpPr txBox="1"/>
          <p:nvPr/>
        </p:nvSpPr>
        <p:spPr>
          <a:xfrm>
            <a:off x="700574" y="49212"/>
            <a:ext cx="7315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Macrostructure Contributions to the Likelihood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/>
        </p:nvSpPr>
        <p:spPr>
          <a:xfrm>
            <a:off x="256592" y="1778783"/>
            <a:ext cx="8648700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32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Death time </a:t>
            </a:r>
            <a:r>
              <a:rPr lang="en-US" sz="3200" b="0" i="1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</a:t>
            </a: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 observed exactly?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	-Could argue measurement is always finite.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	-Exact death times lead to a slightly different 		likelihood (another class :-)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		</a:t>
            </a: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sym typeface="Arial"/>
              </a:rPr>
              <a:t>2. Death never observed?</a:t>
            </a:r>
            <a:endParaRPr sz="32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	But death is inevitable, so </a:t>
            </a:r>
            <a:r>
              <a:rPr lang="en-US" sz="3200" b="0" i="1" u="none" dirty="0">
                <a:solidFill>
                  <a:schemeClr val="tx1"/>
                </a:solidFill>
                <a:sym typeface="Arial"/>
              </a:rPr>
              <a:t>s = ∞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90A8B94C-366C-49E1-9548-2DBB2115DE71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5" name="Google Shape;426;p62">
            <a:extLst>
              <a:ext uri="{FF2B5EF4-FFF2-40B4-BE49-F238E27FC236}">
                <a16:creationId xmlns:a16="http://schemas.microsoft.com/office/drawing/2014/main" id="{3DEB719E-4078-485F-A029-963E2D79B754}"/>
              </a:ext>
            </a:extLst>
          </p:cNvPr>
          <p:cNvSpPr txBox="1"/>
          <p:nvPr/>
        </p:nvSpPr>
        <p:spPr>
          <a:xfrm>
            <a:off x="27992" y="249318"/>
            <a:ext cx="88773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Potential Exceptions?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/>
        </p:nvSpPr>
        <p:spPr>
          <a:xfrm>
            <a:off x="1437480" y="4999038"/>
            <a:ext cx="6029325" cy="12192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1768475" y="1816100"/>
            <a:ext cx="5184775" cy="137318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69850" y="1188615"/>
            <a:ext cx="8764587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Product of likelihood contributions over all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subjects</a:t>
            </a: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2462" y="1931987"/>
            <a:ext cx="487680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087" y="4988753"/>
            <a:ext cx="5543550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 txBox="1"/>
          <p:nvPr/>
        </p:nvSpPr>
        <p:spPr>
          <a:xfrm>
            <a:off x="0" y="3352800"/>
            <a:ext cx="8834437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 likelihood for the continuous </a:t>
            </a: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r.v.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But looks just like 2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Bernoulli trials –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successes,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failures: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16">
            <a:extLst>
              <a:ext uri="{FF2B5EF4-FFF2-40B4-BE49-F238E27FC236}">
                <a16:creationId xmlns:a16="http://schemas.microsoft.com/office/drawing/2014/main" id="{3C9A17EC-87A6-4DEC-BCD3-732448A7B036}"/>
              </a:ext>
            </a:extLst>
          </p:cNvPr>
          <p:cNvSpPr txBox="1"/>
          <p:nvPr/>
        </p:nvSpPr>
        <p:spPr>
          <a:xfrm>
            <a:off x="29871" y="-92497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10" name="Google Shape;435;p63">
            <a:extLst>
              <a:ext uri="{FF2B5EF4-FFF2-40B4-BE49-F238E27FC236}">
                <a16:creationId xmlns:a16="http://schemas.microsoft.com/office/drawing/2014/main" id="{A400D5D0-9C6D-4D5C-A902-03F356620801}"/>
              </a:ext>
            </a:extLst>
          </p:cNvPr>
          <p:cNvSpPr txBox="1"/>
          <p:nvPr/>
        </p:nvSpPr>
        <p:spPr>
          <a:xfrm>
            <a:off x="114299" y="41276"/>
            <a:ext cx="88011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Total Data Likelihood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449827F-79FD-4678-8C58-694D5855BDF5}"/>
              </a:ext>
            </a:extLst>
          </p:cNvPr>
          <p:cNvSpPr txBox="1"/>
          <p:nvPr/>
        </p:nvSpPr>
        <p:spPr>
          <a:xfrm>
            <a:off x="29871" y="-92497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171450" y="187115"/>
            <a:ext cx="88011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Total Data Likelihood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46" name="Google Shape;446;p64"/>
          <p:cNvSpPr txBox="1"/>
          <p:nvPr/>
        </p:nvSpPr>
        <p:spPr>
          <a:xfrm>
            <a:off x="264821" y="1838535"/>
            <a:ext cx="8707729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This equivalence to a count data (binomial) problem is of no significance other than for “tricking” software into doing the numerical computations we need. 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Thinking otherwise can eventually get you in trouble.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Although likelihoods are often equivalent to GLM likelihoods for count data, this is a coincidence – the </a:t>
            </a:r>
            <a:r>
              <a:rPr lang="en-US" sz="2800" b="0" i="0" u="none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r.v.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is the </a:t>
            </a:r>
            <a:r>
              <a:rPr lang="en-US" sz="2800" b="0" i="0" u="none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c.r.v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. </a:t>
            </a:r>
            <a:r>
              <a:rPr lang="en-US" sz="2800" b="1" i="1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.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7;p16">
            <a:extLst>
              <a:ext uri="{FF2B5EF4-FFF2-40B4-BE49-F238E27FC236}">
                <a16:creationId xmlns:a16="http://schemas.microsoft.com/office/drawing/2014/main" id="{EE59B820-594C-48EF-8592-276AEF3A90DB}"/>
              </a:ext>
            </a:extLst>
          </p:cNvPr>
          <p:cNvSpPr txBox="1"/>
          <p:nvPr/>
        </p:nvSpPr>
        <p:spPr>
          <a:xfrm>
            <a:off x="29871" y="-92497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52" name="Google Shape;452;p65"/>
          <p:cNvSpPr txBox="1"/>
          <p:nvPr/>
        </p:nvSpPr>
        <p:spPr>
          <a:xfrm>
            <a:off x="171450" y="167059"/>
            <a:ext cx="88011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Example of Data Setup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54" name="Google Shape;454;p65" descr="blackduck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333500"/>
            <a:ext cx="5422900" cy="434181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5"/>
          <p:cNvSpPr txBox="1"/>
          <p:nvPr/>
        </p:nvSpPr>
        <p:spPr>
          <a:xfrm>
            <a:off x="171450" y="5803376"/>
            <a:ext cx="85725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Radiotagged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Black Ducks (PWRC 1989 Biometrics)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308769" y="5430411"/>
            <a:ext cx="852646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dirty="0" err="1">
                <a:latin typeface="Arial"/>
                <a:ea typeface="Arial"/>
                <a:cs typeface="Arial"/>
                <a:sym typeface="Arial"/>
              </a:rPr>
              <a:t>DelGiudice</a:t>
            </a:r>
            <a:r>
              <a:rPr lang="en-US" sz="1800" b="0" i="0" u="none" dirty="0">
                <a:latin typeface="Arial"/>
                <a:ea typeface="Arial"/>
                <a:cs typeface="Arial"/>
                <a:sym typeface="Arial"/>
              </a:rPr>
              <a:t>, et al. 2009 in Recovery of gray wolves in the Great Lakes Region of the United States:  an endangered species success story.  Springer.  New York, New York.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2CBAB-DFFA-4A58-83FF-078768DA9020}"/>
              </a:ext>
            </a:extLst>
          </p:cNvPr>
          <p:cNvSpPr/>
          <p:nvPr/>
        </p:nvSpPr>
        <p:spPr>
          <a:xfrm>
            <a:off x="231775" y="1239838"/>
            <a:ext cx="8756650" cy="403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F24D0B-58F8-4322-AE11-B1A73C58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838"/>
            <a:ext cx="841057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07;p16">
            <a:extLst>
              <a:ext uri="{FF2B5EF4-FFF2-40B4-BE49-F238E27FC236}">
                <a16:creationId xmlns:a16="http://schemas.microsoft.com/office/drawing/2014/main" id="{392BF3C1-2061-478F-8113-1820BD759F4D}"/>
              </a:ext>
            </a:extLst>
          </p:cNvPr>
          <p:cNvSpPr txBox="1"/>
          <p:nvPr/>
        </p:nvSpPr>
        <p:spPr>
          <a:xfrm>
            <a:off x="38100" y="0"/>
            <a:ext cx="9144000" cy="906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</a:rPr>
              <a:t>Example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1CB7B239-A835-472E-A994-022D160B1D15}"/>
              </a:ext>
            </a:extLst>
          </p:cNvPr>
          <p:cNvSpPr txBox="1"/>
          <p:nvPr/>
        </p:nvSpPr>
        <p:spPr>
          <a:xfrm>
            <a:off x="29871" y="-92497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60" name="Google Shape;460;p66"/>
          <p:cNvSpPr txBox="1"/>
          <p:nvPr/>
        </p:nvSpPr>
        <p:spPr>
          <a:xfrm>
            <a:off x="228600" y="228600"/>
            <a:ext cx="83058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Data Triplets: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61" name="Google Shape;461;p66"/>
          <p:cNvSpPr txBox="1"/>
          <p:nvPr/>
        </p:nvSpPr>
        <p:spPr>
          <a:xfrm>
            <a:off x="0" y="1104900"/>
            <a:ext cx="8953500" cy="31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Example triplets from 4 ducks:  2 deaths, 2 right-censored.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Daily monitoring.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Intermediate “visits” at which the subject was still alive are not recorded.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2" name="Google Shape;462;p66"/>
          <p:cNvSpPr txBox="1"/>
          <p:nvPr/>
        </p:nvSpPr>
        <p:spPr>
          <a:xfrm>
            <a:off x="306679" y="3996261"/>
            <a:ext cx="8562392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2000"/>
            </a:pP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Animal	(</a:t>
            </a:r>
            <a:r>
              <a:rPr lang="en-US" sz="2000" b="1" i="0" u="none" dirty="0" err="1">
                <a:solidFill>
                  <a:schemeClr val="tx1"/>
                </a:solidFill>
                <a:sym typeface="Arial"/>
              </a:rPr>
              <a:t>i</a:t>
            </a: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)	Day of</a:t>
            </a:r>
            <a:r>
              <a:rPr lang="en-US" sz="2000" b="1" dirty="0">
                <a:solidFill>
                  <a:schemeClr val="tx1"/>
                </a:solidFill>
              </a:rPr>
              <a:t> entry, </a:t>
            </a:r>
            <a:r>
              <a:rPr lang="en-US" sz="2000" b="1" i="1" dirty="0" err="1">
                <a:solidFill>
                  <a:schemeClr val="tx1"/>
                </a:solidFill>
              </a:rPr>
              <a:t>e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i="1" baseline="-25000" dirty="0">
                <a:solidFill>
                  <a:schemeClr val="tx1"/>
                </a:solidFill>
              </a:rPr>
              <a:t>       </a:t>
            </a: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Day last </a:t>
            </a:r>
            <a:r>
              <a:rPr lang="en-US" sz="2000" b="1" dirty="0">
                <a:solidFill>
                  <a:schemeClr val="tx1"/>
                </a:solidFill>
              </a:rPr>
              <a:t>alive, </a:t>
            </a:r>
            <a:r>
              <a:rPr lang="en-US" sz="2000" b="1" i="1" dirty="0" err="1">
                <a:solidFill>
                  <a:schemeClr val="tx1"/>
                </a:solidFill>
              </a:rPr>
              <a:t>r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i="1" baseline="-25000" dirty="0">
                <a:solidFill>
                  <a:schemeClr val="tx1"/>
                </a:solidFill>
              </a:rPr>
              <a:t>        </a:t>
            </a: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Day first</a:t>
            </a:r>
            <a:r>
              <a:rPr lang="en-US" sz="2000" b="1" dirty="0">
                <a:solidFill>
                  <a:schemeClr val="tx1"/>
                </a:solidFill>
              </a:rPr>
              <a:t> dead, </a:t>
            </a:r>
            <a:r>
              <a:rPr lang="en-US" sz="2000" b="1" i="1" dirty="0" err="1">
                <a:solidFill>
                  <a:schemeClr val="tx1"/>
                </a:solidFill>
              </a:rPr>
              <a:t>s</a:t>
            </a:r>
            <a:r>
              <a:rPr lang="en-US" sz="2000" b="1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1				1				2				3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	10				1				17				18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	20				1				32				∞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tx1"/>
                </a:solidFill>
                <a:sym typeface="Arial"/>
              </a:rPr>
              <a:t>	30				1				56				∞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 txBox="1"/>
          <p:nvPr/>
        </p:nvSpPr>
        <p:spPr>
          <a:xfrm>
            <a:off x="304799" y="2743200"/>
            <a:ext cx="876455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2000"/>
            </a:pPr>
            <a:r>
              <a:rPr lang="en-US" sz="2400" b="1" i="0" u="none" dirty="0">
                <a:sym typeface="Arial"/>
              </a:rPr>
              <a:t>Animal	(</a:t>
            </a:r>
            <a:r>
              <a:rPr lang="en-US" sz="2400" b="1" i="0" u="none" dirty="0" err="1">
                <a:sym typeface="Arial"/>
              </a:rPr>
              <a:t>i</a:t>
            </a:r>
            <a:r>
              <a:rPr lang="en-US" sz="2400" b="1" i="0" u="none" dirty="0">
                <a:sym typeface="Arial"/>
              </a:rPr>
              <a:t>)     Day of </a:t>
            </a:r>
            <a:r>
              <a:rPr lang="en-US" sz="2400" b="1" dirty="0"/>
              <a:t>entry, </a:t>
            </a:r>
            <a:r>
              <a:rPr lang="en-US" sz="2400" b="1" i="1" dirty="0" err="1"/>
              <a:t>e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r>
              <a:rPr lang="en-US" sz="2400" b="1" baseline="-25000" dirty="0"/>
              <a:t>    </a:t>
            </a:r>
            <a:r>
              <a:rPr lang="en-US" sz="2400" b="1" i="0" u="none" dirty="0">
                <a:sym typeface="Arial"/>
              </a:rPr>
              <a:t>Day last </a:t>
            </a:r>
            <a:r>
              <a:rPr lang="en-US" sz="2400" b="1" dirty="0"/>
              <a:t>alive, </a:t>
            </a:r>
            <a:r>
              <a:rPr lang="en-US" sz="2400" b="1" i="1" dirty="0" err="1"/>
              <a:t>r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           </a:t>
            </a:r>
            <a:r>
              <a:rPr lang="en-US" sz="2400" b="1" i="0" u="none" dirty="0">
                <a:sym typeface="Arial"/>
              </a:rPr>
              <a:t>Day first</a:t>
            </a:r>
            <a:r>
              <a:rPr lang="en-US" sz="2400" b="1" dirty="0"/>
              <a:t> dead, </a:t>
            </a:r>
            <a:r>
              <a:rPr lang="en-US" sz="2400" b="1" i="1" dirty="0" err="1"/>
              <a:t>s</a:t>
            </a:r>
            <a:r>
              <a:rPr lang="en-US" sz="2400" b="1" i="1" baseline="-25000" dirty="0" err="1"/>
              <a:t>i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			</a:t>
            </a:r>
            <a:r>
              <a:rPr lang="en-US" sz="2400" b="1" i="1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	</a:t>
            </a:r>
            <a:endParaRPr sz="2400" b="1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sym typeface="Arial"/>
              </a:rPr>
              <a:t>10		      			1		                17		                   18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69" name="Google Shape;469;p67"/>
          <p:cNvSpPr txBox="1"/>
          <p:nvPr/>
        </p:nvSpPr>
        <p:spPr>
          <a:xfrm>
            <a:off x="304800" y="1866900"/>
            <a:ext cx="8153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Example (death observed):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0" name="Google Shape;470;p67"/>
          <p:cNvSpPr txBox="1"/>
          <p:nvPr/>
        </p:nvSpPr>
        <p:spPr>
          <a:xfrm>
            <a:off x="419100" y="4114800"/>
            <a:ext cx="18827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Becomes :</a:t>
            </a:r>
            <a:endParaRPr dirty="0"/>
          </a:p>
        </p:txBody>
      </p:sp>
      <p:sp>
        <p:nvSpPr>
          <p:cNvPr id="471" name="Google Shape;471;p67"/>
          <p:cNvSpPr txBox="1"/>
          <p:nvPr/>
        </p:nvSpPr>
        <p:spPr>
          <a:xfrm>
            <a:off x="743726" y="4638675"/>
            <a:ext cx="78867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dirty="0">
                <a:ea typeface="Arial"/>
                <a:cs typeface="Arial"/>
                <a:sym typeface="Arial"/>
              </a:rPr>
              <a:t>(record)		</a:t>
            </a:r>
            <a:r>
              <a:rPr lang="en-US" sz="2400" b="1" i="1" u="none" dirty="0" err="1">
                <a:ea typeface="Arial"/>
                <a:cs typeface="Arial"/>
                <a:sym typeface="Arial"/>
              </a:rPr>
              <a:t>left</a:t>
            </a:r>
            <a:r>
              <a:rPr lang="en-US" sz="2400" b="1" i="1" u="none" baseline="-25000" dirty="0" err="1">
                <a:ea typeface="Arial"/>
                <a:cs typeface="Arial"/>
                <a:sym typeface="Arial"/>
              </a:rPr>
              <a:t>ij</a:t>
            </a:r>
            <a:r>
              <a:rPr lang="en-US" sz="2400" b="1" i="0" u="none" dirty="0">
                <a:ea typeface="Arial"/>
                <a:cs typeface="Arial"/>
                <a:sym typeface="Arial"/>
              </a:rPr>
              <a:t>		</a:t>
            </a:r>
            <a:r>
              <a:rPr lang="en-US" sz="2400" b="1" i="1" u="none" dirty="0" err="1">
                <a:ea typeface="Arial"/>
                <a:cs typeface="Arial"/>
                <a:sym typeface="Arial"/>
              </a:rPr>
              <a:t>right</a:t>
            </a:r>
            <a:r>
              <a:rPr lang="en-US" sz="2400" b="1" i="1" u="none" baseline="-25000" dirty="0" err="1">
                <a:ea typeface="Arial"/>
                <a:cs typeface="Arial"/>
                <a:sym typeface="Arial"/>
              </a:rPr>
              <a:t>ij</a:t>
            </a:r>
            <a:r>
              <a:rPr lang="en-US" sz="2400" b="1" i="1" u="none" dirty="0">
                <a:ea typeface="Arial"/>
                <a:cs typeface="Arial"/>
                <a:sym typeface="Arial"/>
              </a:rPr>
              <a:t>		</a:t>
            </a:r>
            <a:r>
              <a:rPr lang="en-US" sz="2400" b="1" i="1" u="none" dirty="0" err="1">
                <a:ea typeface="Arial"/>
                <a:cs typeface="Arial"/>
                <a:sym typeface="Arial"/>
              </a:rPr>
              <a:t>censored</a:t>
            </a:r>
            <a:r>
              <a:rPr lang="en-US" sz="2400" b="1" i="1" u="none" baseline="-25000" dirty="0" err="1">
                <a:ea typeface="Arial"/>
                <a:cs typeface="Arial"/>
                <a:sym typeface="Arial"/>
              </a:rPr>
              <a:t>ij</a:t>
            </a:r>
            <a:endParaRPr sz="2400" b="1" i="0" u="non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sym typeface="Arial"/>
              </a:rPr>
              <a:t>10(1)			1			  17				1</a:t>
            </a:r>
            <a:endParaRPr sz="2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sym typeface="Arial"/>
              </a:rPr>
              <a:t>10(2)			17			  18				0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D0309BBE-18B1-460F-A9C4-94CCDEBD5548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8" name="Google Shape;467;p67">
            <a:extLst>
              <a:ext uri="{FF2B5EF4-FFF2-40B4-BE49-F238E27FC236}">
                <a16:creationId xmlns:a16="http://schemas.microsoft.com/office/drawing/2014/main" id="{C1450029-A5C6-474A-A6E5-B064AD95DA77}"/>
              </a:ext>
            </a:extLst>
          </p:cNvPr>
          <p:cNvSpPr txBox="1"/>
          <p:nvPr/>
        </p:nvSpPr>
        <p:spPr>
          <a:xfrm>
            <a:off x="228600" y="0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To trick </a:t>
            </a: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software, we break each data triplet into 2 records: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22E882B7-7535-46DA-8DE4-D880F9DED356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77" name="Google Shape;477;p68"/>
          <p:cNvSpPr txBox="1"/>
          <p:nvPr/>
        </p:nvSpPr>
        <p:spPr>
          <a:xfrm>
            <a:off x="228600" y="0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To trick software, we break each data triplet into 2 records: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8"/>
          <p:cNvSpPr txBox="1"/>
          <p:nvPr/>
        </p:nvSpPr>
        <p:spPr>
          <a:xfrm>
            <a:off x="228600" y="2014538"/>
            <a:ext cx="7886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Animal(record)		</a:t>
            </a:r>
            <a:r>
              <a:rPr lang="en-US" sz="2400" b="1" i="1" u="none" dirty="0" err="1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400" b="1" i="1" u="none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1" i="1" u="none" dirty="0" err="1"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-US" sz="2400" b="1" i="1" u="none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2400" b="1" i="1" u="none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1" i="1" u="none" dirty="0" err="1">
                <a:latin typeface="Arial"/>
                <a:ea typeface="Arial"/>
                <a:cs typeface="Arial"/>
                <a:sym typeface="Arial"/>
              </a:rPr>
              <a:t>censored</a:t>
            </a:r>
            <a:r>
              <a:rPr lang="en-US" sz="2400" b="1" i="1" u="none" baseline="-25000" dirty="0" err="1">
                <a:latin typeface="Arial"/>
                <a:ea typeface="Arial"/>
                <a:cs typeface="Arial"/>
                <a:sym typeface="Arial"/>
              </a:rPr>
              <a:t>ij</a:t>
            </a:r>
            <a:endParaRPr sz="2400" b="1" i="0" u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10(1)					1			17		 	       </a:t>
            </a:r>
            <a:r>
              <a:rPr lang="en-US" sz="2400" b="1" i="0" u="none" dirty="0">
                <a:solidFill>
                  <a:schemeClr val="tx1"/>
                </a:solidFill>
                <a:sym typeface="Arial"/>
              </a:rPr>
              <a:t>1</a:t>
            </a:r>
            <a:endParaRPr sz="2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10(2)			          17		      18		             </a:t>
            </a:r>
            <a:r>
              <a:rPr lang="en-US" sz="2400" b="1" i="0" u="none" dirty="0">
                <a:solidFill>
                  <a:schemeClr val="tx1"/>
                </a:solidFill>
                <a:sym typeface="Arial"/>
              </a:rPr>
              <a:t>0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228600" y="3619500"/>
            <a:ext cx="84963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Recall likelihood contribution is of the form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1st record (censored=1) used to compute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2d record (censored=0) used to compute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).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7;p16">
            <a:extLst>
              <a:ext uri="{FF2B5EF4-FFF2-40B4-BE49-F238E27FC236}">
                <a16:creationId xmlns:a16="http://schemas.microsoft.com/office/drawing/2014/main" id="{1A9102C8-18BC-43E0-B33F-98E8225671BA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85" name="Google Shape;485;p69"/>
          <p:cNvSpPr txBox="1"/>
          <p:nvPr/>
        </p:nvSpPr>
        <p:spPr>
          <a:xfrm>
            <a:off x="266700" y="1588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i="0" u="none" dirty="0">
                <a:solidFill>
                  <a:schemeClr val="bg1"/>
                </a:solidFill>
                <a:sym typeface="Arial"/>
              </a:rPr>
              <a:t>To trick software, we break each data triplet into 2 records: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6" name="Google Shape;486;p69"/>
          <p:cNvSpPr txBox="1"/>
          <p:nvPr/>
        </p:nvSpPr>
        <p:spPr>
          <a:xfrm>
            <a:off x="381000" y="2171700"/>
            <a:ext cx="81915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2000"/>
            </a:pPr>
            <a:r>
              <a:rPr lang="en-US" sz="2800" b="1" dirty="0">
                <a:solidFill>
                  <a:srgbClr val="FF0000"/>
                </a:solidFill>
              </a:rPr>
              <a:t>Animal(record)		</a:t>
            </a:r>
            <a:r>
              <a:rPr lang="en-US" sz="2800" b="1" i="1" dirty="0" err="1">
                <a:solidFill>
                  <a:srgbClr val="FF0000"/>
                </a:solidFill>
              </a:rPr>
              <a:t>left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dirty="0">
                <a:solidFill>
                  <a:srgbClr val="FF0000"/>
                </a:solidFill>
              </a:rPr>
              <a:t>		</a:t>
            </a:r>
            <a:r>
              <a:rPr lang="en-US" sz="2800" b="1" i="1" dirty="0" err="1">
                <a:solidFill>
                  <a:srgbClr val="FF0000"/>
                </a:solidFill>
              </a:rPr>
              <a:t>right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ij</a:t>
            </a:r>
            <a:r>
              <a:rPr lang="en-US" sz="2800" b="1" i="1" dirty="0">
                <a:solidFill>
                  <a:srgbClr val="FF0000"/>
                </a:solidFill>
              </a:rPr>
              <a:t>		</a:t>
            </a:r>
            <a:r>
              <a:rPr lang="en-US" sz="2800" b="1" i="1" dirty="0" err="1">
                <a:solidFill>
                  <a:srgbClr val="FF0000"/>
                </a:solidFill>
              </a:rPr>
              <a:t>censored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ij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	20		  			1		   	  32		       ∞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87" name="Google Shape;487;p69"/>
          <p:cNvSpPr txBox="1"/>
          <p:nvPr/>
        </p:nvSpPr>
        <p:spPr>
          <a:xfrm>
            <a:off x="304800" y="1201738"/>
            <a:ext cx="8153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Can economize with right-censored observations: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8" name="Google Shape;488;p69"/>
          <p:cNvSpPr txBox="1"/>
          <p:nvPr/>
        </p:nvSpPr>
        <p:spPr>
          <a:xfrm>
            <a:off x="342900" y="3238500"/>
            <a:ext cx="18827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bg2"/>
                </a:solidFill>
                <a:sym typeface="Arial"/>
              </a:rPr>
              <a:t>Becomes 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89" name="Google Shape;489;p69"/>
          <p:cNvSpPr txBox="1"/>
          <p:nvPr/>
        </p:nvSpPr>
        <p:spPr>
          <a:xfrm>
            <a:off x="266700" y="3500437"/>
            <a:ext cx="7886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1" i="0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Animal(record)		</a:t>
            </a:r>
            <a:r>
              <a:rPr lang="en-US" sz="2800" b="1" i="1" u="none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left</a:t>
            </a:r>
            <a:r>
              <a:rPr lang="en-US" sz="2800" b="1" i="1" u="none" baseline="-250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ij</a:t>
            </a:r>
            <a:r>
              <a:rPr lang="en-US" sz="2800" b="1" i="0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		</a:t>
            </a:r>
            <a:r>
              <a:rPr lang="en-US" sz="2800" b="1" i="1" u="none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right</a:t>
            </a:r>
            <a:r>
              <a:rPr lang="en-US" sz="2800" b="1" i="1" u="none" baseline="-250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ij</a:t>
            </a:r>
            <a:r>
              <a:rPr lang="en-US" sz="2800" b="1" i="1" u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		</a:t>
            </a:r>
            <a:r>
              <a:rPr lang="en-US" sz="2800" b="1" i="1" u="none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censored</a:t>
            </a:r>
            <a:r>
              <a:rPr lang="en-US" sz="2800" b="1" i="1" u="none" baseline="-25000" dirty="0" err="1">
                <a:solidFill>
                  <a:srgbClr val="FF0000"/>
                </a:solidFill>
                <a:ea typeface="Arial"/>
                <a:cs typeface="Arial"/>
                <a:sym typeface="Arial"/>
              </a:rPr>
              <a:t>ij</a:t>
            </a:r>
            <a:endParaRPr sz="2800" b="1" i="0" u="none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 20(1)		 	  1		     	32				</a:t>
            </a: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1</a:t>
            </a:r>
            <a:endParaRPr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rPr lang="en-US" sz="2800" b="1" i="0" u="none" dirty="0">
                <a:solidFill>
                  <a:schemeClr val="tx1"/>
                </a:solidFill>
                <a:sym typeface="Arial"/>
              </a:rPr>
              <a:t>        20(2)			32		 	∞ 				0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90" name="Google Shape;490;p69"/>
          <p:cNvSpPr txBox="1"/>
          <p:nvPr/>
        </p:nvSpPr>
        <p:spPr>
          <a:xfrm>
            <a:off x="247650" y="5060155"/>
            <a:ext cx="86487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∞ 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800" b="0" i="1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baseline="-25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1 (death inevitable), multiplies </a:t>
            </a:r>
            <a:r>
              <a:rPr lang="en-US" sz="2800" b="0" i="1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Lk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by 1, wasted effort.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7;p16">
            <a:extLst>
              <a:ext uri="{FF2B5EF4-FFF2-40B4-BE49-F238E27FC236}">
                <a16:creationId xmlns:a16="http://schemas.microsoft.com/office/drawing/2014/main" id="{79B4E1D7-8D13-4697-A7A4-4CA473FDE909}"/>
              </a:ext>
            </a:extLst>
          </p:cNvPr>
          <p:cNvSpPr txBox="1"/>
          <p:nvPr/>
        </p:nvSpPr>
        <p:spPr>
          <a:xfrm>
            <a:off x="0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96" name="Google Shape;496;p70"/>
          <p:cNvSpPr txBox="1"/>
          <p:nvPr/>
        </p:nvSpPr>
        <p:spPr>
          <a:xfrm>
            <a:off x="0" y="266700"/>
            <a:ext cx="88011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Black duck data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98" name="Google Shape;498;p70" descr="blackduck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100" y="1258094"/>
            <a:ext cx="5422900" cy="434181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0"/>
          <p:cNvSpPr txBox="1"/>
          <p:nvPr/>
        </p:nvSpPr>
        <p:spPr>
          <a:xfrm>
            <a:off x="228600" y="5692775"/>
            <a:ext cx="85725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50 ducks, 18 deaths, so 68 records</a:t>
            </a: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B48C1-740D-44F6-96AC-73B31E13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TextBox 1">
            <a:extLst>
              <a:ext uri="{FF2B5EF4-FFF2-40B4-BE49-F238E27FC236}">
                <a16:creationId xmlns:a16="http://schemas.microsoft.com/office/drawing/2014/main" id="{12AEC443-85EA-4443-B45E-A6FF7A26F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Nimble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26ABD19A-C32D-41FD-9643-7B0DDFF0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73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TextBox 4">
            <a:extLst>
              <a:ext uri="{FF2B5EF4-FFF2-40B4-BE49-F238E27FC236}">
                <a16:creationId xmlns:a16="http://schemas.microsoft.com/office/drawing/2014/main" id="{004B5D68-7EF6-4DD0-8EF7-78572465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890603"/>
            <a:ext cx="8839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/>
              <a:t>NIMBLE extends BUGS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allowing you to write new functions and distributions and use them in BUGS models;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allowing you to define multiple models in the same code using conditionals evaluated when the BUGS code is processed;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supporting a variety of more flexible syntax such as R-like named parameters and more general algebraic expressions.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6">
            <a:extLst>
              <a:ext uri="{FF2B5EF4-FFF2-40B4-BE49-F238E27FC236}">
                <a16:creationId xmlns:a16="http://schemas.microsoft.com/office/drawing/2014/main" id="{02D1D7E5-04C5-4F01-8E34-BE964FB16188}"/>
              </a:ext>
            </a:extLst>
          </p:cNvPr>
          <p:cNvSpPr txBox="1"/>
          <p:nvPr/>
        </p:nvSpPr>
        <p:spPr>
          <a:xfrm>
            <a:off x="13996" y="0"/>
            <a:ext cx="9116008" cy="11652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2800" b="1" dirty="0">
              <a:solidFill>
                <a:srgbClr val="FFFF66"/>
              </a:solidFill>
            </a:endParaRPr>
          </a:p>
        </p:txBody>
      </p:sp>
      <p:sp>
        <p:nvSpPr>
          <p:cNvPr id="4" name="Google Shape;519;p73">
            <a:extLst>
              <a:ext uri="{FF2B5EF4-FFF2-40B4-BE49-F238E27FC236}">
                <a16:creationId xmlns:a16="http://schemas.microsoft.com/office/drawing/2014/main" id="{A7458A7B-F05C-49F8-A524-73789BA74E50}"/>
              </a:ext>
            </a:extLst>
          </p:cNvPr>
          <p:cNvSpPr txBox="1"/>
          <p:nvPr/>
        </p:nvSpPr>
        <p:spPr>
          <a:xfrm>
            <a:off x="659363" y="259556"/>
            <a:ext cx="75819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bg1"/>
                </a:solidFill>
                <a:sym typeface="Arial"/>
              </a:rPr>
              <a:t>End of Lesson 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D70E7-B92D-4062-85AC-AC540B77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65" y="1532554"/>
            <a:ext cx="6391469" cy="4793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28600" y="419100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127" name="Google Shape;127;p19"/>
          <p:cNvSpPr txBox="1"/>
          <p:nvPr/>
        </p:nvSpPr>
        <p:spPr>
          <a:xfrm>
            <a:off x="234950" y="1060450"/>
            <a:ext cx="868045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Classicists and Bayesians have similar ideas on this.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Good estimates arise from good models - neither too simple nor too complex.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Good models are good predictors: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MSE (MISE)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Cross validation/GCV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	AIC/Bayes Factor/BIC/WAIC/DIC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0A1113DA-A1F6-4B7F-BDCF-AD14D44D2703}"/>
              </a:ext>
            </a:extLst>
          </p:cNvPr>
          <p:cNvSpPr txBox="1"/>
          <p:nvPr/>
        </p:nvSpPr>
        <p:spPr>
          <a:xfrm>
            <a:off x="0" y="-28575"/>
            <a:ext cx="9144000" cy="906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r>
              <a:rPr lang="en-US" sz="3600" b="1" dirty="0">
                <a:solidFill>
                  <a:schemeClr val="bg1"/>
                </a:solidFill>
              </a:rPr>
              <a:t>“Good” Estimates in General?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228600" y="419100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51214" y="1225420"/>
            <a:ext cx="7758112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Unbiasedness” is a statistical red herring: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MSE = bias</a:t>
            </a:r>
            <a:r>
              <a:rPr lang="en-US" sz="2800" b="0" i="0" u="none" baseline="30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 + variance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0FC7-94F3-47FC-BA8F-8686C2224BAC}"/>
              </a:ext>
            </a:extLst>
          </p:cNvPr>
          <p:cNvGrpSpPr/>
          <p:nvPr/>
        </p:nvGrpSpPr>
        <p:grpSpPr>
          <a:xfrm>
            <a:off x="1078706" y="3008345"/>
            <a:ext cx="6605588" cy="2817813"/>
            <a:chOff x="1000125" y="3621087"/>
            <a:chExt cx="6605588" cy="2817813"/>
          </a:xfrm>
        </p:grpSpPr>
        <p:grpSp>
          <p:nvGrpSpPr>
            <p:cNvPr id="134" name="Google Shape;134;p20"/>
            <p:cNvGrpSpPr/>
            <p:nvPr/>
          </p:nvGrpSpPr>
          <p:grpSpPr>
            <a:xfrm>
              <a:off x="1000125" y="3621087"/>
              <a:ext cx="2765425" cy="2727325"/>
              <a:chOff x="1000335" y="3621025"/>
              <a:chExt cx="2765160" cy="2726755"/>
            </a:xfrm>
          </p:grpSpPr>
          <p:sp>
            <p:nvSpPr>
              <p:cNvPr id="135" name="Google Shape;135;p20"/>
              <p:cNvSpPr/>
              <p:nvPr/>
            </p:nvSpPr>
            <p:spPr>
              <a:xfrm>
                <a:off x="1000335" y="3621025"/>
                <a:ext cx="2765160" cy="2726755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rgbClr val="89A4A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2074970" y="4697125"/>
                <a:ext cx="538110" cy="536463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rgbClr val="89A4A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20"/>
            <p:cNvGrpSpPr/>
            <p:nvPr/>
          </p:nvGrpSpPr>
          <p:grpSpPr>
            <a:xfrm>
              <a:off x="4840288" y="3711575"/>
              <a:ext cx="2765425" cy="2727325"/>
              <a:chOff x="1000335" y="3621025"/>
              <a:chExt cx="2765160" cy="2726755"/>
            </a:xfrm>
          </p:grpSpPr>
          <p:sp>
            <p:nvSpPr>
              <p:cNvPr id="138" name="Google Shape;138;p20"/>
              <p:cNvSpPr/>
              <p:nvPr/>
            </p:nvSpPr>
            <p:spPr>
              <a:xfrm>
                <a:off x="1000335" y="3621025"/>
                <a:ext cx="2765160" cy="2726755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rgbClr val="89A4A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2074969" y="4697125"/>
                <a:ext cx="538111" cy="536463"/>
              </a:xfrm>
              <a:prstGeom prst="ellipse">
                <a:avLst/>
              </a:prstGeom>
              <a:solidFill>
                <a:schemeClr val="dk1"/>
              </a:solidFill>
              <a:ln w="25400" cap="flat" cmpd="sng">
                <a:solidFill>
                  <a:srgbClr val="89A4A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20"/>
            <p:cNvSpPr/>
            <p:nvPr/>
          </p:nvSpPr>
          <p:spPr>
            <a:xfrm>
              <a:off x="2420937" y="4465637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7" h="230187" extrusionOk="0">
                  <a:moveTo>
                    <a:pt x="0" y="87923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3" y="87924"/>
                  </a:lnTo>
                  <a:lnTo>
                    <a:pt x="230187" y="87923"/>
                  </a:lnTo>
                  <a:lnTo>
                    <a:pt x="159055" y="142263"/>
                  </a:lnTo>
                  <a:lnTo>
                    <a:pt x="186225" y="230186"/>
                  </a:lnTo>
                  <a:lnTo>
                    <a:pt x="115094" y="175846"/>
                  </a:lnTo>
                  <a:lnTo>
                    <a:pt x="43962" y="230186"/>
                  </a:lnTo>
                  <a:lnTo>
                    <a:pt x="71132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498725" y="4581525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8" h="230188" extrusionOk="0">
                  <a:moveTo>
                    <a:pt x="0" y="87924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4" y="87924"/>
                  </a:lnTo>
                  <a:lnTo>
                    <a:pt x="230188" y="87924"/>
                  </a:lnTo>
                  <a:lnTo>
                    <a:pt x="159055" y="142263"/>
                  </a:lnTo>
                  <a:lnTo>
                    <a:pt x="186226" y="230187"/>
                  </a:lnTo>
                  <a:lnTo>
                    <a:pt x="115094" y="175847"/>
                  </a:lnTo>
                  <a:lnTo>
                    <a:pt x="43962" y="230187"/>
                  </a:lnTo>
                  <a:lnTo>
                    <a:pt x="7113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2651125" y="4543425"/>
              <a:ext cx="231775" cy="230187"/>
            </a:xfrm>
            <a:custGeom>
              <a:avLst/>
              <a:gdLst/>
              <a:ahLst/>
              <a:cxnLst/>
              <a:rect l="l" t="t" r="r" b="b"/>
              <a:pathLst>
                <a:path w="231775" h="230188" extrusionOk="0">
                  <a:moveTo>
                    <a:pt x="0" y="87924"/>
                  </a:moveTo>
                  <a:lnTo>
                    <a:pt x="88531" y="87924"/>
                  </a:lnTo>
                  <a:lnTo>
                    <a:pt x="115888" y="0"/>
                  </a:lnTo>
                  <a:lnTo>
                    <a:pt x="143244" y="87924"/>
                  </a:lnTo>
                  <a:lnTo>
                    <a:pt x="231775" y="87924"/>
                  </a:lnTo>
                  <a:lnTo>
                    <a:pt x="160152" y="142263"/>
                  </a:lnTo>
                  <a:lnTo>
                    <a:pt x="187510" y="230187"/>
                  </a:lnTo>
                  <a:lnTo>
                    <a:pt x="115888" y="175847"/>
                  </a:lnTo>
                  <a:lnTo>
                    <a:pt x="44265" y="230187"/>
                  </a:lnTo>
                  <a:lnTo>
                    <a:pt x="7162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574925" y="4465637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8" h="230187" extrusionOk="0">
                  <a:moveTo>
                    <a:pt x="0" y="87923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4" y="87924"/>
                  </a:lnTo>
                  <a:lnTo>
                    <a:pt x="230188" y="87923"/>
                  </a:lnTo>
                  <a:lnTo>
                    <a:pt x="159055" y="142263"/>
                  </a:lnTo>
                  <a:lnTo>
                    <a:pt x="186226" y="230186"/>
                  </a:lnTo>
                  <a:lnTo>
                    <a:pt x="115094" y="175846"/>
                  </a:lnTo>
                  <a:lnTo>
                    <a:pt x="43962" y="230186"/>
                  </a:lnTo>
                  <a:lnTo>
                    <a:pt x="7113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498725" y="4311650"/>
              <a:ext cx="230187" cy="231775"/>
            </a:xfrm>
            <a:custGeom>
              <a:avLst/>
              <a:gdLst/>
              <a:ahLst/>
              <a:cxnLst/>
              <a:rect l="l" t="t" r="r" b="b"/>
              <a:pathLst>
                <a:path w="230188" h="231775" extrusionOk="0">
                  <a:moveTo>
                    <a:pt x="0" y="88530"/>
                  </a:moveTo>
                  <a:lnTo>
                    <a:pt x="87924" y="88531"/>
                  </a:lnTo>
                  <a:lnTo>
                    <a:pt x="115094" y="0"/>
                  </a:lnTo>
                  <a:lnTo>
                    <a:pt x="142264" y="88531"/>
                  </a:lnTo>
                  <a:lnTo>
                    <a:pt x="230188" y="88530"/>
                  </a:lnTo>
                  <a:lnTo>
                    <a:pt x="159055" y="143244"/>
                  </a:lnTo>
                  <a:lnTo>
                    <a:pt x="186226" y="231774"/>
                  </a:lnTo>
                  <a:lnTo>
                    <a:pt x="115094" y="177059"/>
                  </a:lnTo>
                  <a:lnTo>
                    <a:pt x="43962" y="231774"/>
                  </a:lnTo>
                  <a:lnTo>
                    <a:pt x="71133" y="143244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37362" y="5734050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7" h="230188" extrusionOk="0">
                  <a:moveTo>
                    <a:pt x="0" y="87924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3" y="87924"/>
                  </a:lnTo>
                  <a:lnTo>
                    <a:pt x="230187" y="87924"/>
                  </a:lnTo>
                  <a:lnTo>
                    <a:pt x="159055" y="142263"/>
                  </a:lnTo>
                  <a:lnTo>
                    <a:pt x="186225" y="230187"/>
                  </a:lnTo>
                  <a:lnTo>
                    <a:pt x="115094" y="175847"/>
                  </a:lnTo>
                  <a:lnTo>
                    <a:pt x="43962" y="230187"/>
                  </a:lnTo>
                  <a:lnTo>
                    <a:pt x="71132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54650" y="5772150"/>
              <a:ext cx="231775" cy="230187"/>
            </a:xfrm>
            <a:custGeom>
              <a:avLst/>
              <a:gdLst/>
              <a:ahLst/>
              <a:cxnLst/>
              <a:rect l="l" t="t" r="r" b="b"/>
              <a:pathLst>
                <a:path w="231775" h="230188" extrusionOk="0">
                  <a:moveTo>
                    <a:pt x="0" y="87924"/>
                  </a:moveTo>
                  <a:lnTo>
                    <a:pt x="88531" y="87924"/>
                  </a:lnTo>
                  <a:lnTo>
                    <a:pt x="115888" y="0"/>
                  </a:lnTo>
                  <a:lnTo>
                    <a:pt x="143244" y="87924"/>
                  </a:lnTo>
                  <a:lnTo>
                    <a:pt x="231775" y="87924"/>
                  </a:lnTo>
                  <a:lnTo>
                    <a:pt x="160152" y="142263"/>
                  </a:lnTo>
                  <a:lnTo>
                    <a:pt x="187510" y="230187"/>
                  </a:lnTo>
                  <a:lnTo>
                    <a:pt x="115888" y="175847"/>
                  </a:lnTo>
                  <a:lnTo>
                    <a:pt x="44265" y="230187"/>
                  </a:lnTo>
                  <a:lnTo>
                    <a:pt x="7162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7145337" y="4657725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7" h="230188" extrusionOk="0">
                  <a:moveTo>
                    <a:pt x="0" y="87924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3" y="87924"/>
                  </a:lnTo>
                  <a:lnTo>
                    <a:pt x="230187" y="87924"/>
                  </a:lnTo>
                  <a:lnTo>
                    <a:pt x="159055" y="142263"/>
                  </a:lnTo>
                  <a:lnTo>
                    <a:pt x="186225" y="230187"/>
                  </a:lnTo>
                  <a:lnTo>
                    <a:pt x="115094" y="175847"/>
                  </a:lnTo>
                  <a:lnTo>
                    <a:pt x="43962" y="230187"/>
                  </a:lnTo>
                  <a:lnTo>
                    <a:pt x="71132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070475" y="4695825"/>
              <a:ext cx="231775" cy="230187"/>
            </a:xfrm>
            <a:custGeom>
              <a:avLst/>
              <a:gdLst/>
              <a:ahLst/>
              <a:cxnLst/>
              <a:rect l="l" t="t" r="r" b="b"/>
              <a:pathLst>
                <a:path w="231775" h="230188" extrusionOk="0">
                  <a:moveTo>
                    <a:pt x="0" y="87924"/>
                  </a:moveTo>
                  <a:lnTo>
                    <a:pt x="88531" y="87924"/>
                  </a:lnTo>
                  <a:lnTo>
                    <a:pt x="115888" y="0"/>
                  </a:lnTo>
                  <a:lnTo>
                    <a:pt x="143244" y="87924"/>
                  </a:lnTo>
                  <a:lnTo>
                    <a:pt x="231775" y="87924"/>
                  </a:lnTo>
                  <a:lnTo>
                    <a:pt x="160152" y="142263"/>
                  </a:lnTo>
                  <a:lnTo>
                    <a:pt x="187510" y="230187"/>
                  </a:lnTo>
                  <a:lnTo>
                    <a:pt x="115888" y="175847"/>
                  </a:lnTo>
                  <a:lnTo>
                    <a:pt x="44265" y="230187"/>
                  </a:lnTo>
                  <a:lnTo>
                    <a:pt x="7162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6108700" y="3889375"/>
              <a:ext cx="230187" cy="230187"/>
            </a:xfrm>
            <a:custGeom>
              <a:avLst/>
              <a:gdLst/>
              <a:ahLst/>
              <a:cxnLst/>
              <a:rect l="l" t="t" r="r" b="b"/>
              <a:pathLst>
                <a:path w="230188" h="230188" extrusionOk="0">
                  <a:moveTo>
                    <a:pt x="0" y="87924"/>
                  </a:moveTo>
                  <a:lnTo>
                    <a:pt x="87924" y="87924"/>
                  </a:lnTo>
                  <a:lnTo>
                    <a:pt x="115094" y="0"/>
                  </a:lnTo>
                  <a:lnTo>
                    <a:pt x="142264" y="87924"/>
                  </a:lnTo>
                  <a:lnTo>
                    <a:pt x="230188" y="87924"/>
                  </a:lnTo>
                  <a:lnTo>
                    <a:pt x="159055" y="142263"/>
                  </a:lnTo>
                  <a:lnTo>
                    <a:pt x="186226" y="230187"/>
                  </a:lnTo>
                  <a:lnTo>
                    <a:pt x="115094" y="175847"/>
                  </a:lnTo>
                  <a:lnTo>
                    <a:pt x="43962" y="230187"/>
                  </a:lnTo>
                  <a:lnTo>
                    <a:pt x="71133" y="142263"/>
                  </a:lnTo>
                  <a:close/>
                </a:path>
              </a:pathLst>
            </a:custGeom>
            <a:solidFill>
              <a:schemeClr val="dk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107;p16">
            <a:extLst>
              <a:ext uri="{FF2B5EF4-FFF2-40B4-BE49-F238E27FC236}">
                <a16:creationId xmlns:a16="http://schemas.microsoft.com/office/drawing/2014/main" id="{6297BEE7-9F5C-4F74-A304-C46A80E7FC83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r>
              <a:rPr lang="en-US" sz="3200" dirty="0">
                <a:solidFill>
                  <a:schemeClr val="bg1"/>
                </a:solidFill>
              </a:rPr>
              <a:t>Good Models Balance </a:t>
            </a:r>
          </a:p>
          <a:p>
            <a:pPr lvl="0" algn="ctr">
              <a:buClr>
                <a:srgbClr val="FFFF66"/>
              </a:buClr>
              <a:buSzPts val="3600"/>
            </a:pPr>
            <a:r>
              <a:rPr lang="en-US" sz="3200" dirty="0">
                <a:solidFill>
                  <a:schemeClr val="bg1"/>
                </a:solidFill>
              </a:rPr>
              <a:t>Bias Against Variance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82787" y="1267149"/>
            <a:ext cx="8256587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By “good”, I will generally mean optimal AIC or MSE; balance between data fit and model complexity.</a:t>
            </a:r>
            <a:endParaRPr sz="28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sym typeface="Arial"/>
              </a:rPr>
              <a:t>Not exclusively Bayesian – smoothing splines, penalized likelihood, etc. can achieve similar results.</a:t>
            </a:r>
            <a:endParaRPr sz="28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But easy to implement in open source Bayesian software (</a:t>
            </a:r>
            <a:r>
              <a:rPr lang="en-US" sz="2800" b="0" i="0" u="none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rjags</a:t>
            </a:r>
            <a:r>
              <a:rPr lang="en-US" sz="2800" b="0" i="0" u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, R2OpenBUGS, nimble).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73E5137E-5927-4BE4-A805-CB427796E5B7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10991112-71B8-4E86-A8F1-B13972B0E864}"/>
              </a:ext>
            </a:extLst>
          </p:cNvPr>
          <p:cNvSpPr txBox="1"/>
          <p:nvPr/>
        </p:nvSpPr>
        <p:spPr>
          <a:xfrm>
            <a:off x="419100" y="-63565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200" i="0" u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Open Source Software </a:t>
            </a:r>
            <a:r>
              <a:rPr lang="en-US" sz="3200" i="0" u="none" dirty="0">
                <a:solidFill>
                  <a:schemeClr val="bg1"/>
                </a:solidFill>
                <a:sym typeface="Arial"/>
              </a:rPr>
              <a:t>Makes It Easy To Fit “Good” Hazard Models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12725" y="1073020"/>
            <a:ext cx="871855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Bayesians represent the uncertainty in a parameter as a probability distribution.</a:t>
            </a:r>
            <a:endParaRPr sz="2400" dirty="0">
              <a:solidFill>
                <a:schemeClr val="tx1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Parameters are random variables with distributions.</a:t>
            </a:r>
            <a:endParaRPr sz="24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Frequentists rely on indirect measures of uncertainty - confidence intervals.</a:t>
            </a:r>
            <a:endParaRPr sz="24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400" b="0" i="0" u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tx1"/>
                </a:solidFill>
                <a:sym typeface="Arial"/>
              </a:rPr>
              <a:t>Intuitively I think most of us interpret confidence intervals in a Bayesian sense.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Arial"/>
              </a:rPr>
              <a:t>Q: What’s the difference in interpretation of CI between Bayesian and Frequentist?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" name="Google Shape;107;p16">
            <a:extLst>
              <a:ext uri="{FF2B5EF4-FFF2-40B4-BE49-F238E27FC236}">
                <a16:creationId xmlns:a16="http://schemas.microsoft.com/office/drawing/2014/main" id="{26AA1889-F585-437F-89C8-DDB9CF83D829}"/>
              </a:ext>
            </a:extLst>
          </p:cNvPr>
          <p:cNvSpPr txBox="1"/>
          <p:nvPr/>
        </p:nvSpPr>
        <p:spPr>
          <a:xfrm>
            <a:off x="0" y="0"/>
            <a:ext cx="9144000" cy="1073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FFFF66"/>
              </a:buClr>
              <a:buSzPts val="3600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Google Shape;160;p22">
            <a:extLst>
              <a:ext uri="{FF2B5EF4-FFF2-40B4-BE49-F238E27FC236}">
                <a16:creationId xmlns:a16="http://schemas.microsoft.com/office/drawing/2014/main" id="{DB82C1A5-E9A7-4395-A497-707737AA5D54}"/>
              </a:ext>
            </a:extLst>
          </p:cNvPr>
          <p:cNvSpPr txBox="1"/>
          <p:nvPr/>
        </p:nvSpPr>
        <p:spPr>
          <a:xfrm>
            <a:off x="1066800" y="266700"/>
            <a:ext cx="6896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3600"/>
              <a:buFont typeface="Arial"/>
              <a:buNone/>
            </a:pPr>
            <a:r>
              <a:rPr lang="en-US" sz="3200" b="1" i="0" u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The Bayesian Difference</a:t>
            </a:r>
            <a:endParaRPr sz="3200" b="0" i="0" u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2218</Words>
  <Application>Microsoft Office PowerPoint</Application>
  <PresentationFormat>On-screen Show (4:3)</PresentationFormat>
  <Paragraphs>416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Robin E</dc:creator>
  <cp:lastModifiedBy>Russell, Robin E</cp:lastModifiedBy>
  <cp:revision>53</cp:revision>
  <dcterms:created xsi:type="dcterms:W3CDTF">2019-08-22T18:28:38Z</dcterms:created>
  <dcterms:modified xsi:type="dcterms:W3CDTF">2019-09-25T18:47:22Z</dcterms:modified>
</cp:coreProperties>
</file>