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31"/>
  </p:notesMasterIdLst>
  <p:sldIdLst>
    <p:sldId id="369" r:id="rId2"/>
    <p:sldId id="371" r:id="rId3"/>
    <p:sldId id="372" r:id="rId4"/>
    <p:sldId id="373" r:id="rId5"/>
    <p:sldId id="374" r:id="rId6"/>
    <p:sldId id="376" r:id="rId7"/>
    <p:sldId id="377" r:id="rId8"/>
    <p:sldId id="386" r:id="rId9"/>
    <p:sldId id="333" r:id="rId10"/>
    <p:sldId id="387" r:id="rId11"/>
    <p:sldId id="388" r:id="rId12"/>
    <p:sldId id="381" r:id="rId13"/>
    <p:sldId id="382" r:id="rId14"/>
    <p:sldId id="383" r:id="rId15"/>
    <p:sldId id="384" r:id="rId16"/>
    <p:sldId id="330" r:id="rId17"/>
    <p:sldId id="331" r:id="rId18"/>
    <p:sldId id="334" r:id="rId19"/>
    <p:sldId id="401" r:id="rId20"/>
    <p:sldId id="393" r:id="rId21"/>
    <p:sldId id="394" r:id="rId22"/>
    <p:sldId id="385" r:id="rId23"/>
    <p:sldId id="395" r:id="rId24"/>
    <p:sldId id="353" r:id="rId25"/>
    <p:sldId id="340" r:id="rId26"/>
    <p:sldId id="360" r:id="rId27"/>
    <p:sldId id="398" r:id="rId28"/>
    <p:sldId id="400" r:id="rId29"/>
    <p:sldId id="399" r:id="rId3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00FF"/>
    <a:srgbClr val="006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0" autoAdjust="0"/>
    <p:restoredTop sz="93305" autoAdjust="0"/>
  </p:normalViewPr>
  <p:slideViewPr>
    <p:cSldViewPr>
      <p:cViewPr varScale="1">
        <p:scale>
          <a:sx n="80" d="100"/>
          <a:sy n="80" d="100"/>
        </p:scale>
        <p:origin x="151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8B594C6-AE19-445E-846F-46A2ADB647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A11EDC-38AB-46AB-8917-A4DB520B304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fld id="{8E2ABD8C-FFFA-4984-9FE5-383162A3B3E7}" type="datetimeFigureOut">
              <a:rPr lang="en-US"/>
              <a:pPr>
                <a:defRPr/>
              </a:pPr>
              <a:t>8/28/2019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8B702EA-8D9C-4658-9596-B59141A06C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3696B5D-378E-43A4-9B0E-4EC14927D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C9BB2-C1E1-4B2F-B6AF-1D62825883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526B5-2B8D-48B6-8DD7-234E8C617D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DD8C03E-9206-4595-A8E6-FCF53139C6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9ED08DB7-FC70-4ADC-BF88-B468531B22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C6E8AEF0-79C5-4E79-AC8E-C82883E48A1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4CD639CA-0551-4632-B75F-5C8A655FB9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DC8FAC-F5DC-4CC9-82AA-59DA7EB5B68E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AEB07AD3-EE9C-435F-8364-CC43E333798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6B3F3A0D-F479-4B6F-8E92-6643FF33B56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4126CE61-B7D5-4B22-9DE2-563CBF4150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F1A73B-9EB8-4B45-9270-FA3552D60E4B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29074D57-12C4-4388-A079-5DE2DBC435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74714C7C-98AC-4C3D-B366-815D038133A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5B02E084-0400-4C87-A088-A982DBC87F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6434EC-8AAF-4ED7-88D6-7CA8424D94FD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3B898ED6-71D0-4FD0-B0B8-543E95C691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72BF417F-9AEE-4CEE-ACD8-181018F9EB0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B4A60368-0D24-42ED-BA1F-E01FC700EA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1D4A5AC-D149-46F4-9840-C4274A3D73F9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45B11A73-9B5E-4C47-89DA-00DB4CE0BC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F8BBF0FE-AF4F-4B86-B261-1C707935F27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27BD8818-6112-4C34-B63A-303A210AAE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94214BF-7624-4E10-A3E8-EB7C05B81D78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FA1F1EAA-4AFD-417F-9113-1B71D3DE052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D200C200-6D1C-453D-981F-08C860213D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6281DF7D-9F43-4694-BD55-6EF16B955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99CB1A4-0BAE-4833-A9E8-AB9A7890C08D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DAF4B42D-8EA0-41CC-AE6D-0378ADB01E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BDB85FA5-6822-4293-BC21-05CA0711A9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CC355897-6DF8-4FF6-B41F-2EB4012F35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8F9AFB2-E168-448E-A249-AC9E02FE3959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F6B50F4A-B066-45F6-B0E1-0CAE77E341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BF76668A-77E5-40F9-9DCD-B28F008EE89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EE1E11C0-9DA7-4E80-96FC-8D9F898078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F0E6609-2890-48D2-91D7-1908504F437F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180D461E-727F-46D0-9D72-F46CFF5B0E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AA647B51-51D4-4482-A18C-AAB8642744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A122479B-CD09-4909-AC3A-4D05334044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6A7B720-CD25-4107-884F-4B7230997025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56045E3F-5094-4F65-99D7-484A33313EE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D139B9D1-8864-4AFA-8BA7-E985FFE17B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9A72EE52-FBE7-42BB-ABBB-2753132718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63221CF-E86E-4E3E-97A6-06649707F5A7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D69B755C-D9B4-44EA-AC41-6735A5924CF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0B67759D-0137-4E9D-95A0-0519E17B5D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63009C45-040B-4E32-BF8E-85B2D7AE12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305D105-3DB0-462F-B375-CDEB722E971D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C327B516-3BD3-46C2-9D64-FC4F187A8C1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986B4E46-4F8C-41A0-B86D-33EA935AD4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Hierarchical models provide a way of pooling the information for the disparate groups without assuming that they belong to precisely the same population.</a:t>
            </a:r>
          </a:p>
          <a:p>
            <a:r>
              <a:rPr lang="en-US" altLang="en-US"/>
              <a:t>assume that the parameters 11, 12 that govern the distribution of the ’s are themselves random variables and assign a prior distribution to these variables as well</a:t>
            </a:r>
          </a:p>
          <a:p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DBC68711-ABF4-4CC5-8E1C-337AA08DA4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3902C03-F423-476D-85D1-6E60D5B2550E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9142E07B-DC5D-419E-843C-0B8CCBDA71F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675018A6-A501-4B9C-995A-732D3AF5870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863BD770-7BEC-48E3-A1FC-2B5E2D8727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01A7375-F7A1-4FA6-B01F-ED61DD34803A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id="{E6031AE1-316C-4F5C-99FC-678297983BB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id="{D0743463-3282-4A37-B175-D551C0E1710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566F78A7-DB12-44B2-8BAE-4B31A41DC6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BE601D2-FCA2-4836-80F2-B1C14609F6EA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0B04BA63-E3A5-486E-83CD-018ECAC1AB0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FAF4E844-47F1-488F-8B77-E9CCF2E6D28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A6439000-B7F3-46EB-8687-6390509EF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C1A7CC3-EA28-42AA-A6A0-A0468639650E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F45FFB77-32FC-45E9-9770-5039F1474BB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CBEA1B97-FE79-4748-9572-8C2A51AB585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A7B96C06-BF9D-42EB-B2DA-65A95D6D09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3BDCC4-9AB6-4D8E-8B04-8311CEDD78AF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D12CA69C-F20C-4CD9-BF12-CC0AB6D76A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60005803-C562-4300-BE74-ED8D84EE44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BA5BE2EF-D39B-48FA-A803-43B1D2E7B5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83F9884-E0B1-4B11-8483-1C3920451C67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DEF56B08-88B9-4C45-A3E4-6E7E2FA17DB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1FA45D03-6632-45B3-AD1B-8AEC0A1A7B1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34B2517F-CCDB-4332-8A7B-FEE56BB954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676DD34-86D1-44AB-BB85-B1180CAB12E7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>
            <a:extLst>
              <a:ext uri="{FF2B5EF4-FFF2-40B4-BE49-F238E27FC236}">
                <a16:creationId xmlns:a16="http://schemas.microsoft.com/office/drawing/2014/main" id="{682005C0-60B4-40CE-857E-AAE6FE8E617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947253BF-A08B-4D64-A77D-2C874FC2CA7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EDC68E96-197F-4A8E-A4E1-AE9AD45317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547947B-5620-4F11-9673-ECF12877D9D6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>
            <a:extLst>
              <a:ext uri="{FF2B5EF4-FFF2-40B4-BE49-F238E27FC236}">
                <a16:creationId xmlns:a16="http://schemas.microsoft.com/office/drawing/2014/main" id="{B11F6A91-6804-468D-984F-58E1EB689F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>
            <a:extLst>
              <a:ext uri="{FF2B5EF4-FFF2-40B4-BE49-F238E27FC236}">
                <a16:creationId xmlns:a16="http://schemas.microsoft.com/office/drawing/2014/main" id="{991B3691-F986-4455-84BF-AFCB9D70DF4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4516" name="Slide Number Placeholder 3">
            <a:extLst>
              <a:ext uri="{FF2B5EF4-FFF2-40B4-BE49-F238E27FC236}">
                <a16:creationId xmlns:a16="http://schemas.microsoft.com/office/drawing/2014/main" id="{3B8C219B-B4EB-4E7D-AFA4-3C3EDE5835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18EDC72-9885-46F4-A272-EFA457BD007C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9EABA443-8057-4440-B915-DEEDE235A3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031CFA31-3BA2-4B99-98C9-926273FEC9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44A66E85-42E5-4350-AADB-D559E989A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9BB5D3-5B53-4BAC-9EBC-83F65670C508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67CEFCBA-9DF9-4074-8AE8-51C5AB416C1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718A9DE0-23BC-4D55-8288-2EF884CCB57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adj[] : A vector listing the ID numbers of the adjacent areas for each area </a:t>
            </a:r>
          </a:p>
          <a:p>
            <a:endParaRPr lang="en-US" altLang="en-US"/>
          </a:p>
          <a:p>
            <a:r>
              <a:rPr lang="en-US" altLang="en-US"/>
              <a:t>weights[] : A vector the same length as adj[] giving unnormalised weights associated with each pair of areas.</a:t>
            </a:r>
          </a:p>
          <a:p>
            <a:r>
              <a:rPr lang="en-US" altLang="en-US"/>
              <a:t>For the CAR model described above, taking Cij = 1 (equivalently Wij = 1/ ni ) if areas i and j are neighbours and</a:t>
            </a:r>
          </a:p>
          <a:p>
            <a:r>
              <a:rPr lang="en-US" altLang="en-US"/>
              <a:t>0 otherwise, gives a vector of 1's for weights[].</a:t>
            </a:r>
          </a:p>
          <a:p>
            <a:endParaRPr lang="en-US" altLang="en-US"/>
          </a:p>
          <a:p>
            <a:r>
              <a:rPr lang="en-US" altLang="en-US"/>
              <a:t>num[] : A vector of length N (the total number of areas) giving the number of neighbors ni for each area.</a:t>
            </a:r>
          </a:p>
          <a:p>
            <a:endParaRPr lang="en-US" altLang="en-US"/>
          </a:p>
          <a:p>
            <a:r>
              <a:rPr lang="en-US" altLang="en-US"/>
              <a:t>tau : A scalar argument representing the precision (inverse variance) parameter of the Gaussian CAR prior, or the inverse scale parameter of the Laplace prior (for the latter model, the variance = 2 / tau2).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BCA1C706-4BFF-41D8-920F-0DF899AE73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1E75604-C8C8-45C8-AA8F-EBAD35A043AC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0105B8B3-8A76-40EE-B09E-665D32E137A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B59ECC9C-C1FB-48A3-9201-80155BDCD3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BF1E2869-D4AF-4004-A26A-37E0631235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95848E3-0816-4131-98EF-1F4B6DF0809D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E438E595-F365-4CF3-AE5B-608C13B9FE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9297525B-745A-466E-8796-03320DCC13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19894BE4-0BF2-48E2-B2C2-B05C0CB1A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59B05B5-731D-46E1-BABB-EC18476FC0D4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A74FF8B1-A160-416F-A81C-8FC666D7F5F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03933AF9-87D1-4BFE-A8F1-4080854D85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70CBDCE7-9F25-4BF0-B0E3-0EEF66A5FB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EF53F80-160C-48C4-82EA-552CEECB3286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6B244AD0-B812-4703-AF71-3638F9A7BC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B3E65481-B587-42AA-AE0C-E741736437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3AD4A46E-61FA-48D4-945A-9799BC316C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C0495B9-4B54-4F0B-86B7-E043D9275321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3CFFE494-C75A-4D15-AE4F-DF840B8407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649125E2-3BFA-474A-A1BE-1C42591335B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9355BE3C-88FF-4E6B-8E86-F5966DB177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E8DE0EF-5D02-4056-B5A6-42AE2D553636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91B1E51E-CE5B-4D57-91A6-01954989DDB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46125EC0-D3E0-4206-9258-6729B8C83F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87B67B97-C824-4EA6-A55A-1A6E93F856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C350C38-C20E-40C0-AD10-BD07F89DC72C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760865-0006-456D-BCA4-1B845E5972E1}"/>
              </a:ext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09D4F5-74A1-4B16-888D-93F413488F0F}"/>
              </a:ext>
            </a:extLst>
          </p:cNvPr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EFBFA1D-A6B0-4E15-A629-45826B272961}"/>
              </a:ext>
            </a:extLst>
          </p:cNvPr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D0C615E-5A4B-4FBB-A99A-AFB848F0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A8E8AFB-3E37-4706-B2B1-2454CAAB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5423C82-EC52-45D4-AE0F-266A35B24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E260F-D798-411B-AD9E-CB8D52C4A1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67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0F87D-B821-462E-B697-3A33C1C9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52A7-C3D7-4A9C-BFCC-204D4EC6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79CED-263F-4D64-9A22-85AC9A081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3A289-B4FE-40F1-9BDC-66042B4BC0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41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F2195C-7BC4-446E-8177-C3AE0160299B}"/>
              </a:ext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FFA8CE-1632-49A9-AC36-F6B3ACA5BC2D}"/>
              </a:ext>
            </a:extLst>
          </p:cNvPr>
          <p:cNvSpPr/>
          <p:nvPr/>
        </p:nvSpPr>
        <p:spPr>
          <a:xfrm>
            <a:off x="0" y="6334125"/>
            <a:ext cx="9144000" cy="6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BEBD32F-6E58-4491-82D8-E31501A39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C4951E0-4DD0-471A-98E0-69994F2D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E643AEA-B16C-4CC6-B562-EEAC66FDA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3AD60-6BBA-457D-A6FF-925BDF1382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768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8AB60-36F3-4591-811F-1A96FAD6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1C04B-8CF6-471B-84C1-1BF34ED25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E1B1F-AFE1-4E4D-A569-BBD3BC40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CCF71-25BE-4188-84B1-3BEE73DC38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080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58233D-E778-4C04-878D-61242A0A4617}"/>
              </a:ext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83749C-A10F-4034-9392-9164765A8135}"/>
              </a:ext>
            </a:extLst>
          </p:cNvPr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7FC11A7-71D2-4E0F-83FB-12EB5B4FF640}"/>
              </a:ext>
            </a:extLst>
          </p:cNvPr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07D7D8F-67B5-4879-8E7E-19A5AE20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E484368-C092-49E0-92F3-05BE3A99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CE09F55-3D8F-4832-9D5C-CA5ECDDC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A1702-DC20-4276-A064-55975D5787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13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1928E9C-4265-4888-9BDA-72E50AD7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BE7156-8490-4D03-8203-55D08FB1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C17BB3-D8F7-4835-AA8B-5B905C83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64FA8-0547-4B27-879C-23FB112D9C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89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92CDE19-409F-4C8A-872F-EDDB4740A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124912D-5FB8-4A3F-8D26-3632FC07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50CE9BD-6BA2-4C8A-80FD-714B2CCF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06F81-6ECD-4BE6-9B9F-7E677AC33F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333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8111827-68AD-4C64-80B3-1445EC9BF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5532537-1E02-4E13-90B0-E3C3406C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4A77B6-DD21-492D-A560-86B50033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B5E5C-3CF5-477A-B0C2-DA3333E7C5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126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00E611-A411-48E4-8E71-02B6CE9929C6}"/>
              </a:ext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648F56-CA16-4F8A-913F-758FDD865DA2}"/>
              </a:ext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67127588-282A-4970-983D-4214CB6CC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E6301148-14AE-44F1-B44E-55E71B2C2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047FA7B4-EC44-4CB0-BDCE-00A01F68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3AC35-E846-48D9-8F4B-2BFB672DDC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068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83FCBB4-0045-4068-A3AC-F2489AC77998}"/>
              </a:ext>
            </a:extLst>
          </p:cNvPr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532BDC-84E2-45E6-89C2-21243BE199C4}"/>
              </a:ext>
            </a:extLst>
          </p:cNvPr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F8350D26-843A-41CE-91C6-2FC18F30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8C7A561A-F0C1-4595-8749-24B46D9D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99F4897-FF21-4399-9A02-C8D793DA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8DFE92A-CC75-4D76-8916-BE54D35022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322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78B55C-E43D-4318-92A3-33F8106ED73F}"/>
              </a:ext>
            </a:extLst>
          </p:cNvPr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5996C5-1009-423A-9530-F4B6EA7930B1}"/>
              </a:ext>
            </a:extLst>
          </p:cNvPr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AAA7CDAB-CD2A-437C-BADA-0198EB76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3474242-542D-4539-B745-E1ABEED05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E04E77D-B55C-42C5-874A-A5FBC0BE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C5DB8-86EC-4FA3-A15B-701571C3A1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150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72AEF0-D547-47C2-AA1A-1E673A5A5759}"/>
              </a:ext>
            </a:extLst>
          </p:cNvPr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0123DD-AA72-4884-A06C-91E1F7DFBCB7}"/>
              </a:ext>
            </a:extLst>
          </p:cNvPr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95B349-DD5B-4916-9564-CD6D51FDA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>
            <a:extLst>
              <a:ext uri="{FF2B5EF4-FFF2-40B4-BE49-F238E27FC236}">
                <a16:creationId xmlns:a16="http://schemas.microsoft.com/office/drawing/2014/main" id="{8EBBEF18-74C7-4E8A-A085-DFE20C1AE9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F8333-9E37-4B3E-9F65-A75D5AD84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4E1F4-91F4-4B4F-A58C-2B1A01792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FAA2F-8FB1-489C-A07F-09AC6708A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323A6C37-8979-41F9-AD22-A7BDA7C68A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BC800-2A65-495F-8490-908321010C42}"/>
              </a:ext>
            </a:extLst>
          </p:cNvPr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78" r:id="rId2"/>
    <p:sldLayoutId id="2147483784" r:id="rId3"/>
    <p:sldLayoutId id="2147483779" r:id="rId4"/>
    <p:sldLayoutId id="2147483780" r:id="rId5"/>
    <p:sldLayoutId id="2147483781" r:id="rId6"/>
    <p:sldLayoutId id="2147483785" r:id="rId7"/>
    <p:sldLayoutId id="2147483786" r:id="rId8"/>
    <p:sldLayoutId id="2147483787" r:id="rId9"/>
    <p:sldLayoutId id="2147483782" r:id="rId10"/>
    <p:sldLayoutId id="2147483788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>
            <a:extLst>
              <a:ext uri="{FF2B5EF4-FFF2-40B4-BE49-F238E27FC236}">
                <a16:creationId xmlns:a16="http://schemas.microsoft.com/office/drawing/2014/main" id="{252CAC77-205B-4F94-865F-8A89144AA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" y="2354263"/>
            <a:ext cx="879475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In ex2_5, we manually varied tau.</a:t>
            </a: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There’s a better way – assign a prior to tau:</a:t>
            </a: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 b="1">
                <a:latin typeface="Arial" panose="020B0604020202020204" pitchFamily="34" charset="0"/>
              </a:rPr>
              <a:t>ex3_1</a:t>
            </a:r>
            <a:r>
              <a:rPr lang="en-US" altLang="en-US" sz="2800">
                <a:latin typeface="Arial" panose="020B0604020202020204" pitchFamily="34" charset="0"/>
              </a:rPr>
              <a:t> </a:t>
            </a:r>
          </a:p>
          <a:p>
            <a:pPr eaLnBrk="1" hangingPunct="1"/>
            <a:endParaRPr lang="en-US" altLang="en-US" sz="1200">
              <a:latin typeface="Arial" panose="020B0604020202020204" pitchFamily="34" charset="0"/>
            </a:endParaRPr>
          </a:p>
          <a:p>
            <a:pPr eaLnBrk="1" hangingPunct="1"/>
            <a:endParaRPr lang="en-US" altLang="en-US" sz="12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A “fully Bayesian hierarchical model”.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ECD2A0-63C1-48F9-BC79-2C468B4EE9C2}"/>
              </a:ext>
            </a:extLst>
          </p:cNvPr>
          <p:cNvSpPr/>
          <p:nvPr/>
        </p:nvSpPr>
        <p:spPr>
          <a:xfrm>
            <a:off x="0" y="0"/>
            <a:ext cx="9144000" cy="11969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20" name="TextBox 1">
            <a:extLst>
              <a:ext uri="{FF2B5EF4-FFF2-40B4-BE49-F238E27FC236}">
                <a16:creationId xmlns:a16="http://schemas.microsoft.com/office/drawing/2014/main" id="{CFC93688-05EF-4256-B473-27CEE0845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73025"/>
            <a:ext cx="8801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Bayes, MCMC, Hierarchical Models, WinBUGS, and CARs</a:t>
            </a:r>
            <a:endParaRPr lang="en-US" altLang="en-US" sz="3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>
            <a:extLst>
              <a:ext uri="{FF2B5EF4-FFF2-40B4-BE49-F238E27FC236}">
                <a16:creationId xmlns:a16="http://schemas.microsoft.com/office/drawing/2014/main" id="{70D6B47A-4865-4196-8D46-BC35E42BB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-4763"/>
            <a:ext cx="9144000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TextBox 1">
            <a:extLst>
              <a:ext uri="{FF2B5EF4-FFF2-40B4-BE49-F238E27FC236}">
                <a16:creationId xmlns:a16="http://schemas.microsoft.com/office/drawing/2014/main" id="{481174CC-B53D-4639-8D19-AE835F2BA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0500"/>
            <a:ext cx="8801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Bayesian Learning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71D9CA8A-C596-42B6-81EA-5C896BD13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83820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The extent to which the data shifts the posterior: </a:t>
            </a:r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posterior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800" b="1" i="1">
                <a:solidFill>
                  <a:srgbClr val="FF0000"/>
                </a:solidFill>
                <a:latin typeface="Arial" panose="020B0604020202020204" pitchFamily="34" charset="0"/>
              </a:rPr>
              <a:t>parms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| </a:t>
            </a:r>
            <a:r>
              <a:rPr lang="en-US" altLang="en-US" sz="2800" b="1" i="1">
                <a:solidFill>
                  <a:srgbClr val="FFFF00"/>
                </a:solidFill>
                <a:latin typeface="Arial" panose="020B0604020202020204" pitchFamily="34" charset="0"/>
              </a:rPr>
              <a:t>data</a:t>
            </a:r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,</a:t>
            </a:r>
            <a:r>
              <a:rPr lang="en-US" altLang="en-US" sz="2800" b="1" i="1">
                <a:solidFill>
                  <a:srgbClr val="FF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2800" b="1" i="1">
                <a:solidFill>
                  <a:srgbClr val="FF0000"/>
                </a:solidFill>
                <a:latin typeface="Arial" panose="020B0604020202020204" pitchFamily="34" charset="0"/>
              </a:rPr>
              <a:t>knowns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) </a:t>
            </a:r>
          </a:p>
          <a:p>
            <a:pPr eaLnBrk="1" hangingPunct="1"/>
            <a:endParaRPr lang="en-US" altLang="en-US" sz="2800">
              <a:solidFill>
                <a:srgbClr val="FFFF66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 sz="2800">
              <a:solidFill>
                <a:srgbClr val="FFFF66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away from the prior:</a:t>
            </a:r>
          </a:p>
          <a:p>
            <a:pPr eaLnBrk="1" hangingPunct="1"/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prior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800" b="1" i="1">
                <a:solidFill>
                  <a:srgbClr val="FF0000"/>
                </a:solidFill>
                <a:latin typeface="Arial" panose="020B0604020202020204" pitchFamily="34" charset="0"/>
              </a:rPr>
              <a:t>parms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 | </a:t>
            </a:r>
            <a:r>
              <a:rPr lang="en-US" altLang="en-US" sz="2800" b="1" i="1">
                <a:solidFill>
                  <a:srgbClr val="FF0000"/>
                </a:solidFill>
                <a:latin typeface="Arial" panose="020B0604020202020204" pitchFamily="34" charset="0"/>
              </a:rPr>
              <a:t>knowns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</a:p>
          <a:p>
            <a:pPr eaLnBrk="1" hangingPunct="1"/>
            <a:endParaRPr lang="en-US" altLang="en-US" sz="2800">
              <a:solidFill>
                <a:srgbClr val="FFFF66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 sz="2800">
              <a:solidFill>
                <a:srgbClr val="FFFF66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">
            <a:extLst>
              <a:ext uri="{FF2B5EF4-FFF2-40B4-BE49-F238E27FC236}">
                <a16:creationId xmlns:a16="http://schemas.microsoft.com/office/drawing/2014/main" id="{805FBBBC-EEDB-4C0E-A4CC-564557575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-4763"/>
            <a:ext cx="9144000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extBox 1">
            <a:extLst>
              <a:ext uri="{FF2B5EF4-FFF2-40B4-BE49-F238E27FC236}">
                <a16:creationId xmlns:a16="http://schemas.microsoft.com/office/drawing/2014/main" id="{892529CC-30E8-4ECE-A61C-E7B028835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0500"/>
            <a:ext cx="8801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No Bayesian Free Lunch</a:t>
            </a: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488C1D16-FD1B-4DB4-BF77-32275A3EC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1854200"/>
            <a:ext cx="87249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Arial" panose="020B0604020202020204" pitchFamily="34" charset="0"/>
              </a:rPr>
              <a:t>Parameters in Bayesian models need not be identifiable; learning can still take place. </a:t>
            </a:r>
          </a:p>
          <a:p>
            <a:pPr eaLnBrk="1" hangingPunct="1"/>
            <a:endParaRPr lang="en-US" altLang="en-US" sz="24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</a:rPr>
              <a:t>But desirable learning is not inevitable. </a:t>
            </a:r>
          </a:p>
          <a:p>
            <a:pPr eaLnBrk="1" hangingPunct="1"/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</a:rPr>
              <a:t>If</a:t>
            </a: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i="1">
                <a:solidFill>
                  <a:srgbClr val="FF0000"/>
                </a:solidFill>
                <a:latin typeface="Arial" panose="020B0604020202020204" pitchFamily="34" charset="0"/>
              </a:rPr>
              <a:t>posterior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400" b="1" i="1">
                <a:solidFill>
                  <a:srgbClr val="FF0000"/>
                </a:solidFill>
                <a:latin typeface="Arial" panose="020B0604020202020204" pitchFamily="34" charset="0"/>
              </a:rPr>
              <a:t>parms 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| </a:t>
            </a:r>
            <a:r>
              <a:rPr lang="en-US" altLang="en-US" sz="2400" b="1" i="1">
                <a:solidFill>
                  <a:srgbClr val="FFFF00"/>
                </a:solidFill>
                <a:latin typeface="Arial" panose="020B0604020202020204" pitchFamily="34" charset="0"/>
              </a:rPr>
              <a:t>data</a:t>
            </a:r>
            <a:r>
              <a:rPr lang="en-US" altLang="en-US" sz="2400" i="1">
                <a:solidFill>
                  <a:srgbClr val="FF0000"/>
                </a:solidFill>
                <a:latin typeface="Arial" panose="020B0604020202020204" pitchFamily="34" charset="0"/>
              </a:rPr>
              <a:t>,</a:t>
            </a:r>
            <a:r>
              <a:rPr lang="en-US" altLang="en-US" sz="2400" b="1" i="1">
                <a:solidFill>
                  <a:srgbClr val="FF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rgbClr val="FF0000"/>
                </a:solidFill>
                <a:latin typeface="Arial" panose="020B0604020202020204" pitchFamily="34" charset="0"/>
              </a:rPr>
              <a:t>knowns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) = </a:t>
            </a:r>
            <a:r>
              <a:rPr lang="en-US" altLang="en-US" sz="2400" i="1">
                <a:solidFill>
                  <a:srgbClr val="FF0000"/>
                </a:solidFill>
                <a:latin typeface="Arial" panose="020B0604020202020204" pitchFamily="34" charset="0"/>
              </a:rPr>
              <a:t>prior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400" b="1" i="1">
                <a:solidFill>
                  <a:srgbClr val="FF0000"/>
                </a:solidFill>
                <a:latin typeface="Arial" panose="020B0604020202020204" pitchFamily="34" charset="0"/>
              </a:rPr>
              <a:t>parms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 | </a:t>
            </a:r>
            <a:r>
              <a:rPr lang="en-US" altLang="en-US" sz="2400" b="1" i="1">
                <a:solidFill>
                  <a:srgbClr val="FF0000"/>
                </a:solidFill>
                <a:latin typeface="Arial" panose="020B0604020202020204" pitchFamily="34" charset="0"/>
              </a:rPr>
              <a:t>knowns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</a:p>
          <a:p>
            <a:pPr eaLnBrk="1" hangingPunct="1"/>
            <a:endParaRPr lang="en-US" altLang="en-US" sz="24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</a:rPr>
              <a:t>no learning has occurred.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5">
            <a:extLst>
              <a:ext uri="{FF2B5EF4-FFF2-40B4-BE49-F238E27FC236}">
                <a16:creationId xmlns:a16="http://schemas.microsoft.com/office/drawing/2014/main" id="{5CDEDF82-FD5A-4CC2-82D1-9F8907CC4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1903413"/>
            <a:ext cx="8686800" cy="495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p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800" b="1" i="1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 | </a:t>
            </a:r>
            <a:r>
              <a:rPr lang="en-US" altLang="en-US" sz="2800" b="1" i="1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,</a:t>
            </a:r>
            <a:r>
              <a:rPr lang="en-US" altLang="en-US" sz="2800" b="1" i="1">
                <a:solidFill>
                  <a:srgbClr val="FF0000"/>
                </a:solidFill>
                <a:latin typeface="Symbol" panose="05050102010706020507" pitchFamily="18" charset="2"/>
              </a:rPr>
              <a:t>f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)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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Lk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800" b="1" i="1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 | </a:t>
            </a:r>
            <a:r>
              <a:rPr lang="en-US" altLang="en-US" sz="2800" b="1" i="1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) </a:t>
            </a:r>
            <a:r>
              <a:rPr lang="en-US" altLang="en-US" sz="2800" i="1">
                <a:solidFill>
                  <a:srgbClr val="FFFF00"/>
                </a:solidFill>
                <a:latin typeface="Arial" panose="020B0604020202020204" pitchFamily="34" charset="0"/>
              </a:rPr>
              <a:t>p</a:t>
            </a:r>
            <a:r>
              <a:rPr lang="en-US" altLang="en-US" sz="2800">
                <a:solidFill>
                  <a:srgbClr val="FFFF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800" b="1" i="1">
                <a:solidFill>
                  <a:srgbClr val="FFFF00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2800">
                <a:solidFill>
                  <a:srgbClr val="FFFF00"/>
                </a:solidFill>
                <a:latin typeface="Arial" panose="020B0604020202020204" pitchFamily="34" charset="0"/>
              </a:rPr>
              <a:t> | </a:t>
            </a:r>
            <a:r>
              <a:rPr lang="en-US" altLang="en-US" sz="2800" b="1" i="1">
                <a:solidFill>
                  <a:srgbClr val="FFFF00"/>
                </a:solidFill>
                <a:latin typeface="Symbol" panose="05050102010706020507" pitchFamily="18" charset="2"/>
              </a:rPr>
              <a:t>f</a:t>
            </a:r>
            <a:r>
              <a:rPr lang="en-US" altLang="en-US" sz="2800">
                <a:solidFill>
                  <a:srgbClr val="FFFF00"/>
                </a:solidFill>
                <a:latin typeface="Arial" panose="020B0604020202020204" pitchFamily="34" charset="0"/>
              </a:rPr>
              <a:t>)</a:t>
            </a:r>
          </a:p>
          <a:p>
            <a:pPr eaLnBrk="1" hangingPunct="1"/>
            <a:endParaRPr lang="en-US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Lk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800" b="1" i="1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 | </a:t>
            </a:r>
            <a:r>
              <a:rPr lang="en-US" altLang="en-US" sz="2800" b="1" i="1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) </a:t>
            </a:r>
            <a:r>
              <a:rPr lang="en-US" altLang="en-US" sz="2800">
                <a:latin typeface="Arial" panose="020B0604020202020204" pitchFamily="34" charset="0"/>
              </a:rPr>
              <a:t>: the data likelihood is being formed by:</a:t>
            </a:r>
          </a:p>
          <a:p>
            <a:pPr eaLnBrk="1" hangingPunct="1"/>
            <a:endParaRPr lang="en-US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censored[j] ~ dbern(SLR[j])</a:t>
            </a:r>
          </a:p>
          <a:p>
            <a:pPr eaLnBrk="1" hangingPunct="1"/>
            <a:endParaRPr lang="en-US" altLang="en-US" sz="28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In general, any input data to which a distribution is assigned. </a:t>
            </a: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Collects and multiplies contributions to get </a:t>
            </a:r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Lk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800" b="1" i="1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 | </a:t>
            </a:r>
            <a:r>
              <a:rPr lang="en-US" altLang="en-US" sz="2800" b="1" i="1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) </a:t>
            </a:r>
            <a:r>
              <a:rPr lang="en-US" altLang="en-US" sz="280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31747" name="Picture 3">
            <a:extLst>
              <a:ext uri="{FF2B5EF4-FFF2-40B4-BE49-F238E27FC236}">
                <a16:creationId xmlns:a16="http://schemas.microsoft.com/office/drawing/2014/main" id="{67A2E17E-5E3D-4416-8C06-B1CA10E2D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-4763"/>
            <a:ext cx="9144000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TextBox 1">
            <a:extLst>
              <a:ext uri="{FF2B5EF4-FFF2-40B4-BE49-F238E27FC236}">
                <a16:creationId xmlns:a16="http://schemas.microsoft.com/office/drawing/2014/main" id="{B12245DB-D6A0-43E5-9F44-29E1CF0B8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26988"/>
            <a:ext cx="8801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WinBUGS Mechanics –</a:t>
            </a:r>
          </a:p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Posterior Construction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3">
            <a:extLst>
              <a:ext uri="{FF2B5EF4-FFF2-40B4-BE49-F238E27FC236}">
                <a16:creationId xmlns:a16="http://schemas.microsoft.com/office/drawing/2014/main" id="{28AD7523-0136-44B2-8242-2B1EEDC1E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-4763"/>
            <a:ext cx="9144000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extBox 1">
            <a:extLst>
              <a:ext uri="{FF2B5EF4-FFF2-40B4-BE49-F238E27FC236}">
                <a16:creationId xmlns:a16="http://schemas.microsoft.com/office/drawing/2014/main" id="{F7D2A3CC-337C-4ACA-A995-12E392290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8" y="12700"/>
            <a:ext cx="8801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WinBUGS Mechanics –</a:t>
            </a:r>
          </a:p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Prior Construction</a:t>
            </a:r>
          </a:p>
        </p:txBody>
      </p:sp>
      <p:sp>
        <p:nvSpPr>
          <p:cNvPr id="33796" name="TextBox 5">
            <a:extLst>
              <a:ext uri="{FF2B5EF4-FFF2-40B4-BE49-F238E27FC236}">
                <a16:creationId xmlns:a16="http://schemas.microsoft.com/office/drawing/2014/main" id="{BBA010BF-D11D-485C-B32E-9F3294BD9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8" y="1771650"/>
            <a:ext cx="8988425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p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800" b="1" i="1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 | </a:t>
            </a:r>
            <a:r>
              <a:rPr lang="en-US" altLang="en-US" sz="2800" b="1" i="1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,</a:t>
            </a:r>
            <a:r>
              <a:rPr lang="en-US" altLang="en-US" sz="2800" b="1" i="1">
                <a:solidFill>
                  <a:srgbClr val="FF0000"/>
                </a:solidFill>
                <a:latin typeface="Symbol" panose="05050102010706020507" pitchFamily="18" charset="2"/>
              </a:rPr>
              <a:t>f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)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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Lk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800" b="1" i="1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 | </a:t>
            </a:r>
            <a:r>
              <a:rPr lang="en-US" altLang="en-US" sz="2800" b="1" i="1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) </a:t>
            </a:r>
            <a:r>
              <a:rPr lang="en-US" altLang="en-US" sz="2800" i="1">
                <a:solidFill>
                  <a:srgbClr val="FFFF00"/>
                </a:solidFill>
                <a:latin typeface="Arial" panose="020B0604020202020204" pitchFamily="34" charset="0"/>
              </a:rPr>
              <a:t>p</a:t>
            </a:r>
            <a:r>
              <a:rPr lang="en-US" altLang="en-US" sz="2800">
                <a:solidFill>
                  <a:srgbClr val="FFFF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800" b="1" i="1">
                <a:solidFill>
                  <a:srgbClr val="FFFF00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2800">
                <a:solidFill>
                  <a:srgbClr val="FFFF00"/>
                </a:solidFill>
                <a:latin typeface="Arial" panose="020B0604020202020204" pitchFamily="34" charset="0"/>
              </a:rPr>
              <a:t> | </a:t>
            </a:r>
            <a:r>
              <a:rPr lang="en-US" altLang="en-US" sz="2800" b="1" i="1">
                <a:solidFill>
                  <a:srgbClr val="FFFF00"/>
                </a:solidFill>
                <a:latin typeface="Symbol" panose="05050102010706020507" pitchFamily="18" charset="2"/>
              </a:rPr>
              <a:t>f</a:t>
            </a:r>
            <a:r>
              <a:rPr lang="en-US" altLang="en-US" sz="2800">
                <a:solidFill>
                  <a:srgbClr val="FFFF00"/>
                </a:solidFill>
                <a:latin typeface="Arial" panose="020B0604020202020204" pitchFamily="34" charset="0"/>
              </a:rPr>
              <a:t>)</a:t>
            </a:r>
          </a:p>
          <a:p>
            <a:pPr eaLnBrk="1" hangingPunct="1"/>
            <a:endParaRPr lang="en-US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 i="1">
                <a:solidFill>
                  <a:srgbClr val="FFFF00"/>
                </a:solidFill>
                <a:latin typeface="Arial" panose="020B0604020202020204" pitchFamily="34" charset="0"/>
              </a:rPr>
              <a:t>p</a:t>
            </a:r>
            <a:r>
              <a:rPr lang="en-US" altLang="en-US" sz="2800">
                <a:solidFill>
                  <a:srgbClr val="FFFF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800" b="1" i="1">
                <a:solidFill>
                  <a:srgbClr val="FFFF00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2800">
                <a:solidFill>
                  <a:srgbClr val="FFFF00"/>
                </a:solidFill>
                <a:latin typeface="Arial" panose="020B0604020202020204" pitchFamily="34" charset="0"/>
              </a:rPr>
              <a:t> | </a:t>
            </a:r>
            <a:r>
              <a:rPr lang="en-US" altLang="en-US" sz="2800" b="1" i="1">
                <a:solidFill>
                  <a:srgbClr val="FFFF00"/>
                </a:solidFill>
                <a:latin typeface="Symbol" panose="05050102010706020507" pitchFamily="18" charset="2"/>
              </a:rPr>
              <a:t>f</a:t>
            </a:r>
            <a:r>
              <a:rPr lang="en-US" altLang="en-US" sz="2800">
                <a:solidFill>
                  <a:srgbClr val="FFFF00"/>
                </a:solidFill>
                <a:latin typeface="Arial" panose="020B0604020202020204" pitchFamily="34" charset="0"/>
              </a:rPr>
              <a:t>) </a:t>
            </a:r>
            <a:r>
              <a:rPr lang="en-US" altLang="en-US" sz="2800">
                <a:latin typeface="Arial" panose="020B0604020202020204" pitchFamily="34" charset="0"/>
              </a:rPr>
              <a:t>:</a:t>
            </a:r>
            <a:r>
              <a:rPr lang="en-US" altLang="en-US" sz="2800" b="1">
                <a:latin typeface="Arial" panose="020B0604020202020204" pitchFamily="34" charset="0"/>
              </a:rPr>
              <a:t>  </a:t>
            </a:r>
            <a:r>
              <a:rPr lang="en-US" altLang="en-US" sz="2800">
                <a:latin typeface="Arial" panose="020B0604020202020204" pitchFamily="34" charset="0"/>
              </a:rPr>
              <a:t>In general, anything to which a distribution is assigned that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did not have a data value specified.</a:t>
            </a:r>
          </a:p>
          <a:p>
            <a:pPr eaLnBrk="1" hangingPunct="1"/>
            <a:endParaRPr lang="en-US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This includes both parameters and missing data; Bayes doesn’t make a distinction.</a:t>
            </a:r>
          </a:p>
          <a:p>
            <a:pPr eaLnBrk="1" hangingPunct="1"/>
            <a:endParaRPr lang="en-US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4">
            <a:extLst>
              <a:ext uri="{FF2B5EF4-FFF2-40B4-BE49-F238E27FC236}">
                <a16:creationId xmlns:a16="http://schemas.microsoft.com/office/drawing/2014/main" id="{3CAEDD0F-8A2F-497B-8CB4-08F9A1204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-4763"/>
            <a:ext cx="9144000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extBox 1">
            <a:extLst>
              <a:ext uri="{FF2B5EF4-FFF2-40B4-BE49-F238E27FC236}">
                <a16:creationId xmlns:a16="http://schemas.microsoft.com/office/drawing/2014/main" id="{2C84FC93-23F8-47A0-90EA-75B0AF554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190500"/>
            <a:ext cx="8801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Priors</a:t>
            </a:r>
          </a:p>
        </p:txBody>
      </p:sp>
      <p:sp>
        <p:nvSpPr>
          <p:cNvPr id="35844" name="TextBox 5">
            <a:extLst>
              <a:ext uri="{FF2B5EF4-FFF2-40B4-BE49-F238E27FC236}">
                <a16:creationId xmlns:a16="http://schemas.microsoft.com/office/drawing/2014/main" id="{5C86C262-A991-4B2D-A739-558042C87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1409700"/>
            <a:ext cx="86868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5845" name="Rectangle 4">
            <a:extLst>
              <a:ext uri="{FF2B5EF4-FFF2-40B4-BE49-F238E27FC236}">
                <a16:creationId xmlns:a16="http://schemas.microsoft.com/office/drawing/2014/main" id="{7C980E4B-A12E-4D92-84F3-2CC9F7111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1406525"/>
            <a:ext cx="9144000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800" i="1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400" i="1">
                <a:solidFill>
                  <a:srgbClr val="FF0000"/>
                </a:solidFill>
                <a:latin typeface="Arial" panose="020B0604020202020204" pitchFamily="34" charset="0"/>
              </a:rPr>
              <a:t>p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400" b="1" i="1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 | </a:t>
            </a:r>
            <a:r>
              <a:rPr lang="en-US" altLang="en-US" sz="2400" b="1" i="1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altLang="en-US" sz="2400" i="1">
                <a:solidFill>
                  <a:srgbClr val="FF0000"/>
                </a:solidFill>
                <a:latin typeface="Arial" panose="020B0604020202020204" pitchFamily="34" charset="0"/>
              </a:rPr>
              <a:t>,</a:t>
            </a:r>
            <a:r>
              <a:rPr lang="en-US" altLang="en-US" sz="2400" b="1" i="1">
                <a:solidFill>
                  <a:srgbClr val="FF0000"/>
                </a:solidFill>
                <a:latin typeface="Symbol" panose="05050102010706020507" pitchFamily="18" charset="2"/>
              </a:rPr>
              <a:t>f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) 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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i="1">
                <a:solidFill>
                  <a:srgbClr val="FF0000"/>
                </a:solidFill>
                <a:latin typeface="Arial" panose="020B0604020202020204" pitchFamily="34" charset="0"/>
              </a:rPr>
              <a:t>Lk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400" b="1" i="1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 | </a:t>
            </a:r>
            <a:r>
              <a:rPr lang="en-US" altLang="en-US" sz="2400" b="1" i="1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) </a:t>
            </a:r>
            <a:r>
              <a:rPr lang="en-US" altLang="en-US" sz="2400" i="1">
                <a:solidFill>
                  <a:srgbClr val="FFFF00"/>
                </a:solidFill>
                <a:latin typeface="Arial" panose="020B0604020202020204" pitchFamily="34" charset="0"/>
              </a:rPr>
              <a:t>p</a:t>
            </a:r>
            <a:r>
              <a:rPr lang="en-US" altLang="en-US" sz="2400">
                <a:solidFill>
                  <a:srgbClr val="FFFF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400" b="1" i="1">
                <a:solidFill>
                  <a:srgbClr val="FFFF00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2400">
                <a:solidFill>
                  <a:srgbClr val="FFFF00"/>
                </a:solidFill>
                <a:latin typeface="Arial" panose="020B0604020202020204" pitchFamily="34" charset="0"/>
              </a:rPr>
              <a:t> | </a:t>
            </a:r>
            <a:r>
              <a:rPr lang="en-US" altLang="en-US" sz="2400" b="1" i="1">
                <a:solidFill>
                  <a:srgbClr val="FFFF00"/>
                </a:solidFill>
                <a:latin typeface="Symbol" panose="05050102010706020507" pitchFamily="18" charset="2"/>
              </a:rPr>
              <a:t>f</a:t>
            </a:r>
            <a:r>
              <a:rPr lang="en-US" altLang="en-US" sz="2400">
                <a:solidFill>
                  <a:srgbClr val="FFFF00"/>
                </a:solidFill>
                <a:latin typeface="Arial" panose="020B0604020202020204" pitchFamily="34" charset="0"/>
              </a:rPr>
              <a:t>)</a:t>
            </a:r>
          </a:p>
          <a:p>
            <a:pPr eaLnBrk="1" hangingPunct="1"/>
            <a:endParaRPr lang="en-US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400" i="1">
                <a:solidFill>
                  <a:srgbClr val="FFFF00"/>
                </a:solidFill>
                <a:latin typeface="Arial" panose="020B0604020202020204" pitchFamily="34" charset="0"/>
              </a:rPr>
              <a:t>p</a:t>
            </a:r>
            <a:r>
              <a:rPr lang="en-US" altLang="en-US" sz="2400">
                <a:solidFill>
                  <a:srgbClr val="FFFF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400" b="1" i="1">
                <a:solidFill>
                  <a:srgbClr val="FFFF00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2400">
                <a:solidFill>
                  <a:srgbClr val="FFFF00"/>
                </a:solidFill>
                <a:latin typeface="Arial" panose="020B0604020202020204" pitchFamily="34" charset="0"/>
              </a:rPr>
              <a:t> | </a:t>
            </a:r>
            <a:r>
              <a:rPr lang="en-US" altLang="en-US" sz="2400" b="1" i="1">
                <a:solidFill>
                  <a:srgbClr val="FFFF00"/>
                </a:solidFill>
                <a:latin typeface="Symbol" panose="05050102010706020507" pitchFamily="18" charset="2"/>
              </a:rPr>
              <a:t>f</a:t>
            </a:r>
            <a:r>
              <a:rPr lang="en-US" altLang="en-US" sz="2400">
                <a:solidFill>
                  <a:srgbClr val="FFFF00"/>
                </a:solidFill>
                <a:latin typeface="Arial" panose="020B0604020202020204" pitchFamily="34" charset="0"/>
              </a:rPr>
              <a:t>)</a:t>
            </a:r>
            <a:r>
              <a:rPr lang="en-US" altLang="en-US" sz="2400">
                <a:solidFill>
                  <a:srgbClr val="FFFF66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: reflects prior understanding of the parameter </a:t>
            </a:r>
            <a:r>
              <a:rPr lang="en-US" altLang="en-US" sz="2400" b="1" i="1">
                <a:latin typeface="Symbol" panose="05050102010706020507" pitchFamily="18" charset="2"/>
              </a:rPr>
              <a:t>q</a:t>
            </a:r>
            <a:endParaRPr lang="en-US" altLang="en-US" sz="2400">
              <a:latin typeface="Arial" panose="020B0604020202020204" pitchFamily="34" charset="0"/>
            </a:endParaRPr>
          </a:p>
          <a:p>
            <a:pPr eaLnBrk="1" hangingPunct="1"/>
            <a:endParaRPr lang="en-US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400" b="1">
                <a:solidFill>
                  <a:srgbClr val="FFFF00"/>
                </a:solidFill>
                <a:latin typeface="Arial" panose="020B0604020202020204" pitchFamily="34" charset="0"/>
              </a:rPr>
              <a:t>gamma0~dflat()</a:t>
            </a:r>
          </a:p>
          <a:p>
            <a:pPr eaLnBrk="1" hangingPunct="1"/>
            <a:endParaRPr lang="en-US" altLang="en-US" sz="24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</a:rPr>
              <a:t>Improper uniform prior – a model of ignorance.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</a:rPr>
              <a:t>Does not need to be a proper probability density.</a:t>
            </a:r>
          </a:p>
          <a:p>
            <a:pPr eaLnBrk="1" hangingPunct="1"/>
            <a:endParaRPr lang="en-US" altLang="en-US" sz="24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</a:rPr>
              <a:t>If you do not initialize nimble will spit out an error: (this is true of earlier examples as well, try it!)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4">
            <a:extLst>
              <a:ext uri="{FF2B5EF4-FFF2-40B4-BE49-F238E27FC236}">
                <a16:creationId xmlns:a16="http://schemas.microsoft.com/office/drawing/2014/main" id="{60031923-DAE0-4EB1-B9AD-9E1271EED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-4763"/>
            <a:ext cx="9144000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TextBox 1">
            <a:extLst>
              <a:ext uri="{FF2B5EF4-FFF2-40B4-BE49-F238E27FC236}">
                <a16:creationId xmlns:a16="http://schemas.microsoft.com/office/drawing/2014/main" id="{3FE3580B-3F45-4DD6-AFD0-240B9E788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190500"/>
            <a:ext cx="8801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Aside: Flat Priors</a:t>
            </a:r>
          </a:p>
        </p:txBody>
      </p:sp>
      <p:sp>
        <p:nvSpPr>
          <p:cNvPr id="37892" name="TextBox 5">
            <a:extLst>
              <a:ext uri="{FF2B5EF4-FFF2-40B4-BE49-F238E27FC236}">
                <a16:creationId xmlns:a16="http://schemas.microsoft.com/office/drawing/2014/main" id="{56A7821D-8D15-4A60-B122-BB7476207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1409700"/>
            <a:ext cx="86868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7893" name="Rectangle 4">
            <a:extLst>
              <a:ext uri="{FF2B5EF4-FFF2-40B4-BE49-F238E27FC236}">
                <a16:creationId xmlns:a16="http://schemas.microsoft.com/office/drawing/2014/main" id="{56D3B977-9EA6-4B20-B00D-DC74D5BB1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1700213"/>
            <a:ext cx="88011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800" i="1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p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800" b="1" i="1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 | </a:t>
            </a:r>
            <a:r>
              <a:rPr lang="en-US" altLang="en-US" sz="2800" b="1" i="1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,</a:t>
            </a:r>
            <a:r>
              <a:rPr lang="en-US" altLang="en-US" sz="2800" b="1" i="1">
                <a:solidFill>
                  <a:srgbClr val="FF0000"/>
                </a:solidFill>
                <a:latin typeface="Symbol" panose="05050102010706020507" pitchFamily="18" charset="2"/>
              </a:rPr>
              <a:t>f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)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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Lk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800" b="1" i="1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 | </a:t>
            </a:r>
            <a:r>
              <a:rPr lang="en-US" altLang="en-US" sz="2800" b="1" i="1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) </a:t>
            </a:r>
            <a:r>
              <a:rPr lang="en-US" altLang="en-US" sz="2800" i="1">
                <a:solidFill>
                  <a:srgbClr val="FFFF00"/>
                </a:solidFill>
                <a:latin typeface="Arial" panose="020B0604020202020204" pitchFamily="34" charset="0"/>
              </a:rPr>
              <a:t>p</a:t>
            </a:r>
            <a:r>
              <a:rPr lang="en-US" altLang="en-US" sz="2800">
                <a:solidFill>
                  <a:srgbClr val="FFFF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800" b="1" i="1">
                <a:solidFill>
                  <a:srgbClr val="FFFF00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2800">
                <a:solidFill>
                  <a:srgbClr val="FFFF00"/>
                </a:solidFill>
                <a:latin typeface="Arial" panose="020B0604020202020204" pitchFamily="34" charset="0"/>
              </a:rPr>
              <a:t> | </a:t>
            </a:r>
            <a:r>
              <a:rPr lang="en-US" altLang="en-US" sz="2800" b="1" i="1">
                <a:solidFill>
                  <a:srgbClr val="FFFF00"/>
                </a:solidFill>
                <a:latin typeface="Symbol" panose="05050102010706020507" pitchFamily="18" charset="2"/>
              </a:rPr>
              <a:t>f</a:t>
            </a:r>
            <a:r>
              <a:rPr lang="en-US" altLang="en-US" sz="2800">
                <a:solidFill>
                  <a:srgbClr val="FFFF00"/>
                </a:solidFill>
                <a:latin typeface="Arial" panose="020B0604020202020204" pitchFamily="34" charset="0"/>
              </a:rPr>
              <a:t>)</a:t>
            </a: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Flat priors imply </a:t>
            </a:r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p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800" b="1" i="1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 | </a:t>
            </a:r>
            <a:r>
              <a:rPr lang="en-US" altLang="en-US" sz="2800" b="1" i="1">
                <a:solidFill>
                  <a:srgbClr val="FF0000"/>
                </a:solidFill>
                <a:latin typeface="Symbol" panose="05050102010706020507" pitchFamily="18" charset="2"/>
              </a:rPr>
              <a:t>f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)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 </a:t>
            </a:r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const</a:t>
            </a:r>
            <a:endParaRPr lang="en-US" altLang="en-US" sz="2800" i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So the posterior is simply the likelihood.</a:t>
            </a: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In such simple models, the Bayesian posterior mode is the MLE.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3">
            <a:extLst>
              <a:ext uri="{FF2B5EF4-FFF2-40B4-BE49-F238E27FC236}">
                <a16:creationId xmlns:a16="http://schemas.microsoft.com/office/drawing/2014/main" id="{BA5206BF-5AC6-4A3D-BB6E-4082291F9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-4763"/>
            <a:ext cx="9144000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TextBox 1">
            <a:extLst>
              <a:ext uri="{FF2B5EF4-FFF2-40B4-BE49-F238E27FC236}">
                <a16:creationId xmlns:a16="http://schemas.microsoft.com/office/drawing/2014/main" id="{56C11FAF-9C64-48CF-9290-268725FD7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" y="280988"/>
            <a:ext cx="88011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Bayesian Stuff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1C7B76F2-1750-4538-AF26-77735DB81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1778000"/>
            <a:ext cx="86487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 i="1">
                <a:latin typeface="Arial" panose="020B0604020202020204" pitchFamily="34" charset="0"/>
              </a:rPr>
              <a:t>“Even if their theory wasn’t wrong, their solutions are too complex to ever calculate.”</a:t>
            </a:r>
          </a:p>
          <a:p>
            <a:pPr eaLnBrk="1" hangingPunct="1"/>
            <a:endParaRPr lang="en-US" altLang="en-US" sz="2800" i="1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 i="1">
                <a:latin typeface="Arial" panose="020B0604020202020204" pitchFamily="34" charset="0"/>
              </a:rPr>
              <a:t> </a:t>
            </a:r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p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800" b="1" i="1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 | </a:t>
            </a:r>
            <a:r>
              <a:rPr lang="en-US" altLang="en-US" sz="2800" b="1" i="1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,</a:t>
            </a:r>
            <a:r>
              <a:rPr lang="en-US" altLang="en-US" sz="2800" b="1" i="1">
                <a:solidFill>
                  <a:srgbClr val="FF0000"/>
                </a:solidFill>
                <a:latin typeface="Symbol" panose="05050102010706020507" pitchFamily="18" charset="2"/>
              </a:rPr>
              <a:t>f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)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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Lk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800" b="1" i="1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 | </a:t>
            </a:r>
            <a:r>
              <a:rPr lang="en-US" altLang="en-US" sz="2800" b="1" i="1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) </a:t>
            </a:r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p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800" b="1" i="1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 | </a:t>
            </a:r>
            <a:r>
              <a:rPr lang="en-US" altLang="en-US" sz="2800" b="1" i="1">
                <a:solidFill>
                  <a:srgbClr val="FF0000"/>
                </a:solidFill>
                <a:latin typeface="Symbol" panose="05050102010706020507" pitchFamily="18" charset="2"/>
              </a:rPr>
              <a:t>f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doesn’t look complex; what’s the problem?</a:t>
            </a:r>
          </a:p>
          <a:p>
            <a:pPr eaLnBrk="1" hangingPunct="1"/>
            <a:endParaRPr lang="en-US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The normalization constant </a:t>
            </a:r>
            <a:r>
              <a:rPr lang="en-US" altLang="en-US" sz="2800" i="1">
                <a:solidFill>
                  <a:srgbClr val="FFFF00"/>
                </a:solidFill>
                <a:latin typeface="Arial" panose="020B0604020202020204" pitchFamily="34" charset="0"/>
              </a:rPr>
              <a:t>c</a:t>
            </a:r>
            <a:r>
              <a:rPr lang="en-US" altLang="en-US" sz="2800">
                <a:solidFill>
                  <a:schemeClr val="bg1"/>
                </a:solidFill>
                <a:latin typeface="Arial" panose="020B0604020202020204" pitchFamily="34" charset="0"/>
              </a:rPr>
              <a:t>:</a:t>
            </a:r>
          </a:p>
          <a:p>
            <a:pPr eaLnBrk="1" hangingPunct="1"/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p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800" b="1" i="1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 | </a:t>
            </a:r>
            <a:r>
              <a:rPr lang="en-US" altLang="en-US" sz="2800" b="1" i="1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,</a:t>
            </a:r>
            <a:r>
              <a:rPr lang="en-US" altLang="en-US" sz="2800" b="1" i="1">
                <a:solidFill>
                  <a:srgbClr val="FF0000"/>
                </a:solidFill>
                <a:latin typeface="Symbol" panose="05050102010706020507" pitchFamily="18" charset="2"/>
              </a:rPr>
              <a:t>f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) = </a:t>
            </a:r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c Lk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800" b="1" i="1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 | </a:t>
            </a:r>
            <a:r>
              <a:rPr lang="en-US" altLang="en-US" sz="2800" b="1" i="1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) </a:t>
            </a:r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p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800" b="1" i="1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 | </a:t>
            </a:r>
            <a:r>
              <a:rPr lang="en-US" altLang="en-US" sz="2800" b="1" i="1">
                <a:solidFill>
                  <a:srgbClr val="FF0000"/>
                </a:solidFill>
                <a:latin typeface="Symbol" panose="05050102010706020507" pitchFamily="18" charset="2"/>
              </a:rPr>
              <a:t>f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</a:p>
          <a:p>
            <a:pPr eaLnBrk="1" hangingPunct="1"/>
            <a:endParaRPr lang="en-US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Involves mind-bogglingly complex multiple integrals!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3">
            <a:extLst>
              <a:ext uri="{FF2B5EF4-FFF2-40B4-BE49-F238E27FC236}">
                <a16:creationId xmlns:a16="http://schemas.microsoft.com/office/drawing/2014/main" id="{998BD0F6-763B-423B-B0D3-60110BAF0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-4763"/>
            <a:ext cx="9144000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TextBox 1">
            <a:extLst>
              <a:ext uri="{FF2B5EF4-FFF2-40B4-BE49-F238E27FC236}">
                <a16:creationId xmlns:a16="http://schemas.microsoft.com/office/drawing/2014/main" id="{E41F8F86-75D2-4C4A-8E61-A13ACDB8A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80988"/>
            <a:ext cx="88011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Bayesian Stuff</a:t>
            </a: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C9F0B265-C13C-4EA1-AD00-4245819B0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" y="1892300"/>
            <a:ext cx="89535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Bayesian data analyses largely languished until the 1990’s because of the issues of computing </a:t>
            </a:r>
            <a:r>
              <a:rPr lang="en-US" altLang="en-US" sz="2800" i="1">
                <a:latin typeface="Arial" panose="020B0604020202020204" pitchFamily="34" charset="0"/>
              </a:rPr>
              <a:t>c</a:t>
            </a:r>
            <a:r>
              <a:rPr lang="en-US" altLang="en-US" sz="2800">
                <a:latin typeface="Arial" panose="020B0604020202020204" pitchFamily="34" charset="0"/>
              </a:rPr>
              <a:t>!</a:t>
            </a: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That all changed with MCMC – Gelfand &amp; Smith 1990</a:t>
            </a: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Can estimate any feature of the posterior</a:t>
            </a:r>
            <a:r>
              <a:rPr lang="en-US" altLang="en-US" sz="28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p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800" b="1" i="1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 | </a:t>
            </a:r>
            <a:r>
              <a:rPr lang="en-US" altLang="en-US" sz="2800" b="1" i="1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,</a:t>
            </a:r>
            <a:r>
              <a:rPr lang="en-US" altLang="en-US" sz="2800" b="1" i="1">
                <a:solidFill>
                  <a:srgbClr val="FF0000"/>
                </a:solidFill>
                <a:latin typeface="Symbol" panose="05050102010706020507" pitchFamily="18" charset="2"/>
              </a:rPr>
              <a:t>f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).</a:t>
            </a:r>
          </a:p>
          <a:p>
            <a:pPr eaLnBrk="1" hangingPunct="1"/>
            <a:endParaRPr lang="en-US" altLang="en-US" sz="2800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 b="1"/>
              <a:t>NIMBLE generates C++ code customized to your model and algorithms, compiles it, and lets you use it from R-speeds up models</a:t>
            </a:r>
          </a:p>
          <a:p>
            <a:pPr eaLnBrk="1" hangingPunct="1"/>
            <a:endParaRPr lang="en-US" altLang="en-US" sz="2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3">
            <a:extLst>
              <a:ext uri="{FF2B5EF4-FFF2-40B4-BE49-F238E27FC236}">
                <a16:creationId xmlns:a16="http://schemas.microsoft.com/office/drawing/2014/main" id="{599D80F2-5C06-43FB-95A7-EB0EC686B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-4763"/>
            <a:ext cx="9144000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TextBox 1">
            <a:extLst>
              <a:ext uri="{FF2B5EF4-FFF2-40B4-BE49-F238E27FC236}">
                <a16:creationId xmlns:a16="http://schemas.microsoft.com/office/drawing/2014/main" id="{52F3E661-FD39-4DDC-97B9-5E42F0EBD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" y="250825"/>
            <a:ext cx="8801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MCMC</a:t>
            </a:r>
          </a:p>
        </p:txBody>
      </p:sp>
      <p:sp>
        <p:nvSpPr>
          <p:cNvPr id="44036" name="Rectangle 6">
            <a:extLst>
              <a:ext uri="{FF2B5EF4-FFF2-40B4-BE49-F238E27FC236}">
                <a16:creationId xmlns:a16="http://schemas.microsoft.com/office/drawing/2014/main" id="{8536DB1D-D4A8-4941-8399-918D8C182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208088"/>
            <a:ext cx="8801100" cy="53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Numerous algorithms (Gibbs, Hastings, Metropolis).</a:t>
            </a: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All are based on a reversibility requirement known as the “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detailed balance condition</a:t>
            </a:r>
            <a:r>
              <a:rPr lang="en-US" altLang="en-US" sz="2800">
                <a:latin typeface="Arial" panose="020B0604020202020204" pitchFamily="34" charset="0"/>
              </a:rPr>
              <a:t>” (DBC).</a:t>
            </a:r>
          </a:p>
          <a:p>
            <a:pPr eaLnBrk="1" hangingPunct="1"/>
            <a:endParaRPr lang="en-US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The DBC insures that the generated chain will eventually converge to a chain with transition distribution </a:t>
            </a:r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p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800" b="1" i="1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 | </a:t>
            </a:r>
            <a:r>
              <a:rPr lang="en-US" altLang="en-US" sz="2800" b="1" i="1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,</a:t>
            </a:r>
            <a:r>
              <a:rPr lang="en-US" altLang="en-US" sz="2800" b="1" i="1">
                <a:solidFill>
                  <a:srgbClr val="FF0000"/>
                </a:solidFill>
                <a:latin typeface="Symbol" panose="05050102010706020507" pitchFamily="18" charset="2"/>
              </a:rPr>
              <a:t>f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) </a:t>
            </a:r>
            <a:r>
              <a:rPr lang="en-US" altLang="en-US" sz="2800">
                <a:latin typeface="Arial" panose="020B0604020202020204" pitchFamily="34" charset="0"/>
              </a:rPr>
              <a:t>(“equilibrium”).</a:t>
            </a:r>
          </a:p>
          <a:p>
            <a:pPr eaLnBrk="1" hangingPunct="1"/>
            <a:endParaRPr lang="en-US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It says nothing about whether this convergence will occur during your lifetime!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71C93DC5-6428-4451-AD7F-DD7AD838D5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9225" y="1244600"/>
            <a:ext cx="8794750" cy="4022725"/>
          </a:xfrm>
        </p:spPr>
        <p:txBody>
          <a:bodyPr/>
          <a:lstStyle/>
          <a:p>
            <a:pPr eaLnBrk="1" hangingPunct="1"/>
            <a:r>
              <a:rPr lang="en-US" altLang="en-US" sz="1600"/>
              <a:t>1. If the node has no stochastic dependents, a posterior_predictive sampler is assigned. This sampler sets the new value for the node simply by simulating from its distribution.</a:t>
            </a:r>
          </a:p>
          <a:p>
            <a:pPr eaLnBrk="1" hangingPunct="1"/>
            <a:r>
              <a:rPr lang="en-US" altLang="en-US" sz="1600"/>
              <a:t>2. If the node has a conjugate relationship between its prior distribution and the distributions of its stochastic dependents, a conjugate (‘Gibbs’) sampler is assigned.</a:t>
            </a:r>
          </a:p>
          <a:p>
            <a:pPr eaLnBrk="1" hangingPunct="1"/>
            <a:r>
              <a:rPr lang="en-US" altLang="en-US" sz="1600"/>
              <a:t>3. If the node follows a multinomial distribution, then a RW_multinomial sampler is assigned. This is a discrete random-walk sampler in the space of multinomial outcomes.</a:t>
            </a:r>
          </a:p>
          <a:p>
            <a:pPr eaLnBrk="1" hangingPunct="1"/>
            <a:r>
              <a:rPr lang="en-US" altLang="en-US" sz="1600"/>
              <a:t>4. If a node follows a Dirichlet distribution, then a RW_dirichlet sampler is assigned. This is a random walk sampler in the space of the simplex defined by the Dirichlet.</a:t>
            </a:r>
          </a:p>
          <a:p>
            <a:pPr eaLnBrk="1" hangingPunct="1"/>
            <a:r>
              <a:rPr lang="en-US" altLang="en-US" sz="1600"/>
              <a:t>5. If the node follows any other multivariate distribution, then a RW_block sampler is assigned for all elements. This is a Metropolis-Hastings adaptive random-walk sampler with a multivariate normal proposal (Roberts and Sahu, 1997).</a:t>
            </a:r>
          </a:p>
          <a:p>
            <a:pPr eaLnBrk="1" hangingPunct="1"/>
            <a:r>
              <a:rPr lang="en-US" altLang="en-US" sz="1600"/>
              <a:t>6. If the node is binary-valued (strictly taking values 0 or 1), then a binary sampler is assigned. This sampler calculates the conditional probability for both possible node values and draws the new node value from the conditional distribution, in effect making a Gibbs sampler.</a:t>
            </a:r>
          </a:p>
          <a:p>
            <a:pPr eaLnBrk="1" hangingPunct="1"/>
            <a:r>
              <a:rPr lang="en-US" altLang="en-US" sz="1600"/>
              <a:t>7. If the node is otherwise discrete-valued, then a slice sampler is assigned (Neal, 2003).</a:t>
            </a:r>
          </a:p>
          <a:p>
            <a:pPr eaLnBrk="1" hangingPunct="1"/>
            <a:r>
              <a:rPr lang="en-US" altLang="en-US" sz="1600"/>
              <a:t>8. If none of the above criteria are satisfied, then a RW sampler is assigned. This is a Metropolis-Hastings adaptive random-walk sampler with a univariate normal proposal distribution.</a:t>
            </a:r>
          </a:p>
        </p:txBody>
      </p:sp>
      <p:pic>
        <p:nvPicPr>
          <p:cNvPr id="46083" name="Picture 3">
            <a:extLst>
              <a:ext uri="{FF2B5EF4-FFF2-40B4-BE49-F238E27FC236}">
                <a16:creationId xmlns:a16="http://schemas.microsoft.com/office/drawing/2014/main" id="{E58AFB59-4832-485B-BFA9-87259DDAA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-4763"/>
            <a:ext cx="9144000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TextBox 4">
            <a:extLst>
              <a:ext uri="{FF2B5EF4-FFF2-40B4-BE49-F238E27FC236}">
                <a16:creationId xmlns:a16="http://schemas.microsoft.com/office/drawing/2014/main" id="{C421DB9E-4520-4455-9E4A-09B479B6B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" y="280988"/>
            <a:ext cx="90503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600">
                <a:solidFill>
                  <a:schemeClr val="bg1"/>
                </a:solidFill>
              </a:rPr>
              <a:t>MCMC Samplers in Nimble (user manual p.74)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5BA733E-388A-42BD-A887-FEDB7FA65D98}"/>
              </a:ext>
            </a:extLst>
          </p:cNvPr>
          <p:cNvSpPr/>
          <p:nvPr/>
        </p:nvSpPr>
        <p:spPr>
          <a:xfrm>
            <a:off x="0" y="0"/>
            <a:ext cx="9144000" cy="11969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267" name="TextBox 1">
            <a:extLst>
              <a:ext uri="{FF2B5EF4-FFF2-40B4-BE49-F238E27FC236}">
                <a16:creationId xmlns:a16="http://schemas.microsoft.com/office/drawing/2014/main" id="{E8B34B13-3A19-4BF9-8D2D-E71B32DD4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" y="241300"/>
            <a:ext cx="8801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ex3_1</a:t>
            </a:r>
            <a:endParaRPr lang="en-US" altLang="en-US" sz="3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0BA3F7A2-7DCD-42C6-B9B5-74870EF16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" y="1227138"/>
            <a:ext cx="879475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“fully Bayesian” because all parameters have priors (don’t use DIC to find best tau).</a:t>
            </a: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A hierarchical model: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CA1D5FF-8D74-4A32-9FC7-8965DE17510B}"/>
              </a:ext>
            </a:extLst>
          </p:cNvPr>
          <p:cNvSpPr/>
          <p:nvPr/>
        </p:nvSpPr>
        <p:spPr>
          <a:xfrm>
            <a:off x="3497263" y="3078163"/>
            <a:ext cx="2016125" cy="750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hyperprior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6E5FB6A-CCF4-464C-96D4-A2DBDDB3571E}"/>
              </a:ext>
            </a:extLst>
          </p:cNvPr>
          <p:cNvSpPr/>
          <p:nvPr/>
        </p:nvSpPr>
        <p:spPr>
          <a:xfrm>
            <a:off x="558800" y="3829050"/>
            <a:ext cx="2687638" cy="728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Prior subpopulation 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5F50D7-5521-4068-878A-3F98C85FB8F6}"/>
              </a:ext>
            </a:extLst>
          </p:cNvPr>
          <p:cNvCxnSpPr/>
          <p:nvPr/>
        </p:nvCxnSpPr>
        <p:spPr>
          <a:xfrm>
            <a:off x="5537200" y="3438525"/>
            <a:ext cx="441325" cy="4222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01543B-F86D-49FC-BCDF-563409A24F91}"/>
              </a:ext>
            </a:extLst>
          </p:cNvPr>
          <p:cNvCxnSpPr/>
          <p:nvPr/>
        </p:nvCxnSpPr>
        <p:spPr>
          <a:xfrm flipH="1">
            <a:off x="2787650" y="3489325"/>
            <a:ext cx="709613" cy="3587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A1CF166-9905-458F-A683-28B340DB8233}"/>
              </a:ext>
            </a:extLst>
          </p:cNvPr>
          <p:cNvSpPr/>
          <p:nvPr/>
        </p:nvSpPr>
        <p:spPr>
          <a:xfrm>
            <a:off x="4689475" y="3981450"/>
            <a:ext cx="2689225" cy="728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Prior subpopulation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7BD4FE-B726-4100-9B06-6F9D09024396}"/>
              </a:ext>
            </a:extLst>
          </p:cNvPr>
          <p:cNvSpPr/>
          <p:nvPr/>
        </p:nvSpPr>
        <p:spPr>
          <a:xfrm>
            <a:off x="808038" y="5080000"/>
            <a:ext cx="2151062" cy="88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y11, y12, y13, y14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5457A3-B7D8-42C7-917E-88D61E1B79A2}"/>
              </a:ext>
            </a:extLst>
          </p:cNvPr>
          <p:cNvSpPr/>
          <p:nvPr/>
        </p:nvSpPr>
        <p:spPr>
          <a:xfrm>
            <a:off x="4918075" y="5080000"/>
            <a:ext cx="2149475" cy="88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y21, y22, y23, y24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665C7A-4BB3-4729-92A6-BC1ECBCE92F1}"/>
              </a:ext>
            </a:extLst>
          </p:cNvPr>
          <p:cNvCxnSpPr>
            <a:stCxn id="3" idx="4"/>
            <a:endCxn id="12" idx="0"/>
          </p:cNvCxnSpPr>
          <p:nvPr/>
        </p:nvCxnSpPr>
        <p:spPr>
          <a:xfrm flipH="1">
            <a:off x="1884363" y="4557713"/>
            <a:ext cx="19050" cy="5222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625534-D794-49AA-AAA3-5ACC4E1AB096}"/>
              </a:ext>
            </a:extLst>
          </p:cNvPr>
          <p:cNvCxnSpPr/>
          <p:nvPr/>
        </p:nvCxnSpPr>
        <p:spPr>
          <a:xfrm flipH="1">
            <a:off x="6184900" y="4587875"/>
            <a:ext cx="19050" cy="5238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4">
            <a:extLst>
              <a:ext uri="{FF2B5EF4-FFF2-40B4-BE49-F238E27FC236}">
                <a16:creationId xmlns:a16="http://schemas.microsoft.com/office/drawing/2014/main" id="{24006F1B-B0FB-4E36-AB51-CAE5326D5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-4763"/>
            <a:ext cx="9144000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TextBox 1">
            <a:extLst>
              <a:ext uri="{FF2B5EF4-FFF2-40B4-BE49-F238E27FC236}">
                <a16:creationId xmlns:a16="http://schemas.microsoft.com/office/drawing/2014/main" id="{1DE919B9-9BB7-4906-99B3-C014F91A9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200"/>
            <a:ext cx="8801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MCMC Updating</a:t>
            </a:r>
          </a:p>
        </p:txBody>
      </p:sp>
      <p:sp>
        <p:nvSpPr>
          <p:cNvPr id="47108" name="Rectangle 6">
            <a:extLst>
              <a:ext uri="{FF2B5EF4-FFF2-40B4-BE49-F238E27FC236}">
                <a16:creationId xmlns:a16="http://schemas.microsoft.com/office/drawing/2014/main" id="{F49181CC-816D-4A29-91E6-95940F02C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257300"/>
            <a:ext cx="8991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7109" name="TextBox 4">
            <a:extLst>
              <a:ext uri="{FF2B5EF4-FFF2-40B4-BE49-F238E27FC236}">
                <a16:creationId xmlns:a16="http://schemas.microsoft.com/office/drawing/2014/main" id="{9D3A135B-70FC-4674-8231-67EE9E44C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2238375"/>
            <a:ext cx="88392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Values from MCMC chains are not independent samples from the posterior!</a:t>
            </a:r>
          </a:p>
          <a:p>
            <a:pPr eaLnBrk="1" hangingPunct="1"/>
            <a:endParaRPr lang="en-US" altLang="en-US" sz="2800" b="1">
              <a:solidFill>
                <a:srgbClr val="FFC00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They are Markov chains, and are expected to exhibit serial-autocorrelation.</a:t>
            </a: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endParaRPr lang="en-US" altLang="en-US" sz="2800">
              <a:solidFill>
                <a:srgbClr val="FFC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>
            <a:extLst>
              <a:ext uri="{FF2B5EF4-FFF2-40B4-BE49-F238E27FC236}">
                <a16:creationId xmlns:a16="http://schemas.microsoft.com/office/drawing/2014/main" id="{E76CD9BA-4350-42B1-A324-D5D8D4225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0"/>
            <a:ext cx="9144001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TextBox 1">
            <a:extLst>
              <a:ext uri="{FF2B5EF4-FFF2-40B4-BE49-F238E27FC236}">
                <a16:creationId xmlns:a16="http://schemas.microsoft.com/office/drawing/2014/main" id="{1963C92F-EE7E-4A52-B472-4CEED9AEB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3200"/>
            <a:ext cx="8801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MCMC Updating</a:t>
            </a:r>
          </a:p>
        </p:txBody>
      </p:sp>
      <p:sp>
        <p:nvSpPr>
          <p:cNvPr id="49156" name="Rectangle 6">
            <a:extLst>
              <a:ext uri="{FF2B5EF4-FFF2-40B4-BE49-F238E27FC236}">
                <a16:creationId xmlns:a16="http://schemas.microsoft.com/office/drawing/2014/main" id="{36BEB21B-01E3-4763-9D66-A830FC0B3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257300"/>
            <a:ext cx="8991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9157" name="TextBox 4">
            <a:extLst>
              <a:ext uri="{FF2B5EF4-FFF2-40B4-BE49-F238E27FC236}">
                <a16:creationId xmlns:a16="http://schemas.microsoft.com/office/drawing/2014/main" id="{2FDCDB1E-1E33-4418-B94E-C0FFC9330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1901825"/>
            <a:ext cx="88392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The stronger the serial correlation in the chain of </a:t>
            </a:r>
          </a:p>
          <a:p>
            <a:pPr eaLnBrk="1" hangingPunct="1"/>
            <a:r>
              <a:rPr lang="en-US" altLang="en-US" sz="2800" i="1">
                <a:latin typeface="Symbol" panose="05050102010706020507" pitchFamily="18" charset="2"/>
              </a:rPr>
              <a:t>q</a:t>
            </a:r>
            <a:r>
              <a:rPr lang="en-US" altLang="en-US" sz="2800" i="1" baseline="-25000">
                <a:latin typeface="Arial" panose="020B0604020202020204" pitchFamily="34" charset="0"/>
              </a:rPr>
              <a:t>i</a:t>
            </a:r>
            <a:r>
              <a:rPr lang="en-US" altLang="en-US" sz="2800">
                <a:latin typeface="Arial" panose="020B0604020202020204" pitchFamily="34" charset="0"/>
              </a:rPr>
              <a:t>s, the longer the chain needs to be to get a good characterization of the posterior. </a:t>
            </a: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Serial correlation leads to “slow mixing”.</a:t>
            </a: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Slow mixing causes poor exploration;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slow convergence,  imprecise estimates, “trapping states”.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6">
            <a:extLst>
              <a:ext uri="{FF2B5EF4-FFF2-40B4-BE49-F238E27FC236}">
                <a16:creationId xmlns:a16="http://schemas.microsoft.com/office/drawing/2014/main" id="{FA8578D9-93BA-4874-9906-253A951EB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0"/>
            <a:ext cx="9144001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TextBox 1">
            <a:extLst>
              <a:ext uri="{FF2B5EF4-FFF2-40B4-BE49-F238E27FC236}">
                <a16:creationId xmlns:a16="http://schemas.microsoft.com/office/drawing/2014/main" id="{6840B159-1C5E-4982-86B1-C4CE46126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261938"/>
            <a:ext cx="88011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Monitoring MCMC</a:t>
            </a:r>
          </a:p>
        </p:txBody>
      </p:sp>
      <p:sp>
        <p:nvSpPr>
          <p:cNvPr id="51204" name="Rectangle 6">
            <a:extLst>
              <a:ext uri="{FF2B5EF4-FFF2-40B4-BE49-F238E27FC236}">
                <a16:creationId xmlns:a16="http://schemas.microsoft.com/office/drawing/2014/main" id="{F5BB4242-9A6E-4726-892B-6E866C362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8" y="1708150"/>
            <a:ext cx="88011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Equilibrium Behavior:</a:t>
            </a:r>
          </a:p>
        </p:txBody>
      </p:sp>
      <p:sp>
        <p:nvSpPr>
          <p:cNvPr id="51205" name="Rectangle 4">
            <a:extLst>
              <a:ext uri="{FF2B5EF4-FFF2-40B4-BE49-F238E27FC236}">
                <a16:creationId xmlns:a16="http://schemas.microsoft.com/office/drawing/2014/main" id="{6B0680C4-6AA7-41B8-A7E9-227DCCC09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F3BD82DC-C5B0-4B20-BED3-2B7AEE354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5103813"/>
            <a:ext cx="6464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Mixing not great; want to run long chain</a:t>
            </a:r>
          </a:p>
        </p:txBody>
      </p:sp>
      <p:pic>
        <p:nvPicPr>
          <p:cNvPr id="51207" name="Picture 7" descr="history.jpg">
            <a:extLst>
              <a:ext uri="{FF2B5EF4-FFF2-40B4-BE49-F238E27FC236}">
                <a16:creationId xmlns:a16="http://schemas.microsoft.com/office/drawing/2014/main" id="{341D9222-17DF-480D-ACAA-CC20E54ED9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2400300"/>
            <a:ext cx="8729662" cy="254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6">
            <a:extLst>
              <a:ext uri="{FF2B5EF4-FFF2-40B4-BE49-F238E27FC236}">
                <a16:creationId xmlns:a16="http://schemas.microsoft.com/office/drawing/2014/main" id="{7F5723A4-09E9-46B8-A01E-2768C0E4A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-17463"/>
            <a:ext cx="9144001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TextBox 1">
            <a:extLst>
              <a:ext uri="{FF2B5EF4-FFF2-40B4-BE49-F238E27FC236}">
                <a16:creationId xmlns:a16="http://schemas.microsoft.com/office/drawing/2014/main" id="{83FF56D0-B617-49A9-8EC0-61EA5662B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3" y="285750"/>
            <a:ext cx="8801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Monitoring MCMC</a:t>
            </a:r>
          </a:p>
        </p:txBody>
      </p:sp>
      <p:sp>
        <p:nvSpPr>
          <p:cNvPr id="53252" name="Rectangle 6">
            <a:extLst>
              <a:ext uri="{FF2B5EF4-FFF2-40B4-BE49-F238E27FC236}">
                <a16:creationId xmlns:a16="http://schemas.microsoft.com/office/drawing/2014/main" id="{0EA59517-1CA8-4ED3-920D-722261F9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1257300"/>
            <a:ext cx="4113213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Posterior density for sd:</a:t>
            </a: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3253" name="Rectangle 4">
            <a:extLst>
              <a:ext uri="{FF2B5EF4-FFF2-40B4-BE49-F238E27FC236}">
                <a16:creationId xmlns:a16="http://schemas.microsoft.com/office/drawing/2014/main" id="{E8539883-9A66-4AFF-9CE4-1AE3E79EB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3254" name="Rectangle 5">
            <a:extLst>
              <a:ext uri="{FF2B5EF4-FFF2-40B4-BE49-F238E27FC236}">
                <a16:creationId xmlns:a16="http://schemas.microsoft.com/office/drawing/2014/main" id="{7476BDAE-BCB4-4E2D-931A-1AA4666E8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53255" name="Picture 7" descr="sd_den.jpg">
            <a:extLst>
              <a:ext uri="{FF2B5EF4-FFF2-40B4-BE49-F238E27FC236}">
                <a16:creationId xmlns:a16="http://schemas.microsoft.com/office/drawing/2014/main" id="{A5F2895E-CAB2-47AF-8257-4E52DAF164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1852613"/>
            <a:ext cx="8712200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8" name="Rectangle 2">
            <a:extLst>
              <a:ext uri="{FF2B5EF4-FFF2-40B4-BE49-F238E27FC236}">
                <a16:creationId xmlns:a16="http://schemas.microsoft.com/office/drawing/2014/main" id="{937503B8-7B2F-4792-8A80-15F73ADC056C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5753100" cy="347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6" name="Equation" r:id="rId4" imgW="0" imgH="0" progId="Equation.3">
                  <p:embed/>
                </p:oleObj>
              </mc:Choice>
              <mc:Fallback>
                <p:oleObj name="Equation" r:id="rId4" imgW="0" imgH="0" progId="Equation.3">
                  <p:embed/>
                  <p:pic>
                    <p:nvPicPr>
                      <p:cNvPr id="0" name="Rectangle 2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5753100" cy="347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9" name="TextBox 5">
            <a:extLst>
              <a:ext uri="{FF2B5EF4-FFF2-40B4-BE49-F238E27FC236}">
                <a16:creationId xmlns:a16="http://schemas.microsoft.com/office/drawing/2014/main" id="{BF667204-1336-4D30-82E4-F9AF05EE0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1409700"/>
            <a:ext cx="86868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2E17A9A2-69D7-4CD5-BDF1-45A973F49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104900"/>
            <a:ext cx="8991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</p:txBody>
      </p:sp>
      <p:sp>
        <p:nvSpPr>
          <p:cNvPr id="55301" name="Rectangle 6">
            <a:extLst>
              <a:ext uri="{FF2B5EF4-FFF2-40B4-BE49-F238E27FC236}">
                <a16:creationId xmlns:a16="http://schemas.microsoft.com/office/drawing/2014/main" id="{9A38856F-D862-49CE-A8EC-392C73FD0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1143000"/>
            <a:ext cx="84201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</p:txBody>
      </p:sp>
      <p:sp>
        <p:nvSpPr>
          <p:cNvPr id="55302" name="Rectangle 12">
            <a:extLst>
              <a:ext uri="{FF2B5EF4-FFF2-40B4-BE49-F238E27FC236}">
                <a16:creationId xmlns:a16="http://schemas.microsoft.com/office/drawing/2014/main" id="{03D924A1-B343-4100-95BA-5BEC7E31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57300"/>
            <a:ext cx="87630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         </a:t>
            </a:r>
          </a:p>
          <a:p>
            <a:pPr eaLnBrk="1" hangingPunct="1"/>
            <a:endParaRPr lang="en-US" altLang="en-US" sz="2800" i="1" baseline="-25000">
              <a:latin typeface="Arial" panose="020B0604020202020204" pitchFamily="34" charset="0"/>
            </a:endParaRP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</p:txBody>
      </p:sp>
      <p:pic>
        <p:nvPicPr>
          <p:cNvPr id="55303" name="Picture 10" descr="car1hiercred">
            <a:extLst>
              <a:ext uri="{FF2B5EF4-FFF2-40B4-BE49-F238E27FC236}">
                <a16:creationId xmlns:a16="http://schemas.microsoft.com/office/drawing/2014/main" id="{66B0A495-A7DA-4318-ADB3-67808EFCA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1239838"/>
            <a:ext cx="6122987" cy="490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4" name="Picture 9">
            <a:extLst>
              <a:ext uri="{FF2B5EF4-FFF2-40B4-BE49-F238E27FC236}">
                <a16:creationId xmlns:a16="http://schemas.microsoft.com/office/drawing/2014/main" id="{BB969E9C-4E15-4112-8DE8-50E524736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1588"/>
            <a:ext cx="914400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5" name="TextBox 1">
            <a:extLst>
              <a:ext uri="{FF2B5EF4-FFF2-40B4-BE49-F238E27FC236}">
                <a16:creationId xmlns:a16="http://schemas.microsoft.com/office/drawing/2014/main" id="{A600F4CC-B0AA-4956-B208-413FE4519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463" y="290513"/>
            <a:ext cx="26876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600">
                <a:solidFill>
                  <a:schemeClr val="bg1"/>
                </a:solidFill>
              </a:rPr>
              <a:t>Example 3_1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4">
            <a:extLst>
              <a:ext uri="{FF2B5EF4-FFF2-40B4-BE49-F238E27FC236}">
                <a16:creationId xmlns:a16="http://schemas.microsoft.com/office/drawing/2014/main" id="{C0E89743-CAAD-46B0-ABF8-8A64EC5A7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1588"/>
            <a:ext cx="914400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TextBox 1">
            <a:extLst>
              <a:ext uri="{FF2B5EF4-FFF2-40B4-BE49-F238E27FC236}">
                <a16:creationId xmlns:a16="http://schemas.microsoft.com/office/drawing/2014/main" id="{4E12AA7D-AD72-4359-AC8B-E95135441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52413"/>
            <a:ext cx="88011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Model Criticism</a:t>
            </a:r>
          </a:p>
        </p:txBody>
      </p:sp>
      <p:sp>
        <p:nvSpPr>
          <p:cNvPr id="57348" name="TextBox 5">
            <a:extLst>
              <a:ext uri="{FF2B5EF4-FFF2-40B4-BE49-F238E27FC236}">
                <a16:creationId xmlns:a16="http://schemas.microsoft.com/office/drawing/2014/main" id="{1C480D26-B87C-4880-9D97-079B44AE1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080000"/>
            <a:ext cx="86868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7349" name="Rectangle 6">
            <a:extLst>
              <a:ext uri="{FF2B5EF4-FFF2-40B4-BE49-F238E27FC236}">
                <a16:creationId xmlns:a16="http://schemas.microsoft.com/office/drawing/2014/main" id="{AA95603E-4B5C-4430-AB50-AB8B561B2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2046288"/>
            <a:ext cx="9144000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Arial" panose="020B0604020202020204" pitchFamily="34" charset="0"/>
              </a:rPr>
              <a:t>A course on its own!</a:t>
            </a:r>
          </a:p>
          <a:p>
            <a:pPr eaLnBrk="1" hangingPunct="1"/>
            <a:endParaRPr lang="en-US" altLang="en-US" sz="24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</a:rPr>
              <a:t>Never know if model has converged!</a:t>
            </a:r>
          </a:p>
          <a:p>
            <a:pPr eaLnBrk="1" hangingPunct="1"/>
            <a:endParaRPr lang="en-US" altLang="en-US" sz="24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</a:rPr>
              <a:t>Do lots of chains from different starting values. Run BRG statistic. Burn incense.</a:t>
            </a:r>
          </a:p>
          <a:p>
            <a:pPr eaLnBrk="1" hangingPunct="1"/>
            <a:endParaRPr lang="en-US" altLang="en-US" sz="24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</a:rPr>
              <a:t>Are results artifacts of the priors?</a:t>
            </a:r>
          </a:p>
          <a:p>
            <a:pPr eaLnBrk="1" hangingPunct="1"/>
            <a:endParaRPr lang="en-US" altLang="en-US" sz="24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</a:rPr>
              <a:t>Do sensitivity analyses by varying priors.  Burn more incense.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4">
            <a:extLst>
              <a:ext uri="{FF2B5EF4-FFF2-40B4-BE49-F238E27FC236}">
                <a16:creationId xmlns:a16="http://schemas.microsoft.com/office/drawing/2014/main" id="{F7CAB9BA-12FB-436C-85D9-16DE995EA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1588"/>
            <a:ext cx="914400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TextBox 1">
            <a:extLst>
              <a:ext uri="{FF2B5EF4-FFF2-40B4-BE49-F238E27FC236}">
                <a16:creationId xmlns:a16="http://schemas.microsoft.com/office/drawing/2014/main" id="{A8E38587-6F85-4AC0-BAA7-DC51782F3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211138"/>
            <a:ext cx="88011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Model Criticism</a:t>
            </a:r>
          </a:p>
        </p:txBody>
      </p:sp>
      <p:sp>
        <p:nvSpPr>
          <p:cNvPr id="59396" name="TextBox 5">
            <a:extLst>
              <a:ext uri="{FF2B5EF4-FFF2-40B4-BE49-F238E27FC236}">
                <a16:creationId xmlns:a16="http://schemas.microsoft.com/office/drawing/2014/main" id="{E8597AA9-7A72-4375-BD1C-7B8C9753A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8" y="5461000"/>
            <a:ext cx="86868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9397" name="Rectangle 6">
            <a:extLst>
              <a:ext uri="{FF2B5EF4-FFF2-40B4-BE49-F238E27FC236}">
                <a16:creationId xmlns:a16="http://schemas.microsoft.com/office/drawing/2014/main" id="{14956A7A-C4D0-478B-89BF-21B94007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8" y="1892300"/>
            <a:ext cx="91440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Assume models are wrong (not converged, artifacts of priors) until you can convince yourself otherwise.</a:t>
            </a: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With ML, it is often difficult to even get estimates from correct models.</a:t>
            </a: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With MCMC, it is incredibly easy to get estimates from very wrong models.</a:t>
            </a: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Beware.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4">
            <a:extLst>
              <a:ext uri="{FF2B5EF4-FFF2-40B4-BE49-F238E27FC236}">
                <a16:creationId xmlns:a16="http://schemas.microsoft.com/office/drawing/2014/main" id="{9532B505-B9A1-4FDF-9372-F0DD76744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13"/>
            <a:ext cx="914400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3" name="TextBox 1">
            <a:extLst>
              <a:ext uri="{FF2B5EF4-FFF2-40B4-BE49-F238E27FC236}">
                <a16:creationId xmlns:a16="http://schemas.microsoft.com/office/drawing/2014/main" id="{E24CF8E9-127A-409D-B9CB-E5A33BB88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79400"/>
            <a:ext cx="8801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Some Useful Suggestions:</a:t>
            </a:r>
          </a:p>
        </p:txBody>
      </p:sp>
      <p:sp>
        <p:nvSpPr>
          <p:cNvPr id="61444" name="TextBox 5">
            <a:extLst>
              <a:ext uri="{FF2B5EF4-FFF2-40B4-BE49-F238E27FC236}">
                <a16:creationId xmlns:a16="http://schemas.microsoft.com/office/drawing/2014/main" id="{E5509859-58A7-41DB-9F89-59A7CDD2C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1409700"/>
            <a:ext cx="86868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45" name="Rectangle 6">
            <a:extLst>
              <a:ext uri="{FF2B5EF4-FFF2-40B4-BE49-F238E27FC236}">
                <a16:creationId xmlns:a16="http://schemas.microsoft.com/office/drawing/2014/main" id="{3C20599E-0A8F-4F26-A646-CF2638097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1947863"/>
            <a:ext cx="91440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Fit constant hazard model – get good estimate of gamma0.</a:t>
            </a: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Try simple piecewise models (Bayes or ML).</a:t>
            </a: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Try some fixed precisions (tau).</a:t>
            </a: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Compare alternatives to car.normal: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5">
            <a:extLst>
              <a:ext uri="{FF2B5EF4-FFF2-40B4-BE49-F238E27FC236}">
                <a16:creationId xmlns:a16="http://schemas.microsoft.com/office/drawing/2014/main" id="{8C61EEAC-57CE-468C-BBAF-6809DD661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9144000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TextBox 1">
            <a:extLst>
              <a:ext uri="{FF2B5EF4-FFF2-40B4-BE49-F238E27FC236}">
                <a16:creationId xmlns:a16="http://schemas.microsoft.com/office/drawing/2014/main" id="{17EB2FA8-595B-4022-BDB7-EF3BB9722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" y="252413"/>
            <a:ext cx="88011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Alternatives to car.normal():</a:t>
            </a:r>
          </a:p>
        </p:txBody>
      </p:sp>
      <p:sp>
        <p:nvSpPr>
          <p:cNvPr id="63492" name="TextBox 5">
            <a:extLst>
              <a:ext uri="{FF2B5EF4-FFF2-40B4-BE49-F238E27FC236}">
                <a16:creationId xmlns:a16="http://schemas.microsoft.com/office/drawing/2014/main" id="{60651EF4-36D4-4318-A4CF-CDC567627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1409700"/>
            <a:ext cx="86868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3493" name="Rectangle 6">
            <a:extLst>
              <a:ext uri="{FF2B5EF4-FFF2-40B4-BE49-F238E27FC236}">
                <a16:creationId xmlns:a16="http://schemas.microsoft.com/office/drawing/2014/main" id="{71E9B656-6BEE-4FC8-9CE3-8C9563962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" y="1230313"/>
            <a:ext cx="91440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1) Directed ICAR(1) approach (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ex3_3</a:t>
            </a:r>
            <a:r>
              <a:rPr lang="en-US" altLang="en-US" sz="2800">
                <a:latin typeface="Arial" panose="020B0604020202020204" pitchFamily="34" charset="0"/>
              </a:rPr>
              <a:t>).</a:t>
            </a:r>
          </a:p>
          <a:p>
            <a:pPr eaLnBrk="1" hangingPunct="1"/>
            <a:endParaRPr lang="en-US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2) “Shrinkage” (hetereogeneity, exchangebility) model (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ex3_4</a:t>
            </a:r>
            <a:r>
              <a:rPr lang="en-US" altLang="en-US" sz="2800">
                <a:latin typeface="Arial" panose="020B0604020202020204" pitchFamily="34" charset="0"/>
              </a:rPr>
              <a:t>).</a:t>
            </a:r>
          </a:p>
          <a:p>
            <a:pPr eaLnBrk="1" hangingPunct="1"/>
            <a:endParaRPr lang="en-US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63494" name="Picture 8" descr="ex_vs_car1.eps">
            <a:extLst>
              <a:ext uri="{FF2B5EF4-FFF2-40B4-BE49-F238E27FC236}">
                <a16:creationId xmlns:a16="http://schemas.microsoft.com/office/drawing/2014/main" id="{09D37EE8-84A5-4D76-AEF1-B767449B08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2762250"/>
            <a:ext cx="4321175" cy="346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5">
            <a:extLst>
              <a:ext uri="{FF2B5EF4-FFF2-40B4-BE49-F238E27FC236}">
                <a16:creationId xmlns:a16="http://schemas.microsoft.com/office/drawing/2014/main" id="{E71F07AE-DB5D-445D-8785-4E7A68380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9144000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TextBox 1">
            <a:extLst>
              <a:ext uri="{FF2B5EF4-FFF2-40B4-BE49-F238E27FC236}">
                <a16:creationId xmlns:a16="http://schemas.microsoft.com/office/drawing/2014/main" id="{6896CC54-31EB-4F25-BB8B-5695211FE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52413"/>
            <a:ext cx="88011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End of Lesson 3</a:t>
            </a:r>
          </a:p>
        </p:txBody>
      </p:sp>
      <p:sp>
        <p:nvSpPr>
          <p:cNvPr id="65540" name="TextBox 5">
            <a:extLst>
              <a:ext uri="{FF2B5EF4-FFF2-40B4-BE49-F238E27FC236}">
                <a16:creationId xmlns:a16="http://schemas.microsoft.com/office/drawing/2014/main" id="{EE00F71B-905A-412F-87D7-0A5343BCB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1409700"/>
            <a:ext cx="86868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65541" name="Picture 2">
            <a:extLst>
              <a:ext uri="{FF2B5EF4-FFF2-40B4-BE49-F238E27FC236}">
                <a16:creationId xmlns:a16="http://schemas.microsoft.com/office/drawing/2014/main" id="{C7BC7C4B-8278-4008-9C64-CA4655414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2430463"/>
            <a:ext cx="344805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BA896F-0F8C-4826-A05C-90D57BD7D61B}"/>
              </a:ext>
            </a:extLst>
          </p:cNvPr>
          <p:cNvSpPr/>
          <p:nvPr/>
        </p:nvSpPr>
        <p:spPr>
          <a:xfrm>
            <a:off x="0" y="0"/>
            <a:ext cx="9144000" cy="11969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15" name="TextBox 1">
            <a:extLst>
              <a:ext uri="{FF2B5EF4-FFF2-40B4-BE49-F238E27FC236}">
                <a16:creationId xmlns:a16="http://schemas.microsoft.com/office/drawing/2014/main" id="{D4B042E7-E084-415A-8722-C3F3791F4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" y="241300"/>
            <a:ext cx="8801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ex3_1</a:t>
            </a:r>
            <a:endParaRPr lang="en-US" altLang="en-US" sz="3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D850AEA2-F6EB-41FB-AD0A-AF22E0720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8" y="1196975"/>
            <a:ext cx="879475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/>
              <a:t>Primary parameters:</a:t>
            </a:r>
          </a:p>
          <a:p>
            <a:pPr eaLnBrk="1" hangingPunct="1"/>
            <a:r>
              <a:rPr lang="en-US" altLang="en-US" sz="2800" b="1" i="1">
                <a:latin typeface="Symbol" panose="05050102010706020507" pitchFamily="18" charset="2"/>
              </a:rPr>
              <a:t>g</a:t>
            </a:r>
            <a:r>
              <a:rPr lang="en-US" altLang="en-US" sz="2800" b="1" i="1" baseline="-25000">
                <a:latin typeface="Arial" panose="020B0604020202020204" pitchFamily="34" charset="0"/>
              </a:rPr>
              <a:t>i</a:t>
            </a:r>
            <a:r>
              <a:rPr lang="en-US" altLang="en-US" sz="2800" b="1">
                <a:latin typeface="Arial" panose="020B0604020202020204" pitchFamily="34" charset="0"/>
              </a:rPr>
              <a:t> = </a:t>
            </a:r>
            <a:r>
              <a:rPr lang="en-US" altLang="en-US" sz="2800" b="1" i="1">
                <a:latin typeface="Symbol" panose="05050102010706020507" pitchFamily="18" charset="2"/>
              </a:rPr>
              <a:t>g</a:t>
            </a:r>
            <a:r>
              <a:rPr lang="en-US" altLang="en-US" sz="2800" b="1">
                <a:latin typeface="Arial" panose="020B0604020202020204" pitchFamily="34" charset="0"/>
              </a:rPr>
              <a:t>  + </a:t>
            </a:r>
            <a:r>
              <a:rPr lang="en-US" altLang="en-US" sz="2800" b="1" i="1">
                <a:latin typeface="Symbol" panose="05050102010706020507" pitchFamily="18" charset="2"/>
              </a:rPr>
              <a:t>r</a:t>
            </a:r>
            <a:r>
              <a:rPr lang="en-US" altLang="en-US" sz="2800" b="1" i="1" baseline="-25000">
                <a:latin typeface="Arial" panose="020B0604020202020204" pitchFamily="34" charset="0"/>
              </a:rPr>
              <a:t>i</a:t>
            </a:r>
          </a:p>
          <a:p>
            <a:pPr eaLnBrk="1" hangingPunct="1"/>
            <a:endParaRPr lang="en-US" altLang="en-US" sz="2800" b="1" i="1" baseline="-25000">
              <a:solidFill>
                <a:srgbClr val="FFFF66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 sz="2800" b="1" i="1" baseline="-25000">
              <a:solidFill>
                <a:srgbClr val="FFFF66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72B1E4-0DEF-4BF9-9E7F-5E0629CCB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3236913"/>
            <a:ext cx="729615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FF0000"/>
                </a:solidFill>
              </a:rPr>
              <a:t>Conditional </a:t>
            </a:r>
            <a:r>
              <a:rPr lang="en-US" sz="2800" dirty="0" err="1">
                <a:solidFill>
                  <a:srgbClr val="FF0000"/>
                </a:solidFill>
              </a:rPr>
              <a:t>Autoregression</a:t>
            </a:r>
            <a:endParaRPr lang="en-US" sz="2800" dirty="0">
              <a:solidFill>
                <a:srgbClr val="FF0000"/>
              </a:solidFill>
            </a:endParaRPr>
          </a:p>
          <a:p>
            <a:pPr marL="457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800" dirty="0" err="1"/>
              <a:t>Adj</a:t>
            </a:r>
            <a:r>
              <a:rPr lang="en-US" sz="2800" dirty="0"/>
              <a:t>=adjacency matrix</a:t>
            </a:r>
          </a:p>
          <a:p>
            <a:pPr marL="457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800" dirty="0" err="1"/>
              <a:t>Wts</a:t>
            </a:r>
            <a:r>
              <a:rPr lang="en-US" sz="2800" dirty="0"/>
              <a:t>=weight matrix</a:t>
            </a:r>
          </a:p>
          <a:p>
            <a:pPr marL="457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800" dirty="0"/>
              <a:t>N=number of neighbors</a:t>
            </a:r>
          </a:p>
          <a:p>
            <a:pPr marL="457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800" dirty="0"/>
              <a:t>Tau=precision parameter of the CAR prior</a:t>
            </a:r>
          </a:p>
        </p:txBody>
      </p:sp>
      <p:sp>
        <p:nvSpPr>
          <p:cNvPr id="13318" name="Rectangle 4">
            <a:extLst>
              <a:ext uri="{FF2B5EF4-FFF2-40B4-BE49-F238E27FC236}">
                <a16:creationId xmlns:a16="http://schemas.microsoft.com/office/drawing/2014/main" id="{9F031207-3A88-4E2E-944D-94A978288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" y="2125663"/>
            <a:ext cx="8794750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pt-BR" altLang="en-US" sz="2800" b="1">
                <a:latin typeface="Arial" panose="020B0604020202020204" pitchFamily="34" charset="0"/>
              </a:rPr>
              <a:t>rho[1:T] ~ car.normal(adj[], wts[], num[], </a:t>
            </a:r>
            <a:r>
              <a:rPr lang="pt-BR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tau</a:t>
            </a:r>
            <a:r>
              <a:rPr lang="pt-BR" altLang="en-US" sz="2800" b="1">
                <a:latin typeface="Arial" panose="020B0604020202020204" pitchFamily="34" charset="0"/>
              </a:rPr>
              <a:t>) </a:t>
            </a:r>
            <a:endParaRPr lang="en-US" altLang="en-US" sz="2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3FB3C9-1B9F-4E0B-A2E1-CC8EC36BE1ED}"/>
              </a:ext>
            </a:extLst>
          </p:cNvPr>
          <p:cNvSpPr/>
          <p:nvPr/>
        </p:nvSpPr>
        <p:spPr>
          <a:xfrm>
            <a:off x="0" y="0"/>
            <a:ext cx="9144000" cy="11969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363" name="TextBox 1">
            <a:extLst>
              <a:ext uri="{FF2B5EF4-FFF2-40B4-BE49-F238E27FC236}">
                <a16:creationId xmlns:a16="http://schemas.microsoft.com/office/drawing/2014/main" id="{24B3E8B5-EFF3-42E1-860D-210977AFE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" y="241300"/>
            <a:ext cx="8801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ex3_1</a:t>
            </a:r>
            <a:endParaRPr lang="en-US" altLang="en-US" sz="3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364" name="TextBox 1">
            <a:extLst>
              <a:ext uri="{FF2B5EF4-FFF2-40B4-BE49-F238E27FC236}">
                <a16:creationId xmlns:a16="http://schemas.microsoft.com/office/drawing/2014/main" id="{D03C3282-CE67-4E34-A2A9-C7A7FF9C5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63" y="1892300"/>
            <a:ext cx="8061325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Secondary probabilistic submodel on primary parameters: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>
                <a:latin typeface="Symbol" panose="05050102010706020507" pitchFamily="18" charset="2"/>
              </a:rPr>
              <a:t>r</a:t>
            </a:r>
            <a:r>
              <a:rPr lang="en-US" altLang="en-US" baseline="-25000">
                <a:latin typeface="Arial" panose="020B0604020202020204" pitchFamily="34" charset="0"/>
              </a:rPr>
              <a:t>i</a:t>
            </a:r>
            <a:r>
              <a:rPr lang="en-US" altLang="en-US" sz="2400" baseline="-25000">
                <a:latin typeface="Arial" panose="020B0604020202020204" pitchFamily="34" charset="0"/>
              </a:rPr>
              <a:t>+</a:t>
            </a:r>
            <a:r>
              <a:rPr lang="en-US" altLang="en-US" baseline="-25000">
                <a:latin typeface="Arial" panose="020B0604020202020204" pitchFamily="34" charset="0"/>
              </a:rPr>
              <a:t>1</a:t>
            </a:r>
            <a:r>
              <a:rPr lang="en-US" altLang="en-US" sz="2400">
                <a:latin typeface="Arial" panose="020B0604020202020204" pitchFamily="34" charset="0"/>
              </a:rPr>
              <a:t>-</a:t>
            </a:r>
            <a:r>
              <a:rPr lang="en-US" altLang="en-US" sz="2400">
                <a:latin typeface="Symbol" panose="05050102010706020507" pitchFamily="18" charset="2"/>
              </a:rPr>
              <a:t>r</a:t>
            </a:r>
            <a:r>
              <a:rPr lang="en-US" altLang="en-US" baseline="-25000">
                <a:latin typeface="Arial" panose="020B0604020202020204" pitchFamily="34" charset="0"/>
              </a:rPr>
              <a:t>i</a:t>
            </a:r>
            <a:r>
              <a:rPr lang="en-US" altLang="en-US">
                <a:latin typeface="Arial" panose="020B0604020202020204" pitchFamily="34" charset="0"/>
              </a:rPr>
              <a:t> ~ </a:t>
            </a:r>
            <a:r>
              <a:rPr lang="en-US" altLang="en-US" sz="2400">
                <a:latin typeface="Arial" panose="020B0604020202020204" pitchFamily="34" charset="0"/>
              </a:rPr>
              <a:t>Normal(0, tau)</a:t>
            </a:r>
          </a:p>
          <a:p>
            <a:pPr eaLnBrk="1" hangingPunct="1">
              <a:lnSpc>
                <a:spcPct val="150000"/>
              </a:lnSpc>
            </a:pPr>
            <a:endParaRPr lang="en-US" altLang="en-US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with a hyperprior on tau</a:t>
            </a:r>
            <a:endParaRPr lang="en-US" altLang="en-US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400">
                <a:latin typeface="Arial" panose="020B0604020202020204" pitchFamily="34" charset="0"/>
              </a:rPr>
              <a:t>sd~dunif(0,10)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>
                <a:latin typeface="Arial" panose="020B0604020202020204" pitchFamily="34" charset="0"/>
              </a:rPr>
              <a:t>tau&lt;-1/(sd*sd)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8E86DF-0E1D-4867-96AF-1372FA7DC7EA}"/>
              </a:ext>
            </a:extLst>
          </p:cNvPr>
          <p:cNvSpPr/>
          <p:nvPr/>
        </p:nvSpPr>
        <p:spPr>
          <a:xfrm>
            <a:off x="0" y="0"/>
            <a:ext cx="9144000" cy="11969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411" name="TextBox 1">
            <a:extLst>
              <a:ext uri="{FF2B5EF4-FFF2-40B4-BE49-F238E27FC236}">
                <a16:creationId xmlns:a16="http://schemas.microsoft.com/office/drawing/2014/main" id="{226158FF-9EF3-49FA-9C9F-C118F7AE2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87313"/>
            <a:ext cx="8801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What’s the Big Deal About </a:t>
            </a:r>
          </a:p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Hierarchical Models?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131797AB-2220-4532-B466-720258DD5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1816100"/>
            <a:ext cx="8950325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Maximum likelihood often performs poorly when the parameter/data ratio is low.</a:t>
            </a: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We often have general knowledge about parameters, ideas such as “extreme values are rare”, or “neighbors should be similar”. 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“Parameter texture knowledge”  </a:t>
            </a:r>
          </a:p>
          <a:p>
            <a:pPr eaLnBrk="1" hangingPunct="1"/>
            <a:endParaRPr lang="en-US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The likelihood can be augmented with this parameter texture knowledge.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AD6C3-152A-4E50-BBA6-1FC469DC685C}"/>
              </a:ext>
            </a:extLst>
          </p:cNvPr>
          <p:cNvSpPr/>
          <p:nvPr/>
        </p:nvSpPr>
        <p:spPr>
          <a:xfrm>
            <a:off x="-15875" y="9525"/>
            <a:ext cx="9144000" cy="11969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459" name="TextBox 1">
            <a:extLst>
              <a:ext uri="{FF2B5EF4-FFF2-40B4-BE49-F238E27FC236}">
                <a16:creationId xmlns:a16="http://schemas.microsoft.com/office/drawing/2014/main" id="{8B6C02D1-B69A-456E-8637-0246085F2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" y="165100"/>
            <a:ext cx="8801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Modelling Parameter Texture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4B4A2DAA-9F51-42F6-8EA2-312EB79AF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3" y="1778000"/>
            <a:ext cx="895032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This extra info typically adds amazing stability with flexibility – “regularization”.</a:t>
            </a: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“Texture” is really a statement about relationships with neighbors.</a:t>
            </a: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Bayesians use priors.</a:t>
            </a:r>
          </a:p>
          <a:p>
            <a:pPr eaLnBrk="1" hangingPunct="1"/>
            <a:endParaRPr lang="en-US" altLang="en-US" sz="28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Frequentists:  use “roughness penalties”, which turn out to be Bayesian priors!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">
            <a:extLst>
              <a:ext uri="{FF2B5EF4-FFF2-40B4-BE49-F238E27FC236}">
                <a16:creationId xmlns:a16="http://schemas.microsoft.com/office/drawing/2014/main" id="{1891BCC4-68A9-4E9F-8604-BE1A7693E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-4763"/>
            <a:ext cx="9144000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Box 1">
            <a:extLst>
              <a:ext uri="{FF2B5EF4-FFF2-40B4-BE49-F238E27FC236}">
                <a16:creationId xmlns:a16="http://schemas.microsoft.com/office/drawing/2014/main" id="{C138A56C-7174-43E9-A18A-AF06A05E3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" y="165100"/>
            <a:ext cx="8801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Modelling Parameter Texture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0ED1A913-E010-4BFA-9115-57AAB5765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3" y="1892300"/>
            <a:ext cx="848677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Arial" panose="020B0604020202020204" pitchFamily="34" charset="0"/>
              </a:rPr>
              <a:t>By varying tau, the optimal level of parameter complexity (parsimony) can be found – akin to finding the “AIC best” model (optimal penalized maximum likelihood).</a:t>
            </a:r>
          </a:p>
          <a:p>
            <a:pPr eaLnBrk="1" hangingPunct="1"/>
            <a:endParaRPr lang="en-US" altLang="en-US" sz="2400">
              <a:latin typeface="Arial" panose="020B0604020202020204" pitchFamily="34" charset="0"/>
            </a:endParaRPr>
          </a:p>
          <a:p>
            <a:pPr eaLnBrk="1" hangingPunct="1"/>
            <a:endParaRPr lang="en-US" altLang="en-US" sz="24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</a:rPr>
              <a:t>Remarkably powerful: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</a:rPr>
              <a:t>	Semiparametric regression/penalized likelihood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</a:rPr>
              <a:t>	Generalized additive models (GAMs)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</a:rPr>
              <a:t>	Various smoothers/filters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</a:rPr>
              <a:t>	Bayesian hierarchical model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>
            <a:extLst>
              <a:ext uri="{FF2B5EF4-FFF2-40B4-BE49-F238E27FC236}">
                <a16:creationId xmlns:a16="http://schemas.microsoft.com/office/drawing/2014/main" id="{021C09A7-0B7D-4634-8A73-022389D7D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-4763"/>
            <a:ext cx="9144000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extBox 1">
            <a:extLst>
              <a:ext uri="{FF2B5EF4-FFF2-40B4-BE49-F238E27FC236}">
                <a16:creationId xmlns:a16="http://schemas.microsoft.com/office/drawing/2014/main" id="{75A80BB4-E412-4269-850F-ADDC4441A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" y="165100"/>
            <a:ext cx="8801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</a:rPr>
              <a:t>Bayesian Advantage Over OPML: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778F9F5D-0915-4DE3-B735-71C4ED734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1778000"/>
            <a:ext cx="89503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Arial" panose="020B0604020202020204" pitchFamily="34" charset="0"/>
              </a:rPr>
              <a:t>“AIC best” model selection ignores uncertainty in “best tau”, hence need for model averaging.  </a:t>
            </a:r>
          </a:p>
          <a:p>
            <a:pPr eaLnBrk="1" hangingPunct="1"/>
            <a:endParaRPr lang="en-US" altLang="en-US" sz="24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</a:rPr>
              <a:t>Assigning a prior to tau automatically results in model averaged results.</a:t>
            </a:r>
          </a:p>
          <a:p>
            <a:pPr eaLnBrk="1" hangingPunct="1"/>
            <a:endParaRPr lang="en-US" altLang="en-US" sz="24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</a:rPr>
              <a:t>ICAR1’s are a very useful class of hierarchical model.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</a:rPr>
              <a:t>We use them for:</a:t>
            </a:r>
          </a:p>
          <a:p>
            <a:pPr eaLnBrk="1" hangingPunct="1"/>
            <a:endParaRPr lang="en-US" altLang="en-US" sz="24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</a:rPr>
              <a:t>	1) Flexible baselines (age or time models)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</a:rPr>
              <a:t>	2) Nonlinear covariate models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</a:rPr>
              <a:t>	3) Spatial models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>
            <a:extLst>
              <a:ext uri="{FF2B5EF4-FFF2-40B4-BE49-F238E27FC236}">
                <a16:creationId xmlns:a16="http://schemas.microsoft.com/office/drawing/2014/main" id="{5C785C9F-8ECC-4A92-ABE8-6E5655478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-4763"/>
            <a:ext cx="9144000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extBox 1">
            <a:extLst>
              <a:ext uri="{FF2B5EF4-FFF2-40B4-BE49-F238E27FC236}">
                <a16:creationId xmlns:a16="http://schemas.microsoft.com/office/drawing/2014/main" id="{27C4A363-BA18-4588-96CC-2124134D2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" y="125413"/>
            <a:ext cx="8801100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>
                <a:solidFill>
                  <a:schemeClr val="bg1"/>
                </a:solidFill>
                <a:latin typeface="Arial" panose="020B0604020202020204" pitchFamily="34" charset="0"/>
              </a:rPr>
              <a:t>Bayesian software is Applying Bayes Rule: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B61EDD7B-0DEF-4AC9-8DB6-1C728CC7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83820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 b="1" i="1">
                <a:solidFill>
                  <a:srgbClr val="FF0000"/>
                </a:solidFill>
                <a:latin typeface="Arial" panose="020B0604020202020204" pitchFamily="34" charset="0"/>
              </a:rPr>
              <a:t>posterior</a:t>
            </a: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800" b="1" i="1">
                <a:solidFill>
                  <a:srgbClr val="FF0000"/>
                </a:solidFill>
                <a:latin typeface="Arial" panose="020B0604020202020204" pitchFamily="34" charset="0"/>
              </a:rPr>
              <a:t>parms </a:t>
            </a: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| </a:t>
            </a:r>
            <a:r>
              <a:rPr lang="en-US" altLang="en-US" sz="2800" b="1" i="1">
                <a:solidFill>
                  <a:srgbClr val="FFFF00"/>
                </a:solidFill>
                <a:latin typeface="Arial" panose="020B0604020202020204" pitchFamily="34" charset="0"/>
              </a:rPr>
              <a:t>data</a:t>
            </a:r>
            <a:r>
              <a:rPr lang="en-US" altLang="en-US" sz="2800" b="1" i="1">
                <a:solidFill>
                  <a:srgbClr val="FF0000"/>
                </a:solidFill>
                <a:latin typeface="Arial" panose="020B0604020202020204" pitchFamily="34" charset="0"/>
              </a:rPr>
              <a:t>,</a:t>
            </a:r>
            <a:r>
              <a:rPr lang="en-US" altLang="en-US" sz="2800" b="1" i="1">
                <a:solidFill>
                  <a:srgbClr val="FF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2800" b="1" i="1">
                <a:solidFill>
                  <a:srgbClr val="FF0000"/>
                </a:solidFill>
                <a:latin typeface="Arial" panose="020B0604020202020204" pitchFamily="34" charset="0"/>
              </a:rPr>
              <a:t>knowns</a:t>
            </a: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) </a:t>
            </a: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</a:t>
            </a: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/>
            <a:endParaRPr lang="en-US" altLang="en-US" sz="2800" b="1">
              <a:solidFill>
                <a:srgbClr val="FFFF66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 b="1" i="1">
                <a:solidFill>
                  <a:srgbClr val="FFFF66"/>
                </a:solidFill>
                <a:latin typeface="Arial" panose="020B0604020202020204" pitchFamily="34" charset="0"/>
              </a:rPr>
              <a:t>	</a:t>
            </a:r>
            <a:r>
              <a:rPr lang="en-US" altLang="en-US" sz="2800" b="1" i="1">
                <a:solidFill>
                  <a:srgbClr val="FF0000"/>
                </a:solidFill>
                <a:latin typeface="Arial" panose="020B0604020202020204" pitchFamily="34" charset="0"/>
              </a:rPr>
              <a:t>Lk</a:t>
            </a: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800" b="1" i="1">
                <a:solidFill>
                  <a:srgbClr val="FFFF00"/>
                </a:solidFill>
                <a:latin typeface="Arial" panose="020B0604020202020204" pitchFamily="34" charset="0"/>
              </a:rPr>
              <a:t>data</a:t>
            </a:r>
            <a:r>
              <a:rPr lang="en-US" altLang="en-US" sz="2800" b="1">
                <a:solidFill>
                  <a:srgbClr val="FFFF66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| </a:t>
            </a:r>
            <a:r>
              <a:rPr lang="en-US" altLang="en-US" sz="2800" b="1" i="1">
                <a:solidFill>
                  <a:srgbClr val="FF0000"/>
                </a:solidFill>
                <a:latin typeface="Arial" panose="020B0604020202020204" pitchFamily="34" charset="0"/>
              </a:rPr>
              <a:t>parms</a:t>
            </a: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)  * </a:t>
            </a:r>
            <a:r>
              <a:rPr lang="en-US" altLang="en-US" sz="2800" b="1" i="1">
                <a:solidFill>
                  <a:srgbClr val="FF0000"/>
                </a:solidFill>
                <a:latin typeface="Arial" panose="020B0604020202020204" pitchFamily="34" charset="0"/>
              </a:rPr>
              <a:t>prior</a:t>
            </a: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800" b="1" i="1">
                <a:solidFill>
                  <a:srgbClr val="FF0000"/>
                </a:solidFill>
                <a:latin typeface="Arial" panose="020B0604020202020204" pitchFamily="34" charset="0"/>
              </a:rPr>
              <a:t>parms</a:t>
            </a: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 | </a:t>
            </a:r>
            <a:r>
              <a:rPr lang="en-US" altLang="en-US" sz="2800" b="1" i="1">
                <a:solidFill>
                  <a:srgbClr val="FF0000"/>
                </a:solidFill>
                <a:latin typeface="Arial" panose="020B0604020202020204" pitchFamily="34" charset="0"/>
              </a:rPr>
              <a:t>knowns</a:t>
            </a: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</a:p>
          <a:p>
            <a:pPr eaLnBrk="1" hangingPunct="1"/>
            <a:endParaRPr lang="en-US" altLang="en-US" sz="28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 sz="28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One wants the posterior to be dominated by the data likelihood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Lk() and to a lesser extent the general texture structure of the priors, </a:t>
            </a:r>
            <a:r>
              <a:rPr lang="en-US" altLang="en-US" sz="2800">
                <a:latin typeface="Arial" panose="020B0604020202020204" pitchFamily="34" charset="0"/>
              </a:rPr>
              <a:t>but not the specific prior </a:t>
            </a:r>
            <a:r>
              <a:rPr lang="en-US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knowns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6641</TotalTime>
  <Words>1757</Words>
  <Application>Microsoft Office PowerPoint</Application>
  <PresentationFormat>On-screen Show (4:3)</PresentationFormat>
  <Paragraphs>275</Paragraphs>
  <Slides>29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Calibri</vt:lpstr>
      <vt:lpstr>Arial</vt:lpstr>
      <vt:lpstr>Calibri Light</vt:lpstr>
      <vt:lpstr>Symbol</vt:lpstr>
      <vt:lpstr>Wingdings</vt:lpstr>
      <vt:lpstr>Retrospect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USGS National Wildlife Health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DMH</dc:creator>
  <cp:lastModifiedBy>Russell, Robin E</cp:lastModifiedBy>
  <cp:revision>515</cp:revision>
  <dcterms:created xsi:type="dcterms:W3CDTF">2009-08-17T17:32:00Z</dcterms:created>
  <dcterms:modified xsi:type="dcterms:W3CDTF">2019-08-28T13:04:30Z</dcterms:modified>
</cp:coreProperties>
</file>