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9"/>
  </p:notesMasterIdLst>
  <p:sldIdLst>
    <p:sldId id="326" r:id="rId2"/>
    <p:sldId id="327" r:id="rId3"/>
    <p:sldId id="331" r:id="rId4"/>
    <p:sldId id="329" r:id="rId5"/>
    <p:sldId id="332" r:id="rId6"/>
    <p:sldId id="330" r:id="rId7"/>
    <p:sldId id="333" r:id="rId8"/>
    <p:sldId id="334" r:id="rId9"/>
    <p:sldId id="335" r:id="rId10"/>
    <p:sldId id="336" r:id="rId11"/>
    <p:sldId id="337" r:id="rId12"/>
    <p:sldId id="338" r:id="rId13"/>
    <p:sldId id="352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7" r:id="rId22"/>
    <p:sldId id="348" r:id="rId23"/>
    <p:sldId id="349" r:id="rId24"/>
    <p:sldId id="350" r:id="rId25"/>
    <p:sldId id="351" r:id="rId26"/>
    <p:sldId id="354" r:id="rId27"/>
    <p:sldId id="353" r:id="rId28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66"/>
    <a:srgbClr val="CC0099"/>
    <a:srgbClr val="CC3300"/>
    <a:srgbClr val="006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59" autoAdjust="0"/>
    <p:restoredTop sz="93298" autoAdjust="0"/>
  </p:normalViewPr>
  <p:slideViewPr>
    <p:cSldViewPr>
      <p:cViewPr varScale="1">
        <p:scale>
          <a:sx n="80" d="100"/>
          <a:sy n="80" d="100"/>
        </p:scale>
        <p:origin x="100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BCFBFF-B361-44DE-BF69-FCECA75DCB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64745-3C4F-4078-83BC-60D80A3E5EC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fld id="{71B417BF-2971-49E6-BD79-676CD4612DF1}" type="datetimeFigureOut">
              <a:rPr lang="en-US"/>
              <a:pPr>
                <a:defRPr/>
              </a:pPr>
              <a:t>9/25/2019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6090853-4032-4C45-BED3-B4B966DFCC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1C34047-F49C-4F1D-AA38-1B6C41083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9B34B-37CD-4218-A70A-CB7D8BF0A9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AF50B-B935-4681-8F33-AD087B52FC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A7039B5-7122-4BF5-880A-502629E090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C633C759-78DB-47B6-874B-0B8873666E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6B1065B8-B6CF-42A4-8CDB-4DBD5E6227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1C2226BA-CA46-44F0-87E8-B3A22D2A15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7F5950-271F-4E3C-8172-201BAA195CB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55D80CED-6062-47BF-B08F-C7AF59D7E6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4A031937-862B-45D1-81AB-45D4E7943A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AAA0D45E-5729-4EC3-8C89-E80D92F69A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E13507E-ADC0-4560-80FB-E6A2479148E8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A6927562-B299-419B-B3F0-4D37800FFD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8CBCC923-533D-4CEF-AEFA-1D5619F974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72F2870E-6252-4F60-9811-9B0CA7C83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8E87F0-7F8A-46E8-A63B-7CBEB5EB6C9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3ED43D9D-6568-4F35-B5F7-86AEABC685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D662924D-CA0F-488C-A635-CDEBE0838C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33DAD21A-6EB0-4279-AC70-A174DFAF4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63564B-91E4-4417-A6B1-A671BD034EC9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89D66B0B-D82C-48D2-B8C2-C8612F5E42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37A6EFCF-84A7-4883-A7BB-8C0652ED74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8FC35E4E-9889-4FBC-800C-4D926D57B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3DD79E8-A3B4-47FF-8627-8F07A94C59A4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CD09D3E6-4DD0-48BF-B9D6-3ED324F8BC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88E49630-8597-4D37-8C57-ABC5890539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B31FD13B-00CA-4B27-B068-5AC1E7AA8A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59A58D-EA5D-4F09-A91A-769C11229954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BD87C008-A644-4DB9-B474-99850B423D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6031416E-E27F-4F4D-8591-14F7B31381E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8FE8019F-A2E5-4972-A3D6-6EF372BAAB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C8ED9F0-0E15-47AF-95DC-8BC5F265630B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3EA68B6C-00B6-4B63-B349-A677244C8F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0D3A1DCF-9220-4F38-8706-4A178F41B2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2D692010-E075-4086-9E09-42B6065D9A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C48994-685A-4D20-B753-8ECA15FEE346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971EADED-147E-41A8-8790-62869CD528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0BEAF3B8-51E0-4172-9CAA-839302D160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17505036-9489-49CF-9C50-0B81DE2ABA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5FF4FE-79CC-4395-A987-6186E5C0D2E1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411AC436-D4BB-4469-A8EE-5973EE98E3A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713E531F-DCC4-4DD0-BAB6-6C8B632F24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363877AD-53F7-46A3-94AC-529603787E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55D4E61-BDB8-439D-8504-00AF2C7D433F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FCB956B0-7C6C-453C-88E3-B44D3AF90F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15967776-DB50-4A7F-874A-33F5168494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1CCC5C16-BFC1-4D34-AD3F-F4B5EE2FE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7ED1C4-403E-4583-BD9B-FF0D6921ACA4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C7A2C399-F838-4550-A0FB-2622218AF6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2C25C301-AC54-4FDC-932E-51EA000F70F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53B55BF5-B397-4047-9B3F-2102C97BFB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029EA01-4516-4143-9C6B-10F9EDCA1AA9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DEF1EF4D-5B9C-4BB3-91CC-0C2A13C146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1605D92D-9AB4-4F99-8966-72ACC0C56F6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580A1E65-5A03-451B-81CE-D00FFC5CE0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F708B14-7309-464B-97B5-E11C1FC0202C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8FA91F5A-2D21-4523-ADA6-9E1F4B43BB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DF7AAC8C-56B8-41DD-877E-AF68E51549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140277D6-C866-4766-8C69-E8A25740A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7389E94-C6AF-431D-B76D-E19EAFC5701B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6A5E0739-E891-4D0F-83FD-1B3E8C0D7E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4803CCFF-6CA4-44BE-9A18-A8523838E7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313F2F7F-2B43-4194-988F-3A39DA701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3CB4C2-71C6-4205-B161-61BA1CEF344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6B1007C5-6E65-4090-AC6B-AC90812B55B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F82D0D2E-9797-4373-BD79-9891D896A2D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52B69507-0416-4FA4-9347-16531C165F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3B2AB2-1CC1-4098-8965-5FBDA4DEBE93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46D2CE26-4A22-4523-A459-DBD9BAB7A5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19510A18-06C7-4921-BED4-08BD5D05AA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F0EEE3CD-0337-4EA8-90E2-1A814FEE5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E91842F-1A48-4055-97A2-06B1D75C2A4E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64732AF0-E48B-497A-98D6-5BF636A6E5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63DF101E-B724-4965-AEF9-CEFCC7FFDCD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7F03F220-1CC0-49D5-936A-958BDB040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5CD0D2-DF8C-4608-AE51-DB0F7B2C7C4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F64FD35B-7A71-4F69-8604-CF627BB032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1BC2DAF7-A2DB-4FD2-98C4-3C83F511CE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53956355-7A80-4753-8393-B7C08FF3B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A508799-0A10-47F0-8412-A2C2AB8AB314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CE984BD3-BEC6-4967-B072-D6F2A7421A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81CA55EF-AEDB-40CC-B1B4-1FEB9EAB45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3A51D542-6001-472F-BCAB-2E165CA8CF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6DA3453-B894-42CD-BF5B-8F5CBBE73D52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F17CF455-7EF7-41C7-86BE-86F4D03F19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8B848FA3-F098-4F9F-BF47-415979AA97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D675C921-F71C-4F53-BF43-B3EF6A89E3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BB958C3-11CF-4E60-A72E-8B4EE9D84130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C3326DE9-B2ED-403D-B899-6ABEF1E98F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61B43896-2C87-4B29-AFD2-A548EFD6C9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6E6732A5-F907-4B5D-BF0D-39C55B520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978A73-4592-455E-B633-D669132D8BCC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CD6F954B-0129-4A07-84C3-34C433F7DA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2FAE5A15-061C-4544-9C29-006AE2BDD8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A5AAEF3C-CD02-49FE-9CAD-F33272C8D8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3033EC8-E759-4C78-AD60-9F7E7A4F96EB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19E7F8DF-ACB3-4642-A061-84EEFE9225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6BD56D92-2BD8-440F-B1CA-12D0966B6C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26D9120C-C83D-4032-940A-E954710393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F0AEAD9-E5FF-4EDE-AF23-22781CA88E45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EA73345F-8E03-4126-A9BC-7E7EDCEFC7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DCC3D488-313B-4E10-8AB5-A35CA47F59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6440836B-21E8-49B6-BB35-70E8B8BDFA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497C953-1007-4617-9C41-240AE5EB77DA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2DBF2DF1-D9A0-43DD-A718-E504BDF093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0C20883A-E98E-47C2-A5B2-6F445D3B33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1D035C90-576F-4E29-9EC9-D865B6B600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6C8E32D-0FA4-4A9D-BA7E-7D82041C72E1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C19BD9B5-D289-43FF-B7B4-8FE39253FA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1982350A-CBD7-4660-9401-B115766DD0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585F72A4-3D52-4237-988E-51DF6F2658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BE85E1A-142E-4680-B44F-F9A773361F31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CC8E3D-DA3B-4179-ABFD-87CE0EBB32E5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AD94C7-A054-4588-9937-0D3DEC1E20D9}"/>
              </a:ext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3E5EFF4-4E67-4A93-8969-A231F3282796}"/>
              </a:ext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D9B53EC-3025-483B-85E7-9B2956B6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D2B14AB-70CB-4855-9F12-A8F32B36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5767B0C-BD56-4732-A222-3ED7FE9CB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F9206-EAC4-4517-8D69-599110245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28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6CDDD-9E2A-41A3-908F-57F9C829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12834-CE54-4AF8-923F-4EB6A69B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FFDA6-6D19-43CE-BBEE-87C9CE69B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A627B-3948-49BA-B5F5-08DDA9AEA8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43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19E89F-A1F5-4994-8008-7245FB4CFA05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7E80EF-7597-49D2-B158-D27FB409F534}"/>
              </a:ext>
            </a:extLst>
          </p:cNvPr>
          <p:cNvSpPr/>
          <p:nvPr/>
        </p:nvSpPr>
        <p:spPr>
          <a:xfrm>
            <a:off x="0" y="6334125"/>
            <a:ext cx="9144000" cy="6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A61479B-3FEB-4703-8C83-B73D1F77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70BB7E1-BF7C-49F6-ADCB-457C1905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ACEDDD0-553D-42CF-8D57-46C4B9AF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8921E-8B19-48DF-A3BC-9DC1D78103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70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0774B-64C2-4B29-BF2F-D1EF9F75B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CDCB-A658-4B2E-8C3F-541D28B72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0B4AF-6310-4F3F-A8F2-D5217176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BC05B-47B0-412A-941A-40AD34B655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85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A037F5-EF68-4E6E-B428-9904ADEC5261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C03F70-324C-455B-9795-098F3AD2AB72}"/>
              </a:ext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4F7CC2A-3429-496D-A58C-29B0D79E17A8}"/>
              </a:ext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3F55D5E-401E-4B01-BD0B-7E159B89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2E0EBC9-E6F8-4F6D-B40D-4A388854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CDC485-427C-45F2-90B2-75AB1B45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FA162-7BFB-4F60-86E9-CDC8EE312D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279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EB5B2AD-551F-4040-BB77-DBDD53EC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12BBC14-B54F-4D6D-85D4-D698D3BA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951CC1-53D7-404B-80C5-6EB32FF5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64143-AEBE-42EA-90E2-B4E7AA071D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20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0DF6A1-03EB-4A3F-BABA-402454A1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0D2155E-A1FD-4179-BA7C-ACC514B3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5B5091-CD2A-4402-AFCA-19667E96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2F8DA-1A7A-4C36-AF5F-8B39905C38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30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EC45186-A706-4496-8D56-2CC08B8D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3D5A08-5358-42EF-866E-2632547F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FED695-549C-43B2-B4A1-9D4B2DBC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9413B-62A7-4FDB-A10F-506DAE670A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524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DC8584-5C87-40F2-9355-4DCA08075222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F15ADA-91BB-4C1B-AF20-C5B4037DBE58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2F2F1B37-4CE1-426D-AB0F-30788039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4CBC868-AEA6-437B-B234-8C27C202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AC68898F-4A60-4E79-9164-11AED692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EEF57-2CDA-4A43-9546-08A5C7168C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8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D6FC5B-EB9F-4361-BCD2-8D443EC20EDE}"/>
              </a:ext>
            </a:extLst>
          </p:cNvPr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FAF9F1-5616-4955-91EB-5F75504A1F99}"/>
              </a:ext>
            </a:extLst>
          </p:cNvPr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2FBFBFA1-5274-4188-89A1-15FCEF19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45612090-2C83-4979-99B6-6CB216D5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A0878C43-9EE9-4ABB-8B22-3F41CD08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15E987A-49E0-40D5-BA90-A6BAA23359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248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485184-D581-4EDC-8AB5-8ED1636128B9}"/>
              </a:ext>
            </a:extLst>
          </p:cNvPr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E15E1C-8783-4EA4-A971-AAB3068DA1FF}"/>
              </a:ext>
            </a:extLst>
          </p:cNvPr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D4A6D79A-D86D-4FB6-A71C-DA49EAAD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9909A8FD-141C-4678-825A-D2026C42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6CC6F2AA-ED50-46B9-BB1F-8D535BBC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E1A89-9833-4433-A3BC-6AF8397024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884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ED46DA-6A75-429A-BAB5-8D364086383E}"/>
              </a:ext>
            </a:extLst>
          </p:cNvPr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41CC75-C2D2-41DB-97D5-988A11C3225C}"/>
              </a:ext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215D41-580E-4BA2-A5B5-F617EB45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F3D3BC94-7B0B-41A7-839D-18A44E0B1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947BD-95A1-49E8-99FD-10BC14815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34103-FFC9-4BA0-8DA4-91E08C4E2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48E96-6551-4DFB-AD17-293AC6BD5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2E1E9D22-1C50-43C6-914D-E5615930A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3D6EC1-6651-4F45-954C-C5C312CE77A7}"/>
              </a:ext>
            </a:extLst>
          </p:cNvPr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5" r:id="rId2"/>
    <p:sldLayoutId id="2147483761" r:id="rId3"/>
    <p:sldLayoutId id="2147483756" r:id="rId4"/>
    <p:sldLayoutId id="2147483757" r:id="rId5"/>
    <p:sldLayoutId id="2147483758" r:id="rId6"/>
    <p:sldLayoutId id="2147483762" r:id="rId7"/>
    <p:sldLayoutId id="2147483763" r:id="rId8"/>
    <p:sldLayoutId id="2147483764" r:id="rId9"/>
    <p:sldLayoutId id="2147483759" r:id="rId10"/>
    <p:sldLayoutId id="2147483765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0E0CE8-64AC-4315-81A5-ECBA8FA7CE9B}"/>
              </a:ext>
            </a:extLst>
          </p:cNvPr>
          <p:cNvSpPr/>
          <p:nvPr/>
        </p:nvSpPr>
        <p:spPr>
          <a:xfrm>
            <a:off x="0" y="0"/>
            <a:ext cx="9144000" cy="11969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19" name="TextBox 1">
            <a:extLst>
              <a:ext uri="{FF2B5EF4-FFF2-40B4-BE49-F238E27FC236}">
                <a16:creationId xmlns:a16="http://schemas.microsoft.com/office/drawing/2014/main" id="{6E97FC4B-6B80-4EFF-91A7-BBE9A8191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3" y="203200"/>
            <a:ext cx="89185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Covariate Analysis etc.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54E17123-4883-42EE-8EB0-72ADE2A5A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35" y="1777585"/>
            <a:ext cx="799147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Covariate: 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Something we measure that might be associated with survival.</a:t>
            </a:r>
          </a:p>
          <a:p>
            <a:pPr eaLnBrk="1" hangingPunct="1"/>
            <a:endParaRPr lang="en-US" altLang="en-US" sz="2800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Goal: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Assess the nature of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association.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6D43DF-D889-4880-93D0-BF9D1CD2FE7F}"/>
              </a:ext>
            </a:extLst>
          </p:cNvPr>
          <p:cNvSpPr/>
          <p:nvPr/>
        </p:nvSpPr>
        <p:spPr>
          <a:xfrm>
            <a:off x="0" y="0"/>
            <a:ext cx="9144000" cy="11969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651" name="TextBox 1">
            <a:extLst>
              <a:ext uri="{FF2B5EF4-FFF2-40B4-BE49-F238E27FC236}">
                <a16:creationId xmlns:a16="http://schemas.microsoft.com/office/drawing/2014/main" id="{0012E146-2532-4051-B6E6-52D9EBD14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204788"/>
            <a:ext cx="8801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PH 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B62E7-A7E0-4E04-8053-8F5698B5E445}"/>
              </a:ext>
            </a:extLst>
          </p:cNvPr>
          <p:cNvSpPr/>
          <p:nvPr/>
        </p:nvSpPr>
        <p:spPr>
          <a:xfrm>
            <a:off x="190500" y="1943100"/>
            <a:ext cx="8648700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800" dirty="0">
              <a:latin typeface="Arial" charset="0"/>
            </a:endParaRP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CB1F8F7B-9255-469D-B7DB-8C8AFCB6E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1890713"/>
            <a:ext cx="85725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 = 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,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 b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en-US" altLang="en-US" sz="2800" i="1" baseline="-2500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  </a:t>
            </a:r>
            <a:r>
              <a:rPr lang="en-US" altLang="en-US" sz="2800">
                <a:latin typeface="Arial" panose="020B0604020202020204" pitchFamily="34" charset="0"/>
              </a:rPr>
              <a:t>: the general PH model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Motivation – Generalized “mass-action” models, multiplicatively scale the hazard up or down.</a:t>
            </a: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Most commonly</a:t>
            </a: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),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 b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 = exp(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b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Because</a:t>
            </a:r>
            <a:r>
              <a:rPr lang="en-US" altLang="en-US" sz="28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exp(</a:t>
            </a: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b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 = 1</a:t>
            </a:r>
            <a:r>
              <a:rPr lang="en-US" altLang="en-US" sz="2800">
                <a:latin typeface="Arial" panose="020B0604020202020204" pitchFamily="34" charset="0"/>
              </a:rPr>
              <a:t>, often desirable to “center” 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42E065-44C2-419F-AE64-ED4CD65963DF}"/>
              </a:ext>
            </a:extLst>
          </p:cNvPr>
          <p:cNvSpPr/>
          <p:nvPr/>
        </p:nvSpPr>
        <p:spPr>
          <a:xfrm>
            <a:off x="15875" y="-30163"/>
            <a:ext cx="9144000" cy="119697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699" name="TextBox 1">
            <a:extLst>
              <a:ext uri="{FF2B5EF4-FFF2-40B4-BE49-F238E27FC236}">
                <a16:creationId xmlns:a16="http://schemas.microsoft.com/office/drawing/2014/main" id="{223C5DC1-B6E2-437A-AE33-CDCC1E8CD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8" y="244475"/>
            <a:ext cx="8801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Example : 4_1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A637CB-8021-4D95-958F-416C92E60FF7}"/>
              </a:ext>
            </a:extLst>
          </p:cNvPr>
          <p:cNvSpPr/>
          <p:nvPr/>
        </p:nvSpPr>
        <p:spPr>
          <a:xfrm>
            <a:off x="190500" y="1943100"/>
            <a:ext cx="8648700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800" dirty="0">
              <a:latin typeface="Arial" charset="0"/>
            </a:endParaRPr>
          </a:p>
        </p:txBody>
      </p:sp>
      <p:sp>
        <p:nvSpPr>
          <p:cNvPr id="29701" name="Rectangle 10">
            <a:extLst>
              <a:ext uri="{FF2B5EF4-FFF2-40B4-BE49-F238E27FC236}">
                <a16:creationId xmlns:a16="http://schemas.microsoft.com/office/drawing/2014/main" id="{DF412B8F-7F05-49C1-9447-9A781A957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1200"/>
            <a:ext cx="89916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We model 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en-US" altLang="en-US" sz="2800" i="1" baseline="-2500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)=exp(</a:t>
            </a:r>
            <a:r>
              <a:rPr lang="en-US" altLang="en-US" sz="2800" i="1">
                <a:solidFill>
                  <a:srgbClr val="FF0000"/>
                </a:solidFill>
                <a:latin typeface="Symbol" panose="05050102010706020507" pitchFamily="18" charset="2"/>
              </a:rPr>
              <a:t>g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 + </a:t>
            </a:r>
            <a:r>
              <a:rPr lang="en-US" altLang="en-US" sz="2800" i="1">
                <a:solidFill>
                  <a:srgbClr val="FF0000"/>
                </a:solidFill>
                <a:latin typeface="Symbol" panose="05050102010706020507" pitchFamily="18" charset="2"/>
              </a:rPr>
              <a:t>r</a:t>
            </a:r>
            <a:r>
              <a:rPr lang="en-US" altLang="en-US" sz="2800" i="1" baseline="-2500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So our log-linear PH model becomes:</a:t>
            </a: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 i="1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400" i="1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) = </a:t>
            </a:r>
            <a:r>
              <a:rPr lang="en-US" altLang="en-US" sz="2400" i="1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en-US" altLang="en-US" sz="2400" i="1" baseline="-2500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400" i="1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en-US" altLang="en-US" sz="2400">
                <a:solidFill>
                  <a:srgbClr val="FFFF00"/>
                </a:solidFill>
                <a:latin typeface="Arial" panose="020B0604020202020204" pitchFamily="34" charset="0"/>
              </a:rPr>
              <a:t>exp(</a:t>
            </a:r>
            <a:r>
              <a:rPr lang="en-US" altLang="en-US" sz="2400" i="1">
                <a:solidFill>
                  <a:srgbClr val="FFFF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400" i="1">
                <a:solidFill>
                  <a:srgbClr val="FFFF00"/>
                </a:solidFill>
                <a:latin typeface="Symbol" panose="05050102010706020507" pitchFamily="18" charset="2"/>
              </a:rPr>
              <a:t>b</a:t>
            </a:r>
            <a:r>
              <a:rPr lang="en-US" altLang="en-US" sz="2400">
                <a:solidFill>
                  <a:srgbClr val="FFFF00"/>
                </a:solidFill>
                <a:latin typeface="Arial" panose="020B0604020202020204" pitchFamily="34" charset="0"/>
              </a:rPr>
              <a:t>) 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= exp(</a:t>
            </a:r>
            <a:r>
              <a:rPr lang="en-US" altLang="en-US" sz="2400" i="1">
                <a:solidFill>
                  <a:srgbClr val="FF0000"/>
                </a:solidFill>
                <a:latin typeface="Symbol" panose="05050102010706020507" pitchFamily="18" charset="2"/>
              </a:rPr>
              <a:t>g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 + </a:t>
            </a:r>
            <a:r>
              <a:rPr lang="en-US" altLang="en-US" sz="2400" i="1">
                <a:solidFill>
                  <a:srgbClr val="FF0000"/>
                </a:solidFill>
                <a:latin typeface="Symbol" panose="05050102010706020507" pitchFamily="18" charset="2"/>
              </a:rPr>
              <a:t>r</a:t>
            </a:r>
            <a:r>
              <a:rPr lang="en-US" altLang="en-US" sz="2400" i="1" baseline="-2500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en-US" altLang="en-US" sz="2400">
                <a:solidFill>
                  <a:srgbClr val="FFFF00"/>
                </a:solidFill>
                <a:latin typeface="Arial" panose="020B0604020202020204" pitchFamily="34" charset="0"/>
              </a:rPr>
              <a:t>exp(</a:t>
            </a:r>
            <a:r>
              <a:rPr lang="en-US" altLang="en-US" sz="2400" i="1">
                <a:solidFill>
                  <a:srgbClr val="FFFF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400" i="1">
                <a:solidFill>
                  <a:srgbClr val="FFFF00"/>
                </a:solidFill>
                <a:latin typeface="Symbol" panose="05050102010706020507" pitchFamily="18" charset="2"/>
              </a:rPr>
              <a:t>b</a:t>
            </a:r>
            <a:r>
              <a:rPr lang="en-US" altLang="en-US" sz="2400">
                <a:solidFill>
                  <a:srgbClr val="FFFF00"/>
                </a:solidFill>
                <a:latin typeface="Arial" panose="020B0604020202020204" pitchFamily="34" charset="0"/>
              </a:rPr>
              <a:t>)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= exp(</a:t>
            </a:r>
            <a:r>
              <a:rPr lang="en-US" altLang="en-US" sz="2400" i="1">
                <a:solidFill>
                  <a:srgbClr val="FF0000"/>
                </a:solidFill>
                <a:latin typeface="Symbol" panose="05050102010706020507" pitchFamily="18" charset="2"/>
              </a:rPr>
              <a:t>g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  + </a:t>
            </a:r>
            <a:r>
              <a:rPr lang="en-US" altLang="en-US" sz="2400" i="1">
                <a:solidFill>
                  <a:srgbClr val="FF0000"/>
                </a:solidFill>
                <a:latin typeface="Symbol" panose="05050102010706020507" pitchFamily="18" charset="2"/>
              </a:rPr>
              <a:t>r</a:t>
            </a:r>
            <a:r>
              <a:rPr lang="en-US" altLang="en-US" sz="2400" i="1" baseline="-25000">
                <a:solidFill>
                  <a:srgbClr val="FF0000"/>
                </a:solidFill>
                <a:latin typeface="Arial" panose="020B0604020202020204" pitchFamily="34" charset="0"/>
              </a:rPr>
              <a:t>t </a:t>
            </a:r>
            <a:r>
              <a:rPr lang="en-US" altLang="en-US" sz="2400" i="1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i="1">
                <a:solidFill>
                  <a:srgbClr val="FFFF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400" i="1">
                <a:solidFill>
                  <a:srgbClr val="FFFF00"/>
                </a:solidFill>
                <a:latin typeface="Symbol" panose="05050102010706020507" pitchFamily="18" charset="2"/>
              </a:rPr>
              <a:t>b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F67BB-FAC4-48D3-B366-DE2F4C3DDE54}"/>
              </a:ext>
            </a:extLst>
          </p:cNvPr>
          <p:cNvSpPr/>
          <p:nvPr/>
        </p:nvSpPr>
        <p:spPr>
          <a:xfrm>
            <a:off x="-19050" y="-4763"/>
            <a:ext cx="9144000" cy="119697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747" name="TextBox 1">
            <a:extLst>
              <a:ext uri="{FF2B5EF4-FFF2-40B4-BE49-F238E27FC236}">
                <a16:creationId xmlns:a16="http://schemas.microsoft.com/office/drawing/2014/main" id="{51ADF4D7-659F-4C19-8D13-E88D218D7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69875"/>
            <a:ext cx="8801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Example : 4_1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0D4F7A-D9D8-4F02-83E4-76CCDADC4626}"/>
              </a:ext>
            </a:extLst>
          </p:cNvPr>
          <p:cNvSpPr/>
          <p:nvPr/>
        </p:nvSpPr>
        <p:spPr>
          <a:xfrm>
            <a:off x="190500" y="1943100"/>
            <a:ext cx="8648700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800" dirty="0">
              <a:latin typeface="Arial" charset="0"/>
            </a:endParaRPr>
          </a:p>
        </p:txBody>
      </p:sp>
      <p:sp>
        <p:nvSpPr>
          <p:cNvPr id="31749" name="TextBox 9">
            <a:extLst>
              <a:ext uri="{FF2B5EF4-FFF2-40B4-BE49-F238E27FC236}">
                <a16:creationId xmlns:a16="http://schemas.microsoft.com/office/drawing/2014/main" id="{49DB75A0-9E92-4DFA-9344-EAD7BDF50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638300"/>
            <a:ext cx="86106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Black duck condition index = 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                                   body weight / wing length</a:t>
            </a: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8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>
                <a:latin typeface="Arial" panose="020B0604020202020204" pitchFamily="34" charset="0"/>
              </a:rPr>
              <a:t>= Condition index – 4.30</a:t>
            </a: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UCH[j,k] &lt;- exp( gamma0 + rho[k] +</a:t>
            </a:r>
          </a:p>
          <a:p>
            <a:pPr eaLnBrk="1" hangingPunct="1"/>
            <a:r>
              <a:rPr lang="en-US" altLang="en-US" sz="2800" b="1">
                <a:solidFill>
                  <a:srgbClr val="FFFF66"/>
                </a:solidFill>
                <a:latin typeface="Arial" panose="020B0604020202020204" pitchFamily="34" charset="0"/>
              </a:rPr>
              <a:t>                                      </a:t>
            </a: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lhrcond * (cond[j]-4.30)</a:t>
            </a:r>
            <a:r>
              <a:rPr lang="en-US" altLang="en-US" sz="2800" b="1">
                <a:latin typeface="Arial" panose="020B0604020202020204" pitchFamily="34" charset="0"/>
              </a:rPr>
              <a:t>)</a:t>
            </a:r>
          </a:p>
          <a:p>
            <a:pPr eaLnBrk="1" hangingPunct="1"/>
            <a:endParaRPr lang="en-US" altLang="en-US" sz="2800" b="1">
              <a:solidFill>
                <a:srgbClr val="FFFF66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lhrcond~dnorm(0,0.0000001)</a:t>
            </a:r>
          </a:p>
          <a:p>
            <a:pPr eaLnBrk="1" hangingPunct="1"/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hrcond&lt;-exp(lhrcond)</a:t>
            </a:r>
            <a:endParaRPr lang="en-US" altLang="en-US" sz="2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496113C-82CB-44FC-BC8A-865EB4A2D568}"/>
              </a:ext>
            </a:extLst>
          </p:cNvPr>
          <p:cNvSpPr/>
          <p:nvPr/>
        </p:nvSpPr>
        <p:spPr>
          <a:xfrm>
            <a:off x="-19050" y="-4763"/>
            <a:ext cx="9144000" cy="119697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795" name="TextBox 1">
            <a:extLst>
              <a:ext uri="{FF2B5EF4-FFF2-40B4-BE49-F238E27FC236}">
                <a16:creationId xmlns:a16="http://schemas.microsoft.com/office/drawing/2014/main" id="{2C9C5658-6C23-4786-A68E-3484EC1BC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271463"/>
            <a:ext cx="88011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Example : 4_1</a:t>
            </a:r>
          </a:p>
        </p:txBody>
      </p:sp>
      <p:sp>
        <p:nvSpPr>
          <p:cNvPr id="33796" name="TextBox 9">
            <a:extLst>
              <a:ext uri="{FF2B5EF4-FFF2-40B4-BE49-F238E27FC236}">
                <a16:creationId xmlns:a16="http://schemas.microsoft.com/office/drawing/2014/main" id="{37593F74-E334-4E1C-9B53-8347F9E2E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1204913"/>
            <a:ext cx="861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Posterior distribution of HR &amp; log HR:</a:t>
            </a:r>
          </a:p>
        </p:txBody>
      </p:sp>
      <p:pic>
        <p:nvPicPr>
          <p:cNvPr id="33802" name="Picture 33801">
            <a:extLst>
              <a:ext uri="{FF2B5EF4-FFF2-40B4-BE49-F238E27FC236}">
                <a16:creationId xmlns:a16="http://schemas.microsoft.com/office/drawing/2014/main" id="{2D6AA4D3-B3C5-4581-A343-6FA278BC1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39" y="1836347"/>
            <a:ext cx="4149544" cy="2721118"/>
          </a:xfrm>
          <a:prstGeom prst="rect">
            <a:avLst/>
          </a:prstGeom>
        </p:spPr>
      </p:pic>
      <p:pic>
        <p:nvPicPr>
          <p:cNvPr id="33804" name="Picture 33803">
            <a:extLst>
              <a:ext uri="{FF2B5EF4-FFF2-40B4-BE49-F238E27FC236}">
                <a16:creationId xmlns:a16="http://schemas.microsoft.com/office/drawing/2014/main" id="{BD66674B-B97E-42BA-9DBA-6F79CBA31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1837540"/>
            <a:ext cx="4332030" cy="271992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DB820-D668-4B3E-A19A-30B2A66522A7}"/>
              </a:ext>
            </a:extLst>
          </p:cNvPr>
          <p:cNvSpPr/>
          <p:nvPr/>
        </p:nvSpPr>
        <p:spPr>
          <a:xfrm>
            <a:off x="-19050" y="-4763"/>
            <a:ext cx="9144000" cy="119697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843" name="TextBox 1">
            <a:extLst>
              <a:ext uri="{FF2B5EF4-FFF2-40B4-BE49-F238E27FC236}">
                <a16:creationId xmlns:a16="http://schemas.microsoft.com/office/drawing/2014/main" id="{B9ADC4BE-33FA-413D-BB04-6CBA8C95F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211138"/>
            <a:ext cx="8801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Aside: Point Estimates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B5E168-FB83-45CA-86FE-4982F06A7150}"/>
              </a:ext>
            </a:extLst>
          </p:cNvPr>
          <p:cNvSpPr/>
          <p:nvPr/>
        </p:nvSpPr>
        <p:spPr>
          <a:xfrm>
            <a:off x="190500" y="1943100"/>
            <a:ext cx="8648700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800" dirty="0">
              <a:latin typeface="Arial" charset="0"/>
            </a:endParaRPr>
          </a:p>
        </p:txBody>
      </p:sp>
      <p:sp>
        <p:nvSpPr>
          <p:cNvPr id="35845" name="TextBox 9">
            <a:extLst>
              <a:ext uri="{FF2B5EF4-FFF2-40B4-BE49-F238E27FC236}">
                <a16:creationId xmlns:a16="http://schemas.microsoft.com/office/drawing/2014/main" id="{C4C065BF-96E6-45B0-987B-B3A82DF6E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670" y="1281598"/>
            <a:ext cx="8610600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39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/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				</a:t>
            </a:r>
            <a:r>
              <a:rPr lang="en-US" altLang="en-US" sz="2400" b="1" dirty="0">
                <a:latin typeface="Arial" panose="020B0604020202020204" pitchFamily="34" charset="0"/>
              </a:rPr>
              <a:t>          log HR		HR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Posterior mean		-1.02			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0.48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Posterior median	-1.00			0.43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Cox MPLE*			-0.93			0.39</a:t>
            </a:r>
          </a:p>
          <a:p>
            <a:pPr lvl="1" eaLnBrk="1" hangingPunct="1"/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Hazard ratios are usually more skewed than log hazard ratios.</a:t>
            </a:r>
          </a:p>
          <a:p>
            <a:pPr lvl="1" eaLnBrk="1" hangingPunct="1"/>
            <a:endParaRPr lang="en-US" altLang="en-US" sz="2400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Medians and modes possess functional invariance, means do not.</a:t>
            </a:r>
          </a:p>
          <a:p>
            <a:pPr lvl="1" eaLnBrk="1" hangingPunct="1"/>
            <a:endParaRPr lang="en-US" altLang="en-US" sz="2400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Depends on what you want.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*</a:t>
            </a:r>
            <a:r>
              <a:rPr lang="en-US" altLang="en-US" sz="2000" dirty="0">
                <a:latin typeface="Arial" panose="020B0604020202020204" pitchFamily="34" charset="0"/>
              </a:rPr>
              <a:t>if you use </a:t>
            </a:r>
            <a:r>
              <a:rPr lang="en-US" altLang="en-US" sz="2000" dirty="0" err="1">
                <a:latin typeface="Arial" panose="020B0604020202020204" pitchFamily="34" charset="0"/>
              </a:rPr>
              <a:t>coxph</a:t>
            </a:r>
            <a:r>
              <a:rPr lang="en-US" altLang="en-US" sz="2000" dirty="0">
                <a:latin typeface="Arial" panose="020B0604020202020204" pitchFamily="34" charset="0"/>
              </a:rPr>
              <a:t> in R worth noting that events are reversed (zeros are 1, 1’s are zeros)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711EE7-166E-4630-9605-9F11AD266F33}"/>
              </a:ext>
            </a:extLst>
          </p:cNvPr>
          <p:cNvSpPr/>
          <p:nvPr/>
        </p:nvSpPr>
        <p:spPr>
          <a:xfrm>
            <a:off x="-19050" y="-4763"/>
            <a:ext cx="9144000" cy="119697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891" name="TextBox 1">
            <a:extLst>
              <a:ext uri="{FF2B5EF4-FFF2-40B4-BE49-F238E27FC236}">
                <a16:creationId xmlns:a16="http://schemas.microsoft.com/office/drawing/2014/main" id="{55575EF2-4102-47AE-AFC9-76375DB22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269875"/>
            <a:ext cx="8801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Aside: Cox vs. Our Approach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71A854-7C5B-4810-8F10-0B9D2F9B4328}"/>
              </a:ext>
            </a:extLst>
          </p:cNvPr>
          <p:cNvSpPr/>
          <p:nvPr/>
        </p:nvSpPr>
        <p:spPr>
          <a:xfrm>
            <a:off x="190500" y="1943100"/>
            <a:ext cx="8648700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800" dirty="0">
              <a:latin typeface="Arial" charset="0"/>
            </a:endParaRP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D21FA939-B403-4388-A17A-1293E9C18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3100"/>
            <a:ext cx="83058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39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/>
            <a:r>
              <a:rPr lang="en-US" altLang="en-US" sz="2800">
                <a:latin typeface="Arial" panose="020B0604020202020204" pitchFamily="34" charset="0"/>
              </a:rPr>
              <a:t>Cox requires near-continuous monitoring, can’t handle interval-censoring.</a:t>
            </a:r>
          </a:p>
          <a:p>
            <a:pPr lvl="1" eaLnBrk="1" hangingPunct="1"/>
            <a:endParaRPr lang="en-US" altLang="en-US" sz="280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sz="2800">
                <a:latin typeface="Arial" panose="020B0604020202020204" pitchFamily="34" charset="0"/>
              </a:rPr>
              <a:t>Both approaches are fitting the PH model.</a:t>
            </a:r>
          </a:p>
          <a:p>
            <a:pPr lvl="1" eaLnBrk="1" hangingPunct="1"/>
            <a:endParaRPr lang="en-US" altLang="en-US" sz="280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sz="2800">
                <a:latin typeface="Arial" panose="020B0604020202020204" pitchFamily="34" charset="0"/>
              </a:rPr>
              <a:t>Baselines handled differently.</a:t>
            </a:r>
          </a:p>
          <a:p>
            <a:pPr lvl="1" eaLnBrk="1" hangingPunct="1"/>
            <a:endParaRPr lang="en-US" altLang="en-US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D27768F-3E5C-496B-A08B-D01544ABFDDA}"/>
              </a:ext>
            </a:extLst>
          </p:cNvPr>
          <p:cNvSpPr/>
          <p:nvPr/>
        </p:nvSpPr>
        <p:spPr>
          <a:xfrm>
            <a:off x="-19050" y="-4763"/>
            <a:ext cx="9144000" cy="119697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939" name="TextBox 1">
            <a:extLst>
              <a:ext uri="{FF2B5EF4-FFF2-40B4-BE49-F238E27FC236}">
                <a16:creationId xmlns:a16="http://schemas.microsoft.com/office/drawing/2014/main" id="{51102217-3728-4323-A214-82AE9AF20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69875"/>
            <a:ext cx="8801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Aside: Cox vs. Our Approach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AAAEA0-053E-46EE-B164-06133F141605}"/>
              </a:ext>
            </a:extLst>
          </p:cNvPr>
          <p:cNvSpPr/>
          <p:nvPr/>
        </p:nvSpPr>
        <p:spPr>
          <a:xfrm>
            <a:off x="190500" y="1943100"/>
            <a:ext cx="8648700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800" dirty="0">
              <a:latin typeface="Arial" charset="0"/>
            </a:endParaRPr>
          </a:p>
        </p:txBody>
      </p:sp>
      <p:sp>
        <p:nvSpPr>
          <p:cNvPr id="39941" name="Rectangle 6">
            <a:extLst>
              <a:ext uri="{FF2B5EF4-FFF2-40B4-BE49-F238E27FC236}">
                <a16:creationId xmlns:a16="http://schemas.microsoft.com/office/drawing/2014/main" id="{11C3992A-7687-4B2C-BC27-9B9FC72C4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940" y="1238251"/>
            <a:ext cx="8610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39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/>
            <a:r>
              <a:rPr lang="en-US" altLang="en-US" sz="2800" dirty="0">
                <a:latin typeface="Arial" panose="020B0604020202020204" pitchFamily="34" charset="0"/>
              </a:rPr>
              <a:t>Baselines handled differently:</a:t>
            </a:r>
          </a:p>
          <a:p>
            <a:pPr lvl="1" eaLnBrk="1" hangingPunct="1"/>
            <a:endParaRPr lang="en-US" altLang="en-US" sz="2800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sz="2800" dirty="0">
                <a:latin typeface="Arial" panose="020B0604020202020204" pitchFamily="34" charset="0"/>
              </a:rPr>
              <a:t>Cox uses the infinite parameter KM approach.</a:t>
            </a:r>
          </a:p>
          <a:p>
            <a:pPr lvl="1" eaLnBrk="1" hangingPunct="1"/>
            <a:endParaRPr lang="en-US" altLang="en-US" sz="2800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sz="2800" dirty="0">
                <a:latin typeface="Arial" panose="020B0604020202020204" pitchFamily="34" charset="0"/>
              </a:rPr>
              <a:t>By clever math, the Cox approach implicitly involves the baseline hazard, but never produces explicit estimates (“profiled out”).</a:t>
            </a:r>
          </a:p>
          <a:p>
            <a:pPr lvl="1" eaLnBrk="1" hangingPunct="1"/>
            <a:endParaRPr lang="en-US" altLang="en-US" sz="2800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sz="2800" dirty="0">
                <a:latin typeface="Arial" panose="020B0604020202020204" pitchFamily="34" charset="0"/>
              </a:rPr>
              <a:t>Because the baseline parameters do not appear in the likelihood, said to be a “partial likelihood”.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9A4B17-9D95-4842-81BE-14C1CD75CECC}"/>
              </a:ext>
            </a:extLst>
          </p:cNvPr>
          <p:cNvSpPr/>
          <p:nvPr/>
        </p:nvSpPr>
        <p:spPr>
          <a:xfrm>
            <a:off x="-19050" y="-4763"/>
            <a:ext cx="9144000" cy="119697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1987" name="TextBox 1">
            <a:extLst>
              <a:ext uri="{FF2B5EF4-FFF2-40B4-BE49-F238E27FC236}">
                <a16:creationId xmlns:a16="http://schemas.microsoft.com/office/drawing/2014/main" id="{3BA3418C-35DE-41EE-B02B-FA0264350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269875"/>
            <a:ext cx="8801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Aside: Cox vs. Our Approach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BB658-D19F-49D7-8DC8-3F91D6A4AEBA}"/>
              </a:ext>
            </a:extLst>
          </p:cNvPr>
          <p:cNvSpPr/>
          <p:nvPr/>
        </p:nvSpPr>
        <p:spPr>
          <a:xfrm>
            <a:off x="190500" y="1943100"/>
            <a:ext cx="8648700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800" dirty="0">
              <a:latin typeface="Arial" charset="0"/>
            </a:endParaRPr>
          </a:p>
        </p:txBody>
      </p:sp>
      <p:sp>
        <p:nvSpPr>
          <p:cNvPr id="41989" name="Rectangle 6">
            <a:extLst>
              <a:ext uri="{FF2B5EF4-FFF2-40B4-BE49-F238E27FC236}">
                <a16:creationId xmlns:a16="http://schemas.microsoft.com/office/drawing/2014/main" id="{2AAA4EEE-3EA4-4EBC-B335-AB0BAC9B3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1866900"/>
            <a:ext cx="86106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39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/>
            <a:r>
              <a:rPr lang="en-US" altLang="en-US" sz="2800">
                <a:latin typeface="Arial" panose="020B0604020202020204" pitchFamily="34" charset="0"/>
              </a:rPr>
              <a:t>Full likelihood procedures such as ours will give similar results if flexible baseline models are reasonable.</a:t>
            </a:r>
          </a:p>
          <a:p>
            <a:pPr lvl="1" eaLnBrk="1" hangingPunct="1"/>
            <a:endParaRPr lang="en-US" altLang="en-US" sz="280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sz="2800">
                <a:latin typeface="Arial" panose="020B0604020202020204" pitchFamily="34" charset="0"/>
              </a:rPr>
              <a:t>Full likelihood uses more information, hence slightly more efficient.</a:t>
            </a:r>
          </a:p>
          <a:p>
            <a:pPr lvl="1" eaLnBrk="1" hangingPunct="1"/>
            <a:endParaRPr lang="en-US" altLang="en-US" sz="280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sz="2800">
                <a:latin typeface="Arial" panose="020B0604020202020204" pitchFamily="34" charset="0"/>
              </a:rPr>
              <a:t>Treats multiple time baselines symmetrically.</a:t>
            </a:r>
          </a:p>
          <a:p>
            <a:pPr lvl="1" eaLnBrk="1" hangingPunct="1"/>
            <a:endParaRPr lang="en-US" altLang="en-US" sz="280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sz="2800">
                <a:latin typeface="Arial" panose="020B0604020202020204" pitchFamily="34" charset="0"/>
              </a:rPr>
              <a:t>Cox is still a good verification procedure.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6DEAE6-1A56-4F1E-85FE-B755F3BD0B2A}"/>
              </a:ext>
            </a:extLst>
          </p:cNvPr>
          <p:cNvSpPr/>
          <p:nvPr/>
        </p:nvSpPr>
        <p:spPr>
          <a:xfrm>
            <a:off x="-19050" y="-4763"/>
            <a:ext cx="9144000" cy="119697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035" name="TextBox 1">
            <a:extLst>
              <a:ext uri="{FF2B5EF4-FFF2-40B4-BE49-F238E27FC236}">
                <a16:creationId xmlns:a16="http://schemas.microsoft.com/office/drawing/2014/main" id="{5DD95701-D267-4584-BCFC-56589EEB9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31750"/>
            <a:ext cx="8801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Time-Varying Covariates and Multiple Time Scales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737922-EF89-4533-9C21-502AEE433395}"/>
              </a:ext>
            </a:extLst>
          </p:cNvPr>
          <p:cNvSpPr/>
          <p:nvPr/>
        </p:nvSpPr>
        <p:spPr>
          <a:xfrm>
            <a:off x="190500" y="1943100"/>
            <a:ext cx="8648700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800" dirty="0">
              <a:latin typeface="Arial" charset="0"/>
            </a:endParaRPr>
          </a:p>
        </p:txBody>
      </p:sp>
      <p:sp>
        <p:nvSpPr>
          <p:cNvPr id="44037" name="Rectangle 6">
            <a:extLst>
              <a:ext uri="{FF2B5EF4-FFF2-40B4-BE49-F238E27FC236}">
                <a16:creationId xmlns:a16="http://schemas.microsoft.com/office/drawing/2014/main" id="{B7CCEE43-F35B-4FD8-84A4-FDA1BC3CB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30" y="1943100"/>
            <a:ext cx="86487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Time-varying covariates are very straightforward: </a:t>
            </a:r>
          </a:p>
          <a:p>
            <a:pPr eaLnBrk="1" hangingPunct="1"/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 i="1" dirty="0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400" i="1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) = </a:t>
            </a:r>
            <a:r>
              <a:rPr lang="en-US" altLang="en-US" sz="2400" i="1" dirty="0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400" b="1" i="1" dirty="0">
                <a:solidFill>
                  <a:srgbClr val="FFFF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400" dirty="0">
                <a:solidFill>
                  <a:srgbClr val="FFFF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400" i="1" dirty="0">
                <a:solidFill>
                  <a:srgbClr val="FFFF00"/>
                </a:solidFill>
                <a:latin typeface="Arial" panose="020B0604020202020204" pitchFamily="34" charset="0"/>
              </a:rPr>
              <a:t>t</a:t>
            </a:r>
            <a:r>
              <a:rPr lang="en-US" altLang="en-US" sz="2400" dirty="0">
                <a:solidFill>
                  <a:srgbClr val="FFFF00"/>
                </a:solidFill>
                <a:latin typeface="Arial" panose="020B0604020202020204" pitchFamily="34" charset="0"/>
              </a:rPr>
              <a:t>)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,</a:t>
            </a:r>
            <a:r>
              <a:rPr lang="en-US" altLang="en-US" sz="2400" b="1" i="1" dirty="0">
                <a:solidFill>
                  <a:srgbClr val="FF0000"/>
                </a:solidFill>
                <a:latin typeface="Symbol" panose="05050102010706020507" pitchFamily="18" charset="2"/>
              </a:rPr>
              <a:t> b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en-US" altLang="en-US" sz="2400" i="1" dirty="0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en-US" altLang="en-US" sz="2400" i="1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400" i="1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</a:p>
          <a:p>
            <a:pPr eaLnBrk="1" hangingPunct="1"/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Suppose we had continuous condition data:</a:t>
            </a:r>
          </a:p>
          <a:p>
            <a:pPr eaLnBrk="1" hangingPunct="1"/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UCH[</a:t>
            </a:r>
            <a:r>
              <a:rPr lang="en-US" alt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j,k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] &lt;- exp(gamma0 + rho[k] +</a:t>
            </a:r>
            <a:r>
              <a:rPr lang="en-US" alt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lhrcond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* (</a:t>
            </a:r>
            <a:r>
              <a:rPr lang="en-US" alt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cond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[</a:t>
            </a:r>
            <a:r>
              <a:rPr lang="en-US" alt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j,</a:t>
            </a:r>
            <a:r>
              <a:rPr lang="en-US" altLang="en-US" sz="2400" dirty="0" err="1">
                <a:solidFill>
                  <a:srgbClr val="FFFF00"/>
                </a:solidFill>
                <a:latin typeface="Arial" panose="020B0604020202020204" pitchFamily="34" charset="0"/>
              </a:rPr>
              <a:t>k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]-4.30))</a:t>
            </a:r>
          </a:p>
          <a:p>
            <a:pPr eaLnBrk="1" hangingPunct="1"/>
            <a:endParaRPr lang="en-US" altLang="en-US" sz="2400" b="1" dirty="0">
              <a:solidFill>
                <a:srgbClr val="FFFF66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That’s all there is to it (numerically speaking).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1401C2-BFEA-49C4-8DC3-E17B6601FA03}"/>
              </a:ext>
            </a:extLst>
          </p:cNvPr>
          <p:cNvSpPr/>
          <p:nvPr/>
        </p:nvSpPr>
        <p:spPr>
          <a:xfrm>
            <a:off x="-19050" y="-4763"/>
            <a:ext cx="9144000" cy="119697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083" name="TextBox 1">
            <a:extLst>
              <a:ext uri="{FF2B5EF4-FFF2-40B4-BE49-F238E27FC236}">
                <a16:creationId xmlns:a16="http://schemas.microsoft.com/office/drawing/2014/main" id="{EB247A28-C957-45DF-96F7-43761E3C5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273050"/>
            <a:ext cx="8801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Multiple Baselines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7E9030-FC9C-480E-991B-8F159BA5F88F}"/>
              </a:ext>
            </a:extLst>
          </p:cNvPr>
          <p:cNvSpPr/>
          <p:nvPr/>
        </p:nvSpPr>
        <p:spPr>
          <a:xfrm>
            <a:off x="190500" y="1943100"/>
            <a:ext cx="8648700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800" dirty="0">
              <a:latin typeface="Arial" charset="0"/>
            </a:endParaRP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0CC30635-E6F8-486E-A45B-7B8BB82C4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8" y="1943100"/>
            <a:ext cx="863917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We have been vague about </a:t>
            </a:r>
            <a:r>
              <a:rPr lang="en-US" altLang="en-US" sz="2800" i="1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en-US" sz="2800" dirty="0">
                <a:latin typeface="Arial" panose="020B0604020202020204" pitchFamily="34" charset="0"/>
              </a:rPr>
              <a:t>.  Is it age, or is it calendar time?  In ecology, we are often interested in both. </a:t>
            </a:r>
          </a:p>
          <a:p>
            <a:pPr eaLnBrk="1" hangingPunct="1"/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Suppose our data is in terms of age;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k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>
                <a:latin typeface="Arial" panose="020B0604020202020204" pitchFamily="34" charset="0"/>
              </a:rPr>
              <a:t>is indexing age and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rho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>
                <a:latin typeface="Arial" panose="020B0604020202020204" pitchFamily="34" charset="0"/>
              </a:rPr>
              <a:t>is the age effect:</a:t>
            </a:r>
          </a:p>
          <a:p>
            <a:pPr eaLnBrk="1" hangingPunct="1"/>
            <a:endParaRPr lang="en-US" altLang="en-US" sz="2800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sz="28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UCH[</a:t>
            </a: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</a:rPr>
              <a:t>j,k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] &lt;- exp(gamma0 + rho[</a:t>
            </a:r>
            <a:r>
              <a:rPr lang="en-US" alt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k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])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B4C4B9-F2DD-43A2-992F-9CD385878453}"/>
              </a:ext>
            </a:extLst>
          </p:cNvPr>
          <p:cNvSpPr/>
          <p:nvPr/>
        </p:nvSpPr>
        <p:spPr>
          <a:xfrm>
            <a:off x="0" y="0"/>
            <a:ext cx="9144000" cy="11969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67" name="TextBox 1">
            <a:extLst>
              <a:ext uri="{FF2B5EF4-FFF2-40B4-BE49-F238E27FC236}">
                <a16:creationId xmlns:a16="http://schemas.microsoft.com/office/drawing/2014/main" id="{6A23841E-7FD4-4AE9-A483-CB58329F1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274638"/>
            <a:ext cx="8801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Assess the Nature of Association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A3128FA7-61B1-466D-8F6F-87EB799C6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2247900"/>
            <a:ext cx="78867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Hazard-based models excel in this respect.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Parameters generally have clear biological interpretations.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428CFD-055E-4126-990B-27398B0C2328}"/>
              </a:ext>
            </a:extLst>
          </p:cNvPr>
          <p:cNvSpPr/>
          <p:nvPr/>
        </p:nvSpPr>
        <p:spPr>
          <a:xfrm>
            <a:off x="-19050" y="-4763"/>
            <a:ext cx="9144000" cy="119697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8131" name="TextBox 1">
            <a:extLst>
              <a:ext uri="{FF2B5EF4-FFF2-40B4-BE49-F238E27FC236}">
                <a16:creationId xmlns:a16="http://schemas.microsoft.com/office/drawing/2014/main" id="{066667F7-DB50-4291-8E8B-3EDF094D8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269875"/>
            <a:ext cx="8801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Multiple Time Scales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BACFF7-2EE1-40A0-A89A-15EBB5916B27}"/>
              </a:ext>
            </a:extLst>
          </p:cNvPr>
          <p:cNvSpPr/>
          <p:nvPr/>
        </p:nvSpPr>
        <p:spPr>
          <a:xfrm>
            <a:off x="190500" y="1943100"/>
            <a:ext cx="8648700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800" dirty="0">
              <a:latin typeface="Arial" charset="0"/>
            </a:endParaRP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590BA057-CB1A-435D-854B-FA22D2C92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1945801"/>
            <a:ext cx="84963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Let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FFFF00"/>
                </a:solidFill>
                <a:latin typeface="Arial" panose="020B0604020202020204" pitchFamily="34" charset="0"/>
              </a:rPr>
              <a:t>birthdate</a:t>
            </a:r>
            <a:r>
              <a:rPr lang="en-US" altLang="en-US" sz="2400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be a vector of data with the subjects birthdates. </a:t>
            </a:r>
          </a:p>
          <a:p>
            <a:pPr eaLnBrk="1" hangingPunct="1"/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We can define a calendar time effect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period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with ICAR structure similar to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rho</a:t>
            </a:r>
            <a:r>
              <a:rPr lang="en-US" altLang="en-US" sz="2400" dirty="0">
                <a:latin typeface="Arial" panose="020B0604020202020204" pitchFamily="34" charset="0"/>
              </a:rPr>
              <a:t> and include it in the model as </a:t>
            </a:r>
            <a:endParaRPr lang="en-US" altLang="en-US" sz="2400" b="1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UCH[</a:t>
            </a:r>
            <a:r>
              <a:rPr lang="en-US" alt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j,k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] &lt;- exp( gamma0 + rho[k] +</a:t>
            </a:r>
          </a:p>
          <a:p>
            <a:pPr eaLnBrk="1" hangingPunct="1"/>
            <a:r>
              <a:rPr lang="en-US" altLang="en-US" sz="2400" dirty="0">
                <a:solidFill>
                  <a:srgbClr val="FFFF66"/>
                </a:solidFill>
                <a:latin typeface="Arial" panose="020B0604020202020204" pitchFamily="34" charset="0"/>
              </a:rPr>
              <a:t>        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period[</a:t>
            </a:r>
            <a:r>
              <a:rPr lang="en-US" altLang="en-US" sz="2400" dirty="0">
                <a:solidFill>
                  <a:srgbClr val="FFFF00"/>
                </a:solidFill>
                <a:latin typeface="Arial" panose="020B0604020202020204" pitchFamily="34" charset="0"/>
              </a:rPr>
              <a:t>birthdate[j]</a:t>
            </a:r>
            <a:r>
              <a:rPr lang="en-US" altLang="en-US" sz="2400" dirty="0">
                <a:solidFill>
                  <a:srgbClr val="CC0099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+ k])</a:t>
            </a:r>
          </a:p>
          <a:p>
            <a:pPr eaLnBrk="1" hangingPunct="1"/>
            <a:endParaRPr lang="en-US" altLang="en-US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A so-called age-period model (see Primer).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9964228-F994-4BAE-9728-240FC5DDCE42}"/>
              </a:ext>
            </a:extLst>
          </p:cNvPr>
          <p:cNvSpPr/>
          <p:nvPr/>
        </p:nvSpPr>
        <p:spPr>
          <a:xfrm>
            <a:off x="-19050" y="-4763"/>
            <a:ext cx="9144000" cy="119697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179" name="TextBox 1">
            <a:extLst>
              <a:ext uri="{FF2B5EF4-FFF2-40B4-BE49-F238E27FC236}">
                <a16:creationId xmlns:a16="http://schemas.microsoft.com/office/drawing/2014/main" id="{6CD57733-A310-4F49-9A6C-07C9ACE3E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82550"/>
            <a:ext cx="8801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Age and Time as Time-Varying Covariates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C8FEC4-2EB3-4745-8587-7C3FEE8A254A}"/>
              </a:ext>
            </a:extLst>
          </p:cNvPr>
          <p:cNvSpPr/>
          <p:nvPr/>
        </p:nvSpPr>
        <p:spPr>
          <a:xfrm>
            <a:off x="190500" y="1943100"/>
            <a:ext cx="8648700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800" dirty="0">
              <a:latin typeface="Arial" charset="0"/>
            </a:endParaRP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BA855EFF-D9D9-445D-8D8D-DE4330A08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14600"/>
            <a:ext cx="84963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Upon close inspection, we have just been treating age and time as flexibly modelled covariates.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Seque to time-varying coefficients (as distinct from time-varying covariates)….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55B91F-06A3-4EDE-B803-1AE177F5DBE1}"/>
              </a:ext>
            </a:extLst>
          </p:cNvPr>
          <p:cNvSpPr/>
          <p:nvPr/>
        </p:nvSpPr>
        <p:spPr>
          <a:xfrm>
            <a:off x="-19050" y="-4763"/>
            <a:ext cx="9144000" cy="119697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2227" name="TextBox 1">
            <a:extLst>
              <a:ext uri="{FF2B5EF4-FFF2-40B4-BE49-F238E27FC236}">
                <a16:creationId xmlns:a16="http://schemas.microsoft.com/office/drawing/2014/main" id="{78634518-005A-4ABD-A2F7-01016B25A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1275"/>
            <a:ext cx="8801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Time-varying Coefficients: </a:t>
            </a:r>
          </a:p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Non-PH 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87316D-CEBF-4BF3-9D6E-3F72BA5FB1B4}"/>
              </a:ext>
            </a:extLst>
          </p:cNvPr>
          <p:cNvSpPr/>
          <p:nvPr/>
        </p:nvSpPr>
        <p:spPr>
          <a:xfrm>
            <a:off x="190500" y="1943100"/>
            <a:ext cx="8648700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800" dirty="0">
              <a:latin typeface="Arial" charset="0"/>
            </a:endParaRP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1305F9F3-9FC8-4ACA-8FDB-F7A397BA6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1739900"/>
            <a:ext cx="8382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The PH assumption is often too rigid.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It seems unlikely that body condition has a constant effect on the mortality hazard through time.</a:t>
            </a: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Generalize the PH model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exp(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800" b="1" i="1">
                <a:solidFill>
                  <a:srgbClr val="FFFF00"/>
                </a:solidFill>
                <a:latin typeface="Symbol" panose="05050102010706020507" pitchFamily="18" charset="2"/>
              </a:rPr>
              <a:t>b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en-US" altLang="en-US" sz="28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>
                <a:latin typeface="Arial" panose="020B0604020202020204" pitchFamily="34" charset="0"/>
              </a:rPr>
              <a:t>to the non-PH model</a:t>
            </a:r>
            <a:r>
              <a:rPr lang="en-US" altLang="en-US" sz="28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exp(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800" b="1" i="1">
                <a:solidFill>
                  <a:srgbClr val="FFFF00"/>
                </a:solidFill>
                <a:latin typeface="Symbol" panose="05050102010706020507" pitchFamily="18" charset="2"/>
              </a:rPr>
              <a:t>b</a:t>
            </a:r>
            <a:r>
              <a:rPr lang="en-US" altLang="en-US" sz="2800" b="1">
                <a:solidFill>
                  <a:srgbClr val="FFFF00"/>
                </a:solidFill>
                <a:latin typeface="Symbol" panose="05050102010706020507" pitchFamily="18" charset="2"/>
              </a:rPr>
              <a:t>(</a:t>
            </a:r>
            <a:r>
              <a:rPr lang="en-US" altLang="en-US" sz="2800" i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b="1">
                <a:solidFill>
                  <a:srgbClr val="FFFF00"/>
                </a:solidFill>
                <a:latin typeface="Symbol" panose="05050102010706020507" pitchFamily="18" charset="2"/>
              </a:rPr>
              <a:t>)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).</a:t>
            </a: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The log hazard ratio is allowed to vary with time.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A24EA62-EFBF-4365-A940-082C42730541}"/>
              </a:ext>
            </a:extLst>
          </p:cNvPr>
          <p:cNvSpPr/>
          <p:nvPr/>
        </p:nvSpPr>
        <p:spPr>
          <a:xfrm>
            <a:off x="-19050" y="-4763"/>
            <a:ext cx="9144000" cy="119697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275" name="TextBox 1">
            <a:extLst>
              <a:ext uri="{FF2B5EF4-FFF2-40B4-BE49-F238E27FC236}">
                <a16:creationId xmlns:a16="http://schemas.microsoft.com/office/drawing/2014/main" id="{A030C813-1977-4F63-91D4-7581AE7D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269875"/>
            <a:ext cx="8801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Time-varying Coefficients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9A5607-81BC-4E90-A713-8356D6672E76}"/>
              </a:ext>
            </a:extLst>
          </p:cNvPr>
          <p:cNvSpPr/>
          <p:nvPr/>
        </p:nvSpPr>
        <p:spPr>
          <a:xfrm>
            <a:off x="190500" y="1943100"/>
            <a:ext cx="8648700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800" dirty="0">
              <a:latin typeface="Arial" charset="0"/>
            </a:endParaRPr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10C5BB01-86B7-4F07-8A58-06B4E0578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2057400"/>
            <a:ext cx="86868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Postulates a time by covariate interaction.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Simplistic tradition approach: model 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b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  = 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b</a:t>
            </a:r>
            <a:r>
              <a:rPr lang="en-US" altLang="en-US" sz="2800" b="1" baseline="-25000">
                <a:solidFill>
                  <a:srgbClr val="FF0000"/>
                </a:solidFill>
                <a:latin typeface="Symbol" panose="05050102010706020507" pitchFamily="18" charset="2"/>
              </a:rPr>
              <a:t>0</a:t>
            </a:r>
            <a:r>
              <a:rPr lang="en-US" altLang="en-US" sz="2800" b="1">
                <a:solidFill>
                  <a:srgbClr val="FF0000"/>
                </a:solidFill>
                <a:latin typeface="Symbol" panose="05050102010706020507" pitchFamily="18" charset="2"/>
              </a:rPr>
              <a:t> +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 b</a:t>
            </a:r>
            <a:r>
              <a:rPr lang="en-US" altLang="en-US" sz="2800" b="1" baseline="-25000">
                <a:solidFill>
                  <a:srgbClr val="FF0000"/>
                </a:solidFill>
                <a:latin typeface="Symbol" panose="05050102010706020507" pitchFamily="18" charset="2"/>
              </a:rPr>
              <a:t>1</a:t>
            </a:r>
            <a:r>
              <a:rPr lang="en-US" altLang="en-US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Assumes the non-PH behavior is linear over time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14C298-33A1-4BEF-BEB9-D657E0DF3E05}"/>
              </a:ext>
            </a:extLst>
          </p:cNvPr>
          <p:cNvSpPr/>
          <p:nvPr/>
        </p:nvSpPr>
        <p:spPr>
          <a:xfrm>
            <a:off x="-19050" y="-4763"/>
            <a:ext cx="9144000" cy="119697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6323" name="TextBox 1">
            <a:extLst>
              <a:ext uri="{FF2B5EF4-FFF2-40B4-BE49-F238E27FC236}">
                <a16:creationId xmlns:a16="http://schemas.microsoft.com/office/drawing/2014/main" id="{D1DA11D4-6069-483B-A3FE-8AA054B31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3" y="179388"/>
            <a:ext cx="8801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Time-varying Coefficients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1CA09-8286-4E96-A03E-552BA56D04A7}"/>
              </a:ext>
            </a:extLst>
          </p:cNvPr>
          <p:cNvSpPr/>
          <p:nvPr/>
        </p:nvSpPr>
        <p:spPr>
          <a:xfrm>
            <a:off x="190500" y="1943100"/>
            <a:ext cx="8648700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800" dirty="0">
              <a:latin typeface="Arial" charset="0"/>
            </a:endParaRPr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2E67474F-10BA-41FE-9F42-DD48BBF94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524000"/>
            <a:ext cx="83820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Simplistic tradition approach: model 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b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  = 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b</a:t>
            </a:r>
            <a:r>
              <a:rPr lang="en-US" altLang="en-US" sz="2800" b="1" baseline="-25000">
                <a:solidFill>
                  <a:srgbClr val="FF0000"/>
                </a:solidFill>
                <a:latin typeface="Symbol" panose="05050102010706020507" pitchFamily="18" charset="2"/>
              </a:rPr>
              <a:t>0</a:t>
            </a:r>
            <a:r>
              <a:rPr lang="en-US" altLang="en-US" sz="2800" b="1">
                <a:solidFill>
                  <a:srgbClr val="FF0000"/>
                </a:solidFill>
                <a:latin typeface="Symbol" panose="05050102010706020507" pitchFamily="18" charset="2"/>
              </a:rPr>
              <a:t> +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 b</a:t>
            </a:r>
            <a:r>
              <a:rPr lang="en-US" altLang="en-US" sz="2800" b="1" baseline="-25000">
                <a:solidFill>
                  <a:srgbClr val="FF0000"/>
                </a:solidFill>
                <a:latin typeface="Symbol" panose="05050102010706020507" pitchFamily="18" charset="2"/>
              </a:rPr>
              <a:t>1</a:t>
            </a:r>
            <a:r>
              <a:rPr lang="en-US" altLang="en-US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800">
                <a:latin typeface="Arial" panose="020B0604020202020204" pitchFamily="34" charset="0"/>
              </a:rPr>
              <a:t>.</a:t>
            </a: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We can make the model for 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b </a:t>
            </a:r>
            <a:r>
              <a:rPr lang="en-US" altLang="en-US" sz="2800">
                <a:latin typeface="Arial" panose="020B0604020202020204" pitchFamily="34" charset="0"/>
              </a:rPr>
              <a:t>more flexible:</a:t>
            </a: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b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  = 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b</a:t>
            </a:r>
            <a:r>
              <a:rPr lang="en-US" altLang="en-US" sz="2800" b="1" baseline="-25000">
                <a:solidFill>
                  <a:srgbClr val="FF0000"/>
                </a:solidFill>
                <a:latin typeface="Symbol" panose="05050102010706020507" pitchFamily="18" charset="2"/>
              </a:rPr>
              <a:t>0</a:t>
            </a:r>
            <a:r>
              <a:rPr lang="en-US" altLang="en-US" sz="2800" b="1">
                <a:solidFill>
                  <a:srgbClr val="FF0000"/>
                </a:solidFill>
                <a:latin typeface="Symbol" panose="05050102010706020507" pitchFamily="18" charset="2"/>
              </a:rPr>
              <a:t> +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 b</a:t>
            </a:r>
            <a:r>
              <a:rPr lang="en-US" altLang="en-US" sz="2800" b="1" baseline="-25000">
                <a:solidFill>
                  <a:srgbClr val="FF0000"/>
                </a:solidFill>
                <a:latin typeface="Symbol" panose="05050102010706020507" pitchFamily="18" charset="2"/>
              </a:rPr>
              <a:t>1</a:t>
            </a:r>
            <a:r>
              <a:rPr lang="en-US" altLang="en-US" sz="2800" b="1" i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b</a:t>
            </a:r>
            <a:r>
              <a:rPr lang="en-US" altLang="en-US" sz="2800" b="1" baseline="-25000">
                <a:solidFill>
                  <a:srgbClr val="FF0000"/>
                </a:solidFill>
                <a:latin typeface="Symbol" panose="05050102010706020507" pitchFamily="18" charset="2"/>
              </a:rPr>
              <a:t>1</a:t>
            </a:r>
            <a:r>
              <a:rPr lang="en-US" altLang="en-US" sz="2800" b="1" i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is ICAR.</a:t>
            </a:r>
            <a:endParaRPr lang="en-US" altLang="en-US" sz="2800" baseline="-25000"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8F0FF2-A7A7-40E2-B80B-FBC5B1AF70F1}"/>
              </a:ext>
            </a:extLst>
          </p:cNvPr>
          <p:cNvSpPr/>
          <p:nvPr/>
        </p:nvSpPr>
        <p:spPr>
          <a:xfrm>
            <a:off x="-19050" y="-4763"/>
            <a:ext cx="9144000" cy="119697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8371" name="TextBox 1">
            <a:extLst>
              <a:ext uri="{FF2B5EF4-FFF2-40B4-BE49-F238E27FC236}">
                <a16:creationId xmlns:a16="http://schemas.microsoft.com/office/drawing/2014/main" id="{6BB520DA-FA4E-4B29-8E1C-E4FFFE6DC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7500"/>
            <a:ext cx="8801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Example 4_2</a:t>
            </a:r>
          </a:p>
        </p:txBody>
      </p:sp>
      <p:graphicFrame>
        <p:nvGraphicFramePr>
          <p:cNvPr id="58372" name="Rectangle 2">
            <a:extLst>
              <a:ext uri="{FF2B5EF4-FFF2-40B4-BE49-F238E27FC236}">
                <a16:creationId xmlns:a16="http://schemas.microsoft.com/office/drawing/2014/main" id="{AEEEBA44-B4AA-4835-8B6A-0BD3023547A1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5753100" cy="347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3" name="Equation" r:id="rId4" imgW="0" imgH="0" progId="Equation.3">
                  <p:embed/>
                </p:oleObj>
              </mc:Choice>
              <mc:Fallback>
                <p:oleObj name="Equation" r:id="rId4" imgW="0" imgH="0" progId="Equation.3">
                  <p:embed/>
                  <p:pic>
                    <p:nvPicPr>
                      <p:cNvPr id="0" name="Rectangl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5753100" cy="347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373" name="Picture 5" descr="bcond_time_vary2010.eps">
            <a:extLst>
              <a:ext uri="{FF2B5EF4-FFF2-40B4-BE49-F238E27FC236}">
                <a16:creationId xmlns:a16="http://schemas.microsoft.com/office/drawing/2014/main" id="{40C39F61-C292-48C0-90C3-CBFC0B6A1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1163638"/>
            <a:ext cx="6299200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1DFFA1-1723-4CCA-9696-7AC678B80BF8}"/>
              </a:ext>
            </a:extLst>
          </p:cNvPr>
          <p:cNvSpPr/>
          <p:nvPr/>
        </p:nvSpPr>
        <p:spPr>
          <a:xfrm>
            <a:off x="-19050" y="-4763"/>
            <a:ext cx="9144000" cy="119697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0419" name="TextBox 1">
            <a:extLst>
              <a:ext uri="{FF2B5EF4-FFF2-40B4-BE49-F238E27FC236}">
                <a16:creationId xmlns:a16="http://schemas.microsoft.com/office/drawing/2014/main" id="{864C947A-8310-43B8-853E-F3D6B1D36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3175"/>
            <a:ext cx="8801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Time-Varying Coefficient Models With Time-Varying Covariates! </a:t>
            </a:r>
          </a:p>
        </p:txBody>
      </p:sp>
      <p:sp>
        <p:nvSpPr>
          <p:cNvPr id="60420" name="Rectangle 5">
            <a:extLst>
              <a:ext uri="{FF2B5EF4-FFF2-40B4-BE49-F238E27FC236}">
                <a16:creationId xmlns:a16="http://schemas.microsoft.com/office/drawing/2014/main" id="{A05DD6C2-2DEC-490D-BB82-DB7252A73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524000"/>
            <a:ext cx="8382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5D66079D-A17D-4C8A-AE89-D81C428B7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1854200"/>
            <a:ext cx="879475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Far-fetched?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Consider a binary time-varying covariate indicating some state, such as infected/not infected, preg/not preg, etc.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Only reasonable to expect effect of covariate value (0,1) to vary with time (takes a while for infected animal to get sick).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Box 1">
            <a:extLst>
              <a:ext uri="{FF2B5EF4-FFF2-40B4-BE49-F238E27FC236}">
                <a16:creationId xmlns:a16="http://schemas.microsoft.com/office/drawing/2014/main" id="{09CE8EDA-618C-4CE8-8A4F-BAC8EFA8A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71500"/>
            <a:ext cx="8801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rgbClr val="FFFF66"/>
                </a:solidFill>
                <a:latin typeface="Arial" panose="020B0604020202020204" pitchFamily="34" charset="0"/>
              </a:rPr>
              <a:t>End of Lesson 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12AE18-2552-470B-86B1-C6CEB478ACE2}"/>
              </a:ext>
            </a:extLst>
          </p:cNvPr>
          <p:cNvSpPr/>
          <p:nvPr/>
        </p:nvSpPr>
        <p:spPr>
          <a:xfrm>
            <a:off x="190500" y="1943100"/>
            <a:ext cx="8648700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800" dirty="0">
              <a:latin typeface="Arial" charset="0"/>
            </a:endParaRPr>
          </a:p>
        </p:txBody>
      </p:sp>
      <p:sp>
        <p:nvSpPr>
          <p:cNvPr id="62468" name="Rectangle 5">
            <a:extLst>
              <a:ext uri="{FF2B5EF4-FFF2-40B4-BE49-F238E27FC236}">
                <a16:creationId xmlns:a16="http://schemas.microsoft.com/office/drawing/2014/main" id="{4914863A-EEDE-446B-87AE-478959F22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524000"/>
            <a:ext cx="8382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8CF8C29-FF90-4E62-90CD-FA65E6A5BF8F}"/>
              </a:ext>
            </a:extLst>
          </p:cNvPr>
          <p:cNvSpPr/>
          <p:nvPr/>
        </p:nvSpPr>
        <p:spPr>
          <a:xfrm>
            <a:off x="0" y="0"/>
            <a:ext cx="9144000" cy="11969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15" name="TextBox 1">
            <a:extLst>
              <a:ext uri="{FF2B5EF4-FFF2-40B4-BE49-F238E27FC236}">
                <a16:creationId xmlns:a16="http://schemas.microsoft.com/office/drawing/2014/main" id="{BE296C91-BF23-4677-8266-5AFD23516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274638"/>
            <a:ext cx="8801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Types of Covariates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765822-A496-443C-856F-A72E319CE9A4}"/>
              </a:ext>
            </a:extLst>
          </p:cNvPr>
          <p:cNvSpPr/>
          <p:nvPr/>
        </p:nvSpPr>
        <p:spPr>
          <a:xfrm>
            <a:off x="190500" y="1943100"/>
            <a:ext cx="8648700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800" dirty="0">
              <a:latin typeface="Arial" charset="0"/>
            </a:endParaRPr>
          </a:p>
        </p:txBody>
      </p:sp>
      <p:sp>
        <p:nvSpPr>
          <p:cNvPr id="13317" name="TextBox 5">
            <a:extLst>
              <a:ext uri="{FF2B5EF4-FFF2-40B4-BE49-F238E27FC236}">
                <a16:creationId xmlns:a16="http://schemas.microsoft.com/office/drawing/2014/main" id="{CB93D77C-A4F7-4DCE-AFF3-3CE6648D3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2209800"/>
            <a:ext cx="47625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en-US" sz="2800">
                <a:latin typeface="Arial" panose="020B0604020202020204" pitchFamily="34" charset="0"/>
              </a:rPr>
              <a:t>Internal versus External</a:t>
            </a:r>
          </a:p>
          <a:p>
            <a:pPr eaLnBrk="1" hangingPunct="1">
              <a:buFontTx/>
              <a:buAutoNum type="arabicPeriod"/>
            </a:pPr>
            <a:endParaRPr lang="en-US" altLang="en-US" sz="2800">
              <a:latin typeface="Arial" panose="020B0604020202020204" pitchFamily="34" charset="0"/>
            </a:endParaRPr>
          </a:p>
          <a:p>
            <a:pPr eaLnBrk="1" hangingPunct="1">
              <a:buFontTx/>
              <a:buAutoNum type="arabicPeriod"/>
            </a:pPr>
            <a:endParaRPr lang="en-US" altLang="en-US" sz="2800">
              <a:latin typeface="Arial" panose="020B0604020202020204" pitchFamily="34" charset="0"/>
            </a:endParaRPr>
          </a:p>
          <a:p>
            <a:pPr eaLnBrk="1" hangingPunct="1">
              <a:buFontTx/>
              <a:buAutoNum type="arabicPeriod"/>
            </a:pPr>
            <a:r>
              <a:rPr lang="en-US" altLang="en-US" sz="2800">
                <a:latin typeface="Arial" panose="020B0604020202020204" pitchFamily="34" charset="0"/>
              </a:rPr>
              <a:t>Fixed versus Time-Varying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BECDB6-D3AD-4792-A87D-EDEA82922931}"/>
              </a:ext>
            </a:extLst>
          </p:cNvPr>
          <p:cNvSpPr/>
          <p:nvPr/>
        </p:nvSpPr>
        <p:spPr>
          <a:xfrm>
            <a:off x="0" y="0"/>
            <a:ext cx="9144000" cy="11969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63" name="TextBox 1">
            <a:extLst>
              <a:ext uri="{FF2B5EF4-FFF2-40B4-BE49-F238E27FC236}">
                <a16:creationId xmlns:a16="http://schemas.microsoft.com/office/drawing/2014/main" id="{2376DDAB-CD3C-4BD7-A71A-E1C35991A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274638"/>
            <a:ext cx="8801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Internal Covariates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82B1C5DE-EEA7-4BB5-BEE2-89E3C6D01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" y="2162175"/>
            <a:ext cx="88328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An internal covariate is a value generated by the subject itself:</a:t>
            </a:r>
          </a:p>
          <a:p>
            <a:pPr eaLnBrk="1" hangingPunct="1"/>
            <a:endParaRPr lang="en-US" altLang="en-US" sz="24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Weight, temperature, location, etc.</a:t>
            </a:r>
          </a:p>
          <a:p>
            <a:pPr eaLnBrk="1" hangingPunct="1"/>
            <a:endParaRPr lang="en-US" altLang="en-US" sz="24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Typically cease after </a:t>
            </a:r>
            <a:r>
              <a:rPr lang="en-US" altLang="en-US" sz="2400" b="1" i="1">
                <a:latin typeface="Arial" panose="020B0604020202020204" pitchFamily="34" charset="0"/>
              </a:rPr>
              <a:t>T</a:t>
            </a:r>
            <a:r>
              <a:rPr lang="en-US" altLang="en-US" sz="2400">
                <a:latin typeface="Arial" panose="020B0604020202020204" pitchFamily="34" charset="0"/>
              </a:rPr>
              <a:t>.</a:t>
            </a:r>
          </a:p>
          <a:p>
            <a:pPr eaLnBrk="1" hangingPunct="1"/>
            <a:endParaRPr lang="en-US" altLang="en-US" sz="24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 b="1" i="1">
                <a:latin typeface="Arial" panose="020B0604020202020204" pitchFamily="34" charset="0"/>
              </a:rPr>
              <a:t>Causal interpretations extremely problematic!</a:t>
            </a:r>
          </a:p>
          <a:p>
            <a:pPr eaLnBrk="1" hangingPunct="1"/>
            <a:endParaRPr lang="en-US" altLang="en-US" sz="2400" b="1" i="1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-Generating mechanism may share hazard parameters.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607CBC-6D48-48B0-8BB1-777660B9E8EF}"/>
              </a:ext>
            </a:extLst>
          </p:cNvPr>
          <p:cNvSpPr/>
          <p:nvPr/>
        </p:nvSpPr>
        <p:spPr>
          <a:xfrm>
            <a:off x="0" y="0"/>
            <a:ext cx="9144000" cy="11969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411" name="TextBox 1">
            <a:extLst>
              <a:ext uri="{FF2B5EF4-FFF2-40B4-BE49-F238E27FC236}">
                <a16:creationId xmlns:a16="http://schemas.microsoft.com/office/drawing/2014/main" id="{A637E0B4-4C75-4D45-AF90-8F0A32C47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274638"/>
            <a:ext cx="8801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External Covariates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63E9DA43-833C-48DC-8521-63CD85C04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1970088"/>
            <a:ext cx="86487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Value not generated by the subject.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Air temperature, experimental treatment group, etc.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Causal interpretations challenging unless a randomized trial.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B79D87-1C5F-4488-8495-C5C6FEDCCF02}"/>
              </a:ext>
            </a:extLst>
          </p:cNvPr>
          <p:cNvSpPr/>
          <p:nvPr/>
        </p:nvSpPr>
        <p:spPr>
          <a:xfrm>
            <a:off x="0" y="0"/>
            <a:ext cx="9144000" cy="11969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459" name="TextBox 1">
            <a:extLst>
              <a:ext uri="{FF2B5EF4-FFF2-40B4-BE49-F238E27FC236}">
                <a16:creationId xmlns:a16="http://schemas.microsoft.com/office/drawing/2014/main" id="{9A278279-3953-484D-AF18-8EB803951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150813"/>
            <a:ext cx="8801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Fixed versus Time-Varying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10D9C1-5666-4F2B-A663-5AEAFA8AB649}"/>
              </a:ext>
            </a:extLst>
          </p:cNvPr>
          <p:cNvSpPr/>
          <p:nvPr/>
        </p:nvSpPr>
        <p:spPr>
          <a:xfrm>
            <a:off x="190500" y="1943100"/>
            <a:ext cx="8648700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800" dirty="0">
              <a:latin typeface="Arial" charset="0"/>
            </a:endParaRPr>
          </a:p>
        </p:txBody>
      </p:sp>
      <p:sp>
        <p:nvSpPr>
          <p:cNvPr id="19461" name="Rectangle 8">
            <a:extLst>
              <a:ext uri="{FF2B5EF4-FFF2-40B4-BE49-F238E27FC236}">
                <a16:creationId xmlns:a16="http://schemas.microsoft.com/office/drawing/2014/main" id="{AA99BD93-C720-49D8-BF9F-481D19C58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1714500"/>
            <a:ext cx="88773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A time-varying covariate is one that varies over time (or age).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A fixed covariate takes a single constant value.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Time-varying covariates are problematic because continuous histories are difficult to obtain.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Ideally, a fixed covariate extrapolates back to the time origin.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2F2E12-BB62-4373-A049-1764E73ED7A0}"/>
              </a:ext>
            </a:extLst>
          </p:cNvPr>
          <p:cNvSpPr/>
          <p:nvPr/>
        </p:nvSpPr>
        <p:spPr>
          <a:xfrm>
            <a:off x="0" y="0"/>
            <a:ext cx="9144000" cy="11969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07" name="TextBox 1">
            <a:extLst>
              <a:ext uri="{FF2B5EF4-FFF2-40B4-BE49-F238E27FC236}">
                <a16:creationId xmlns:a16="http://schemas.microsoft.com/office/drawing/2014/main" id="{2FDF4014-4328-4F9C-ABB6-1B06430AD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274638"/>
            <a:ext cx="8801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Fixed versus Time-Varying: Examples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8D567F-E239-47F5-B9BD-3A2719E66A91}"/>
              </a:ext>
            </a:extLst>
          </p:cNvPr>
          <p:cNvSpPr/>
          <p:nvPr/>
        </p:nvSpPr>
        <p:spPr>
          <a:xfrm>
            <a:off x="190500" y="1943100"/>
            <a:ext cx="8648700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800" dirty="0">
              <a:latin typeface="Arial" charset="0"/>
            </a:endParaRP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EBD7A42F-C471-411B-B288-EE271E6E0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790700"/>
            <a:ext cx="87249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Fixed – gender, experimental treatment, etc.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Varying – weight, temperature, location, etc.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Often covariates are a bit ill-defined: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Ex. - Body weight at the time of study entry </a:t>
            </a:r>
            <a:r>
              <a:rPr lang="en-US" altLang="en-US" sz="2800" b="1" i="1">
                <a:latin typeface="Arial" panose="020B0604020202020204" pitchFamily="34" charset="0"/>
              </a:rPr>
              <a:t>e</a:t>
            </a:r>
            <a:r>
              <a:rPr lang="en-US" altLang="en-US" sz="2800"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	-Treated as fixed, by really t.v.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	- Cannot be meaningfully extrapolated to origin.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Do the best you can….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87D6028-5133-4C41-B295-AA5EB8F9C3EB}"/>
              </a:ext>
            </a:extLst>
          </p:cNvPr>
          <p:cNvSpPr/>
          <p:nvPr/>
        </p:nvSpPr>
        <p:spPr>
          <a:xfrm>
            <a:off x="0" y="0"/>
            <a:ext cx="9144000" cy="11969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555" name="TextBox 1">
            <a:extLst>
              <a:ext uri="{FF2B5EF4-FFF2-40B4-BE49-F238E27FC236}">
                <a16:creationId xmlns:a16="http://schemas.microsoft.com/office/drawing/2014/main" id="{E25E1626-4B23-44F8-A3BB-A43DAD9B6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6675"/>
            <a:ext cx="8801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Hazard-based Covariate Models – </a:t>
            </a:r>
          </a:p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PH 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77135-8619-46A2-AC4B-2340D19F362F}"/>
              </a:ext>
            </a:extLst>
          </p:cNvPr>
          <p:cNvSpPr/>
          <p:nvPr/>
        </p:nvSpPr>
        <p:spPr>
          <a:xfrm>
            <a:off x="190500" y="1943100"/>
            <a:ext cx="8648700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800" dirty="0">
              <a:latin typeface="Arial" charset="0"/>
            </a:endParaRP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FD72FC05-B59E-4318-ACC1-6BE6BF942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790700"/>
            <a:ext cx="87249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Let</a:t>
            </a:r>
            <a:r>
              <a:rPr lang="en-US" altLang="en-US" sz="28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800">
                <a:solidFill>
                  <a:srgbClr val="FFFF66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>
                <a:latin typeface="Arial" panose="020B0604020202020204" pitchFamily="34" charset="0"/>
              </a:rPr>
              <a:t>be a covariate (really 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en-US" altLang="en-US" sz="28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>
                <a:latin typeface="Arial" panose="020B0604020202020204" pitchFamily="34" charset="0"/>
              </a:rPr>
              <a:t>in full generality).</a:t>
            </a: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Let</a:t>
            </a:r>
            <a:r>
              <a:rPr lang="en-US" altLang="en-US" sz="28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,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 b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en-US" altLang="en-US" sz="2800">
                <a:latin typeface="Arial" panose="020B0604020202020204" pitchFamily="34" charset="0"/>
              </a:rPr>
              <a:t>be nonnegative function of </a:t>
            </a:r>
            <a:r>
              <a:rPr lang="en-US" altLang="en-US" sz="2800" b="1">
                <a:latin typeface="Arial" panose="020B0604020202020204" pitchFamily="34" charset="0"/>
              </a:rPr>
              <a:t>X</a:t>
            </a:r>
            <a:r>
              <a:rPr lang="en-US" altLang="en-US" sz="2800">
                <a:latin typeface="Arial" panose="020B0604020202020204" pitchFamily="34" charset="0"/>
              </a:rPr>
              <a:t>(t).</a:t>
            </a: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The proportional hazard (PH) model states:</a:t>
            </a: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 i="1">
                <a:latin typeface="Arial" panose="020B0604020202020204" pitchFamily="34" charset="0"/>
              </a:rPr>
              <a:t>h</a:t>
            </a:r>
            <a:r>
              <a:rPr lang="en-US" altLang="en-US" sz="2800">
                <a:latin typeface="Arial" panose="020B0604020202020204" pitchFamily="34" charset="0"/>
              </a:rPr>
              <a:t>(</a:t>
            </a:r>
            <a:r>
              <a:rPr lang="en-US" altLang="en-US" sz="2800" i="1">
                <a:latin typeface="Arial" panose="020B0604020202020204" pitchFamily="34" charset="0"/>
              </a:rPr>
              <a:t>t</a:t>
            </a:r>
            <a:r>
              <a:rPr lang="en-US" altLang="en-US" sz="2800">
                <a:latin typeface="Arial" panose="020B0604020202020204" pitchFamily="34" charset="0"/>
              </a:rPr>
              <a:t>) =  </a:t>
            </a:r>
            <a:r>
              <a:rPr lang="en-US" altLang="en-US" sz="2800" i="1">
                <a:latin typeface="Arial" panose="020B0604020202020204" pitchFamily="34" charset="0"/>
              </a:rPr>
              <a:t>f</a:t>
            </a:r>
            <a:r>
              <a:rPr lang="en-US" altLang="en-US" sz="2800">
                <a:latin typeface="Arial" panose="020B0604020202020204" pitchFamily="34" charset="0"/>
              </a:rPr>
              <a:t>(</a:t>
            </a:r>
            <a:r>
              <a:rPr lang="en-US" altLang="en-US" sz="2800" b="1" i="1">
                <a:latin typeface="Arial" panose="020B0604020202020204" pitchFamily="34" charset="0"/>
              </a:rPr>
              <a:t>X</a:t>
            </a:r>
            <a:r>
              <a:rPr lang="en-US" altLang="en-US" sz="2800">
                <a:latin typeface="Arial" panose="020B0604020202020204" pitchFamily="34" charset="0"/>
              </a:rPr>
              <a:t>,</a:t>
            </a:r>
            <a:r>
              <a:rPr lang="en-US" altLang="en-US" sz="2800" b="1" i="1">
                <a:latin typeface="Symbol" panose="05050102010706020507" pitchFamily="18" charset="2"/>
              </a:rPr>
              <a:t> b</a:t>
            </a:r>
            <a:r>
              <a:rPr lang="en-US" altLang="en-US" sz="2800">
                <a:latin typeface="Arial" panose="020B0604020202020204" pitchFamily="34" charset="0"/>
              </a:rPr>
              <a:t>)  </a:t>
            </a:r>
            <a:r>
              <a:rPr lang="en-US" altLang="en-US" sz="2800" i="1">
                <a:latin typeface="Arial" panose="020B0604020202020204" pitchFamily="34" charset="0"/>
              </a:rPr>
              <a:t>h</a:t>
            </a:r>
            <a:r>
              <a:rPr lang="en-US" altLang="en-US" sz="2800" i="1" baseline="-25000">
                <a:latin typeface="Arial" panose="020B0604020202020204" pitchFamily="34" charset="0"/>
              </a:rPr>
              <a:t>0</a:t>
            </a:r>
            <a:r>
              <a:rPr lang="en-US" altLang="en-US" sz="2800">
                <a:latin typeface="Arial" panose="020B0604020202020204" pitchFamily="34" charset="0"/>
              </a:rPr>
              <a:t>(</a:t>
            </a:r>
            <a:r>
              <a:rPr lang="en-US" altLang="en-US" sz="2800" i="1">
                <a:latin typeface="Arial" panose="020B0604020202020204" pitchFamily="34" charset="0"/>
              </a:rPr>
              <a:t>t</a:t>
            </a:r>
            <a:r>
              <a:rPr lang="en-US" altLang="en-US" sz="2800">
                <a:latin typeface="Arial" panose="020B0604020202020204" pitchFamily="34" charset="0"/>
              </a:rPr>
              <a:t>)</a:t>
            </a: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en-US" altLang="en-US" sz="2800" i="1" baseline="-2500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en-US" altLang="en-US" sz="2800">
                <a:latin typeface="Arial" panose="020B0604020202020204" pitchFamily="34" charset="0"/>
              </a:rPr>
              <a:t>is the baseline hazard. 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8C8DFAE-C73A-4B13-B457-CFA06DA8B82F}"/>
              </a:ext>
            </a:extLst>
          </p:cNvPr>
          <p:cNvSpPr/>
          <p:nvPr/>
        </p:nvSpPr>
        <p:spPr>
          <a:xfrm>
            <a:off x="0" y="0"/>
            <a:ext cx="9144000" cy="11969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603" name="TextBox 1">
            <a:extLst>
              <a:ext uri="{FF2B5EF4-FFF2-40B4-BE49-F238E27FC236}">
                <a16:creationId xmlns:a16="http://schemas.microsoft.com/office/drawing/2014/main" id="{BFEE0D4D-7ED9-463A-8AA4-F76E9D0C5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401638"/>
            <a:ext cx="88011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Hazard-based Covariate 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7E18C6-E01F-475A-9561-E423AA7D10B0}"/>
              </a:ext>
            </a:extLst>
          </p:cNvPr>
          <p:cNvSpPr/>
          <p:nvPr/>
        </p:nvSpPr>
        <p:spPr>
          <a:xfrm>
            <a:off x="190500" y="1943100"/>
            <a:ext cx="8648700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Arial" charset="0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800" dirty="0">
              <a:latin typeface="Arial" charset="0"/>
            </a:endParaRPr>
          </a:p>
        </p:txBody>
      </p:sp>
      <p:sp>
        <p:nvSpPr>
          <p:cNvPr id="25605" name="Rectangle 6">
            <a:extLst>
              <a:ext uri="{FF2B5EF4-FFF2-40B4-BE49-F238E27FC236}">
                <a16:creationId xmlns:a16="http://schemas.microsoft.com/office/drawing/2014/main" id="{E4B12E2F-9575-45C6-AB50-484CC7419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816100"/>
            <a:ext cx="79629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 = </a:t>
            </a:r>
            <a:r>
              <a:rPr lang="en-US" altLang="en-US" sz="2800" i="1">
                <a:solidFill>
                  <a:srgbClr val="FFFF00"/>
                </a:solidFill>
                <a:latin typeface="Arial" panose="020B0604020202020204" pitchFamily="34" charset="0"/>
              </a:rPr>
              <a:t>f</a:t>
            </a:r>
            <a:r>
              <a:rPr lang="en-US" altLang="en-US" sz="2800">
                <a:solidFill>
                  <a:srgbClr val="FFFF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b="1" i="1">
                <a:solidFill>
                  <a:srgbClr val="FFFF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800">
                <a:solidFill>
                  <a:srgbClr val="FFFF00"/>
                </a:solidFill>
                <a:latin typeface="Arial" panose="020B0604020202020204" pitchFamily="34" charset="0"/>
              </a:rPr>
              <a:t>,</a:t>
            </a:r>
            <a:r>
              <a:rPr lang="en-US" altLang="en-US" sz="2800" b="1" i="1">
                <a:solidFill>
                  <a:srgbClr val="FFFF00"/>
                </a:solidFill>
                <a:latin typeface="Symbol" panose="05050102010706020507" pitchFamily="18" charset="2"/>
              </a:rPr>
              <a:t> b</a:t>
            </a:r>
            <a:r>
              <a:rPr lang="en-US" altLang="en-US" sz="2800">
                <a:solidFill>
                  <a:srgbClr val="FFFF00"/>
                </a:solidFill>
                <a:latin typeface="Arial" panose="020B0604020202020204" pitchFamily="34" charset="0"/>
              </a:rPr>
              <a:t>) 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en-US" altLang="en-US" sz="2800" i="1" baseline="-2500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  </a:t>
            </a:r>
            <a:r>
              <a:rPr lang="en-US" altLang="en-US" sz="2800">
                <a:latin typeface="Arial" panose="020B0604020202020204" pitchFamily="34" charset="0"/>
              </a:rPr>
              <a:t>: the general PH model</a:t>
            </a: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en-US" altLang="en-US" sz="2800" i="1" baseline="-2500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en-US" altLang="en-US" sz="2800">
                <a:latin typeface="Arial" panose="020B0604020202020204" pitchFamily="34" charset="0"/>
              </a:rPr>
              <a:t>is the baseline hazard</a:t>
            </a:r>
            <a:r>
              <a:rPr lang="en-US" altLang="en-US" sz="280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 i="1">
                <a:solidFill>
                  <a:srgbClr val="FFFF00"/>
                </a:solidFill>
                <a:latin typeface="Arial" panose="020B0604020202020204" pitchFamily="34" charset="0"/>
              </a:rPr>
              <a:t>f</a:t>
            </a:r>
            <a:r>
              <a:rPr lang="en-US" altLang="en-US" sz="2800">
                <a:solidFill>
                  <a:srgbClr val="FFFF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b="1" i="1">
                <a:solidFill>
                  <a:srgbClr val="FFFF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800">
                <a:solidFill>
                  <a:srgbClr val="FFFF00"/>
                </a:solidFill>
                <a:latin typeface="Arial" panose="020B0604020202020204" pitchFamily="34" charset="0"/>
              </a:rPr>
              <a:t>,</a:t>
            </a:r>
            <a:r>
              <a:rPr lang="en-US" altLang="en-US" sz="2800" b="1" i="1">
                <a:solidFill>
                  <a:srgbClr val="FFFF00"/>
                </a:solidFill>
                <a:latin typeface="Symbol" panose="05050102010706020507" pitchFamily="18" charset="2"/>
              </a:rPr>
              <a:t> b</a:t>
            </a:r>
            <a:r>
              <a:rPr lang="en-US" altLang="en-US" sz="2800">
                <a:solidFill>
                  <a:srgbClr val="FFFF00"/>
                </a:solidFill>
                <a:latin typeface="Arial" panose="020B0604020202020204" pitchFamily="34" charset="0"/>
              </a:rPr>
              <a:t>)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= 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 / 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en-US" altLang="en-US" sz="2800" i="1" baseline="-2500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  </a:t>
            </a:r>
            <a:r>
              <a:rPr lang="en-US" altLang="en-US" sz="2800">
                <a:latin typeface="Arial" panose="020B0604020202020204" pitchFamily="34" charset="0"/>
              </a:rPr>
              <a:t>is the hazard ratio.</a:t>
            </a: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 = 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en-US" altLang="en-US" sz="2800" i="1" baseline="-2500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en-US" altLang="en-US" sz="2800">
                <a:latin typeface="Arial" panose="020B0604020202020204" pitchFamily="34" charset="0"/>
              </a:rPr>
              <a:t>when the hazard ratio is 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4110</TotalTime>
  <Words>1136</Words>
  <Application>Microsoft Office PowerPoint</Application>
  <PresentationFormat>On-screen Show (4:3)</PresentationFormat>
  <Paragraphs>280</Paragraphs>
  <Slides>27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Symbol</vt:lpstr>
      <vt:lpstr>Times New Roman</vt:lpstr>
      <vt:lpstr>Retrospect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USGS National Wildlife Health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DMH</dc:creator>
  <cp:lastModifiedBy>Russell, Robin E</cp:lastModifiedBy>
  <cp:revision>311</cp:revision>
  <dcterms:created xsi:type="dcterms:W3CDTF">2009-08-17T17:32:00Z</dcterms:created>
  <dcterms:modified xsi:type="dcterms:W3CDTF">2019-09-25T21:33:20Z</dcterms:modified>
</cp:coreProperties>
</file>